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64" r:id="rId3"/>
    <p:sldId id="258" r:id="rId4"/>
    <p:sldId id="260" r:id="rId5"/>
    <p:sldId id="261" r:id="rId6"/>
    <p:sldId id="265" r:id="rId7"/>
    <p:sldId id="263" r:id="rId8"/>
    <p:sldId id="266" r:id="rId9"/>
    <p:sldId id="267" r:id="rId10"/>
    <p:sldId id="268" r:id="rId11"/>
    <p:sldId id="269" r:id="rId12"/>
    <p:sldId id="270" r:id="rId13"/>
    <p:sldId id="272" r:id="rId14"/>
    <p:sldId id="274" r:id="rId15"/>
    <p:sldId id="275" r:id="rId16"/>
  </p:sldIdLst>
  <p:sldSz cx="9144000" cy="6858000" type="screen4x3"/>
  <p:notesSz cx="6797675" cy="9928225"/>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نمط فاتح 3 - تميي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25/04/1442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25/04/1442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25/04/1442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t>25/04/1442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ar-SA"/>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25/04/1442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25/04/1442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ar-SA"/>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25/04/1442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0" name="Title 9"/>
          <p:cNvSpPr>
            <a:spLocks noGrp="1"/>
          </p:cNvSpPr>
          <p:nvPr>
            <p:ph type="title"/>
          </p:nvPr>
        </p:nvSpPr>
        <p:spPr/>
        <p:txBody>
          <a:bodyPr/>
          <a:lstStyle/>
          <a:p>
            <a:r>
              <a:rPr lang="ar-SA"/>
              <a:t>انقر لتحرير نمط العنوان الرئيسي</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25/04/1442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25/04/1442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25/04/1442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25/04/1442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a:t>انقر لتحرير نمط العنوان الرئيسي</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8ABB09-4A1D-463E-8065-109CC2B7EFAA}" type="datetimeFigureOut">
              <a:rPr lang="ar-SA" smtClean="0"/>
              <a:t>25/04/1442</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11560" y="1988840"/>
            <a:ext cx="7704856" cy="2016224"/>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1">
            <a:schemeClr val="accent2"/>
          </a:lnRef>
          <a:fillRef idx="2">
            <a:schemeClr val="accent2"/>
          </a:fillRef>
          <a:effectRef idx="1">
            <a:schemeClr val="accent2"/>
          </a:effectRef>
          <a:fontRef idx="minor">
            <a:schemeClr val="dk1"/>
          </a:fontRef>
        </p:style>
        <p:txBody>
          <a:bodyPr rtlCol="0" anchor="ctr"/>
          <a:lstStyle/>
          <a:p>
            <a:r>
              <a:rPr lang="ar-EG" sz="4000" b="1" dirty="0">
                <a:solidFill>
                  <a:srgbClr val="0070C0"/>
                </a:solidFill>
                <a:latin typeface="Times New Roman" panose="02020603050405020304" pitchFamily="18" charset="0"/>
                <a:cs typeface="Times New Roman" panose="02020603050405020304" pitchFamily="18" charset="0"/>
              </a:rPr>
              <a:t>جامعة دمياط</a:t>
            </a:r>
          </a:p>
          <a:p>
            <a:endParaRPr lang="ar-EG" sz="2000" dirty="0"/>
          </a:p>
          <a:p>
            <a:pPr algn="ctr"/>
            <a:r>
              <a:rPr lang="ar-EG" sz="4000" b="1" dirty="0">
                <a:latin typeface="Times New Roman" panose="02020603050405020304" pitchFamily="18" charset="0"/>
                <a:cs typeface="Times New Roman" panose="02020603050405020304" pitchFamily="18" charset="0"/>
              </a:rPr>
              <a:t>قطاع شئون التعليم والطلاب</a:t>
            </a:r>
          </a:p>
          <a:p>
            <a:pPr algn="ctr"/>
            <a:r>
              <a:rPr lang="ar-EG" sz="2800" b="1" dirty="0">
                <a:solidFill>
                  <a:srgbClr val="FF0000"/>
                </a:solidFill>
                <a:latin typeface="Times New Roman" panose="02020603050405020304" pitchFamily="18" charset="0"/>
                <a:cs typeface="Times New Roman" panose="02020603050405020304" pitchFamily="18" charset="0"/>
              </a:rPr>
              <a:t>الادارة العامة لرعاية الطلاب</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137959" y="144016"/>
            <a:ext cx="395536" cy="6669360"/>
          </a:xfrm>
          <a:prstGeom prst="roundRect">
            <a:avLst/>
          </a:prstGeom>
          <a:scene3d>
            <a:camera prst="orthographicFront"/>
            <a:lightRig rig="threePt" dir="t"/>
          </a:scene3d>
          <a:sp3d>
            <a:bevelT w="152400" h="50800" prst="softRound"/>
          </a:sp3d>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pic>
        <p:nvPicPr>
          <p:cNvPr id="5" name="Picture 4" descr="558355_451985794822005_1534289312_n"/>
          <p:cNvPicPr/>
          <p:nvPr/>
        </p:nvPicPr>
        <p:blipFill>
          <a:blip r:embed="rId2" cstate="print"/>
          <a:srcRect/>
          <a:stretch>
            <a:fillRect/>
          </a:stretch>
        </p:blipFill>
        <p:spPr bwMode="auto">
          <a:xfrm>
            <a:off x="648494" y="240060"/>
            <a:ext cx="1619250" cy="1028700"/>
          </a:xfrm>
          <a:prstGeom prst="rect">
            <a:avLst/>
          </a:prstGeom>
          <a:ln>
            <a:noFill/>
          </a:ln>
          <a:effectLst>
            <a:outerShdw blurRad="292100" dist="139700" dir="2700000" algn="tl" rotWithShape="0">
              <a:srgbClr val="333333">
                <a:alpha val="65000"/>
              </a:srgbClr>
            </a:outerShdw>
          </a:effectLst>
        </p:spPr>
      </p:pic>
      <p:sp>
        <p:nvSpPr>
          <p:cNvPr id="6"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973725" y="4329361"/>
            <a:ext cx="6980525" cy="1530229"/>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34747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79513" y="3933056"/>
            <a:ext cx="8928991" cy="2448272"/>
          </a:xfrm>
          <a:prstGeom prst="round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rtlCol="0" anchor="ctr"/>
          <a:lstStyle/>
          <a:p>
            <a:r>
              <a:rPr lang="ar-EG" sz="3200" b="1" dirty="0">
                <a:latin typeface="Times New Roman" panose="02020603050405020304" pitchFamily="18" charset="0"/>
                <a:cs typeface="Times New Roman" panose="02020603050405020304" pitchFamily="18" charset="0"/>
              </a:rPr>
              <a:t>يتم انتخاب الأمين والأمين المساعد لجنة النشاط علي مستوي الكلية من طلاب الفرق الدراسية بالكلية المنتخبين في المرحلة الأولي لهذه اللجنة.</a:t>
            </a:r>
            <a:endParaRPr lang="en-US" sz="3200" dirty="0">
              <a:latin typeface="Times New Roman" panose="02020603050405020304" pitchFamily="18" charset="0"/>
              <a:cs typeface="Times New Roman" panose="02020603050405020304"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84193"/>
            <a:ext cx="1622425" cy="1023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Left Arrow 1"/>
          <p:cNvSpPr/>
          <p:nvPr/>
        </p:nvSpPr>
        <p:spPr>
          <a:xfrm>
            <a:off x="6075352" y="1556792"/>
            <a:ext cx="2736304" cy="1008112"/>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ar-EG" sz="3200" b="1" dirty="0">
              <a:latin typeface="Times New Roman" panose="02020603050405020304" pitchFamily="18" charset="0"/>
              <a:cs typeface="Times New Roman" panose="02020603050405020304" pitchFamily="18" charset="0"/>
            </a:endParaRPr>
          </a:p>
          <a:p>
            <a:pPr algn="ctr"/>
            <a:r>
              <a:rPr lang="ar-EG" sz="3200" b="1" dirty="0">
                <a:latin typeface="Times New Roman" panose="02020603050405020304" pitchFamily="18" charset="0"/>
                <a:cs typeface="Times New Roman" panose="02020603050405020304" pitchFamily="18" charset="0"/>
              </a:rPr>
              <a:t>المرحلة الثانية</a:t>
            </a:r>
          </a:p>
          <a:p>
            <a:pPr algn="ctr"/>
            <a:endParaRPr lang="en-US" sz="3200" dirty="0">
              <a:latin typeface="Times New Roman" panose="02020603050405020304" pitchFamily="18" charset="0"/>
              <a:cs typeface="Times New Roman" panose="02020603050405020304" pitchFamily="18" charset="0"/>
            </a:endParaRPr>
          </a:p>
        </p:txBody>
      </p:sp>
      <p:sp>
        <p:nvSpPr>
          <p:cNvPr id="9"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179512" y="2711822"/>
            <a:ext cx="6336704" cy="1077218"/>
          </a:xfrm>
          <a:prstGeom prst="rect">
            <a:avLst/>
          </a:prstGeom>
          <a:solidFill>
            <a:schemeClr val="accent2">
              <a:lumMod val="20000"/>
              <a:lumOff val="80000"/>
            </a:schemeClr>
          </a:solidFill>
          <a:ln>
            <a:solidFill>
              <a:schemeClr val="bg2"/>
            </a:solidFill>
          </a:ln>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ar-EG" sz="3200" b="1" dirty="0">
                <a:solidFill>
                  <a:srgbClr val="FF0000"/>
                </a:solidFill>
                <a:latin typeface="Times New Roman" panose="02020603050405020304" pitchFamily="18" charset="0"/>
                <a:cs typeface="Times New Roman" panose="02020603050405020304" pitchFamily="18" charset="0"/>
              </a:rPr>
              <a:t>انتخابات الأمين والأمين المساعد لكل لجنة نشاط علي مستوي الكلية</a:t>
            </a:r>
          </a:p>
        </p:txBody>
      </p:sp>
    </p:spTree>
    <p:extLst>
      <p:ext uri="{BB962C8B-B14F-4D97-AF65-F5344CB8AC3E}">
        <p14:creationId xmlns:p14="http://schemas.microsoft.com/office/powerpoint/2010/main" val="243190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79513" y="3212976"/>
            <a:ext cx="8712967" cy="2880320"/>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rtlCol="0" anchor="ctr"/>
          <a:lstStyle/>
          <a:p>
            <a:pPr algn="just"/>
            <a:r>
              <a:rPr lang="ar-EG" sz="3200" b="1" dirty="0">
                <a:latin typeface="Times New Roman" panose="02020603050405020304" pitchFamily="18" charset="0"/>
                <a:cs typeface="Times New Roman" panose="02020603050405020304" pitchFamily="18" charset="0"/>
              </a:rPr>
              <a:t>يتم انتخاب رئيس اتحاد الكلية ونائبه من بين الأمناء والأمناء المساعدين للجان السبعة بالكلية .</a:t>
            </a:r>
          </a:p>
          <a:p>
            <a:pPr algn="just"/>
            <a:r>
              <a:rPr lang="ar-EG" sz="3200" b="1" dirty="0">
                <a:latin typeface="Times New Roman" panose="02020603050405020304" pitchFamily="18" charset="0"/>
                <a:cs typeface="Times New Roman" panose="02020603050405020304" pitchFamily="18" charset="0"/>
              </a:rPr>
              <a:t>يتم إعادة الانتخابات في لجان الأمين والأمين المساعد علي المقاعد التي كانا يشغلان إياها قبل انتخابهما.</a:t>
            </a:r>
            <a:endParaRPr lang="en-US" sz="3200" dirty="0">
              <a:latin typeface="Times New Roman" panose="02020603050405020304" pitchFamily="18" charset="0"/>
              <a:cs typeface="Times New Roman" panose="02020603050405020304"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287" y="316831"/>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Left Arrow 1"/>
          <p:cNvSpPr/>
          <p:nvPr/>
        </p:nvSpPr>
        <p:spPr>
          <a:xfrm>
            <a:off x="6084168" y="1484784"/>
            <a:ext cx="2736304" cy="1008112"/>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ar-EG" sz="3200" b="1" dirty="0">
              <a:latin typeface="Times New Roman" panose="02020603050405020304" pitchFamily="18" charset="0"/>
              <a:cs typeface="Times New Roman" panose="02020603050405020304" pitchFamily="18" charset="0"/>
            </a:endParaRPr>
          </a:p>
          <a:p>
            <a:pPr algn="ctr"/>
            <a:endParaRPr lang="ar-EG" sz="3200" b="1" dirty="0">
              <a:latin typeface="Times New Roman" panose="02020603050405020304" pitchFamily="18" charset="0"/>
              <a:cs typeface="Times New Roman" panose="02020603050405020304" pitchFamily="18" charset="0"/>
            </a:endParaRPr>
          </a:p>
          <a:p>
            <a:pPr algn="ctr"/>
            <a:r>
              <a:rPr lang="ar-EG" sz="3200" b="1" dirty="0">
                <a:latin typeface="Times New Roman" panose="02020603050405020304" pitchFamily="18" charset="0"/>
                <a:cs typeface="Times New Roman" panose="02020603050405020304" pitchFamily="18" charset="0"/>
              </a:rPr>
              <a:t>المرحلة الثالثة</a:t>
            </a:r>
          </a:p>
          <a:p>
            <a:pPr algn="ctr"/>
            <a:endParaRPr lang="ar-EG" sz="3200" b="1" dirty="0">
              <a:latin typeface="Times New Roman" panose="02020603050405020304" pitchFamily="18" charset="0"/>
              <a:cs typeface="Times New Roman" panose="02020603050405020304" pitchFamily="18" charset="0"/>
            </a:endParaRPr>
          </a:p>
          <a:p>
            <a:pPr algn="ctr"/>
            <a:endParaRPr lang="en-US" sz="3200" dirty="0">
              <a:latin typeface="Times New Roman" panose="02020603050405020304" pitchFamily="18" charset="0"/>
              <a:cs typeface="Times New Roman" panose="02020603050405020304" pitchFamily="18" charset="0"/>
            </a:endParaRPr>
          </a:p>
        </p:txBody>
      </p:sp>
      <p:sp>
        <p:nvSpPr>
          <p:cNvPr id="9"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435434" y="2268160"/>
            <a:ext cx="5648734" cy="584775"/>
          </a:xfrm>
          <a:prstGeom prst="rect">
            <a:avLst/>
          </a:prstGeom>
          <a:solidFill>
            <a:schemeClr val="accent2">
              <a:lumMod val="20000"/>
              <a:lumOff val="80000"/>
            </a:schemeClr>
          </a:solidFill>
          <a:ln>
            <a:solidFill>
              <a:schemeClr val="bg2"/>
            </a:solidFill>
          </a:ln>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ar-EG" sz="3200" b="1" dirty="0">
                <a:solidFill>
                  <a:srgbClr val="FF0000"/>
                </a:solidFill>
                <a:latin typeface="Times New Roman" panose="02020603050405020304" pitchFamily="18" charset="0"/>
                <a:cs typeface="Times New Roman" panose="02020603050405020304" pitchFamily="18" charset="0"/>
              </a:rPr>
              <a:t>انتخاب رئيس ونائب رئيس إتحاد الكلية</a:t>
            </a:r>
          </a:p>
        </p:txBody>
      </p:sp>
    </p:spTree>
    <p:extLst>
      <p:ext uri="{BB962C8B-B14F-4D97-AF65-F5344CB8AC3E}">
        <p14:creationId xmlns:p14="http://schemas.microsoft.com/office/powerpoint/2010/main" val="1847575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79512" y="2708920"/>
            <a:ext cx="8856984" cy="3888432"/>
          </a:xfrm>
          <a:prstGeom prst="round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rtlCol="0" anchor="ctr"/>
          <a:lstStyle/>
          <a:p>
            <a:pPr algn="just"/>
            <a:r>
              <a:rPr lang="ar-EG" sz="3200" b="1" dirty="0">
                <a:latin typeface="Times New Roman" panose="02020603050405020304" pitchFamily="18" charset="0"/>
                <a:cs typeface="Times New Roman" panose="02020603050405020304" pitchFamily="18" charset="0"/>
              </a:rPr>
              <a:t>يتم انتخاب أمناء وأمناء مساعدي لجان أنشطة الجامعة من بين الأمناء والأمناء المساعدين للجان المناظرة بالكليات علي أن تعاد الانتخابات في لجان الأمين والأمين المساعد علي المقاعد التي كان يشغلان إياها قبل انتخابهما.</a:t>
            </a:r>
          </a:p>
          <a:p>
            <a:pPr algn="just"/>
            <a:r>
              <a:rPr lang="ar-EG" sz="3200" b="1" dirty="0">
                <a:latin typeface="Times New Roman" panose="02020603050405020304" pitchFamily="18" charset="0"/>
                <a:cs typeface="Times New Roman" panose="02020603050405020304" pitchFamily="18" charset="0"/>
              </a:rPr>
              <a:t>يتم انتخاب رئيس اتحاد الجامعة ونائبه من بين رؤساء الاتحادات ونوابهم بالكليات ‘علي أن تعاد الانتخابات في كليات الرئيس ونائبه علي المقاعد التي كان يشغلان إياها قبل انتخابهما.</a:t>
            </a:r>
            <a:endParaRPr lang="en-US" sz="3200" dirty="0">
              <a:latin typeface="Times New Roman" panose="02020603050405020304" pitchFamily="18" charset="0"/>
              <a:cs typeface="Times New Roman" panose="02020603050405020304"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19799"/>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Left Arrow 1"/>
          <p:cNvSpPr/>
          <p:nvPr/>
        </p:nvSpPr>
        <p:spPr>
          <a:xfrm>
            <a:off x="6016740" y="1444134"/>
            <a:ext cx="2736304" cy="1008112"/>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ar-EG" sz="3200" b="1" dirty="0">
              <a:latin typeface="Times New Roman" panose="02020603050405020304" pitchFamily="18" charset="0"/>
              <a:cs typeface="Times New Roman" panose="02020603050405020304" pitchFamily="18" charset="0"/>
            </a:endParaRPr>
          </a:p>
          <a:p>
            <a:pPr algn="ctr"/>
            <a:endParaRPr lang="ar-EG" sz="3200" b="1" dirty="0">
              <a:latin typeface="Times New Roman" panose="02020603050405020304" pitchFamily="18" charset="0"/>
              <a:cs typeface="Times New Roman" panose="02020603050405020304" pitchFamily="18" charset="0"/>
            </a:endParaRPr>
          </a:p>
          <a:p>
            <a:pPr algn="ctr"/>
            <a:r>
              <a:rPr lang="ar-EG" sz="3200" b="1" dirty="0">
                <a:latin typeface="Times New Roman" panose="02020603050405020304" pitchFamily="18" charset="0"/>
                <a:cs typeface="Times New Roman" panose="02020603050405020304" pitchFamily="18" charset="0"/>
              </a:rPr>
              <a:t>المرحلة الرابعة</a:t>
            </a:r>
          </a:p>
          <a:p>
            <a:pPr algn="ctr"/>
            <a:endParaRPr lang="ar-EG" sz="3200" b="1" dirty="0">
              <a:latin typeface="Times New Roman" panose="02020603050405020304" pitchFamily="18" charset="0"/>
              <a:cs typeface="Times New Roman" panose="02020603050405020304" pitchFamily="18" charset="0"/>
            </a:endParaRPr>
          </a:p>
          <a:p>
            <a:pPr algn="ctr"/>
            <a:endParaRPr lang="en-US" sz="3200" dirty="0">
              <a:latin typeface="Times New Roman" panose="02020603050405020304" pitchFamily="18" charset="0"/>
              <a:cs typeface="Times New Roman" panose="02020603050405020304" pitchFamily="18" charset="0"/>
            </a:endParaRPr>
          </a:p>
        </p:txBody>
      </p:sp>
      <p:sp>
        <p:nvSpPr>
          <p:cNvPr id="9"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434186" y="1836113"/>
            <a:ext cx="4968552" cy="584775"/>
          </a:xfrm>
          <a:prstGeom prst="rect">
            <a:avLst/>
          </a:prstGeom>
          <a:solidFill>
            <a:schemeClr val="accent2">
              <a:lumMod val="20000"/>
              <a:lumOff val="80000"/>
            </a:schemeClr>
          </a:solidFill>
          <a:ln>
            <a:solidFill>
              <a:schemeClr val="bg2"/>
            </a:solidFill>
          </a:ln>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ar-EG" sz="3200" b="1" dirty="0">
                <a:solidFill>
                  <a:srgbClr val="FF0000"/>
                </a:solidFill>
                <a:latin typeface="Times New Roman" panose="02020603050405020304" pitchFamily="18" charset="0"/>
                <a:cs typeface="Times New Roman" panose="02020603050405020304" pitchFamily="18" charset="0"/>
              </a:rPr>
              <a:t>الانتخابات علي مستوي الجامعة</a:t>
            </a:r>
          </a:p>
        </p:txBody>
      </p:sp>
    </p:spTree>
    <p:extLst>
      <p:ext uri="{BB962C8B-B14F-4D97-AF65-F5344CB8AC3E}">
        <p14:creationId xmlns:p14="http://schemas.microsoft.com/office/powerpoint/2010/main" val="190834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39552" y="116632"/>
            <a:ext cx="8020994" cy="504056"/>
          </a:xfrm>
          <a:prstGeom prst="round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ar-EG" sz="2000" b="1" dirty="0">
                <a:solidFill>
                  <a:prstClr val="black"/>
                </a:solidFill>
                <a:latin typeface="Times New Roman" panose="02020603050405020304" pitchFamily="18" charset="0"/>
                <a:cs typeface="Times New Roman" panose="02020603050405020304" pitchFamily="18" charset="0"/>
              </a:rPr>
              <a:t>الجدول الزمني المقترح لانتخابات الاتحادات الطلابية للعام الجامعي 2020-2021</a:t>
            </a:r>
            <a:endParaRPr lang="en-US" sz="2000" b="1" dirty="0">
              <a:solidFill>
                <a:prstClr val="black"/>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5726407"/>
              </p:ext>
            </p:extLst>
          </p:nvPr>
        </p:nvGraphicFramePr>
        <p:xfrm>
          <a:off x="278922" y="692696"/>
          <a:ext cx="8613558" cy="6178296"/>
        </p:xfrm>
        <a:graphic>
          <a:graphicData uri="http://schemas.openxmlformats.org/drawingml/2006/table">
            <a:tbl>
              <a:tblPr firstRow="1" bandRow="1">
                <a:tableStyleId>{5DA37D80-6434-44D0-A028-1B22A696006F}</a:tableStyleId>
              </a:tblPr>
              <a:tblGrid>
                <a:gridCol w="1273309">
                  <a:extLst>
                    <a:ext uri="{9D8B030D-6E8A-4147-A177-3AD203B41FA5}">
                      <a16:colId xmlns:a16="http://schemas.microsoft.com/office/drawing/2014/main" val="20000"/>
                    </a:ext>
                  </a:extLst>
                </a:gridCol>
                <a:gridCol w="4661440">
                  <a:extLst>
                    <a:ext uri="{9D8B030D-6E8A-4147-A177-3AD203B41FA5}">
                      <a16:colId xmlns:a16="http://schemas.microsoft.com/office/drawing/2014/main" val="20001"/>
                    </a:ext>
                  </a:extLst>
                </a:gridCol>
                <a:gridCol w="1654559">
                  <a:extLst>
                    <a:ext uri="{9D8B030D-6E8A-4147-A177-3AD203B41FA5}">
                      <a16:colId xmlns:a16="http://schemas.microsoft.com/office/drawing/2014/main" val="20002"/>
                    </a:ext>
                  </a:extLst>
                </a:gridCol>
                <a:gridCol w="1024250">
                  <a:extLst>
                    <a:ext uri="{9D8B030D-6E8A-4147-A177-3AD203B41FA5}">
                      <a16:colId xmlns:a16="http://schemas.microsoft.com/office/drawing/2014/main" val="20003"/>
                    </a:ext>
                  </a:extLst>
                </a:gridCol>
              </a:tblGrid>
              <a:tr h="370840">
                <a:tc>
                  <a:txBody>
                    <a:bodyPr/>
                    <a:lstStyle/>
                    <a:p>
                      <a:pPr algn="ctr"/>
                      <a:r>
                        <a:rPr lang="ar-EG" sz="1800" b="1" dirty="0">
                          <a:solidFill>
                            <a:srgbClr val="FF0000"/>
                          </a:solidFill>
                        </a:rPr>
                        <a:t>الموعد</a:t>
                      </a:r>
                      <a:endParaRPr lang="en-US" sz="18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ar-EG" sz="1800" b="1" dirty="0">
                          <a:solidFill>
                            <a:srgbClr val="FF0000"/>
                          </a:solidFill>
                        </a:rPr>
                        <a:t>البيان </a:t>
                      </a:r>
                      <a:endParaRPr lang="en-US" sz="18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ar-EG" sz="1800" b="1" dirty="0">
                          <a:solidFill>
                            <a:srgbClr val="FF0000"/>
                          </a:solidFill>
                        </a:rPr>
                        <a:t>التاريخ</a:t>
                      </a:r>
                      <a:endParaRPr lang="en-US" sz="1800"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ar-EG" sz="1800" b="1" dirty="0">
                          <a:solidFill>
                            <a:srgbClr val="FF0000"/>
                          </a:solidFill>
                        </a:rPr>
                        <a:t>اليوم </a:t>
                      </a:r>
                      <a:endParaRPr lang="en-US" sz="1800" b="1"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marL="0" marR="0" algn="ctr" rtl="1">
                        <a:lnSpc>
                          <a:spcPct val="115000"/>
                        </a:lnSpc>
                        <a:spcBef>
                          <a:spcPts val="0"/>
                        </a:spcBef>
                        <a:spcAft>
                          <a:spcPts val="1000"/>
                        </a:spcAft>
                      </a:pPr>
                      <a:r>
                        <a:rPr lang="ar-EG" sz="1400" b="1" dirty="0">
                          <a:effectLst/>
                          <a:latin typeface="Times New Roman" panose="02020603050405020304" pitchFamily="18" charset="0"/>
                          <a:cs typeface="+mn-cs"/>
                        </a:rPr>
                        <a:t>9ص:3م</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فتح باب الترشيح وسحب وتقديم الأستمارات</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1400" b="1" dirty="0">
                          <a:effectLst/>
                          <a:latin typeface="Times New Roman" panose="02020603050405020304" pitchFamily="18" charset="0"/>
                          <a:cs typeface="+mn-cs"/>
                        </a:rPr>
                        <a:t>2020/12/10</a:t>
                      </a:r>
                      <a:endParaRPr lang="en-US" sz="1400" b="1" dirty="0">
                        <a:effectLst/>
                        <a:latin typeface="Times New Roman" panose="02020603050405020304" pitchFamily="18" charset="0"/>
                        <a:ea typeface="Times New Roman"/>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الخميس</a:t>
                      </a: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1"/>
                  </a:ext>
                </a:extLst>
              </a:tr>
              <a:tr h="370840">
                <a:tc>
                  <a:txBody>
                    <a:bodyPr/>
                    <a:lstStyle/>
                    <a:p>
                      <a:pPr marL="0" marR="0" algn="ctr" rtl="1">
                        <a:lnSpc>
                          <a:spcPct val="115000"/>
                        </a:lnSpc>
                        <a:spcBef>
                          <a:spcPts val="0"/>
                        </a:spcBef>
                        <a:spcAft>
                          <a:spcPts val="1000"/>
                        </a:spcAft>
                      </a:pPr>
                      <a:r>
                        <a:rPr lang="ar-EG" sz="1400" b="1">
                          <a:effectLst/>
                          <a:latin typeface="Times New Roman" panose="02020603050405020304" pitchFamily="18" charset="0"/>
                          <a:cs typeface="+mn-cs"/>
                        </a:rPr>
                        <a:t>12ظهرا</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اعلان الكشوف المبدئية</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2020/12/13</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الأحد</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2"/>
                  </a:ext>
                </a:extLst>
              </a:tr>
              <a:tr h="370840">
                <a:tc>
                  <a:txBody>
                    <a:bodyPr/>
                    <a:lstStyle/>
                    <a:p>
                      <a:pPr marL="0" marR="0" algn="ctr" rtl="1">
                        <a:lnSpc>
                          <a:spcPct val="115000"/>
                        </a:lnSpc>
                        <a:spcBef>
                          <a:spcPts val="0"/>
                        </a:spcBef>
                        <a:spcAft>
                          <a:spcPts val="1000"/>
                        </a:spcAft>
                      </a:pPr>
                      <a:r>
                        <a:rPr lang="ar-EG" sz="1400" b="1">
                          <a:effectLst/>
                          <a:latin typeface="Times New Roman" panose="02020603050405020304" pitchFamily="18" charset="0"/>
                          <a:cs typeface="+mn-cs"/>
                        </a:rPr>
                        <a:t>9ص:3م</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تلقي طلبات الطعون</a:t>
                      </a:r>
                      <a:endParaRPr lang="en-US" sz="1400" b="1">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2020/12/14</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الأثنين</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3"/>
                  </a:ext>
                </a:extLst>
              </a:tr>
              <a:tr h="370840">
                <a:tc>
                  <a:txBody>
                    <a:bodyPr/>
                    <a:lstStyle/>
                    <a:p>
                      <a:pPr marL="0" marR="0" algn="ctr" rtl="1">
                        <a:lnSpc>
                          <a:spcPct val="115000"/>
                        </a:lnSpc>
                        <a:spcBef>
                          <a:spcPts val="0"/>
                        </a:spcBef>
                        <a:spcAft>
                          <a:spcPts val="1000"/>
                        </a:spcAft>
                      </a:pPr>
                      <a:r>
                        <a:rPr lang="ar-EG" sz="1400" b="1">
                          <a:effectLst/>
                          <a:latin typeface="Times New Roman" panose="02020603050405020304" pitchFamily="18" charset="0"/>
                          <a:cs typeface="+mn-cs"/>
                        </a:rPr>
                        <a:t>12 ظهرا</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فحص الطعون</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1400" b="1" dirty="0">
                          <a:effectLst/>
                          <a:latin typeface="Times New Roman" panose="02020603050405020304" pitchFamily="18" charset="0"/>
                          <a:cs typeface="+mn-cs"/>
                        </a:rPr>
                        <a:t>2020/12/15</a:t>
                      </a:r>
                      <a:endParaRPr lang="en-US" sz="1400" b="1" dirty="0">
                        <a:effectLst/>
                        <a:latin typeface="Times New Roman" panose="02020603050405020304" pitchFamily="18" charset="0"/>
                        <a:ea typeface="Times New Roman"/>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الثلاثاء</a:t>
                      </a: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4"/>
                  </a:ext>
                </a:extLst>
              </a:tr>
              <a:tr h="370840">
                <a:tc>
                  <a:txBody>
                    <a:bodyPr/>
                    <a:lstStyle/>
                    <a:p>
                      <a:pPr marL="0" marR="0" algn="ctr" rtl="1">
                        <a:lnSpc>
                          <a:spcPct val="115000"/>
                        </a:lnSpc>
                        <a:spcBef>
                          <a:spcPts val="0"/>
                        </a:spcBef>
                        <a:spcAft>
                          <a:spcPts val="1000"/>
                        </a:spcAft>
                      </a:pPr>
                      <a:r>
                        <a:rPr lang="ar-EG" sz="1400" b="1">
                          <a:effectLst/>
                          <a:latin typeface="Times New Roman" panose="02020603050405020304" pitchFamily="18" charset="0"/>
                          <a:cs typeface="+mn-cs"/>
                        </a:rPr>
                        <a:t>12 ظهرا</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اعلان الكشوف النهائية</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1400" b="1" dirty="0">
                          <a:effectLst/>
                          <a:latin typeface="Times New Roman" panose="02020603050405020304" pitchFamily="18" charset="0"/>
                          <a:cs typeface="+mn-cs"/>
                        </a:rPr>
                        <a:t>2020/12/16</a:t>
                      </a:r>
                      <a:endParaRPr lang="en-US" sz="1400" b="1" dirty="0">
                        <a:effectLst/>
                        <a:latin typeface="Times New Roman" panose="02020603050405020304" pitchFamily="18" charset="0"/>
                        <a:ea typeface="Times New Roman"/>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الأربعاء</a:t>
                      </a: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5"/>
                  </a:ext>
                </a:extLst>
              </a:tr>
              <a:tr h="370840">
                <a:tc>
                  <a:txBody>
                    <a:bodyPr/>
                    <a:lstStyle/>
                    <a:p>
                      <a:pPr marL="0" marR="0" algn="ctr" rtl="1">
                        <a:lnSpc>
                          <a:spcPct val="115000"/>
                        </a:lnSpc>
                        <a:spcBef>
                          <a:spcPts val="0"/>
                        </a:spcBef>
                        <a:spcAft>
                          <a:spcPts val="1000"/>
                        </a:spcAft>
                      </a:pPr>
                      <a:r>
                        <a:rPr lang="ar-EG" sz="1400" b="1">
                          <a:effectLst/>
                          <a:latin typeface="Times New Roman" panose="02020603050405020304" pitchFamily="18" charset="0"/>
                          <a:cs typeface="+mn-cs"/>
                        </a:rPr>
                        <a:t>9ص:3م</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الدعاية الانتخابية</a:t>
                      </a:r>
                      <a:endParaRPr lang="en-US" sz="1400" b="1">
                        <a:effectLst/>
                        <a:latin typeface="Times New Roman" panose="02020603050405020304" pitchFamily="18" charset="0"/>
                        <a:ea typeface="Times New Roman"/>
                        <a:cs typeface="+mn-cs"/>
                      </a:endParaRPr>
                    </a:p>
                  </a:txBody>
                  <a:tcPr marL="68580" marR="68580" marT="0" marB="0"/>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Times New Roman" panose="02020603050405020304" pitchFamily="18" charset="0"/>
                          <a:ea typeface="+mn-ea"/>
                          <a:cs typeface="+mn-cs"/>
                        </a:rPr>
                        <a:t>2020/12/17</a:t>
                      </a: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الخميس</a:t>
                      </a: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6"/>
                  </a:ext>
                </a:extLst>
              </a:tr>
              <a:tr h="370840">
                <a:tc>
                  <a:txBody>
                    <a:bodyPr/>
                    <a:lstStyle/>
                    <a:p>
                      <a:pPr marL="0" marR="0" algn="ctr" rtl="1">
                        <a:lnSpc>
                          <a:spcPct val="115000"/>
                        </a:lnSpc>
                        <a:spcBef>
                          <a:spcPts val="0"/>
                        </a:spcBef>
                        <a:spcAft>
                          <a:spcPts val="1000"/>
                        </a:spcAft>
                      </a:pPr>
                      <a:r>
                        <a:rPr lang="ar-EG" sz="1400" b="1" dirty="0">
                          <a:effectLst/>
                          <a:latin typeface="Times New Roman" panose="02020603050405020304" pitchFamily="18" charset="0"/>
                          <a:cs typeface="+mn-cs"/>
                        </a:rPr>
                        <a:t>9ص:3م</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انتخابات الجولة الأولي بالكليات والفرز واعلان النتائج</a:t>
                      </a:r>
                      <a:endParaRPr lang="en-US" sz="1400" b="1">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2020/12/20</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الأحد</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7"/>
                  </a:ext>
                </a:extLst>
              </a:tr>
              <a:tr h="416733">
                <a:tc>
                  <a:txBody>
                    <a:bodyPr/>
                    <a:lstStyle/>
                    <a:p>
                      <a:pPr marL="0" marR="0" algn="ctr" rtl="1">
                        <a:lnSpc>
                          <a:spcPct val="115000"/>
                        </a:lnSpc>
                        <a:spcBef>
                          <a:spcPts val="0"/>
                        </a:spcBef>
                        <a:spcAft>
                          <a:spcPts val="1000"/>
                        </a:spcAft>
                      </a:pPr>
                      <a:r>
                        <a:rPr lang="ar-EG" sz="1400" b="1" dirty="0">
                          <a:effectLst/>
                          <a:latin typeface="Times New Roman" panose="02020603050405020304" pitchFamily="18" charset="0"/>
                          <a:cs typeface="+mn-cs"/>
                        </a:rPr>
                        <a:t>9ص:3م</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a:effectLst/>
                          <a:latin typeface="Times New Roman" panose="02020603050405020304" pitchFamily="18" charset="0"/>
                          <a:cs typeface="+mn-cs"/>
                        </a:rPr>
                        <a:t>انتخابات الاعادة</a:t>
                      </a:r>
                      <a:endParaRPr lang="en-US" sz="1400" b="1">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2020/12/21</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الاثنين</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8"/>
                  </a:ext>
                </a:extLst>
              </a:tr>
              <a:tr h="303061">
                <a:tc>
                  <a:txBody>
                    <a:bodyPr/>
                    <a:lstStyle/>
                    <a:p>
                      <a:pPr marL="0" marR="0" algn="ctr" rtl="1">
                        <a:lnSpc>
                          <a:spcPct val="115000"/>
                        </a:lnSpc>
                        <a:spcBef>
                          <a:spcPts val="0"/>
                        </a:spcBef>
                        <a:spcAft>
                          <a:spcPts val="1000"/>
                        </a:spcAft>
                      </a:pPr>
                      <a:r>
                        <a:rPr lang="ar-EG" sz="1400" b="1" dirty="0">
                          <a:effectLst/>
                          <a:latin typeface="Times New Roman" panose="02020603050405020304" pitchFamily="18" charset="0"/>
                          <a:cs typeface="+mn-cs"/>
                        </a:rPr>
                        <a:t>10ص:12م</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انتخابات امناء اللجان ومساعديهم علي مستوي الكليات</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a:t>
                      </a:r>
                      <a:r>
                        <a:rPr lang="ar-SA" sz="1400" b="1" dirty="0">
                          <a:effectLst/>
                          <a:latin typeface="Times New Roman" panose="02020603050405020304" pitchFamily="18" charset="0"/>
                          <a:cs typeface="+mn-cs"/>
                        </a:rPr>
                        <a:t>/12/</a:t>
                      </a:r>
                      <a:r>
                        <a:rPr lang="ar-EG" sz="1400" b="1" dirty="0">
                          <a:effectLst/>
                          <a:latin typeface="Times New Roman" panose="02020603050405020304" pitchFamily="18" charset="0"/>
                          <a:cs typeface="+mn-cs"/>
                        </a:rPr>
                        <a:t>22</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SA" sz="1400" b="1" dirty="0">
                          <a:effectLst/>
                          <a:latin typeface="Times New Roman" panose="02020603050405020304" pitchFamily="18" charset="0"/>
                          <a:cs typeface="+mn-cs"/>
                        </a:rPr>
                        <a:t>الثلاثاء</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09"/>
                  </a:ext>
                </a:extLst>
              </a:tr>
              <a:tr h="261397">
                <a:tc>
                  <a:txBody>
                    <a:bodyPr/>
                    <a:lstStyle/>
                    <a:p>
                      <a:pPr marL="0" marR="0" algn="ctr" rtl="1">
                        <a:lnSpc>
                          <a:spcPct val="115000"/>
                        </a:lnSpc>
                        <a:spcBef>
                          <a:spcPts val="0"/>
                        </a:spcBef>
                        <a:spcAft>
                          <a:spcPts val="1000"/>
                        </a:spcAft>
                      </a:pPr>
                      <a:r>
                        <a:rPr lang="ar-EG" sz="1400" b="1" dirty="0">
                          <a:effectLst/>
                          <a:latin typeface="Times New Roman" panose="02020603050405020304" pitchFamily="18" charset="0"/>
                          <a:cs typeface="+mn-cs"/>
                        </a:rPr>
                        <a:t>12ظهرا</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انتخابات رئيس الاتحاد ونائبه علي مستوي الكليات</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2020/12/23</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الاربعاء</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10"/>
                  </a:ext>
                </a:extLst>
              </a:tr>
              <a:tr h="370840">
                <a:tc>
                  <a:txBody>
                    <a:bodyPr/>
                    <a:lstStyle/>
                    <a:p>
                      <a:pPr marL="0" marR="0" algn="ctr" rtl="1">
                        <a:lnSpc>
                          <a:spcPct val="115000"/>
                        </a:lnSpc>
                        <a:spcBef>
                          <a:spcPts val="0"/>
                        </a:spcBef>
                        <a:spcAft>
                          <a:spcPts val="1000"/>
                        </a:spcAft>
                      </a:pPr>
                      <a:r>
                        <a:rPr lang="ar-EG" sz="1400" b="1" dirty="0">
                          <a:effectLst/>
                          <a:latin typeface="Times New Roman" panose="02020603050405020304" pitchFamily="18" charset="0"/>
                          <a:cs typeface="+mn-cs"/>
                        </a:rPr>
                        <a:t>10ص</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انتخاب امناء اللجان ومساعديهم ورئيس الاتحاد ونائبه علي مستوي الجامعات</a:t>
                      </a:r>
                      <a:endParaRPr lang="en-US" sz="1400" b="1" dirty="0">
                        <a:effectLst/>
                        <a:latin typeface="Times New Roman" panose="02020603050405020304" pitchFamily="18" charset="0"/>
                        <a:ea typeface="Times New Roman"/>
                        <a:cs typeface="+mn-cs"/>
                      </a:endParaRPr>
                    </a:p>
                  </a:txBody>
                  <a:tcPr marL="68580" marR="68580" marT="0" marB="0"/>
                </a:tc>
                <a:tc>
                  <a:txBody>
                    <a:bodyPr/>
                    <a:lstStyle/>
                    <a:p>
                      <a:pPr algn="ctr" rtl="1"/>
                      <a:r>
                        <a:rPr lang="ar-EG" sz="1400" b="1" dirty="0">
                          <a:effectLst/>
                          <a:latin typeface="Times New Roman" panose="02020603050405020304" pitchFamily="18" charset="0"/>
                          <a:cs typeface="+mn-cs"/>
                        </a:rPr>
                        <a:t>2020/12/24</a:t>
                      </a:r>
                      <a:endParaRPr lang="en-US" sz="1400" b="1" dirty="0">
                        <a:latin typeface="Times New Roman" panose="02020603050405020304" pitchFamily="18" charset="0"/>
                        <a:cs typeface="+mn-cs"/>
                      </a:endParaRPr>
                    </a:p>
                  </a:txBody>
                  <a:tcPr/>
                </a:tc>
                <a:tc>
                  <a:txBody>
                    <a:bodyPr/>
                    <a:lstStyle/>
                    <a:p>
                      <a:pPr marL="0" marR="0" algn="ctr">
                        <a:lnSpc>
                          <a:spcPct val="115000"/>
                        </a:lnSpc>
                        <a:spcBef>
                          <a:spcPts val="0"/>
                        </a:spcBef>
                        <a:spcAft>
                          <a:spcPts val="1000"/>
                        </a:spcAft>
                      </a:pPr>
                      <a:r>
                        <a:rPr lang="ar-EG" sz="1400" b="1" dirty="0">
                          <a:effectLst/>
                          <a:latin typeface="Times New Roman" panose="02020603050405020304" pitchFamily="18" charset="0"/>
                          <a:cs typeface="+mn-cs"/>
                        </a:rPr>
                        <a:t>الخميس</a:t>
                      </a:r>
                      <a:endParaRPr lang="en-US" sz="1400" b="1" dirty="0">
                        <a:effectLst/>
                        <a:latin typeface="Times New Roman" panose="02020603050405020304" pitchFamily="18" charset="0"/>
                        <a:cs typeface="+mn-cs"/>
                      </a:endParaRPr>
                    </a:p>
                    <a:p>
                      <a:pPr marL="0" marR="0" algn="ctr">
                        <a:lnSpc>
                          <a:spcPct val="115000"/>
                        </a:lnSpc>
                        <a:spcBef>
                          <a:spcPts val="0"/>
                        </a:spcBef>
                        <a:spcAft>
                          <a:spcPts val="1000"/>
                        </a:spcAft>
                      </a:pPr>
                      <a:endParaRPr lang="en-US" sz="1400" b="1" dirty="0">
                        <a:effectLst/>
                        <a:latin typeface="Times New Roman" panose="02020603050405020304" pitchFamily="18" charset="0"/>
                        <a:ea typeface="Times New Roman"/>
                        <a:cs typeface="+mn-cs"/>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88445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76672"/>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043608" y="2564904"/>
            <a:ext cx="7056784" cy="1569660"/>
          </a:xfrm>
          <a:prstGeom prst="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ar-EG" sz="3200" b="1" dirty="0">
                <a:solidFill>
                  <a:schemeClr val="tx1"/>
                </a:solidFill>
                <a:latin typeface="Times New Roman" panose="02020603050405020304" pitchFamily="18" charset="0"/>
                <a:cs typeface="Times New Roman" panose="02020603050405020304" pitchFamily="18" charset="0"/>
              </a:rPr>
              <a:t>مع خالص امنياتنا لجميع الطلاب بالتوفيق والقدرة علي اعلاء شأن الجامعة والوطن</a:t>
            </a:r>
          </a:p>
          <a:p>
            <a:pPr algn="ctr"/>
            <a:r>
              <a:rPr lang="ar-EG" sz="3200" b="1" dirty="0">
                <a:solidFill>
                  <a:srgbClr val="FF0000"/>
                </a:solidFill>
                <a:latin typeface="Times New Roman" panose="02020603050405020304" pitchFamily="18" charset="0"/>
                <a:cs typeface="Times New Roman" panose="02020603050405020304" pitchFamily="18" charset="0"/>
              </a:rPr>
              <a:t>اللجنة العليا للانتخابات</a:t>
            </a:r>
            <a:endParaRPr lang="en-US" sz="3600" dirty="0">
              <a:solidFill>
                <a:prstClr val="black"/>
              </a:solidFill>
              <a:latin typeface="Times New Roman" panose="02020603050405020304" pitchFamily="18" charset="0"/>
              <a:cs typeface="Times New Roman" panose="02020603050405020304" pitchFamily="18" charset="0"/>
            </a:endParaRPr>
          </a:p>
        </p:txBody>
      </p:sp>
      <p:sp>
        <p:nvSpPr>
          <p:cNvPr id="4"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831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1412776"/>
            <a:ext cx="2520280"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115616" y="3668831"/>
            <a:ext cx="7056784" cy="1200329"/>
          </a:xfrm>
          <a:prstGeom prst="rect">
            <a:avLst/>
          </a:prstGeom>
          <a:solidFill>
            <a:schemeClr val="bg2"/>
          </a:solidFill>
          <a:scene3d>
            <a:camera prst="isometricOffAxis1Right"/>
            <a:lightRig rig="threePt" dir="t"/>
          </a:scene3d>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ar-EG" sz="3600" b="1" dirty="0">
                <a:solidFill>
                  <a:prstClr val="black"/>
                </a:solidFill>
                <a:latin typeface="Times New Roman" panose="02020603050405020304" pitchFamily="18" charset="0"/>
                <a:cs typeface="Times New Roman" panose="02020603050405020304" pitchFamily="18" charset="0"/>
              </a:rPr>
              <a:t>انتخابات الاتحادات الطلابية </a:t>
            </a:r>
          </a:p>
          <a:p>
            <a:pPr algn="ctr"/>
            <a:r>
              <a:rPr lang="ar-EG" sz="3600" b="1" dirty="0">
                <a:solidFill>
                  <a:prstClr val="black"/>
                </a:solidFill>
                <a:latin typeface="Times New Roman" panose="02020603050405020304" pitchFamily="18" charset="0"/>
                <a:cs typeface="Times New Roman" panose="02020603050405020304" pitchFamily="18" charset="0"/>
              </a:rPr>
              <a:t>للعام الاكاديمي</a:t>
            </a:r>
            <a:r>
              <a:rPr lang="ar-EG" sz="3600" b="1" dirty="0">
                <a:solidFill>
                  <a:srgbClr val="FF0000"/>
                </a:solidFill>
                <a:latin typeface="Times New Roman" panose="02020603050405020304" pitchFamily="18" charset="0"/>
                <a:cs typeface="Times New Roman" panose="02020603050405020304" pitchFamily="18" charset="0"/>
              </a:rPr>
              <a:t>2020-2021</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985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04248" y="2420888"/>
            <a:ext cx="1800200" cy="584775"/>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ar-EG" sz="3200" b="1" dirty="0">
                <a:latin typeface="Times New Roman" panose="02020603050405020304" pitchFamily="18" charset="0"/>
                <a:cs typeface="Times New Roman" panose="02020603050405020304" pitchFamily="18" charset="0"/>
              </a:rPr>
              <a:t>تحت رعاية</a:t>
            </a:r>
            <a:endParaRPr lang="en-US" sz="32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835696" y="5275621"/>
            <a:ext cx="5112568" cy="1077218"/>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EG" sz="3200" b="1" dirty="0">
                <a:solidFill>
                  <a:srgbClr val="FF0000"/>
                </a:solidFill>
                <a:latin typeface="Times New Roman" panose="02020603050405020304" pitchFamily="18" charset="0"/>
                <a:cs typeface="Times New Roman" panose="02020603050405020304" pitchFamily="18" charset="0"/>
              </a:rPr>
              <a:t>الأستاذ الدكتور/السيد محمد </a:t>
            </a:r>
            <a:r>
              <a:rPr lang="ar-EG" sz="3200" b="1" dirty="0" err="1">
                <a:solidFill>
                  <a:srgbClr val="FF0000"/>
                </a:solidFill>
                <a:latin typeface="Times New Roman" panose="02020603050405020304" pitchFamily="18" charset="0"/>
                <a:cs typeface="Times New Roman" panose="02020603050405020304" pitchFamily="18" charset="0"/>
              </a:rPr>
              <a:t>دعدور</a:t>
            </a:r>
            <a:endParaRPr lang="ar-EG" sz="3200" b="1" dirty="0">
              <a:solidFill>
                <a:srgbClr val="FF0000"/>
              </a:solidFill>
              <a:latin typeface="Times New Roman" panose="02020603050405020304" pitchFamily="18" charset="0"/>
              <a:cs typeface="Times New Roman" panose="02020603050405020304" pitchFamily="18" charset="0"/>
            </a:endParaRPr>
          </a:p>
          <a:p>
            <a:pPr algn="ctr"/>
            <a:r>
              <a:rPr lang="ar-EG" sz="3200" b="1" dirty="0">
                <a:latin typeface="Times New Roman" panose="02020603050405020304" pitchFamily="18" charset="0"/>
                <a:cs typeface="Times New Roman" panose="02020603050405020304" pitchFamily="18" charset="0"/>
              </a:rPr>
              <a:t>رئيس جامعة دمياط </a:t>
            </a:r>
            <a:endParaRPr lang="en-US" sz="3200" b="1"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287" y="460847"/>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ttp://www.du.edu.eg/newd_du/images/President-ElSayed-Dadou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4072" y="1484783"/>
            <a:ext cx="3218088" cy="36601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39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6256" y="2676418"/>
            <a:ext cx="1800200" cy="584775"/>
          </a:xfrm>
          <a:prstGeom prst="rect">
            <a:avLst/>
          </a:prstGeom>
          <a:solidFill>
            <a:schemeClr val="bg2"/>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ar-EG" sz="3200" b="1" dirty="0">
                <a:latin typeface="Times New Roman" panose="02020603050405020304" pitchFamily="18" charset="0"/>
                <a:cs typeface="Times New Roman" panose="02020603050405020304" pitchFamily="18" charset="0"/>
              </a:rPr>
              <a:t>إشراف عام</a:t>
            </a:r>
            <a:endParaRPr lang="en-US" sz="32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475656" y="5373216"/>
            <a:ext cx="5760640" cy="1077218"/>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EG" sz="3200" b="1" dirty="0">
                <a:solidFill>
                  <a:srgbClr val="FF0000"/>
                </a:solidFill>
                <a:latin typeface="Times New Roman" panose="02020603050405020304" pitchFamily="18" charset="0"/>
                <a:cs typeface="Times New Roman" panose="02020603050405020304" pitchFamily="18" charset="0"/>
              </a:rPr>
              <a:t>الأستاذ الدكتور/وائل فاروق </a:t>
            </a:r>
            <a:r>
              <a:rPr lang="ar-EG" sz="3200" b="1" dirty="0" err="1">
                <a:solidFill>
                  <a:srgbClr val="FF0000"/>
                </a:solidFill>
                <a:latin typeface="Times New Roman" panose="02020603050405020304" pitchFamily="18" charset="0"/>
                <a:cs typeface="Times New Roman" panose="02020603050405020304" pitchFamily="18" charset="0"/>
              </a:rPr>
              <a:t>الطيباني</a:t>
            </a:r>
            <a:endParaRPr lang="ar-EG" sz="3200" b="1" dirty="0">
              <a:solidFill>
                <a:srgbClr val="FF0000"/>
              </a:solidFill>
              <a:latin typeface="Times New Roman" panose="02020603050405020304" pitchFamily="18" charset="0"/>
              <a:cs typeface="Times New Roman" panose="02020603050405020304" pitchFamily="18" charset="0"/>
            </a:endParaRPr>
          </a:p>
          <a:p>
            <a:pPr algn="ctr"/>
            <a:r>
              <a:rPr lang="ar-EG" sz="3200" b="1" dirty="0">
                <a:latin typeface="Times New Roman" panose="02020603050405020304" pitchFamily="18" charset="0"/>
                <a:cs typeface="Times New Roman" panose="02020603050405020304" pitchFamily="18" charset="0"/>
              </a:rPr>
              <a:t>نائب رئيس الجامعة لشئون التعليم والطلاب</a:t>
            </a:r>
            <a:endParaRPr lang="en-US" sz="3200" b="1"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287" y="532855"/>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descr="وائل فاروق حامد الطيبانى"/>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556793"/>
            <a:ext cx="3096344" cy="37444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395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61978" y="1655802"/>
            <a:ext cx="6730502" cy="584775"/>
          </a:xfrm>
          <a:prstGeom prst="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ar-EG" sz="3200" b="1" dirty="0">
                <a:latin typeface="Times New Roman" panose="02020603050405020304" pitchFamily="18" charset="0"/>
                <a:cs typeface="Times New Roman" panose="02020603050405020304" pitchFamily="18" charset="0"/>
              </a:rPr>
              <a:t>اللجنة العليا لانتخابات الاتحادات الطلابية بالجامعة</a:t>
            </a:r>
            <a:endParaRPr lang="en-US" sz="32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13492736"/>
              </p:ext>
            </p:extLst>
          </p:nvPr>
        </p:nvGraphicFramePr>
        <p:xfrm>
          <a:off x="323528" y="2492896"/>
          <a:ext cx="8539628" cy="4032449"/>
        </p:xfrm>
        <a:graphic>
          <a:graphicData uri="http://schemas.openxmlformats.org/drawingml/2006/table">
            <a:tbl>
              <a:tblPr firstRow="1" bandRow="1">
                <a:tableStyleId>{ED083AE6-46FA-4A59-8FB0-9F97EB10719F}</a:tableStyleId>
              </a:tblPr>
              <a:tblGrid>
                <a:gridCol w="792088">
                  <a:extLst>
                    <a:ext uri="{9D8B030D-6E8A-4147-A177-3AD203B41FA5}">
                      <a16:colId xmlns:a16="http://schemas.microsoft.com/office/drawing/2014/main" val="20000"/>
                    </a:ext>
                  </a:extLst>
                </a:gridCol>
                <a:gridCol w="4579188">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tblGrid>
              <a:tr h="655101">
                <a:tc>
                  <a:txBody>
                    <a:bodyPr/>
                    <a:lstStyle/>
                    <a:p>
                      <a:pPr algn="ctr"/>
                      <a:r>
                        <a:rPr lang="ar-EG" sz="1400" dirty="0"/>
                        <a:t>الصفة</a:t>
                      </a:r>
                      <a:endParaRPr lang="en-US" sz="1400" dirty="0"/>
                    </a:p>
                  </a:txBody>
                  <a:tcPr/>
                </a:tc>
                <a:tc>
                  <a:txBody>
                    <a:bodyPr/>
                    <a:lstStyle/>
                    <a:p>
                      <a:pPr algn="ctr"/>
                      <a:r>
                        <a:rPr lang="ar-EG" dirty="0"/>
                        <a:t>الوظيفة</a:t>
                      </a:r>
                      <a:endParaRPr lang="en-US" dirty="0"/>
                    </a:p>
                  </a:txBody>
                  <a:tcPr/>
                </a:tc>
                <a:tc>
                  <a:txBody>
                    <a:bodyPr/>
                    <a:lstStyle/>
                    <a:p>
                      <a:pPr algn="ctr"/>
                      <a:r>
                        <a:rPr lang="ar-EG" dirty="0"/>
                        <a:t>الاسم </a:t>
                      </a:r>
                      <a:endParaRPr lang="en-US" dirty="0"/>
                    </a:p>
                  </a:txBody>
                  <a:tcPr/>
                </a:tc>
                <a:extLst>
                  <a:ext uri="{0D108BD9-81ED-4DB2-BD59-A6C34878D82A}">
                    <a16:rowId xmlns:a16="http://schemas.microsoft.com/office/drawing/2014/main" val="10000"/>
                  </a:ext>
                </a:extLst>
              </a:tr>
              <a:tr h="492854">
                <a:tc>
                  <a:txBody>
                    <a:bodyPr/>
                    <a:lstStyle/>
                    <a:p>
                      <a:pPr algn="ctr"/>
                      <a:r>
                        <a:rPr lang="ar-EG" sz="2000" b="1" dirty="0">
                          <a:latin typeface="Times New Roman" panose="02020603050405020304" pitchFamily="18" charset="0"/>
                          <a:cs typeface="Times New Roman" panose="02020603050405020304" pitchFamily="18" charset="0"/>
                        </a:rPr>
                        <a:t>رئيسا</a:t>
                      </a: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ar-EG" sz="2000" b="1" dirty="0">
                          <a:latin typeface="Times New Roman" panose="02020603050405020304" pitchFamily="18" charset="0"/>
                          <a:cs typeface="Times New Roman" panose="02020603050405020304" pitchFamily="18" charset="0"/>
                        </a:rPr>
                        <a:t>ئائب رئيس الجامعة لشئون التعليم والطلاب</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ar-EG" sz="2000" b="1">
                          <a:latin typeface="Times New Roman" panose="02020603050405020304" pitchFamily="18" charset="0"/>
                          <a:cs typeface="Times New Roman" panose="02020603050405020304" pitchFamily="18" charset="0"/>
                        </a:rPr>
                        <a:t>السيدأ.د</a:t>
                      </a:r>
                      <a:r>
                        <a:rPr lang="ar-EG" sz="2000" b="1" dirty="0">
                          <a:latin typeface="Times New Roman" panose="02020603050405020304" pitchFamily="18" charset="0"/>
                          <a:cs typeface="Times New Roman" panose="02020603050405020304" pitchFamily="18" charset="0"/>
                        </a:rPr>
                        <a:t>/وائل فاروق حامد</a:t>
                      </a:r>
                      <a:r>
                        <a:rPr lang="ar-EG" sz="2000" b="1" baseline="0" dirty="0">
                          <a:latin typeface="Times New Roman" panose="02020603050405020304" pitchFamily="18" charset="0"/>
                          <a:cs typeface="Times New Roman" panose="02020603050405020304" pitchFamily="18" charset="0"/>
                        </a:rPr>
                        <a:t> الطيباني</a:t>
                      </a:r>
                      <a:endParaRPr lang="en-US"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492854">
                <a:tc>
                  <a:txBody>
                    <a:bodyPr/>
                    <a:lstStyle/>
                    <a:p>
                      <a:pPr algn="ctr"/>
                      <a:r>
                        <a:rPr lang="ar-EG" sz="2000" b="1" dirty="0">
                          <a:latin typeface="Times New Roman" panose="02020603050405020304" pitchFamily="18" charset="0"/>
                          <a:cs typeface="Times New Roman" panose="02020603050405020304" pitchFamily="18" charset="0"/>
                        </a:rPr>
                        <a:t>عضوا</a:t>
                      </a: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ar-EG" sz="2000" b="1" dirty="0">
                          <a:latin typeface="Times New Roman" panose="02020603050405020304" pitchFamily="18" charset="0"/>
                          <a:cs typeface="Times New Roman" panose="02020603050405020304" pitchFamily="18" charset="0"/>
                        </a:rPr>
                        <a:t>وكيل كلية الحقوق لشئون التعليم والطلاب</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ar-EG" sz="2000" b="1" dirty="0">
                          <a:latin typeface="Times New Roman" panose="02020603050405020304" pitchFamily="18" charset="0"/>
                          <a:cs typeface="Times New Roman" panose="02020603050405020304" pitchFamily="18" charset="0"/>
                        </a:rPr>
                        <a:t>السيدأ.د/سمير حامد الجمال</a:t>
                      </a:r>
                      <a:endParaRPr lang="en-US"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529790">
                <a:tc>
                  <a:txBody>
                    <a:bodyPr/>
                    <a:lstStyle/>
                    <a:p>
                      <a:pPr algn="ctr"/>
                      <a:r>
                        <a:rPr lang="ar-EG" sz="2000" b="1" dirty="0">
                          <a:latin typeface="Times New Roman" panose="02020603050405020304" pitchFamily="18" charset="0"/>
                          <a:cs typeface="Times New Roman" panose="02020603050405020304" pitchFamily="18" charset="0"/>
                        </a:rPr>
                        <a:t>عضوا</a:t>
                      </a: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ar-EG" sz="2000" b="1" dirty="0">
                          <a:latin typeface="Times New Roman" panose="02020603050405020304" pitchFamily="18" charset="0"/>
                          <a:cs typeface="Times New Roman" panose="02020603050405020304" pitchFamily="18" charset="0"/>
                        </a:rPr>
                        <a:t>الأستاذ </a:t>
                      </a:r>
                      <a:r>
                        <a:rPr lang="ar-EG" sz="2000" b="1" dirty="0">
                          <a:solidFill>
                            <a:schemeClr val="tx1"/>
                          </a:solidFill>
                          <a:latin typeface="Times New Roman" panose="02020603050405020304" pitchFamily="18" charset="0"/>
                          <a:cs typeface="Times New Roman" panose="02020603050405020304" pitchFamily="18" charset="0"/>
                        </a:rPr>
                        <a:t>المساعد</a:t>
                      </a:r>
                      <a:r>
                        <a:rPr lang="ar-EG" sz="2000" b="1" baseline="0" dirty="0">
                          <a:latin typeface="Times New Roman" panose="02020603050405020304" pitchFamily="18" charset="0"/>
                          <a:cs typeface="Times New Roman" panose="02020603050405020304" pitchFamily="18" charset="0"/>
                        </a:rPr>
                        <a:t> </a:t>
                      </a:r>
                      <a:r>
                        <a:rPr lang="ar-EG" sz="2000" b="1" dirty="0">
                          <a:latin typeface="Times New Roman" panose="02020603050405020304" pitchFamily="18" charset="0"/>
                          <a:cs typeface="Times New Roman" panose="02020603050405020304" pitchFamily="18" charset="0"/>
                        </a:rPr>
                        <a:t>بقسم علم النفس بكلية التربية </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ar-EG" sz="2000" b="1" dirty="0">
                          <a:latin typeface="Times New Roman" panose="02020603050405020304" pitchFamily="18" charset="0"/>
                          <a:cs typeface="Times New Roman" panose="02020603050405020304" pitchFamily="18" charset="0"/>
                        </a:rPr>
                        <a:t>السيد الدكتور/عصام</a:t>
                      </a:r>
                      <a:r>
                        <a:rPr lang="ar-EG" sz="2000" b="1" baseline="0" dirty="0">
                          <a:latin typeface="Times New Roman" panose="02020603050405020304" pitchFamily="18" charset="0"/>
                          <a:cs typeface="Times New Roman" panose="02020603050405020304" pitchFamily="18" charset="0"/>
                        </a:rPr>
                        <a:t> الدسوقي الجبة</a:t>
                      </a:r>
                      <a:endParaRPr lang="en-US"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647908">
                <a:tc>
                  <a:txBody>
                    <a:bodyPr/>
                    <a:lstStyle/>
                    <a:p>
                      <a:pPr algn="ctr"/>
                      <a:r>
                        <a:rPr lang="ar-EG" sz="2000" b="1" dirty="0">
                          <a:latin typeface="Times New Roman" panose="02020603050405020304" pitchFamily="18" charset="0"/>
                          <a:cs typeface="Times New Roman" panose="02020603050405020304" pitchFamily="18" charset="0"/>
                        </a:rPr>
                        <a:t>عضوا</a:t>
                      </a: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ar-EG" sz="2000" b="1" dirty="0">
                          <a:latin typeface="Times New Roman" panose="02020603050405020304" pitchFamily="18" charset="0"/>
                          <a:cs typeface="Times New Roman" panose="02020603050405020304" pitchFamily="18" charset="0"/>
                        </a:rPr>
                        <a:t>القائم بعمل مدير عام الإدارة العامة لرعاية الطلاب</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ar-EG" sz="2000" b="1" dirty="0">
                          <a:latin typeface="Times New Roman" panose="02020603050405020304" pitchFamily="18" charset="0"/>
                          <a:cs typeface="Times New Roman" panose="02020603050405020304" pitchFamily="18" charset="0"/>
                        </a:rPr>
                        <a:t>السيد/محمد محمد رفعت مصطفي</a:t>
                      </a:r>
                      <a:endParaRPr lang="en-US"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606971">
                <a:tc>
                  <a:txBody>
                    <a:bodyPr/>
                    <a:lstStyle/>
                    <a:p>
                      <a:pPr algn="ctr"/>
                      <a:r>
                        <a:rPr lang="ar-EG" sz="2000" b="1" dirty="0">
                          <a:latin typeface="Times New Roman" panose="02020603050405020304" pitchFamily="18" charset="0"/>
                          <a:cs typeface="Times New Roman" panose="02020603050405020304" pitchFamily="18" charset="0"/>
                        </a:rPr>
                        <a:t>عضوا</a:t>
                      </a: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ar-EG" sz="2000" b="1" dirty="0">
                          <a:latin typeface="Times New Roman" panose="02020603050405020304" pitchFamily="18" charset="0"/>
                          <a:cs typeface="Times New Roman" panose="02020603050405020304" pitchFamily="18" charset="0"/>
                        </a:rPr>
                        <a:t>طالب بكلية التربية الرياضية بالفرقة الرابعة</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ar-EG" sz="2000" b="1" dirty="0">
                          <a:latin typeface="Times New Roman" panose="02020603050405020304" pitchFamily="18" charset="0"/>
                          <a:cs typeface="Times New Roman" panose="02020603050405020304" pitchFamily="18" charset="0"/>
                        </a:rPr>
                        <a:t>الطالب/وسام وسام</a:t>
                      </a:r>
                      <a:r>
                        <a:rPr lang="ar-EG" sz="2000" b="1" baseline="0" dirty="0">
                          <a:latin typeface="Times New Roman" panose="02020603050405020304" pitchFamily="18" charset="0"/>
                          <a:cs typeface="Times New Roman" panose="02020603050405020304" pitchFamily="18" charset="0"/>
                        </a:rPr>
                        <a:t> شحاته المرسي</a:t>
                      </a:r>
                      <a:endParaRPr lang="en-US"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606971">
                <a:tc>
                  <a:txBody>
                    <a:bodyPr/>
                    <a:lstStyle/>
                    <a:p>
                      <a:pPr algn="ctr"/>
                      <a:r>
                        <a:rPr lang="ar-EG" sz="2000" b="1" dirty="0">
                          <a:latin typeface="Times New Roman" panose="02020603050405020304" pitchFamily="18" charset="0"/>
                          <a:cs typeface="Times New Roman" panose="02020603050405020304" pitchFamily="18" charset="0"/>
                        </a:rPr>
                        <a:t>عضوا</a:t>
                      </a: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ar-EG" sz="2000" b="1" dirty="0">
                          <a:latin typeface="Times New Roman" panose="02020603050405020304" pitchFamily="18" charset="0"/>
                          <a:cs typeface="Times New Roman" panose="02020603050405020304" pitchFamily="18" charset="0"/>
                        </a:rPr>
                        <a:t>طالبة بكلية التربية بالفرقة الثالثة</a:t>
                      </a:r>
                      <a:endParaRPr lang="en-US" sz="2000" b="1" dirty="0">
                        <a:latin typeface="Times New Roman" panose="02020603050405020304" pitchFamily="18" charset="0"/>
                        <a:cs typeface="Times New Roman" panose="02020603050405020304" pitchFamily="18" charset="0"/>
                      </a:endParaRPr>
                    </a:p>
                  </a:txBody>
                  <a:tcPr/>
                </a:tc>
                <a:tc>
                  <a:txBody>
                    <a:bodyPr/>
                    <a:lstStyle/>
                    <a:p>
                      <a:r>
                        <a:rPr lang="ar-EG" sz="2000" b="1" dirty="0">
                          <a:latin typeface="Times New Roman" panose="02020603050405020304" pitchFamily="18" charset="0"/>
                          <a:cs typeface="Times New Roman" panose="02020603050405020304" pitchFamily="18" charset="0"/>
                        </a:rPr>
                        <a:t>الطالبة/ريم جهاد أحمد أحمد البرعي</a:t>
                      </a:r>
                      <a:endParaRPr lang="en-US"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37650410"/>
                  </a:ext>
                </a:extLst>
              </a:tr>
            </a:tbl>
          </a:graphicData>
        </a:graphic>
      </p:graphicFrame>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43486"/>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39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47864" y="552421"/>
            <a:ext cx="5544616" cy="954107"/>
          </a:xfrm>
          <a:prstGeom prst="rect">
            <a:avLst/>
          </a:prstGeom>
          <a:solidFill>
            <a:schemeClr val="bg2"/>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ar-EG" sz="2800" b="1" dirty="0">
                <a:latin typeface="Times New Roman" panose="02020603050405020304" pitchFamily="18" charset="0"/>
                <a:cs typeface="Times New Roman" panose="02020603050405020304" pitchFamily="18" charset="0"/>
              </a:rPr>
              <a:t>شروط التقدم للترشيح لعضوية </a:t>
            </a:r>
          </a:p>
          <a:p>
            <a:pPr algn="ctr"/>
            <a:r>
              <a:rPr lang="ar-EG" sz="2800" b="1" dirty="0">
                <a:latin typeface="Times New Roman" panose="02020603050405020304" pitchFamily="18" charset="0"/>
                <a:cs typeface="Times New Roman" panose="02020603050405020304" pitchFamily="18" charset="0"/>
              </a:rPr>
              <a:t>لجان اتحاد طلاب (الكلية/الجامعة)</a:t>
            </a:r>
            <a:endParaRPr lang="en-US" sz="2800" b="1" dirty="0">
              <a:latin typeface="Times New Roman" panose="02020603050405020304" pitchFamily="18" charset="0"/>
              <a:cs typeface="Times New Roman" panose="02020603050405020304"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559" y="332656"/>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1"/>
          <p:cNvSpPr txBox="1"/>
          <p:nvPr/>
        </p:nvSpPr>
        <p:spPr>
          <a:xfrm>
            <a:off x="316319" y="1772816"/>
            <a:ext cx="8608913" cy="4524315"/>
          </a:xfrm>
          <a:prstGeom prst="rect">
            <a:avLst/>
          </a:prstGeom>
          <a:solidFill>
            <a:schemeClr val="bg2">
              <a:lumMod val="90000"/>
            </a:schemeClr>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ar-EG" sz="2400" b="1" dirty="0">
                <a:solidFill>
                  <a:srgbClr val="FF0000"/>
                </a:solidFill>
                <a:latin typeface="Times New Roman" panose="02020603050405020304" pitchFamily="18" charset="0"/>
                <a:cs typeface="Times New Roman" panose="02020603050405020304" pitchFamily="18" charset="0"/>
              </a:rPr>
              <a:t>يشترط في من يتقدم لترشيح لعضوية لجان مجالس الاتحادات الطلابية ان تتوافر فيه الشروط الأتية:</a:t>
            </a:r>
          </a:p>
          <a:p>
            <a:pPr algn="just"/>
            <a:endParaRPr lang="ar-EG" sz="2400" b="1" dirty="0">
              <a:solidFill>
                <a:srgbClr val="FF0000"/>
              </a:solidFill>
              <a:latin typeface="Times New Roman" panose="02020603050405020304" pitchFamily="18" charset="0"/>
              <a:cs typeface="Times New Roman" panose="02020603050405020304" pitchFamily="18" charset="0"/>
            </a:endParaRPr>
          </a:p>
          <a:p>
            <a:pPr algn="just"/>
            <a:r>
              <a:rPr lang="ar-EG" sz="2400" b="1" dirty="0">
                <a:latin typeface="Times New Roman" panose="02020603050405020304" pitchFamily="18" charset="0"/>
                <a:cs typeface="Times New Roman" panose="02020603050405020304" pitchFamily="18" charset="0"/>
              </a:rPr>
              <a:t>1-أن يكون متمتعا بجنسية جمهورية مصر العربية.</a:t>
            </a:r>
          </a:p>
          <a:p>
            <a:pPr algn="just"/>
            <a:endParaRPr lang="ar-EG" sz="2400" b="1" dirty="0">
              <a:latin typeface="Times New Roman" panose="02020603050405020304" pitchFamily="18" charset="0"/>
              <a:cs typeface="Times New Roman" panose="02020603050405020304" pitchFamily="18" charset="0"/>
            </a:endParaRPr>
          </a:p>
          <a:p>
            <a:pPr algn="just"/>
            <a:r>
              <a:rPr lang="ar-EG" sz="2400" b="1" dirty="0">
                <a:latin typeface="Times New Roman" panose="02020603050405020304" pitchFamily="18" charset="0"/>
                <a:cs typeface="Times New Roman" panose="02020603050405020304" pitchFamily="18" charset="0"/>
              </a:rPr>
              <a:t>2-أن يكون محمود السيرة وحسن السمعة.</a:t>
            </a:r>
          </a:p>
          <a:p>
            <a:pPr algn="just"/>
            <a:endParaRPr lang="ar-EG" sz="2400" b="1" dirty="0">
              <a:latin typeface="Times New Roman" panose="02020603050405020304" pitchFamily="18" charset="0"/>
              <a:cs typeface="Times New Roman" panose="02020603050405020304" pitchFamily="18" charset="0"/>
            </a:endParaRPr>
          </a:p>
          <a:p>
            <a:pPr algn="just"/>
            <a:r>
              <a:rPr lang="ar-EG" sz="2400" b="1" dirty="0">
                <a:latin typeface="Times New Roman" panose="02020603050405020304" pitchFamily="18" charset="0"/>
                <a:cs typeface="Times New Roman" panose="02020603050405020304" pitchFamily="18" charset="0"/>
              </a:rPr>
              <a:t>3-أن يكون مستجدا في فرقته الدراسية بالنسبة لطلاب النظام الفصلي ونظام العام الكامل ‘سواء أكان مسجلا بنظام الانتظام أو الانتساب الموجه.</a:t>
            </a:r>
          </a:p>
          <a:p>
            <a:pPr algn="just"/>
            <a:endParaRPr lang="ar-EG" sz="2400" b="1" dirty="0">
              <a:latin typeface="Times New Roman" panose="02020603050405020304" pitchFamily="18" charset="0"/>
              <a:cs typeface="Times New Roman" panose="02020603050405020304" pitchFamily="18" charset="0"/>
            </a:endParaRPr>
          </a:p>
          <a:p>
            <a:pPr algn="just"/>
            <a:r>
              <a:rPr lang="ar-EG" sz="2400" b="1" dirty="0">
                <a:latin typeface="Times New Roman" panose="02020603050405020304" pitchFamily="18" charset="0"/>
                <a:cs typeface="Times New Roman" panose="02020603050405020304" pitchFamily="18" charset="0"/>
              </a:rPr>
              <a:t>4-أن يكون مستجدا ‘ولم يرسب في أكثر من مقررين من المقررات التي سجلها في العام الماضي بالنسبة لطلاب نظام الساعات المعتمدة .</a:t>
            </a:r>
          </a:p>
        </p:txBody>
      </p:sp>
    </p:spTree>
    <p:extLst>
      <p:ext uri="{BB962C8B-B14F-4D97-AF65-F5344CB8AC3E}">
        <p14:creationId xmlns:p14="http://schemas.microsoft.com/office/powerpoint/2010/main" val="1473395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3" y="1844824"/>
            <a:ext cx="8712967" cy="3785652"/>
          </a:xfrm>
          <a:prstGeom prst="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ar-EG" sz="2400" b="1" dirty="0">
                <a:solidFill>
                  <a:prstClr val="black"/>
                </a:solidFill>
                <a:latin typeface="Times New Roman" panose="02020603050405020304" pitchFamily="18" charset="0"/>
                <a:cs typeface="Times New Roman" panose="02020603050405020304" pitchFamily="18" charset="0"/>
              </a:rPr>
              <a:t>5- أن يكون له نشاط طلابي موثق في الجامعة أو الكلية أو المعهد في مجال اللجنة المرشح لها عدا طلاب السنة الجامعية الأولي.</a:t>
            </a:r>
          </a:p>
          <a:p>
            <a:pPr algn="just"/>
            <a:endParaRPr lang="ar-EG" sz="2400" b="1" dirty="0">
              <a:solidFill>
                <a:prstClr val="black"/>
              </a:solidFill>
              <a:latin typeface="Times New Roman" panose="02020603050405020304" pitchFamily="18" charset="0"/>
              <a:cs typeface="Times New Roman" panose="02020603050405020304" pitchFamily="18" charset="0"/>
            </a:endParaRPr>
          </a:p>
          <a:p>
            <a:pPr algn="just"/>
            <a:r>
              <a:rPr lang="ar-EG" sz="2400" b="1" dirty="0">
                <a:solidFill>
                  <a:prstClr val="black"/>
                </a:solidFill>
                <a:latin typeface="Times New Roman" panose="02020603050405020304" pitchFamily="18" charset="0"/>
                <a:cs typeface="Times New Roman" panose="02020603050405020304" pitchFamily="18" charset="0"/>
              </a:rPr>
              <a:t>6- ألا يكون قد سبق مجازاته تأديبيا بإحدى الجزاءات المنصوص عليها في البنود من(5)إلي(13)من المادة (126) من اللائحة التنفيذية لقانون تنظيم الجامعات.</a:t>
            </a:r>
          </a:p>
          <a:p>
            <a:pPr algn="just"/>
            <a:endParaRPr lang="ar-EG" sz="2400" b="1" dirty="0">
              <a:solidFill>
                <a:prstClr val="black"/>
              </a:solidFill>
              <a:latin typeface="Times New Roman" panose="02020603050405020304" pitchFamily="18" charset="0"/>
              <a:cs typeface="Times New Roman" panose="02020603050405020304" pitchFamily="18" charset="0"/>
            </a:endParaRPr>
          </a:p>
          <a:p>
            <a:pPr algn="just"/>
            <a:r>
              <a:rPr lang="ar-EG" sz="2400" b="1" dirty="0">
                <a:solidFill>
                  <a:prstClr val="black"/>
                </a:solidFill>
                <a:latin typeface="Times New Roman" panose="02020603050405020304" pitchFamily="18" charset="0"/>
                <a:cs typeface="Times New Roman" panose="02020603050405020304" pitchFamily="18" charset="0"/>
              </a:rPr>
              <a:t>7- ألا يكون قد سبق الحكم بعقوبة جنائية أو بعقوبة مقيدة للحرية في جريمة مخلة بالشرف أو بالأمانة ‘مالم يكن قد رد إليه اعتباره.</a:t>
            </a:r>
          </a:p>
          <a:p>
            <a:pPr algn="just"/>
            <a:endParaRPr lang="ar-EG" sz="2400" b="1" dirty="0">
              <a:solidFill>
                <a:prstClr val="black"/>
              </a:solidFill>
              <a:latin typeface="Times New Roman" panose="02020603050405020304" pitchFamily="18" charset="0"/>
              <a:cs typeface="Times New Roman" panose="02020603050405020304" pitchFamily="18" charset="0"/>
            </a:endParaRPr>
          </a:p>
          <a:p>
            <a:pPr algn="just"/>
            <a:r>
              <a:rPr lang="ar-EG" sz="2400" b="1" dirty="0">
                <a:solidFill>
                  <a:prstClr val="black"/>
                </a:solidFill>
                <a:latin typeface="Times New Roman" panose="02020603050405020304" pitchFamily="18" charset="0"/>
                <a:cs typeface="Times New Roman" panose="02020603050405020304" pitchFamily="18" charset="0"/>
              </a:rPr>
              <a:t>8- ألا يكون منتميا إلي أي تنظيم أو كيان أو جماعة إرهابية مؤسسة علي خلاف القانون.</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942" y="188640"/>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398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707644" y="1484784"/>
            <a:ext cx="3960441" cy="648072"/>
          </a:xfrm>
          <a:prstGeom prst="round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المستندات المطلوبة:</a:t>
            </a:r>
            <a:endParaRPr lang="en-US" sz="2800" b="1"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251520" y="2420888"/>
            <a:ext cx="7964557" cy="936104"/>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ar-EG" sz="2800" b="1" dirty="0">
                <a:latin typeface="Times New Roman" panose="02020603050405020304" pitchFamily="18" charset="0"/>
                <a:cs typeface="Times New Roman" panose="02020603050405020304" pitchFamily="18" charset="0"/>
              </a:rPr>
              <a:t>استيفاء بيانات نموذج طلب الترشيح من رعاية الشباب بالكلية.</a:t>
            </a:r>
            <a:endParaRPr lang="en-US" sz="2800" b="1"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323528" y="3717032"/>
            <a:ext cx="7933381" cy="79208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عدد 2 صور شخصية و2صور رقم القومي و2صور </a:t>
            </a:r>
            <a:r>
              <a:rPr lang="ar-EG" sz="2800" b="1" dirty="0" err="1">
                <a:latin typeface="Times New Roman" panose="02020603050405020304" pitchFamily="18" charset="0"/>
                <a:cs typeface="Times New Roman" panose="02020603050405020304" pitchFamily="18" charset="0"/>
              </a:rPr>
              <a:t>لكارنيه</a:t>
            </a:r>
            <a:r>
              <a:rPr lang="ar-EG" sz="2800" b="1" dirty="0">
                <a:latin typeface="Times New Roman" panose="02020603050405020304" pitchFamily="18" charset="0"/>
                <a:cs typeface="Times New Roman" panose="02020603050405020304" pitchFamily="18" charset="0"/>
              </a:rPr>
              <a:t> الكلية.</a:t>
            </a:r>
            <a:endParaRPr lang="en-US" sz="2800" b="1"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290027" y="4833156"/>
            <a:ext cx="7933381" cy="792088"/>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p>
            <a:r>
              <a:rPr lang="ar-EG" sz="2800" b="1" dirty="0">
                <a:latin typeface="Times New Roman" panose="02020603050405020304" pitchFamily="18" charset="0"/>
                <a:cs typeface="Times New Roman" panose="02020603050405020304" pitchFamily="18" charset="0"/>
              </a:rPr>
              <a:t>البرنامج الانتخابي.</a:t>
            </a:r>
            <a:endParaRPr lang="en-US" sz="2800" b="1" dirty="0">
              <a:latin typeface="Times New Roman" panose="02020603050405020304" pitchFamily="18" charset="0"/>
              <a:cs typeface="Times New Roman" panose="02020603050405020304" pitchFamily="18" charset="0"/>
            </a:endParaRPr>
          </a:p>
        </p:txBody>
      </p:sp>
      <p:sp>
        <p:nvSpPr>
          <p:cNvPr id="9" name="Oval 8"/>
          <p:cNvSpPr/>
          <p:nvPr/>
        </p:nvSpPr>
        <p:spPr>
          <a:xfrm>
            <a:off x="8304415" y="2636912"/>
            <a:ext cx="660073" cy="50405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1</a:t>
            </a:r>
            <a:endParaRPr lang="en-US" sz="2800" b="1" dirty="0">
              <a:latin typeface="Times New Roman" panose="02020603050405020304" pitchFamily="18" charset="0"/>
              <a:cs typeface="Times New Roman" panose="02020603050405020304" pitchFamily="18" charset="0"/>
            </a:endParaRPr>
          </a:p>
        </p:txBody>
      </p:sp>
      <p:sp>
        <p:nvSpPr>
          <p:cNvPr id="12" name="Oval 11"/>
          <p:cNvSpPr/>
          <p:nvPr/>
        </p:nvSpPr>
        <p:spPr>
          <a:xfrm>
            <a:off x="8316416" y="3825044"/>
            <a:ext cx="660073" cy="504056"/>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2</a:t>
            </a:r>
            <a:endParaRPr lang="en-US" sz="2800" b="1" dirty="0">
              <a:latin typeface="Times New Roman" panose="02020603050405020304" pitchFamily="18" charset="0"/>
              <a:cs typeface="Times New Roman" panose="02020603050405020304" pitchFamily="18" charset="0"/>
            </a:endParaRPr>
          </a:p>
        </p:txBody>
      </p:sp>
      <p:sp>
        <p:nvSpPr>
          <p:cNvPr id="13" name="Oval 12"/>
          <p:cNvSpPr/>
          <p:nvPr/>
        </p:nvSpPr>
        <p:spPr>
          <a:xfrm>
            <a:off x="8316416" y="4977172"/>
            <a:ext cx="660073" cy="504056"/>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3</a:t>
            </a:r>
            <a:endParaRPr lang="en-US" sz="2800" b="1" dirty="0">
              <a:latin typeface="Times New Roman" panose="02020603050405020304" pitchFamily="18" charset="0"/>
              <a:cs typeface="Times New Roman" panose="02020603050405020304" pitchFamily="18" charset="0"/>
            </a:endParaRPr>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84193"/>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39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801937" y="1642160"/>
            <a:ext cx="6984776" cy="648072"/>
          </a:xfrm>
          <a:prstGeom prst="round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4"/>
          </a:lnRef>
          <a:fillRef idx="2">
            <a:schemeClr val="accent4"/>
          </a:fillRef>
          <a:effectRef idx="1">
            <a:schemeClr val="accent4"/>
          </a:effectRef>
          <a:fontRef idx="minor">
            <a:schemeClr val="dk1"/>
          </a:fontRef>
        </p:style>
        <p:txBody>
          <a:bodyPr rtlCol="0" anchor="ctr"/>
          <a:lstStyle/>
          <a:p>
            <a:pPr algn="ctr"/>
            <a:r>
              <a:rPr lang="ar-EG" sz="2800" b="1" dirty="0">
                <a:solidFill>
                  <a:prstClr val="black"/>
                </a:solidFill>
                <a:latin typeface="Times New Roman" panose="02020603050405020304" pitchFamily="18" charset="0"/>
                <a:cs typeface="Times New Roman" panose="02020603050405020304" pitchFamily="18" charset="0"/>
              </a:rPr>
              <a:t>تجري انتخابات الاتحادات الطلابية في اللجان التالية:</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4499992" y="2894691"/>
            <a:ext cx="3960326" cy="576064"/>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5"/>
          </a:lnRef>
          <a:fillRef idx="2">
            <a:schemeClr val="accent5"/>
          </a:fillRef>
          <a:effectRef idx="1">
            <a:schemeClr val="accent5"/>
          </a:effectRef>
          <a:fontRef idx="minor">
            <a:schemeClr val="dk1"/>
          </a:fontRef>
        </p:style>
        <p:txBody>
          <a:bodyPr rtlCol="0" anchor="ctr"/>
          <a:lstStyle/>
          <a:p>
            <a:pPr algn="ctr"/>
            <a:r>
              <a:rPr lang="ar-EG" sz="2800" b="1" dirty="0">
                <a:solidFill>
                  <a:prstClr val="black"/>
                </a:solidFill>
                <a:latin typeface="Times New Roman" panose="02020603050405020304" pitchFamily="18" charset="0"/>
                <a:cs typeface="Times New Roman" panose="02020603050405020304" pitchFamily="18" charset="0"/>
              </a:rPr>
              <a:t>لجنة الاسر الطلابية</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4516800" y="3742763"/>
            <a:ext cx="4015640" cy="550333"/>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EG" sz="2800" b="1" dirty="0">
                <a:solidFill>
                  <a:prstClr val="black"/>
                </a:solidFill>
                <a:latin typeface="Times New Roman" panose="02020603050405020304" pitchFamily="18" charset="0"/>
                <a:cs typeface="Times New Roman" panose="02020603050405020304" pitchFamily="18" charset="0"/>
              </a:rPr>
              <a:t>لجنة النشاط الرياضي</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4516800" y="4581128"/>
            <a:ext cx="4087648" cy="576064"/>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2">
            <a:schemeClr val="accent2"/>
          </a:fillRef>
          <a:effectRef idx="1">
            <a:schemeClr val="accent2"/>
          </a:effectRef>
          <a:fontRef idx="minor">
            <a:schemeClr val="dk1"/>
          </a:fontRef>
        </p:style>
        <p:txBody>
          <a:bodyPr rtlCol="0" anchor="ctr"/>
          <a:lstStyle/>
          <a:p>
            <a:pPr algn="ctr"/>
            <a:r>
              <a:rPr lang="ar-EG" sz="2800" b="1" dirty="0">
                <a:solidFill>
                  <a:prstClr val="black"/>
                </a:solidFill>
                <a:latin typeface="Times New Roman" panose="02020603050405020304" pitchFamily="18" charset="0"/>
                <a:cs typeface="Times New Roman" panose="02020603050405020304" pitchFamily="18" charset="0"/>
              </a:rPr>
              <a:t>لجنة النشاط الثقافي والاعلامي</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179512" y="2827205"/>
            <a:ext cx="4039016" cy="576064"/>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dk1"/>
          </a:lnRef>
          <a:fillRef idx="2">
            <a:schemeClr val="dk1"/>
          </a:fillRef>
          <a:effectRef idx="1">
            <a:schemeClr val="dk1"/>
          </a:effectRef>
          <a:fontRef idx="minor">
            <a:schemeClr val="dk1"/>
          </a:fontRef>
        </p:style>
        <p:txBody>
          <a:bodyPr rtlCol="0" anchor="ctr"/>
          <a:lstStyle/>
          <a:p>
            <a:r>
              <a:rPr lang="ar-EG" sz="2800" b="1" dirty="0">
                <a:solidFill>
                  <a:prstClr val="black"/>
                </a:solidFill>
                <a:latin typeface="Times New Roman" panose="02020603050405020304" pitchFamily="18" charset="0"/>
                <a:cs typeface="Times New Roman" panose="02020603050405020304" pitchFamily="18" charset="0"/>
              </a:rPr>
              <a:t>لجنة النشاط الفني</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11" name="Rounded Rectangle 10"/>
          <p:cNvSpPr/>
          <p:nvPr/>
        </p:nvSpPr>
        <p:spPr>
          <a:xfrm>
            <a:off x="179512" y="3933056"/>
            <a:ext cx="4039016" cy="576064"/>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2">
            <a:schemeClr val="accent1"/>
          </a:fillRef>
          <a:effectRef idx="1">
            <a:schemeClr val="accent1"/>
          </a:effectRef>
          <a:fontRef idx="minor">
            <a:schemeClr val="dk1"/>
          </a:fontRef>
        </p:style>
        <p:txBody>
          <a:bodyPr rtlCol="0" anchor="ctr"/>
          <a:lstStyle/>
          <a:p>
            <a:r>
              <a:rPr lang="ar-EG" sz="2800" b="1" dirty="0">
                <a:solidFill>
                  <a:prstClr val="black"/>
                </a:solidFill>
                <a:latin typeface="Times New Roman" panose="02020603050405020304" pitchFamily="18" charset="0"/>
                <a:cs typeface="Times New Roman" panose="02020603050405020304" pitchFamily="18" charset="0"/>
              </a:rPr>
              <a:t>لجنة الجوالة والخدمة العامة</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12" name="Rounded Rectangle 11"/>
          <p:cNvSpPr/>
          <p:nvPr/>
        </p:nvSpPr>
        <p:spPr>
          <a:xfrm>
            <a:off x="85408" y="5085184"/>
            <a:ext cx="4134989" cy="576064"/>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5"/>
          </a:lnRef>
          <a:fillRef idx="2">
            <a:schemeClr val="accent5"/>
          </a:fillRef>
          <a:effectRef idx="1">
            <a:schemeClr val="accent5"/>
          </a:effectRef>
          <a:fontRef idx="minor">
            <a:schemeClr val="dk1"/>
          </a:fontRef>
        </p:style>
        <p:txBody>
          <a:bodyPr rtlCol="0" anchor="ctr"/>
          <a:lstStyle/>
          <a:p>
            <a:pPr algn="ctr"/>
            <a:r>
              <a:rPr lang="ar-EG" sz="2800" b="1" dirty="0">
                <a:solidFill>
                  <a:prstClr val="black"/>
                </a:solidFill>
                <a:latin typeface="Times New Roman" panose="02020603050405020304" pitchFamily="18" charset="0"/>
                <a:cs typeface="Times New Roman" panose="02020603050405020304" pitchFamily="18" charset="0"/>
              </a:rPr>
              <a:t>لجنة النشاط الاجتماعي والرحلات</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13" name="Rounded Rectangle 12"/>
          <p:cNvSpPr/>
          <p:nvPr/>
        </p:nvSpPr>
        <p:spPr>
          <a:xfrm>
            <a:off x="4516800" y="5472216"/>
            <a:ext cx="4015526" cy="576064"/>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6"/>
          </a:lnRef>
          <a:fillRef idx="2">
            <a:schemeClr val="accent6"/>
          </a:fillRef>
          <a:effectRef idx="1">
            <a:schemeClr val="accent6"/>
          </a:effectRef>
          <a:fontRef idx="minor">
            <a:schemeClr val="dk1"/>
          </a:fontRef>
        </p:style>
        <p:txBody>
          <a:bodyPr rtlCol="0" anchor="ctr"/>
          <a:lstStyle/>
          <a:p>
            <a:pPr algn="ctr"/>
            <a:r>
              <a:rPr lang="ar-EG" sz="2800" b="1" dirty="0">
                <a:solidFill>
                  <a:prstClr val="black"/>
                </a:solidFill>
                <a:latin typeface="Times New Roman" panose="02020603050405020304" pitchFamily="18" charset="0"/>
                <a:cs typeface="Times New Roman" panose="02020603050405020304" pitchFamily="18" charset="0"/>
              </a:rPr>
              <a:t>لجنة النشاط العلمي والتكنولوجي</a:t>
            </a:r>
            <a:endParaRPr lang="en-US" sz="2800" b="1" dirty="0">
              <a:solidFill>
                <a:prstClr val="black"/>
              </a:solidFill>
              <a:latin typeface="Times New Roman" panose="02020603050405020304" pitchFamily="18" charset="0"/>
              <a:cs typeface="Times New Roman" panose="02020603050405020304" pitchFamily="18" charset="0"/>
            </a:endParaRPr>
          </a:p>
        </p:txBody>
      </p:sp>
      <p:sp>
        <p:nvSpPr>
          <p:cNvPr id="14" name="Oval 13"/>
          <p:cNvSpPr/>
          <p:nvPr/>
        </p:nvSpPr>
        <p:spPr>
          <a:xfrm>
            <a:off x="8556518" y="2852936"/>
            <a:ext cx="479978"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1</a:t>
            </a:r>
            <a:endParaRPr lang="en-US" sz="2800" b="1" dirty="0">
              <a:latin typeface="Times New Roman" panose="02020603050405020304" pitchFamily="18" charset="0"/>
              <a:cs typeface="Times New Roman" panose="02020603050405020304" pitchFamily="18" charset="0"/>
            </a:endParaRPr>
          </a:p>
        </p:txBody>
      </p:sp>
      <p:sp>
        <p:nvSpPr>
          <p:cNvPr id="15" name="Oval 14"/>
          <p:cNvSpPr/>
          <p:nvPr/>
        </p:nvSpPr>
        <p:spPr>
          <a:xfrm>
            <a:off x="8556518" y="3645024"/>
            <a:ext cx="479978" cy="50405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2</a:t>
            </a:r>
            <a:endParaRPr lang="en-US" sz="2800" b="1" dirty="0">
              <a:latin typeface="Times New Roman" panose="02020603050405020304" pitchFamily="18" charset="0"/>
              <a:cs typeface="Times New Roman" panose="02020603050405020304" pitchFamily="18" charset="0"/>
            </a:endParaRPr>
          </a:p>
        </p:txBody>
      </p:sp>
      <p:sp>
        <p:nvSpPr>
          <p:cNvPr id="16" name="Oval 15"/>
          <p:cNvSpPr/>
          <p:nvPr/>
        </p:nvSpPr>
        <p:spPr>
          <a:xfrm>
            <a:off x="8556518" y="4581128"/>
            <a:ext cx="479978" cy="50405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3</a:t>
            </a:r>
            <a:endParaRPr lang="en-US" sz="2800" b="1" dirty="0">
              <a:latin typeface="Times New Roman" panose="02020603050405020304" pitchFamily="18" charset="0"/>
              <a:cs typeface="Times New Roman" panose="02020603050405020304" pitchFamily="18" charset="0"/>
            </a:endParaRPr>
          </a:p>
        </p:txBody>
      </p:sp>
      <p:sp>
        <p:nvSpPr>
          <p:cNvPr id="17" name="Oval 16"/>
          <p:cNvSpPr/>
          <p:nvPr/>
        </p:nvSpPr>
        <p:spPr>
          <a:xfrm>
            <a:off x="8532440" y="5517232"/>
            <a:ext cx="479978" cy="5040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4</a:t>
            </a:r>
            <a:endParaRPr lang="en-US" sz="2800" b="1" dirty="0">
              <a:latin typeface="Times New Roman" panose="02020603050405020304" pitchFamily="18" charset="0"/>
              <a:cs typeface="Times New Roman" panose="02020603050405020304" pitchFamily="18" charset="0"/>
            </a:endParaRPr>
          </a:p>
        </p:txBody>
      </p:sp>
      <p:sp>
        <p:nvSpPr>
          <p:cNvPr id="18" name="Oval 17"/>
          <p:cNvSpPr/>
          <p:nvPr/>
        </p:nvSpPr>
        <p:spPr>
          <a:xfrm>
            <a:off x="4164030" y="5085184"/>
            <a:ext cx="479978"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7</a:t>
            </a:r>
            <a:endParaRPr lang="en-US" sz="2800" b="1" dirty="0">
              <a:latin typeface="Times New Roman" panose="02020603050405020304" pitchFamily="18" charset="0"/>
              <a:cs typeface="Times New Roman" panose="02020603050405020304" pitchFamily="18" charset="0"/>
            </a:endParaRPr>
          </a:p>
        </p:txBody>
      </p:sp>
      <p:sp>
        <p:nvSpPr>
          <p:cNvPr id="19" name="Oval 18"/>
          <p:cNvSpPr/>
          <p:nvPr/>
        </p:nvSpPr>
        <p:spPr>
          <a:xfrm>
            <a:off x="4236038" y="4005064"/>
            <a:ext cx="479978" cy="504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6</a:t>
            </a:r>
            <a:endParaRPr lang="en-US" sz="2800" b="1" dirty="0">
              <a:latin typeface="Times New Roman" panose="02020603050405020304" pitchFamily="18" charset="0"/>
              <a:cs typeface="Times New Roman" panose="02020603050405020304" pitchFamily="18" charset="0"/>
            </a:endParaRPr>
          </a:p>
        </p:txBody>
      </p:sp>
      <p:sp>
        <p:nvSpPr>
          <p:cNvPr id="20" name="Oval 19"/>
          <p:cNvSpPr/>
          <p:nvPr/>
        </p:nvSpPr>
        <p:spPr>
          <a:xfrm>
            <a:off x="4236038" y="2852936"/>
            <a:ext cx="479978" cy="5040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EG" sz="2800" b="1" dirty="0">
                <a:latin typeface="Times New Roman" panose="02020603050405020304" pitchFamily="18" charset="0"/>
                <a:cs typeface="Times New Roman" panose="02020603050405020304" pitchFamily="18" charset="0"/>
              </a:rPr>
              <a:t>5</a:t>
            </a:r>
            <a:endParaRPr lang="en-US" sz="2800" b="1" dirty="0">
              <a:latin typeface="Times New Roman" panose="02020603050405020304" pitchFamily="18" charset="0"/>
              <a:cs typeface="Times New Roman" panose="02020603050405020304"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44823"/>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729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419871" y="1432186"/>
            <a:ext cx="2592288" cy="648072"/>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dk1"/>
          </a:lnRef>
          <a:fillRef idx="2">
            <a:schemeClr val="dk1"/>
          </a:fillRef>
          <a:effectRef idx="1">
            <a:schemeClr val="dk1"/>
          </a:effectRef>
          <a:fontRef idx="minor">
            <a:schemeClr val="dk1"/>
          </a:fontRef>
        </p:style>
        <p:txBody>
          <a:bodyPr rtlCol="0" anchor="ctr"/>
          <a:lstStyle/>
          <a:p>
            <a:pPr algn="ctr"/>
            <a:r>
              <a:rPr lang="ar-EG" sz="3600" b="1" dirty="0">
                <a:latin typeface="Times New Roman" panose="02020603050405020304" pitchFamily="18" charset="0"/>
                <a:cs typeface="Times New Roman" panose="02020603050405020304" pitchFamily="18" charset="0"/>
              </a:rPr>
              <a:t>ألية الانتخابات</a:t>
            </a:r>
            <a:endParaRPr lang="en-US" sz="3600" b="1"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395535" y="3861048"/>
            <a:ext cx="8640959" cy="2520280"/>
          </a:xfrm>
          <a:prstGeom prst="roundRect">
            <a:avLst/>
          </a:prstGeom>
          <a:solidFill>
            <a:schemeClr val="bg2"/>
          </a:solidFill>
          <a:ln>
            <a:noFill/>
          </a:ln>
          <a:effectLst/>
          <a:scene3d>
            <a:camera prst="orthographicFront">
              <a:rot lat="0" lon="0" rev="0"/>
            </a:camera>
            <a:lightRig rig="chilly" dir="t">
              <a:rot lat="0" lon="0" rev="18480000"/>
            </a:lightRig>
          </a:scene3d>
          <a:sp3d prstMaterial="clear">
            <a:bevelT h="63500"/>
          </a:sp3d>
        </p:spPr>
        <p:style>
          <a:lnRef idx="1">
            <a:schemeClr val="accent4"/>
          </a:lnRef>
          <a:fillRef idx="2">
            <a:schemeClr val="accent4"/>
          </a:fillRef>
          <a:effectRef idx="1">
            <a:schemeClr val="accent4"/>
          </a:effectRef>
          <a:fontRef idx="minor">
            <a:schemeClr val="dk1"/>
          </a:fontRef>
        </p:style>
        <p:txBody>
          <a:bodyPr rtlCol="0" anchor="ctr"/>
          <a:lstStyle/>
          <a:p>
            <a:pPr algn="just"/>
            <a:r>
              <a:rPr lang="ar-EG" sz="3200" b="1" dirty="0">
                <a:latin typeface="Times New Roman" panose="02020603050405020304" pitchFamily="18" charset="0"/>
                <a:cs typeface="Times New Roman" panose="02020603050405020304" pitchFamily="18" charset="0"/>
              </a:rPr>
              <a:t>يتم انتخاب طالبين من كل فرقة دراسية لكل لجنة نشاط من اللجان السبعة انتخابا مباشرا من خلال زملائهم الطلاب في نفس الفرقة</a:t>
            </a:r>
            <a:r>
              <a:rPr lang="ar-EG"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2" name="Left Arrow 1"/>
          <p:cNvSpPr/>
          <p:nvPr/>
        </p:nvSpPr>
        <p:spPr>
          <a:xfrm>
            <a:off x="6300192" y="2132856"/>
            <a:ext cx="2736304" cy="1008112"/>
          </a:xfrm>
          <a:prstGeom prst="lef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ar-EG" sz="3200" b="1" dirty="0">
              <a:latin typeface="Times New Roman" panose="02020603050405020304" pitchFamily="18" charset="0"/>
              <a:cs typeface="Times New Roman" panose="02020603050405020304" pitchFamily="18" charset="0"/>
            </a:endParaRPr>
          </a:p>
          <a:p>
            <a:pPr algn="ctr"/>
            <a:r>
              <a:rPr lang="ar-EG" sz="3200" b="1" dirty="0">
                <a:latin typeface="Times New Roman" panose="02020603050405020304" pitchFamily="18" charset="0"/>
                <a:cs typeface="Times New Roman" panose="02020603050405020304" pitchFamily="18" charset="0"/>
              </a:rPr>
              <a:t>المرحلة الأولي</a:t>
            </a:r>
          </a:p>
          <a:p>
            <a:pPr algn="ctr"/>
            <a:endParaRPr lang="en-US" sz="3200" dirty="0">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84193"/>
            <a:ext cx="1622425" cy="10239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2"/>
          <p:cNvSpPr txBox="1"/>
          <p:nvPr/>
        </p:nvSpPr>
        <p:spPr>
          <a:xfrm>
            <a:off x="6012160" y="479574"/>
            <a:ext cx="2880320" cy="707886"/>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1722438" algn="l"/>
              </a:tabLst>
            </a:pPr>
            <a:r>
              <a:rPr lang="ar-EG" sz="2000" b="1" dirty="0">
                <a:solidFill>
                  <a:srgbClr val="FF0000"/>
                </a:solidFill>
                <a:latin typeface="Times New Roman" panose="02020603050405020304" pitchFamily="18" charset="0"/>
                <a:cs typeface="Times New Roman" panose="02020603050405020304" pitchFamily="18" charset="0"/>
              </a:rPr>
              <a:t>جامعة دمياط</a:t>
            </a:r>
          </a:p>
          <a:p>
            <a:pPr algn="ctr">
              <a:tabLst>
                <a:tab pos="1722438" algn="l"/>
              </a:tabLst>
            </a:pPr>
            <a:r>
              <a:rPr lang="ar-EG" sz="2000" b="1" dirty="0">
                <a:latin typeface="Times New Roman" panose="02020603050405020304" pitchFamily="18" charset="0"/>
                <a:cs typeface="Times New Roman" panose="02020603050405020304" pitchFamily="18" charset="0"/>
              </a:rPr>
              <a:t>قطاع شئون التعليم والطلاب</a:t>
            </a:r>
            <a:endParaRPr lang="en-US" sz="2000" b="1" dirty="0">
              <a:latin typeface="Times New Roman" panose="02020603050405020304" pitchFamily="18" charset="0"/>
              <a:cs typeface="Times New Roman" panose="02020603050405020304" pitchFamily="18" charset="0"/>
            </a:endParaRPr>
          </a:p>
        </p:txBody>
      </p:sp>
      <p:sp>
        <p:nvSpPr>
          <p:cNvPr id="3" name="Rectangle 2"/>
          <p:cNvSpPr/>
          <p:nvPr/>
        </p:nvSpPr>
        <p:spPr>
          <a:xfrm>
            <a:off x="179512" y="3060249"/>
            <a:ext cx="6336704" cy="584775"/>
          </a:xfrm>
          <a:prstGeom prst="rect">
            <a:avLst/>
          </a:prstGeom>
          <a:solidFill>
            <a:schemeClr val="accent2">
              <a:lumMod val="20000"/>
              <a:lumOff val="80000"/>
            </a:schemeClr>
          </a:solidFill>
          <a:ln>
            <a:solidFill>
              <a:schemeClr val="bg2"/>
            </a:solidFill>
          </a:ln>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ar-EG" sz="3200" b="1" dirty="0">
                <a:solidFill>
                  <a:srgbClr val="FF0000"/>
                </a:solidFill>
                <a:latin typeface="Times New Roman" panose="02020603050405020304" pitchFamily="18" charset="0"/>
                <a:cs typeface="Times New Roman" panose="02020603050405020304" pitchFamily="18" charset="0"/>
              </a:rPr>
              <a:t>الانتخابات علي مستوي الفرقة الدراسية بالكلية</a:t>
            </a:r>
          </a:p>
        </p:txBody>
      </p:sp>
    </p:spTree>
    <p:extLst>
      <p:ext uri="{BB962C8B-B14F-4D97-AF65-F5344CB8AC3E}">
        <p14:creationId xmlns:p14="http://schemas.microsoft.com/office/powerpoint/2010/main" val="49735750"/>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404</TotalTime>
  <Words>770</Words>
  <Application>Microsoft Office PowerPoint</Application>
  <PresentationFormat>On-screen Show (4:3)</PresentationFormat>
  <Paragraphs>170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دفق الهواء</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Prof. Wael Farouk El-Taibany</cp:lastModifiedBy>
  <cp:revision>56</cp:revision>
  <cp:lastPrinted>2020-12-09T12:43:04Z</cp:lastPrinted>
  <dcterms:created xsi:type="dcterms:W3CDTF">2020-12-07T10:54:22Z</dcterms:created>
  <dcterms:modified xsi:type="dcterms:W3CDTF">2020-12-10T06:20:31Z</dcterms:modified>
</cp:coreProperties>
</file>