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4"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3697403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157117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359453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7D37BE-F1D2-4A8E-9B95-78820144C26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110667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7D37BE-F1D2-4A8E-9B95-78820144C264}" type="datetimeFigureOut">
              <a:rPr lang="en-US" smtClean="0"/>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2617035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7D37BE-F1D2-4A8E-9B95-78820144C264}"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63407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7D37BE-F1D2-4A8E-9B95-78820144C264}" type="datetimeFigureOut">
              <a:rPr lang="en-US" smtClean="0"/>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25786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7D37BE-F1D2-4A8E-9B95-78820144C264}" type="datetimeFigureOut">
              <a:rPr lang="en-US" smtClean="0"/>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1782280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D37BE-F1D2-4A8E-9B95-78820144C264}" type="datetimeFigureOut">
              <a:rPr lang="en-US" smtClean="0"/>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426438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D37BE-F1D2-4A8E-9B95-78820144C264}"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105678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D37BE-F1D2-4A8E-9B95-78820144C264}" type="datetimeFigureOut">
              <a:rPr lang="en-US" smtClean="0"/>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2C86E-6BBB-44C2-9F96-BBA7DA55C927}" type="slidenum">
              <a:rPr lang="en-US" smtClean="0"/>
              <a:t>‹#›</a:t>
            </a:fld>
            <a:endParaRPr lang="en-US"/>
          </a:p>
        </p:txBody>
      </p:sp>
    </p:spTree>
    <p:extLst>
      <p:ext uri="{BB962C8B-B14F-4D97-AF65-F5344CB8AC3E}">
        <p14:creationId xmlns:p14="http://schemas.microsoft.com/office/powerpoint/2010/main" val="2826165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D37BE-F1D2-4A8E-9B95-78820144C264}" type="datetimeFigureOut">
              <a:rPr lang="en-US" smtClean="0"/>
              <a:t>3/19/2020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A2C86E-6BBB-44C2-9F96-BBA7DA55C927}" type="slidenum">
              <a:rPr lang="en-US" smtClean="0"/>
              <a:t>‹#›</a:t>
            </a:fld>
            <a:endParaRPr lang="en-US"/>
          </a:p>
        </p:txBody>
      </p:sp>
    </p:spTree>
    <p:extLst>
      <p:ext uri="{BB962C8B-B14F-4D97-AF65-F5344CB8AC3E}">
        <p14:creationId xmlns:p14="http://schemas.microsoft.com/office/powerpoint/2010/main" val="11874969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ext Box 4"/>
          <p:cNvSpPr txBox="1">
            <a:spLocks noChangeArrowheads="1"/>
          </p:cNvSpPr>
          <p:nvPr/>
        </p:nvSpPr>
        <p:spPr bwMode="auto">
          <a:xfrm>
            <a:off x="899592" y="1556792"/>
            <a:ext cx="7560840" cy="1200329"/>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ctr">
              <a:defRPr/>
            </a:pPr>
            <a:r>
              <a:rPr lang="ar-EG" sz="3600" dirty="0" smtClean="0">
                <a:cs typeface="PT Bold Heading" pitchFamily="2" charset="-78"/>
              </a:rPr>
              <a:t>الإعلان</a:t>
            </a:r>
          </a:p>
          <a:p>
            <a:pPr algn="ctr">
              <a:defRPr/>
            </a:pPr>
            <a:r>
              <a:rPr lang="ar-EG" sz="3600" dirty="0" smtClean="0">
                <a:cs typeface="PT Bold Heading" pitchFamily="2" charset="-78"/>
              </a:rPr>
              <a:t>و العلاقات العامة </a:t>
            </a:r>
            <a:endParaRPr lang="ar-SA" sz="3600" dirty="0">
              <a:cs typeface="PT Bold Heading" pitchFamily="2" charset="-78"/>
            </a:endParaRPr>
          </a:p>
        </p:txBody>
      </p:sp>
      <p:sp>
        <p:nvSpPr>
          <p:cNvPr id="10" name="Text Box 5"/>
          <p:cNvSpPr txBox="1">
            <a:spLocks noChangeArrowheads="1"/>
          </p:cNvSpPr>
          <p:nvPr/>
        </p:nvSpPr>
        <p:spPr bwMode="auto">
          <a:xfrm>
            <a:off x="3907098" y="5013176"/>
            <a:ext cx="4193294" cy="1384995"/>
          </a:xfrm>
          <a:prstGeom prst="rect">
            <a:avLst/>
          </a:prstGeom>
          <a:noFill/>
          <a:ln w="9525">
            <a:noFill/>
            <a:miter lim="800000"/>
            <a:headEnd/>
            <a:tailEnd/>
          </a:ln>
          <a:effectLst>
            <a:outerShdw dist="12700" algn="ctr" rotWithShape="0">
              <a:schemeClr val="bg1">
                <a:alpha val="50000"/>
              </a:schemeClr>
            </a:outerShdw>
          </a:effectLst>
        </p:spPr>
        <p:txBody>
          <a:bodyPr wrap="square">
            <a:spAutoFit/>
          </a:bodyPr>
          <a:lstStyle/>
          <a:p>
            <a:pPr algn="ctr">
              <a:defRPr/>
            </a:pPr>
            <a:r>
              <a:rPr lang="ar-SA" sz="2800" dirty="0" smtClean="0">
                <a:cs typeface="PT Bold Heading" pitchFamily="2" charset="-78"/>
              </a:rPr>
              <a:t>إعداد</a:t>
            </a:r>
          </a:p>
          <a:p>
            <a:pPr>
              <a:defRPr/>
            </a:pPr>
            <a:r>
              <a:rPr lang="ar-SA" sz="2800" dirty="0" smtClean="0">
                <a:cs typeface="PT Bold Heading" pitchFamily="2" charset="-78"/>
              </a:rPr>
              <a:t> </a:t>
            </a:r>
            <a:r>
              <a:rPr lang="ar-EG" sz="2800" dirty="0" smtClean="0">
                <a:cs typeface="PT Bold Heading" pitchFamily="2" charset="-78"/>
              </a:rPr>
              <a:t>أ .د /محمد عبد الله الهنداوي</a:t>
            </a:r>
            <a:endParaRPr lang="ar-SA" sz="2800" dirty="0" smtClean="0">
              <a:cs typeface="PT Bold Heading" pitchFamily="2" charset="-78"/>
            </a:endParaRPr>
          </a:p>
          <a:p>
            <a:pPr algn="ctr">
              <a:defRPr/>
            </a:pPr>
            <a:r>
              <a:rPr lang="ar-EG" sz="2800" dirty="0" smtClean="0">
                <a:solidFill>
                  <a:srgbClr val="FFC000"/>
                </a:solidFill>
                <a:cs typeface="PT Bold Heading" pitchFamily="2" charset="-78"/>
              </a:rPr>
              <a:t> </a:t>
            </a:r>
            <a:endParaRPr lang="en-US" sz="2800" dirty="0">
              <a:solidFill>
                <a:srgbClr val="FFC000"/>
              </a:solidFill>
              <a:cs typeface="PT Bold Heading" pitchFamily="2" charset="-78"/>
            </a:endParaRPr>
          </a:p>
        </p:txBody>
      </p:sp>
    </p:spTree>
    <p:extLst>
      <p:ext uri="{BB962C8B-B14F-4D97-AF65-F5344CB8AC3E}">
        <p14:creationId xmlns:p14="http://schemas.microsoft.com/office/powerpoint/2010/main" val="32202837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Content Placeholder 2"/>
          <p:cNvSpPr>
            <a:spLocks noGrp="1"/>
          </p:cNvSpPr>
          <p:nvPr>
            <p:ph idx="1"/>
          </p:nvPr>
        </p:nvSpPr>
        <p:spPr>
          <a:xfrm>
            <a:off x="1835696" y="476672"/>
            <a:ext cx="6984776" cy="5847928"/>
          </a:xfrm>
        </p:spPr>
        <p:txBody>
          <a:bodyPr>
            <a:normAutofit lnSpcReduction="10000"/>
          </a:bodyPr>
          <a:lstStyle/>
          <a:p>
            <a:pPr marL="0" indent="0" algn="r" rtl="1">
              <a:buNone/>
            </a:pPr>
            <a:endParaRPr lang="ar-EG" dirty="0" smtClean="0"/>
          </a:p>
          <a:p>
            <a:pPr marL="0" indent="0" algn="ctr" rtl="1">
              <a:buNone/>
            </a:pPr>
            <a:r>
              <a:rPr lang="ar-EG" sz="2400" dirty="0"/>
              <a:t>يعتبر الإعلان أحد الأنشطة الرئيسية في مجال تسويق السلع والخدمات للعديد من المؤسسات، يعتمد عليه في تحقيق أهداف بالأطراف التي تتعامل معها هذه المؤسسات، ولقد زادت أهمية استخدامه كوسيلة لترويج المنتجات والخدمات المختلفة التي أصبحت تتوافر بكميات ونوعيات متزايدة ومتطورة نتيجة لكونه يلعب أدوارا ووظائف مختلفة في تعريف وإيصال الأفكار للمستهلك عن مختلف المنتجات المعروضة في السوق، والتي تميزه عن باقي وسائل الاتصالات الترويجية </a:t>
            </a:r>
            <a:r>
              <a:rPr lang="ar-EG" sz="2400" dirty="0" smtClean="0"/>
              <a:t>الأخرى</a:t>
            </a:r>
          </a:p>
          <a:p>
            <a:pPr marL="0" indent="0" algn="ctr" rtl="1">
              <a:buNone/>
            </a:pPr>
            <a:endParaRPr lang="ar-EG" sz="2400" dirty="0" smtClean="0"/>
          </a:p>
          <a:p>
            <a:pPr marL="0" indent="0" algn="ctr" rtl="1">
              <a:buNone/>
            </a:pPr>
            <a:r>
              <a:rPr lang="ar-EG" sz="2400" dirty="0" smtClean="0"/>
              <a:t>وفي ظل تزايد حدة المنافسة أدى إلى اعتماد المؤسسات على الإعلان كوسيلة للتأثير على المستهلكين المحتملين لتفضيل منتجات مؤسسة معينة عن أخرى، وترويج استخدام مجموعة من المنتجات دون الأخرى، لذلك ونظرا لأهمية البالغة للإعلان كوسيلة فعالة في زيادة حجم الأسواق، وزيادة مبيعات المؤسسة ،فقد منحته هذه المؤسسات أهمية بالغة إلى درجة أنها خصصت قسم خاص له </a:t>
            </a:r>
            <a:r>
              <a:rPr lang="ar-EG" dirty="0" smtClean="0"/>
              <a:t>.  </a:t>
            </a:r>
            <a:endParaRPr lang="en-US" dirty="0"/>
          </a:p>
        </p:txBody>
      </p:sp>
      <p:sp>
        <p:nvSpPr>
          <p:cNvPr id="7" name="Text Box 4"/>
          <p:cNvSpPr txBox="1">
            <a:spLocks noChangeArrowheads="1"/>
          </p:cNvSpPr>
          <p:nvPr/>
        </p:nvSpPr>
        <p:spPr bwMode="auto">
          <a:xfrm>
            <a:off x="1115616" y="241484"/>
            <a:ext cx="7560840" cy="523220"/>
          </a:xfrm>
          <a:prstGeom prst="rect">
            <a:avLst/>
          </a:prstGeom>
          <a:noFill/>
          <a:ln w="9525">
            <a:noFill/>
            <a:miter lim="800000"/>
            <a:headEnd/>
            <a:tailEnd/>
          </a:ln>
          <a:effectLst>
            <a:outerShdw dist="35921" dir="2700000" algn="ctr" rotWithShape="0">
              <a:schemeClr val="bg1"/>
            </a:outerShdw>
          </a:effectLst>
        </p:spPr>
        <p:txBody>
          <a:bodyPr wrap="square">
            <a:spAutoFit/>
          </a:bodyPr>
          <a:lstStyle/>
          <a:p>
            <a:pPr algn="just" rtl="1">
              <a:defRPr/>
            </a:pPr>
            <a:r>
              <a:rPr lang="ar-EG" sz="2800" b="1" dirty="0" smtClean="0">
                <a:solidFill>
                  <a:srgbClr val="0070C0"/>
                </a:solidFill>
                <a:latin typeface="Old English Text MT" pitchFamily="66" charset="0"/>
                <a:cs typeface="+mj-cs"/>
              </a:rPr>
              <a:t>الإعلان </a:t>
            </a:r>
            <a:r>
              <a:rPr lang="ar-EG" sz="2800" b="1" dirty="0" smtClean="0">
                <a:solidFill>
                  <a:srgbClr val="0070C0"/>
                </a:solidFill>
                <a:latin typeface="Old English Text MT" pitchFamily="66" charset="0"/>
                <a:cs typeface="+mj-cs"/>
              </a:rPr>
              <a:t>و العلاقات العامة </a:t>
            </a:r>
            <a:endParaRPr lang="ar-SA" sz="2800" b="1" dirty="0">
              <a:solidFill>
                <a:srgbClr val="0070C0"/>
              </a:solidFill>
              <a:latin typeface="Old English Text MT" pitchFamily="66" charset="0"/>
              <a:cs typeface="+mj-cs"/>
            </a:endParaRPr>
          </a:p>
        </p:txBody>
      </p:sp>
    </p:spTree>
    <p:extLst>
      <p:ext uri="{BB962C8B-B14F-4D97-AF65-F5344CB8AC3E}">
        <p14:creationId xmlns:p14="http://schemas.microsoft.com/office/powerpoint/2010/main" val="1248975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Content Placeholder 2"/>
          <p:cNvSpPr>
            <a:spLocks noGrp="1"/>
          </p:cNvSpPr>
          <p:nvPr>
            <p:ph idx="1"/>
          </p:nvPr>
        </p:nvSpPr>
        <p:spPr>
          <a:xfrm>
            <a:off x="1835696" y="1052736"/>
            <a:ext cx="6984776" cy="5073427"/>
          </a:xfrm>
        </p:spPr>
        <p:txBody>
          <a:bodyPr>
            <a:normAutofit lnSpcReduction="10000"/>
          </a:bodyPr>
          <a:lstStyle/>
          <a:p>
            <a:pPr marL="0" algn="just" rtl="1">
              <a:buFont typeface="Wingdings" pitchFamily="2" charset="2"/>
              <a:buChar char="v"/>
              <a:defRPr/>
            </a:pPr>
            <a:r>
              <a:rPr lang="ar-EG" sz="2800" b="1" dirty="0">
                <a:solidFill>
                  <a:srgbClr val="0070C0"/>
                </a:solidFill>
                <a:latin typeface="Old English Text MT" pitchFamily="66" charset="0"/>
                <a:cs typeface="+mj-cs"/>
              </a:rPr>
              <a:t>تعريف المزيج الترويجي: </a:t>
            </a:r>
            <a:endParaRPr lang="en-US" sz="2800" b="1" dirty="0">
              <a:solidFill>
                <a:srgbClr val="0070C0"/>
              </a:solidFill>
              <a:latin typeface="Old English Text MT" pitchFamily="66" charset="0"/>
              <a:cs typeface="+mj-cs"/>
            </a:endParaRPr>
          </a:p>
          <a:p>
            <a:pPr algn="r" rtl="1">
              <a:buFont typeface="Wingdings" pitchFamily="2" charset="2"/>
              <a:buChar char="v"/>
            </a:pPr>
            <a:endParaRPr lang="ar-EG" b="1" dirty="0" smtClean="0"/>
          </a:p>
          <a:p>
            <a:pPr algn="r" rtl="1">
              <a:buFont typeface="Wingdings" pitchFamily="2" charset="2"/>
              <a:buChar char="q"/>
            </a:pPr>
            <a:r>
              <a:rPr lang="ar-EG" sz="2400" dirty="0" smtClean="0"/>
              <a:t>هو مجموعة من المكونات التي تتفاعل معا لتحقيق الأهداف الترويجية للمؤسسة في إطار الفلسفة التسويقية السائدة. </a:t>
            </a:r>
          </a:p>
          <a:p>
            <a:pPr marL="0" indent="0" algn="r" rtl="1">
              <a:buNone/>
            </a:pPr>
            <a:endParaRPr lang="ar-EG" sz="2400" dirty="0" smtClean="0"/>
          </a:p>
          <a:p>
            <a:pPr algn="r" rtl="1">
              <a:buFont typeface="Wingdings" pitchFamily="2" charset="2"/>
              <a:buChar char="q"/>
            </a:pPr>
            <a:r>
              <a:rPr lang="ar-EG" sz="2400" dirty="0" smtClean="0"/>
              <a:t>فالمزيج الترويجي شأنه </a:t>
            </a:r>
            <a:r>
              <a:rPr lang="ar-EG" sz="2400" i="1" dirty="0" smtClean="0"/>
              <a:t>شأن</a:t>
            </a:r>
            <a:r>
              <a:rPr lang="ar-EG" sz="2400" dirty="0" smtClean="0"/>
              <a:t> المزيج التسويقي، يشتمل على مجموعة من المكونات والعناصر التي تتوازن وتتكامل وتتناسق بطريقة فعالة لتحقيق الأهداف الترويجية المرجوة.</a:t>
            </a:r>
          </a:p>
          <a:p>
            <a:pPr marL="0" indent="0" algn="r" rtl="1">
              <a:buNone/>
            </a:pPr>
            <a:endParaRPr lang="ar-EG" sz="2400" dirty="0" smtClean="0"/>
          </a:p>
          <a:p>
            <a:pPr algn="r" rtl="1">
              <a:buFont typeface="Wingdings" pitchFamily="2" charset="2"/>
              <a:buChar char="q"/>
            </a:pPr>
            <a:r>
              <a:rPr lang="ar-EG" sz="2400" dirty="0" smtClean="0"/>
              <a:t> يتألف المزيج الترويجي من عدة أشكال يسعى كل منها على المساهمة في تحقيق الهدف العام للترويج و هو الإعلام و التأثير في المستهلك لتحقيق عملية التبادل، وتتمثل هذه الأشكال في </a:t>
            </a:r>
            <a:r>
              <a:rPr lang="ar-EG" sz="2400" b="1" dirty="0" smtClean="0"/>
              <a:t>الإعلان، البيع الشخصي، تنشيط المبيعات، النشر العلاقات العامة</a:t>
            </a:r>
            <a:r>
              <a:rPr lang="ar-EG" sz="2400" dirty="0" smtClean="0"/>
              <a:t>. </a:t>
            </a:r>
            <a:endParaRPr lang="en-US" sz="2400" dirty="0"/>
          </a:p>
        </p:txBody>
      </p:sp>
    </p:spTree>
    <p:extLst>
      <p:ext uri="{BB962C8B-B14F-4D97-AF65-F5344CB8AC3E}">
        <p14:creationId xmlns:p14="http://schemas.microsoft.com/office/powerpoint/2010/main" val="1001678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Content Placeholder 2"/>
          <p:cNvSpPr>
            <a:spLocks noGrp="1"/>
          </p:cNvSpPr>
          <p:nvPr>
            <p:ph idx="1"/>
          </p:nvPr>
        </p:nvSpPr>
        <p:spPr>
          <a:xfrm>
            <a:off x="1763688" y="1052736"/>
            <a:ext cx="6923112" cy="5400600"/>
          </a:xfrm>
        </p:spPr>
        <p:txBody>
          <a:bodyPr>
            <a:normAutofit lnSpcReduction="10000"/>
          </a:bodyPr>
          <a:lstStyle/>
          <a:p>
            <a:pPr marL="0" indent="0" algn="just" rtl="1">
              <a:buNone/>
              <a:defRPr/>
            </a:pPr>
            <a:r>
              <a:rPr lang="ar-EG" sz="2800" b="1" dirty="0">
                <a:solidFill>
                  <a:srgbClr val="0070C0"/>
                </a:solidFill>
                <a:latin typeface="Old English Text MT" pitchFamily="66" charset="0"/>
                <a:cs typeface="+mj-cs"/>
              </a:rPr>
              <a:t>عناصر المزيج الترويجي</a:t>
            </a:r>
          </a:p>
          <a:p>
            <a:pPr marL="514350" indent="-514350" algn="r" rtl="1">
              <a:buFont typeface="+mj-lt"/>
              <a:buAutoNum type="arabicPeriod"/>
            </a:pPr>
            <a:r>
              <a:rPr lang="ar-EG" sz="2400" b="1" dirty="0" smtClean="0">
                <a:solidFill>
                  <a:schemeClr val="accent2"/>
                </a:solidFill>
              </a:rPr>
              <a:t>الإعــلان :</a:t>
            </a:r>
          </a:p>
          <a:p>
            <a:pPr marL="0" indent="0" algn="r" rtl="1">
              <a:buNone/>
            </a:pPr>
            <a:r>
              <a:rPr lang="ar-EG" sz="2400" dirty="0" smtClean="0"/>
              <a:t>تعرف جمعية التسويق الأمريكية </a:t>
            </a:r>
            <a:r>
              <a:rPr lang="en-US" sz="2400" dirty="0" smtClean="0"/>
              <a:t>AMA </a:t>
            </a:r>
            <a:r>
              <a:rPr lang="ar-EG" sz="2400" dirty="0" smtClean="0"/>
              <a:t>الإعلان بأنه: " وسيلة غير شخصيـة لتقديم الأفكـار أو السلـع أو الخدمات بواسطة جهة معلومة مقابل أجر مدفوع". </a:t>
            </a:r>
          </a:p>
          <a:p>
            <a:pPr marL="0" indent="0" algn="r" rtl="1">
              <a:buNone/>
            </a:pPr>
            <a:r>
              <a:rPr lang="ar-EG" sz="2400" dirty="0" smtClean="0"/>
              <a:t>ويتم الإعلان باستخدام بعض الوسائل مثل المجلات والصحف، و الملصقات ولوحات الإعلان، والإذاعة والتلفزيون، ويتميز بالانتشار الجغرافي و القدرة على تكرر الرسالة الإعلانية، و رغم ارتفاع تكلفته إلاّ أنه واسع الانتشار </a:t>
            </a:r>
            <a:endParaRPr lang="en-US" sz="2400" dirty="0" smtClean="0"/>
          </a:p>
          <a:p>
            <a:pPr marL="0" indent="0" algn="r" rtl="1">
              <a:buNone/>
            </a:pPr>
            <a:endParaRPr lang="ar-EG" sz="2400" dirty="0" smtClean="0"/>
          </a:p>
          <a:p>
            <a:pPr marL="0" indent="0" algn="r" rtl="1">
              <a:buNone/>
            </a:pPr>
            <a:r>
              <a:rPr lang="ar-EG" sz="2400" b="1" dirty="0" smtClean="0">
                <a:solidFill>
                  <a:schemeClr val="accent2"/>
                </a:solidFill>
              </a:rPr>
              <a:t>2</a:t>
            </a:r>
            <a:r>
              <a:rPr lang="ar-EG" sz="2400" b="1" dirty="0">
                <a:solidFill>
                  <a:schemeClr val="accent2"/>
                </a:solidFill>
              </a:rPr>
              <a:t>. </a:t>
            </a:r>
            <a:r>
              <a:rPr lang="ar-EG" sz="2400" b="1" dirty="0">
                <a:solidFill>
                  <a:schemeClr val="accent2"/>
                </a:solidFill>
              </a:rPr>
              <a:t>البيـع الشخصــي: </a:t>
            </a:r>
            <a:endParaRPr lang="ar-EG" sz="2400" b="1" dirty="0" smtClean="0">
              <a:solidFill>
                <a:schemeClr val="accent2"/>
              </a:solidFill>
            </a:endParaRPr>
          </a:p>
          <a:p>
            <a:pPr marL="0" indent="0" algn="r" rtl="1">
              <a:buNone/>
            </a:pPr>
            <a:r>
              <a:rPr lang="ar-EG" sz="2400" dirty="0" smtClean="0"/>
              <a:t>يمثل البيع الشخصي عملية التقديم في صورة محادثات شخصية مع واحد أو أكثر من المشترين المحتملين و ذلك بغرض القيام بعملية البيع</a:t>
            </a:r>
            <a:r>
              <a:rPr lang="ar-EG" dirty="0" smtClean="0"/>
              <a:t>.</a:t>
            </a:r>
            <a:endParaRPr lang="en-US" dirty="0" smtClean="0"/>
          </a:p>
          <a:p>
            <a:endParaRPr lang="en-US" dirty="0"/>
          </a:p>
        </p:txBody>
      </p:sp>
    </p:spTree>
    <p:extLst>
      <p:ext uri="{BB962C8B-B14F-4D97-AF65-F5344CB8AC3E}">
        <p14:creationId xmlns:p14="http://schemas.microsoft.com/office/powerpoint/2010/main" val="1453925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Content Placeholder 2"/>
          <p:cNvSpPr>
            <a:spLocks noGrp="1"/>
          </p:cNvSpPr>
          <p:nvPr>
            <p:ph idx="1"/>
          </p:nvPr>
        </p:nvSpPr>
        <p:spPr>
          <a:xfrm>
            <a:off x="1763688" y="332656"/>
            <a:ext cx="7200800" cy="5400600"/>
          </a:xfrm>
        </p:spPr>
        <p:txBody>
          <a:bodyPr>
            <a:noAutofit/>
          </a:bodyPr>
          <a:lstStyle/>
          <a:p>
            <a:pPr marL="0" indent="0" algn="r" rtl="1">
              <a:buNone/>
            </a:pPr>
            <a:r>
              <a:rPr lang="ar-EG" sz="2400" b="1" dirty="0" smtClean="0">
                <a:solidFill>
                  <a:schemeClr val="accent2"/>
                </a:solidFill>
              </a:rPr>
              <a:t>2. تنشيـط المبيعات: </a:t>
            </a:r>
            <a:r>
              <a:rPr lang="ar-EG" sz="2400" dirty="0" smtClean="0"/>
              <a:t>تتضمن كافة أنشطة التسويق غير البيع الشخصي، و التي إلى استمالة المستهلك لشراء المنتج وزيادة فعالية الموزعين و رفع حجم المبيعات . </a:t>
            </a:r>
          </a:p>
          <a:p>
            <a:pPr marL="0" indent="0" algn="r" rtl="1">
              <a:buNone/>
            </a:pPr>
            <a:r>
              <a:rPr lang="ar-EG" sz="2400" dirty="0" smtClean="0"/>
              <a:t>وهي أيضا الأنشطة التسويقية غير البيع الشخصي و الإعلان و النشر و التي تعمل على تنشيط مشتريات الأفراد و الوسطاء مثل: طريقة العرض، وسائل إيضاح، العروض في المعارض، والعرض الخاص في المتاجر، وعرض كيفية استخدام المنتوج، والمسابقات، وتهدف إلى تجريب المنتوج الجديد أو المطور، تغيير  العادات الشرائية، جذب زبائن جدد، زيادة الطلب، دعم تعاون تجار التجزئة. </a:t>
            </a:r>
          </a:p>
          <a:p>
            <a:pPr marL="0" indent="0" algn="r" rtl="1">
              <a:buNone/>
            </a:pPr>
            <a:endParaRPr lang="ar-EG" sz="2400" dirty="0"/>
          </a:p>
          <a:p>
            <a:pPr marL="0" indent="0" algn="r" rtl="1">
              <a:buNone/>
            </a:pPr>
            <a:r>
              <a:rPr lang="ar-EG" sz="2400" b="1" dirty="0" smtClean="0">
                <a:solidFill>
                  <a:schemeClr val="accent2"/>
                </a:solidFill>
              </a:rPr>
              <a:t>3. النشــر: </a:t>
            </a:r>
            <a:r>
              <a:rPr lang="ar-EG" sz="2400" dirty="0" smtClean="0"/>
              <a:t>هو عملية الهدف منه نشر أخبار و معلومات عن الشركة و منتجاتها في  توسعاتها و سياستها و ذلك دون مقابل بهدف تحسين الصورة الذهنية عن الشركة. </a:t>
            </a:r>
          </a:p>
          <a:p>
            <a:pPr marL="0" indent="0" algn="r" rtl="1">
              <a:buNone/>
            </a:pPr>
            <a:r>
              <a:rPr lang="ar-EG" sz="2400" dirty="0" smtClean="0"/>
              <a:t>و يختلف الإعلان عن النشر في أن هذا الأخير نشاط غير مدفوع القيمة و ذلك من خلال استمالة محرر أو مذيع أو مقدم برامج لعمل تحقيق صحفي أو نشر أخبار في مقال أو داخل الصحيفة عن المؤسسة.</a:t>
            </a:r>
          </a:p>
          <a:p>
            <a:pPr marL="0" indent="0" algn="r" rtl="1">
              <a:buNone/>
            </a:pPr>
            <a:r>
              <a:rPr lang="ar-EG" sz="2400" dirty="0" smtClean="0"/>
              <a:t> </a:t>
            </a:r>
            <a:endParaRPr lang="en-US" sz="2400" dirty="0"/>
          </a:p>
        </p:txBody>
      </p:sp>
    </p:spTree>
    <p:extLst>
      <p:ext uri="{BB962C8B-B14F-4D97-AF65-F5344CB8AC3E}">
        <p14:creationId xmlns:p14="http://schemas.microsoft.com/office/powerpoint/2010/main" val="559523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Title 1"/>
          <p:cNvSpPr>
            <a:spLocks noGrp="1"/>
          </p:cNvSpPr>
          <p:nvPr>
            <p:ph type="title"/>
          </p:nvPr>
        </p:nvSpPr>
        <p:spPr>
          <a:xfrm>
            <a:off x="1847684" y="332656"/>
            <a:ext cx="6921468" cy="1008112"/>
          </a:xfrm>
        </p:spPr>
        <p:txBody>
          <a:bodyPr>
            <a:noAutofit/>
          </a:bodyPr>
          <a:lstStyle/>
          <a:p>
            <a:pPr algn="just" rtl="1">
              <a:defRPr/>
            </a:pPr>
            <a:r>
              <a:rPr lang="ar-EG" sz="2800" b="1" dirty="0">
                <a:solidFill>
                  <a:srgbClr val="0070C0"/>
                </a:solidFill>
                <a:latin typeface="Old English Text MT" pitchFamily="66" charset="0"/>
                <a:ea typeface="+mn-ea"/>
              </a:rPr>
              <a:t>أولا: المفهوم الحديث للعلاقات العامة</a:t>
            </a:r>
            <a:r>
              <a:rPr lang="ar-EG" sz="2800" b="1" dirty="0" smtClean="0">
                <a:solidFill>
                  <a:srgbClr val="0070C0"/>
                </a:solidFill>
                <a:latin typeface="Old English Text MT" pitchFamily="66" charset="0"/>
                <a:ea typeface="+mn-ea"/>
              </a:rPr>
              <a:t>.</a:t>
            </a:r>
            <a:endParaRPr lang="en-US" sz="2800" b="1" dirty="0">
              <a:solidFill>
                <a:srgbClr val="0070C0"/>
              </a:solidFill>
              <a:latin typeface="Old English Text MT" pitchFamily="66" charset="0"/>
              <a:ea typeface="+mn-ea"/>
            </a:endParaRPr>
          </a:p>
        </p:txBody>
      </p:sp>
      <p:sp>
        <p:nvSpPr>
          <p:cNvPr id="10" name="Content Placeholder 2"/>
          <p:cNvSpPr>
            <a:spLocks noGrp="1"/>
          </p:cNvSpPr>
          <p:nvPr>
            <p:ph idx="1"/>
          </p:nvPr>
        </p:nvSpPr>
        <p:spPr>
          <a:xfrm>
            <a:off x="1763688" y="1484784"/>
            <a:ext cx="6912768" cy="5256584"/>
          </a:xfrm>
        </p:spPr>
        <p:txBody>
          <a:bodyPr>
            <a:noAutofit/>
          </a:bodyPr>
          <a:lstStyle/>
          <a:p>
            <a:pPr marL="0" indent="0" algn="r">
              <a:buNone/>
            </a:pPr>
            <a:r>
              <a:rPr lang="ar-EG" sz="2400" dirty="0" smtClean="0"/>
              <a:t>1-</a:t>
            </a:r>
            <a:r>
              <a:rPr lang="ar-EG" sz="2400" dirty="0"/>
              <a:t>    العلاقات العامة هي وظيفة الإدارة </a:t>
            </a:r>
            <a:r>
              <a:rPr lang="ar-EG" sz="2400" dirty="0" smtClean="0"/>
              <a:t>التي </a:t>
            </a:r>
            <a:r>
              <a:rPr lang="ar-EG" sz="2400" dirty="0"/>
              <a:t>تقوم بتقويم اتجاهات الجمهور وربط  سياسات </a:t>
            </a:r>
            <a:endParaRPr lang="ar-EG" sz="2400" dirty="0" smtClean="0"/>
          </a:p>
          <a:p>
            <a:pPr marL="0" indent="0" algn="r">
              <a:buNone/>
            </a:pPr>
            <a:r>
              <a:rPr lang="ar-EG" sz="2400" dirty="0" smtClean="0"/>
              <a:t>المنظمة </a:t>
            </a:r>
            <a:r>
              <a:rPr lang="ar-EG" sz="2400" dirty="0"/>
              <a:t>مع الصالح العام وتنفيذ البرامج </a:t>
            </a:r>
            <a:r>
              <a:rPr lang="ar-EG" sz="2400" dirty="0" smtClean="0"/>
              <a:t>التي </a:t>
            </a:r>
            <a:r>
              <a:rPr lang="ar-EG" sz="2400" dirty="0"/>
              <a:t>تكسب ثقة وتأييد الجمهور.</a:t>
            </a:r>
          </a:p>
          <a:p>
            <a:pPr marL="0" indent="0" algn="r">
              <a:buNone/>
            </a:pPr>
            <a:r>
              <a:rPr lang="ar-EG" sz="2400" dirty="0"/>
              <a:t>2-    العلاقات العامة هي ذلك النشاط الذى تقوم به الإدارة للحصول على ثقة الجمهور </a:t>
            </a:r>
            <a:r>
              <a:rPr lang="ar-EG" sz="2400" dirty="0" smtClean="0"/>
              <a:t>بتعريفه </a:t>
            </a:r>
            <a:r>
              <a:rPr lang="ar-EG" sz="2400" dirty="0"/>
              <a:t>سياستها عن طريق شرح المعلومات المتعلقة بها بوسائل الاتصال المناسبة.</a:t>
            </a:r>
          </a:p>
          <a:p>
            <a:pPr marL="0" indent="0" algn="r">
              <a:buNone/>
            </a:pPr>
            <a:r>
              <a:rPr lang="ar-EG" sz="2400" dirty="0"/>
              <a:t>3-    العلاقات العامة هي وظيفة الإدارة المستمرة والمخططة </a:t>
            </a:r>
            <a:r>
              <a:rPr lang="ar-EG" sz="2400" dirty="0" smtClean="0"/>
              <a:t>التي </a:t>
            </a:r>
            <a:r>
              <a:rPr lang="ar-EG" sz="2400" dirty="0"/>
              <a:t>تسعى بها المنظمة إلى كسب تفاهم وتعاطف وتأثير الجماهير </a:t>
            </a:r>
            <a:r>
              <a:rPr lang="ar-EG" sz="2400" dirty="0" smtClean="0"/>
              <a:t>التي </a:t>
            </a:r>
            <a:r>
              <a:rPr lang="ar-EG" sz="2400" dirty="0"/>
              <a:t>تهمها والحفاظ على استمرار هذا التفاهم والعاطف والتأثير والحفاظ على استمرار هذا التفاهم والعاطف والتأثير </a:t>
            </a:r>
            <a:r>
              <a:rPr lang="ar-EG" sz="2400" dirty="0" smtClean="0"/>
              <a:t>الإيجابي </a:t>
            </a:r>
            <a:r>
              <a:rPr lang="ar-EG" sz="2400" dirty="0"/>
              <a:t>وذلك من خلال قياس اتجاهات الرأي العام لضمان توافقه مع سياسات المنظمة وأنشطتها</a:t>
            </a:r>
            <a:r>
              <a:rPr lang="ar-EG" sz="2400" dirty="0" smtClean="0"/>
              <a:t>.</a:t>
            </a:r>
            <a:endParaRPr lang="ar-EG" sz="2400" dirty="0"/>
          </a:p>
        </p:txBody>
      </p:sp>
    </p:spTree>
    <p:extLst>
      <p:ext uri="{BB962C8B-B14F-4D97-AF65-F5344CB8AC3E}">
        <p14:creationId xmlns:p14="http://schemas.microsoft.com/office/powerpoint/2010/main" val="3596146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Content Placeholder 2"/>
          <p:cNvSpPr>
            <a:spLocks noGrp="1"/>
          </p:cNvSpPr>
          <p:nvPr>
            <p:ph idx="1"/>
          </p:nvPr>
        </p:nvSpPr>
        <p:spPr>
          <a:xfrm>
            <a:off x="1763688" y="620688"/>
            <a:ext cx="7128792" cy="5616624"/>
          </a:xfrm>
        </p:spPr>
        <p:txBody>
          <a:bodyPr>
            <a:normAutofit fontScale="77500" lnSpcReduction="20000"/>
          </a:bodyPr>
          <a:lstStyle/>
          <a:p>
            <a:pPr marL="0" indent="0" algn="just" rtl="1">
              <a:spcBef>
                <a:spcPct val="0"/>
              </a:spcBef>
              <a:buNone/>
              <a:defRPr/>
            </a:pPr>
            <a:r>
              <a:rPr lang="ar-EG" sz="3600" b="1" dirty="0">
                <a:solidFill>
                  <a:srgbClr val="0070C0"/>
                </a:solidFill>
                <a:latin typeface="Old English Text MT" pitchFamily="66" charset="0"/>
                <a:cs typeface="+mj-cs"/>
              </a:rPr>
              <a:t>أذكر أسباب الاهتمام بالعلاقات العامة للمنظمات المعاصرة</a:t>
            </a:r>
            <a:r>
              <a:rPr lang="ar-EG" sz="3600" b="1" dirty="0" smtClean="0">
                <a:solidFill>
                  <a:srgbClr val="0070C0"/>
                </a:solidFill>
                <a:latin typeface="Old English Text MT" pitchFamily="66" charset="0"/>
                <a:cs typeface="+mj-cs"/>
              </a:rPr>
              <a:t>؟</a:t>
            </a:r>
            <a:endParaRPr lang="ar-EG" sz="3600" b="1" dirty="0">
              <a:solidFill>
                <a:srgbClr val="0070C0"/>
              </a:solidFill>
              <a:latin typeface="Old English Text MT" pitchFamily="66" charset="0"/>
              <a:cs typeface="+mj-cs"/>
            </a:endParaRPr>
          </a:p>
          <a:p>
            <a:pPr marL="0" indent="0" algn="r" rtl="1">
              <a:buNone/>
            </a:pPr>
            <a:r>
              <a:rPr lang="ar-EG" b="1" dirty="0"/>
              <a:t> تتمثل هذه العوامل في النقاط التالية:- </a:t>
            </a:r>
            <a:endParaRPr lang="ar-EG" b="1" dirty="0" smtClean="0"/>
          </a:p>
          <a:p>
            <a:pPr marL="514350" indent="-514350" algn="r" rtl="1">
              <a:buFont typeface="+mj-lt"/>
              <a:buAutoNum type="arabicPeriod"/>
            </a:pPr>
            <a:r>
              <a:rPr lang="ar-EG" dirty="0" smtClean="0"/>
              <a:t>الصورة الذهنية</a:t>
            </a:r>
          </a:p>
          <a:p>
            <a:pPr marL="514350" indent="-514350" algn="r" rtl="1">
              <a:buFont typeface="+mj-lt"/>
              <a:buAutoNum type="arabicPeriod"/>
            </a:pPr>
            <a:r>
              <a:rPr lang="ar-EG" dirty="0"/>
              <a:t> </a:t>
            </a:r>
            <a:r>
              <a:rPr lang="ar-EG" dirty="0" smtClean="0"/>
              <a:t> </a:t>
            </a:r>
            <a:r>
              <a:rPr lang="ar-EG" dirty="0"/>
              <a:t>تحقيق الاتصال ذي الاتجاهين مع جماهير </a:t>
            </a:r>
            <a:r>
              <a:rPr lang="ar-EG" dirty="0" smtClean="0"/>
              <a:t>عديدة</a:t>
            </a:r>
          </a:p>
          <a:p>
            <a:pPr marL="514350" indent="-514350" algn="r" rtl="1">
              <a:buFont typeface="+mj-lt"/>
              <a:buAutoNum type="arabicPeriod"/>
            </a:pPr>
            <a:r>
              <a:rPr lang="ar-EG" dirty="0" smtClean="0"/>
              <a:t>تعقد </a:t>
            </a:r>
            <a:r>
              <a:rPr lang="ar-EG" dirty="0"/>
              <a:t>المجتمع المعاصر. لما كان المجتمع المعاصر الذي نعيش فيه يتسم بالتعقيد ،فانه لم يعد من الممكن بالنسبة للمنظمات المعاصرة أن تعمل في مجتمعنا المعقد والمزدحم دون الاهتمام بالعلاقات العامة. </a:t>
            </a:r>
            <a:endParaRPr lang="ar-EG" dirty="0" smtClean="0"/>
          </a:p>
          <a:p>
            <a:pPr marL="514350" indent="-514350" algn="r" rtl="1">
              <a:buFont typeface="+mj-lt"/>
              <a:buAutoNum type="arabicPeriod"/>
            </a:pPr>
            <a:r>
              <a:rPr lang="ar-EG" dirty="0" smtClean="0"/>
              <a:t>الاستفادة </a:t>
            </a:r>
            <a:r>
              <a:rPr lang="ar-EG" dirty="0"/>
              <a:t>من الخبرات السابقة. </a:t>
            </a:r>
            <a:endParaRPr lang="ar-EG" dirty="0" smtClean="0"/>
          </a:p>
          <a:p>
            <a:pPr marL="514350" indent="-514350" algn="r" rtl="1">
              <a:buFont typeface="+mj-lt"/>
              <a:buAutoNum type="arabicPeriod"/>
            </a:pPr>
            <a:r>
              <a:rPr lang="ar-EG" dirty="0" smtClean="0"/>
              <a:t>أهمية </a:t>
            </a:r>
            <a:r>
              <a:rPr lang="ar-EG" dirty="0"/>
              <a:t>وسائل الإعلام. لما كانت الصورة الذهنية للمنظمة تتأثر بالمعلومات والمضامين التي تبثها وسائل الأعلام </a:t>
            </a:r>
            <a:r>
              <a:rPr lang="ar-EG" dirty="0" smtClean="0"/>
              <a:t>الجماهيرية</a:t>
            </a:r>
          </a:p>
          <a:p>
            <a:pPr marL="514350" indent="-514350" algn="r" rtl="1">
              <a:buFont typeface="+mj-lt"/>
              <a:buAutoNum type="arabicPeriod"/>
            </a:pPr>
            <a:r>
              <a:rPr lang="ar-EG" dirty="0"/>
              <a:t>  ان رسم الصورة الذهنية الطيبة لا يصبح مسئولية مطلقة للعاملين في إدارة العلاقات العامة بأي منظمة وإنما </a:t>
            </a:r>
            <a:r>
              <a:rPr lang="ar-EG" dirty="0" smtClean="0"/>
              <a:t>هي </a:t>
            </a:r>
            <a:r>
              <a:rPr lang="ar-EG" dirty="0"/>
              <a:t>مسئولية مشتركة بين كل العاملين في المنظمة . </a:t>
            </a:r>
          </a:p>
          <a:p>
            <a:pPr marL="514350" indent="-514350" algn="r" rtl="1">
              <a:buFont typeface="+mj-lt"/>
              <a:buAutoNum type="arabicPeriod"/>
            </a:pPr>
            <a:r>
              <a:rPr lang="ar-EG" dirty="0" smtClean="0"/>
              <a:t>المسئولية </a:t>
            </a:r>
            <a:r>
              <a:rPr lang="ar-EG" dirty="0"/>
              <a:t>الاجتماعية </a:t>
            </a:r>
            <a:endParaRPr lang="en-US" dirty="0"/>
          </a:p>
        </p:txBody>
      </p:sp>
    </p:spTree>
    <p:extLst>
      <p:ext uri="{BB962C8B-B14F-4D97-AF65-F5344CB8AC3E}">
        <p14:creationId xmlns:p14="http://schemas.microsoft.com/office/powerpoint/2010/main" val="1427989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TotalTime>
  <Words>512</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أولا: المفهوم الحديث للعلاقات العامة.</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يعتبر الإعلان أحد الأنشطة الرئيسية في مجال تسويق السلع والخدمات للعديد من المؤسسات، يعتمد عليه في تحقيق أهداف بالأطراف التي تتعامل معها هذه المؤسسات، ولقد زادت أهمية استخدامه كوسيلة لترويج المنتجات والخدمات المختلفة التي أصبحت تتوافر بكميات ونوعيات متزايدة ومتطورة نتيجة لكونه يلعب أدوارا ووظائف مختلفة في تعريف وإيصال الأفكار للمستهلك عن مختلف المنتجات المعروضة في السوق، والتي تميزه عن باقي وسائل الاتصالات الترويجية الأخرى.</dc:title>
  <dc:creator>marwabelal</dc:creator>
  <cp:lastModifiedBy>marwabelal</cp:lastModifiedBy>
  <cp:revision>13</cp:revision>
  <dcterms:created xsi:type="dcterms:W3CDTF">2020-03-19T11:58:18Z</dcterms:created>
  <dcterms:modified xsi:type="dcterms:W3CDTF">2020-03-19T13:03:19Z</dcterms:modified>
</cp:coreProperties>
</file>