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8" r:id="rId12"/>
    <p:sldId id="269" r:id="rId13"/>
    <p:sldId id="274" r:id="rId14"/>
    <p:sldId id="275" r:id="rId15"/>
    <p:sldId id="276" r:id="rId16"/>
    <p:sldId id="280" r:id="rId17"/>
    <p:sldId id="281" r:id="rId18"/>
    <p:sldId id="282" r:id="rId19"/>
    <p:sldId id="283" r:id="rId20"/>
    <p:sldId id="286" r:id="rId21"/>
    <p:sldId id="287" r:id="rId22"/>
  </p:sldIdLst>
  <p:sldSz cx="12192000" cy="6858000"/>
  <p:notesSz cx="6858000" cy="9144000"/>
  <p:defaultText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CDDF68FD-877E-4207-BF34-2AB97B5C3081}"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3391493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DDF68FD-877E-4207-BF34-2AB97B5C3081}"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151068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DDF68FD-877E-4207-BF34-2AB97B5C3081}"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3392648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CDDF68FD-877E-4207-BF34-2AB97B5C3081}"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1754020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DDF68FD-877E-4207-BF34-2AB97B5C3081}"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361696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CDDF68FD-877E-4207-BF34-2AB97B5C3081}"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2671343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CDDF68FD-877E-4207-BF34-2AB97B5C3081}" type="datetimeFigureOut">
              <a:rPr lang="ar-EG" smtClean="0"/>
              <a:t>22/07/1441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104229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CDDF68FD-877E-4207-BF34-2AB97B5C3081}" type="datetimeFigureOut">
              <a:rPr lang="ar-EG" smtClean="0"/>
              <a:t>22/07/1441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2346148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F68FD-877E-4207-BF34-2AB97B5C3081}" type="datetimeFigureOut">
              <a:rPr lang="ar-EG" smtClean="0"/>
              <a:t>22/07/1441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869287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DF68FD-877E-4207-BF34-2AB97B5C3081}"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65490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DF68FD-877E-4207-BF34-2AB97B5C3081}"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2D5C22B-354B-4A50-8F77-641BDDE4AA6C}" type="slidenum">
              <a:rPr lang="ar-EG" smtClean="0"/>
              <a:t>‹#›</a:t>
            </a:fld>
            <a:endParaRPr lang="ar-EG"/>
          </a:p>
        </p:txBody>
      </p:sp>
    </p:spTree>
    <p:extLst>
      <p:ext uri="{BB962C8B-B14F-4D97-AF65-F5344CB8AC3E}">
        <p14:creationId xmlns:p14="http://schemas.microsoft.com/office/powerpoint/2010/main" val="4274497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F68FD-877E-4207-BF34-2AB97B5C3081}" type="datetimeFigureOut">
              <a:rPr lang="ar-EG" smtClean="0"/>
              <a:t>22/07/1441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D5C22B-354B-4A50-8F77-641BDDE4AA6C}" type="slidenum">
              <a:rPr lang="ar-EG" smtClean="0"/>
              <a:t>‹#›</a:t>
            </a:fld>
            <a:endParaRPr lang="ar-EG"/>
          </a:p>
        </p:txBody>
      </p:sp>
    </p:spTree>
    <p:extLst>
      <p:ext uri="{BB962C8B-B14F-4D97-AF65-F5344CB8AC3E}">
        <p14:creationId xmlns:p14="http://schemas.microsoft.com/office/powerpoint/2010/main" val="2603651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122363"/>
            <a:ext cx="9303657" cy="4422094"/>
          </a:xfrm>
        </p:spPr>
        <p:txBody>
          <a:bodyPr>
            <a:normAutofit fontScale="90000"/>
          </a:bodyPr>
          <a:lstStyle/>
          <a:p>
            <a:pPr>
              <a:lnSpc>
                <a:spcPct val="200000"/>
              </a:lnSpc>
            </a:pPr>
            <a:r>
              <a:rPr lang="ar-EG" dirty="0" smtClean="0">
                <a:solidFill>
                  <a:srgbClr val="FF0000"/>
                </a:solidFill>
                <a:cs typeface="+mn-cs"/>
              </a:rPr>
              <a:t>اقتصاد كلي </a:t>
            </a:r>
            <a:br>
              <a:rPr lang="ar-EG" dirty="0" smtClean="0">
                <a:solidFill>
                  <a:srgbClr val="FF0000"/>
                </a:solidFill>
                <a:cs typeface="+mn-cs"/>
              </a:rPr>
            </a:br>
            <a:r>
              <a:rPr lang="ar-EG" dirty="0" smtClean="0">
                <a:solidFill>
                  <a:srgbClr val="FF0000"/>
                </a:solidFill>
                <a:cs typeface="+mn-cs"/>
              </a:rPr>
              <a:t>الفرقة الأولى </a:t>
            </a:r>
            <a:br>
              <a:rPr lang="ar-EG" dirty="0" smtClean="0">
                <a:solidFill>
                  <a:srgbClr val="FF0000"/>
                </a:solidFill>
                <a:cs typeface="+mn-cs"/>
              </a:rPr>
            </a:br>
            <a:r>
              <a:rPr lang="ar-EG" dirty="0">
                <a:solidFill>
                  <a:srgbClr val="00B050"/>
                </a:solidFill>
                <a:cs typeface="+mn-cs"/>
              </a:rPr>
              <a:t>ا</a:t>
            </a:r>
            <a:r>
              <a:rPr lang="ar-EG" dirty="0" smtClean="0">
                <a:solidFill>
                  <a:srgbClr val="00B050"/>
                </a:solidFill>
                <a:cs typeface="+mn-cs"/>
              </a:rPr>
              <a:t>نتظام + انتساب موجه </a:t>
            </a:r>
            <a:endParaRPr lang="ar-EG" dirty="0">
              <a:solidFill>
                <a:srgbClr val="00B050"/>
              </a:solidFill>
              <a:cs typeface="+mn-cs"/>
            </a:endParaRPr>
          </a:p>
        </p:txBody>
      </p:sp>
    </p:spTree>
    <p:extLst>
      <p:ext uri="{BB962C8B-B14F-4D97-AF65-F5344CB8AC3E}">
        <p14:creationId xmlns:p14="http://schemas.microsoft.com/office/powerpoint/2010/main" val="1882888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67331"/>
            <a:ext cx="12192000" cy="6523339"/>
          </a:xfrm>
        </p:spPr>
        <p:txBody>
          <a:bodyPr>
            <a:normAutofit/>
          </a:bodyPr>
          <a:lstStyle/>
          <a:p>
            <a:pPr marR="85770" algn="just" rtl="1">
              <a:lnSpc>
                <a:spcPct val="120000"/>
              </a:lnSpc>
              <a:buNone/>
            </a:pPr>
            <a:r>
              <a:rPr lang="ar-SA" sz="2600" b="1" dirty="0">
                <a:solidFill>
                  <a:srgbClr val="FF0000"/>
                </a:solidFill>
                <a:latin typeface="SchoolbookCond" pitchFamily="2" charset="0"/>
                <a:ea typeface="Calibri" panose="020F0502020204030204" pitchFamily="34" charset="0"/>
              </a:rPr>
              <a:t>تكاليف البطالة المرتفعة: </a:t>
            </a:r>
            <a:endParaRPr lang="en-US" sz="2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20000"/>
              </a:lnSpc>
              <a:buNone/>
            </a:pPr>
            <a:r>
              <a:rPr lang="ar-EG" sz="2600" b="1" dirty="0">
                <a:solidFill>
                  <a:srgbClr val="351AD4"/>
                </a:solidFill>
                <a:latin typeface="SchoolbookCond" pitchFamily="2" charset="0"/>
                <a:ea typeface="Calibri" panose="020F0502020204030204" pitchFamily="34" charset="0"/>
              </a:rPr>
              <a:t>تتمثل تكاليف البطالة في الاتي:</a:t>
            </a:r>
            <a:endParaRPr lang="en-US" sz="2600"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20000"/>
              </a:lnSpc>
              <a:buNone/>
            </a:pPr>
            <a:r>
              <a:rPr lang="ar-EG" sz="2600" u="sng" dirty="0">
                <a:solidFill>
                  <a:srgbClr val="351AD4"/>
                </a:solidFill>
                <a:latin typeface="SchoolbookCond" pitchFamily="2" charset="0"/>
                <a:ea typeface="Calibri" panose="020F0502020204030204" pitchFamily="34" charset="0"/>
              </a:rPr>
              <a:t>أ-التكاليف البشرية للبطالة:</a:t>
            </a:r>
            <a:r>
              <a:rPr lang="ar-EG" sz="2600" dirty="0">
                <a:solidFill>
                  <a:srgbClr val="351AD4"/>
                </a:solidFill>
                <a:latin typeface="SchoolbookCond" pitchFamily="2" charset="0"/>
                <a:ea typeface="Calibri" panose="020F0502020204030204" pitchFamily="34" charset="0"/>
              </a:rPr>
              <a:t> والتي تتمثل في فقدان الفرد عمله وتعرضه نتيجة ذلك للعديد من الآثار منها:</a:t>
            </a:r>
            <a:endParaRPr lang="en-US" sz="2600"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L="762566" marR="85770" algn="just" rtl="1">
              <a:lnSpc>
                <a:spcPct val="120000"/>
              </a:lnSpc>
              <a:buNone/>
            </a:pPr>
            <a:r>
              <a:rPr lang="ar-EG" sz="2600" dirty="0">
                <a:solidFill>
                  <a:srgbClr val="C00000"/>
                </a:solidFill>
                <a:latin typeface="SchoolbookCond" pitchFamily="2" charset="0"/>
                <a:ea typeface="Calibri" panose="020F0502020204030204" pitchFamily="34" charset="0"/>
              </a:rPr>
              <a:t>- الآلام النفسية التي يعاني منها العاطل وأسرته بسبب فقدان الدخل.</a:t>
            </a:r>
            <a:endParaRPr lang="en-US" sz="26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762566" marR="85770" algn="just" rtl="1">
              <a:lnSpc>
                <a:spcPct val="120000"/>
              </a:lnSpc>
              <a:buNone/>
            </a:pPr>
            <a:r>
              <a:rPr lang="ar-EG" sz="2600" dirty="0">
                <a:solidFill>
                  <a:srgbClr val="C00000"/>
                </a:solidFill>
                <a:latin typeface="SchoolbookCond" pitchFamily="2" charset="0"/>
                <a:ea typeface="Calibri" panose="020F0502020204030204" pitchFamily="34" charset="0"/>
              </a:rPr>
              <a:t>-تعرض العاطل للجوع والبرد والمرض حتى الموت.</a:t>
            </a:r>
            <a:endParaRPr lang="en-US" sz="26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762566" marR="85770" algn="just" rtl="1">
              <a:lnSpc>
                <a:spcPct val="120000"/>
              </a:lnSpc>
              <a:buNone/>
            </a:pPr>
            <a:r>
              <a:rPr lang="ar-EG" sz="2600" dirty="0">
                <a:solidFill>
                  <a:srgbClr val="C00000"/>
                </a:solidFill>
                <a:latin typeface="SchoolbookCond" pitchFamily="2" charset="0"/>
                <a:ea typeface="Calibri" panose="020F0502020204030204" pitchFamily="34" charset="0"/>
              </a:rPr>
              <a:t>- الآلام التي يعانيها العاطل وخاصة الرجال من فقدان وظيفتهم، فمكان الرجل إما في مكتبه أو في متجره.</a:t>
            </a:r>
            <a:endParaRPr lang="en-US" sz="26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20000"/>
              </a:lnSpc>
              <a:buNone/>
            </a:pPr>
            <a:r>
              <a:rPr lang="ar-EG" sz="2600" dirty="0">
                <a:solidFill>
                  <a:srgbClr val="351AD4"/>
                </a:solidFill>
                <a:latin typeface="SchoolbookCond" pitchFamily="2" charset="0"/>
                <a:ea typeface="Calibri" panose="020F0502020204030204" pitchFamily="34" charset="0"/>
              </a:rPr>
              <a:t>وبالرغم من عدم القدرة على قياس هذا النوع من التكاليف لأنها تكون غير ملموسة، </a:t>
            </a:r>
            <a:endParaRPr lang="ar-EG" sz="2600" dirty="0" smtClean="0">
              <a:solidFill>
                <a:srgbClr val="351AD4"/>
              </a:solidFill>
              <a:latin typeface="SchoolbookCond" pitchFamily="2" charset="0"/>
              <a:ea typeface="Calibri" panose="020F0502020204030204" pitchFamily="34" charset="0"/>
            </a:endParaRPr>
          </a:p>
          <a:p>
            <a:pPr marR="85770" lvl="0" algn="just" rtl="1">
              <a:lnSpc>
                <a:spcPct val="115000"/>
              </a:lnSpc>
              <a:buNone/>
            </a:pPr>
            <a:r>
              <a:rPr lang="ar-EG" sz="2600" u="sng" dirty="0">
                <a:solidFill>
                  <a:srgbClr val="351AD4"/>
                </a:solidFill>
                <a:latin typeface="SchoolbookCond" pitchFamily="2" charset="0"/>
                <a:ea typeface="Calibri" panose="020F0502020204030204" pitchFamily="34" charset="0"/>
              </a:rPr>
              <a:t>ب-التكاليف الاقتصادية للبطالة:</a:t>
            </a:r>
            <a:r>
              <a:rPr lang="ar-EG" sz="2600" dirty="0">
                <a:solidFill>
                  <a:srgbClr val="351AD4"/>
                </a:solidFill>
                <a:latin typeface="SchoolbookCond" pitchFamily="2" charset="0"/>
                <a:ea typeface="Calibri" panose="020F0502020204030204" pitchFamily="34" charset="0"/>
              </a:rPr>
              <a:t> هناك بعض التكاليف التي يتحملها العاطل بسبب البطالة المرتفعة الاجبارية في أوقات الانكماش، يمكن قياسها في شكل نقود بشكل مباشر منها ما يلي:</a:t>
            </a:r>
            <a:endParaRPr lang="en-US" sz="2600"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lvl="0" algn="just" rtl="1">
              <a:lnSpc>
                <a:spcPct val="115000"/>
              </a:lnSpc>
              <a:buNone/>
            </a:pPr>
            <a:r>
              <a:rPr lang="ar-EG" sz="2600" dirty="0">
                <a:solidFill>
                  <a:srgbClr val="351AD4"/>
                </a:solidFill>
                <a:latin typeface="SchoolbookCond" pitchFamily="2" charset="0"/>
                <a:ea typeface="Calibri" panose="020F0502020204030204" pitchFamily="34" charset="0"/>
              </a:rPr>
              <a:t>- </a:t>
            </a:r>
            <a:r>
              <a:rPr lang="ar-EG" sz="2600" b="1" dirty="0">
                <a:solidFill>
                  <a:srgbClr val="351AD4"/>
                </a:solidFill>
                <a:latin typeface="SchoolbookCond" pitchFamily="2" charset="0"/>
                <a:ea typeface="Calibri" panose="020F0502020204030204" pitchFamily="34" charset="0"/>
              </a:rPr>
              <a:t>ولذلك تتمثل التكاليف الاقتصادية للبطالة في عدد العمال والآلات التي لا تعمل، </a:t>
            </a:r>
          </a:p>
          <a:p>
            <a:pPr marR="85770" lvl="0" algn="just" rtl="1">
              <a:lnSpc>
                <a:spcPct val="115000"/>
              </a:lnSpc>
              <a:buNone/>
            </a:pPr>
            <a:r>
              <a:rPr lang="ar-EG" sz="2600" b="1" dirty="0">
                <a:solidFill>
                  <a:srgbClr val="351AD4"/>
                </a:solidFill>
                <a:latin typeface="SchoolbookCond" pitchFamily="2" charset="0"/>
                <a:ea typeface="Calibri" panose="020F0502020204030204" pitchFamily="34" charset="0"/>
              </a:rPr>
              <a:t>والخسارة في الناتج القومي المتولد عن هذا التعطل في العمل</a:t>
            </a:r>
            <a:r>
              <a:rPr lang="ar-EG" sz="2600" b="1" dirty="0" smtClean="0">
                <a:solidFill>
                  <a:srgbClr val="351AD4"/>
                </a:solidFill>
                <a:latin typeface="SchoolbookCond" pitchFamily="2" charset="0"/>
                <a:ea typeface="Calibri" panose="020F0502020204030204" pitchFamily="34" charset="0"/>
              </a:rPr>
              <a:t>.</a:t>
            </a:r>
            <a:endParaRPr lang="ar-EG" sz="2600" dirty="0">
              <a:solidFill>
                <a:srgbClr val="351AD4"/>
              </a:solidFill>
              <a:latin typeface="SchoolbookCond" pitchFamily="2" charset="0"/>
              <a:ea typeface="Calibri" panose="020F0502020204030204" pitchFamily="34" charset="0"/>
            </a:endParaRPr>
          </a:p>
          <a:p>
            <a:pPr>
              <a:lnSpc>
                <a:spcPct val="120000"/>
              </a:lnSpc>
            </a:pPr>
            <a:endParaRPr lang="en-US" sz="2600" dirty="0"/>
          </a:p>
        </p:txBody>
      </p:sp>
    </p:spTree>
    <p:extLst>
      <p:ext uri="{BB962C8B-B14F-4D97-AF65-F5344CB8AC3E}">
        <p14:creationId xmlns:p14="http://schemas.microsoft.com/office/powerpoint/2010/main" val="4207770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916" y="167331"/>
            <a:ext cx="12221917" cy="6523339"/>
          </a:xfrm>
        </p:spPr>
        <p:txBody>
          <a:bodyPr>
            <a:noAutofit/>
          </a:bodyPr>
          <a:lstStyle/>
          <a:p>
            <a:pPr marR="85770" algn="just" rtl="1">
              <a:lnSpc>
                <a:spcPct val="110000"/>
              </a:lnSpc>
              <a:buNone/>
            </a:pPr>
            <a:r>
              <a:rPr lang="ar-EG" dirty="0">
                <a:solidFill>
                  <a:srgbClr val="C00000"/>
                </a:solidFill>
                <a:latin typeface="SchoolbookCond" pitchFamily="2" charset="0"/>
                <a:ea typeface="Calibri" panose="020F0502020204030204" pitchFamily="34" charset="0"/>
              </a:rPr>
              <a:t>ويمكن حساب التكاليف الاقتصادية للبطالة بالنسبة لكل من الاقتصاد، والفرد العاطل كما يلي:</a:t>
            </a:r>
            <a:endParaRPr lang="en-US"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EG" dirty="0">
                <a:solidFill>
                  <a:srgbClr val="FF0000"/>
                </a:solidFill>
                <a:latin typeface="SchoolbookCond" pitchFamily="2" charset="0"/>
                <a:ea typeface="Calibri" panose="020F0502020204030204" pitchFamily="34" charset="0"/>
              </a:rPr>
              <a:t>* أولا: بالنسبة للاقتصاد: </a:t>
            </a:r>
            <a:r>
              <a:rPr lang="ar-EG" dirty="0">
                <a:solidFill>
                  <a:srgbClr val="351AD4"/>
                </a:solidFill>
                <a:latin typeface="SchoolbookCond" pitchFamily="2" charset="0"/>
                <a:ea typeface="Calibri" panose="020F0502020204030204" pitchFamily="34" charset="0"/>
              </a:rPr>
              <a:t>حيث تقدر التكاليف الاقتصادية للبطالة في الاقتصاد بمعدل الفقد في الناتج المحلي الاجمالي نتيجة لتعطل الموارد. </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EG" dirty="0">
                <a:solidFill>
                  <a:srgbClr val="FF0000"/>
                </a:solidFill>
                <a:latin typeface="SchoolbookCond" pitchFamily="2" charset="0"/>
                <a:ea typeface="Calibri" panose="020F0502020204030204" pitchFamily="34" charset="0"/>
              </a:rPr>
              <a:t>* ثانياً: بالنسبة للفرد العاطل: </a:t>
            </a:r>
            <a:r>
              <a:rPr lang="ar-EG" dirty="0">
                <a:solidFill>
                  <a:srgbClr val="351AD4"/>
                </a:solidFill>
                <a:latin typeface="SchoolbookCond" pitchFamily="2" charset="0"/>
                <a:ea typeface="Calibri" panose="020F0502020204030204" pitchFamily="34" charset="0"/>
              </a:rPr>
              <a:t>حيث يمكن حساب التكاليف الاقتصادية بمقدار الدخل الذي حرم منه والذي كان من الممكن استخدامه في شراء كمية من السلع والخدمات تزيد من مستوى رفاهيته.</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EG" dirty="0">
                <a:solidFill>
                  <a:srgbClr val="351AD4"/>
                </a:solidFill>
                <a:latin typeface="SchoolbookCond" pitchFamily="2" charset="0"/>
                <a:ea typeface="Calibri" panose="020F0502020204030204" pitchFamily="34" charset="0"/>
              </a:rPr>
              <a:t>ويتضح مما سبق أن القدرة الكاملة للاقتصاد على الاستخدام أو التشغيل الكامل للموارد المتاحة أصبحت تمثل مشكلة. </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EG" dirty="0">
                <a:solidFill>
                  <a:srgbClr val="351AD4"/>
                </a:solidFill>
                <a:latin typeface="SchoolbookCond" pitchFamily="2" charset="0"/>
                <a:ea typeface="Calibri" panose="020F0502020204030204" pitchFamily="34" charset="0"/>
              </a:rPr>
              <a:t>ويعرف الناتج المحلي الاجمالي المتحقق عند بلوغ حالة التوظف الكامل بالناتج المحلي الاجمالي المحتمل أو الممكن، والذي يزيد عن الناتج المحلي الاجمالي الفعلي بمقدار الناتج المفقود بسبب تعطل جزء من الموارد المتاحة في الاقتصاد</a:t>
            </a:r>
            <a:r>
              <a:rPr lang="ar-EG" dirty="0" smtClean="0">
                <a:solidFill>
                  <a:srgbClr val="351AD4"/>
                </a:solidFill>
                <a:latin typeface="SchoolbookCond" pitchFamily="2" charset="0"/>
                <a:ea typeface="Calibri" panose="020F0502020204030204" pitchFamily="34" charset="0"/>
              </a:rPr>
              <a:t>.</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78097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51310"/>
            <a:ext cx="12192000" cy="6539360"/>
          </a:xfrm>
        </p:spPr>
        <p:txBody>
          <a:bodyPr>
            <a:noAutofit/>
          </a:bodyPr>
          <a:lstStyle/>
          <a:p>
            <a:pPr marL="259725" marR="85770" indent="-259725" algn="just" rtl="1">
              <a:lnSpc>
                <a:spcPct val="110000"/>
              </a:lnSpc>
              <a:buNone/>
            </a:pPr>
            <a:r>
              <a:rPr lang="ar-EG" b="1" dirty="0">
                <a:solidFill>
                  <a:srgbClr val="FF0000"/>
                </a:solidFill>
                <a:latin typeface="SchoolbookCond" pitchFamily="2" charset="0"/>
                <a:ea typeface="Calibri" panose="020F0502020204030204" pitchFamily="34" charset="0"/>
              </a:rPr>
              <a:t>أنواع البطالة:</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259725" marR="85770" indent="-259725" algn="just" rtl="1">
              <a:lnSpc>
                <a:spcPct val="110000"/>
              </a:lnSpc>
              <a:buNone/>
            </a:pPr>
            <a:r>
              <a:rPr lang="ar-EG" dirty="0">
                <a:solidFill>
                  <a:srgbClr val="351AD4"/>
                </a:solidFill>
                <a:latin typeface="SchoolbookCond" pitchFamily="2" charset="0"/>
                <a:ea typeface="Calibri" panose="020F0502020204030204" pitchFamily="34" charset="0"/>
              </a:rPr>
              <a:t>- هناك أنواع مختلفة من البطالة تنشأ وفقاً للظروف الاقتصادية التي يمر بها الاقتصاد نعرضها فيما يلي:</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L="259725" marR="85770" indent="-259725" algn="just" rtl="1">
              <a:lnSpc>
                <a:spcPct val="110000"/>
              </a:lnSpc>
              <a:buNone/>
            </a:pPr>
            <a:r>
              <a:rPr lang="ar-EG" u="sng" dirty="0">
                <a:solidFill>
                  <a:srgbClr val="00B050"/>
                </a:solidFill>
                <a:latin typeface="SchoolbookCond" pitchFamily="2" charset="0"/>
                <a:ea typeface="Calibri" panose="020F0502020204030204" pitchFamily="34" charset="0"/>
              </a:rPr>
              <a:t>1- البطالة الاحتكاكية:</a:t>
            </a:r>
            <a:r>
              <a:rPr lang="ar-EG" dirty="0">
                <a:solidFill>
                  <a:srgbClr val="00B050"/>
                </a:solidFill>
                <a:latin typeface="SchoolbookCond" pitchFamily="2" charset="0"/>
                <a:ea typeface="Calibri" panose="020F0502020204030204" pitchFamily="34" charset="0"/>
              </a:rPr>
              <a:t> </a:t>
            </a:r>
            <a:r>
              <a:rPr lang="ar-EG" dirty="0">
                <a:solidFill>
                  <a:srgbClr val="C00000"/>
                </a:solidFill>
                <a:latin typeface="SchoolbookCond" pitchFamily="2" charset="0"/>
                <a:ea typeface="Calibri" panose="020F0502020204030204" pitchFamily="34" charset="0"/>
              </a:rPr>
              <a:t>وهي البطالة التي تنشأ بسبب التحول العادي والاختياري في سوق العمل بين وظيفة وأخرى بسبب انتقال الأسر أو الأفراد من دولة لأخرى، أو انتقال الأفراد من وظيفة لأخرى داخل الدولة وذلك سعياً لوظيفة أفضل.</a:t>
            </a:r>
          </a:p>
          <a:p>
            <a:pPr marL="259725" marR="85770" indent="-259725" algn="just" rtl="1">
              <a:lnSpc>
                <a:spcPct val="110000"/>
              </a:lnSpc>
              <a:buNone/>
            </a:pPr>
            <a:r>
              <a:rPr lang="ar-EG" u="sng" dirty="0" smtClean="0">
                <a:solidFill>
                  <a:srgbClr val="00B050"/>
                </a:solidFill>
                <a:latin typeface="SchoolbookCond" pitchFamily="2" charset="0"/>
                <a:ea typeface="Calibri" panose="020F0502020204030204" pitchFamily="34" charset="0"/>
              </a:rPr>
              <a:t>2- </a:t>
            </a:r>
            <a:r>
              <a:rPr lang="ar-EG" u="sng" dirty="0">
                <a:solidFill>
                  <a:srgbClr val="00B050"/>
                </a:solidFill>
                <a:latin typeface="SchoolbookCond" pitchFamily="2" charset="0"/>
                <a:ea typeface="Calibri" panose="020F0502020204030204" pitchFamily="34" charset="0"/>
              </a:rPr>
              <a:t>البطالة الهيكلية:</a:t>
            </a:r>
            <a:r>
              <a:rPr lang="ar-EG" dirty="0">
                <a:solidFill>
                  <a:srgbClr val="00B050"/>
                </a:solidFill>
                <a:latin typeface="SchoolbookCond" pitchFamily="2" charset="0"/>
                <a:ea typeface="Calibri" panose="020F0502020204030204" pitchFamily="34" charset="0"/>
              </a:rPr>
              <a:t> </a:t>
            </a:r>
            <a:r>
              <a:rPr lang="ar-EG" dirty="0">
                <a:solidFill>
                  <a:srgbClr val="351AD4"/>
                </a:solidFill>
                <a:latin typeface="SchoolbookCond" pitchFamily="2" charset="0"/>
                <a:ea typeface="Calibri" panose="020F0502020204030204" pitchFamily="34" charset="0"/>
              </a:rPr>
              <a:t>هي البطالة التي تنشأ إما بسبب: إحلال الالة محل العمال. </a:t>
            </a:r>
            <a:endParaRPr lang="ar-EG" dirty="0" smtClean="0">
              <a:solidFill>
                <a:srgbClr val="351AD4"/>
              </a:solidFill>
              <a:latin typeface="SchoolbookCond" pitchFamily="2" charset="0"/>
              <a:ea typeface="Calibri" panose="020F0502020204030204" pitchFamily="34" charset="0"/>
            </a:endParaRPr>
          </a:p>
          <a:p>
            <a:pPr marL="259725" marR="85770" indent="-259725" algn="just" rtl="1">
              <a:lnSpc>
                <a:spcPct val="110000"/>
              </a:lnSpc>
              <a:buNone/>
            </a:pPr>
            <a:r>
              <a:rPr lang="ar-EG" u="sng" dirty="0" smtClean="0">
                <a:solidFill>
                  <a:srgbClr val="00B050"/>
                </a:solidFill>
                <a:latin typeface="SchoolbookCond" pitchFamily="2" charset="0"/>
                <a:ea typeface="Calibri" panose="020F0502020204030204" pitchFamily="34" charset="0"/>
              </a:rPr>
              <a:t>3-البطالة </a:t>
            </a:r>
            <a:r>
              <a:rPr lang="ar-EG" u="sng" dirty="0">
                <a:solidFill>
                  <a:srgbClr val="00B050"/>
                </a:solidFill>
                <a:latin typeface="SchoolbookCond" pitchFamily="2" charset="0"/>
                <a:ea typeface="Calibri" panose="020F0502020204030204" pitchFamily="34" charset="0"/>
              </a:rPr>
              <a:t>الدورية:</a:t>
            </a:r>
            <a:r>
              <a:rPr lang="ar-EG" dirty="0">
                <a:solidFill>
                  <a:srgbClr val="00B050"/>
                </a:solidFill>
                <a:latin typeface="SchoolbookCond" pitchFamily="2" charset="0"/>
                <a:ea typeface="Calibri" panose="020F0502020204030204" pitchFamily="34" charset="0"/>
              </a:rPr>
              <a:t> </a:t>
            </a:r>
            <a:r>
              <a:rPr lang="ar-EG" dirty="0">
                <a:solidFill>
                  <a:srgbClr val="351AD4"/>
                </a:solidFill>
                <a:latin typeface="SchoolbookCond" pitchFamily="2" charset="0"/>
                <a:ea typeface="Calibri" panose="020F0502020204030204" pitchFamily="34" charset="0"/>
              </a:rPr>
              <a:t>هي البطالة الذي يرجع سببها إلى التراجع أو التكميش (الانخفاض) في الانتاج </a:t>
            </a:r>
            <a:r>
              <a:rPr lang="ar-EG" dirty="0" smtClean="0">
                <a:solidFill>
                  <a:srgbClr val="351AD4"/>
                </a:solidFill>
                <a:latin typeface="SchoolbookCond" pitchFamily="2" charset="0"/>
                <a:ea typeface="Calibri" panose="020F0502020204030204" pitchFamily="34" charset="0"/>
              </a:rPr>
              <a:t>الكلي.</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3043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67331"/>
            <a:ext cx="12192000" cy="6523339"/>
          </a:xfrm>
        </p:spPr>
        <p:txBody>
          <a:bodyPr>
            <a:normAutofit/>
          </a:bodyPr>
          <a:lstStyle/>
          <a:p>
            <a:pPr marL="259725" marR="85770" indent="-259725" algn="just" rtl="1">
              <a:lnSpc>
                <a:spcPct val="110000"/>
              </a:lnSpc>
              <a:buNone/>
            </a:pPr>
            <a:r>
              <a:rPr lang="ar-EG" b="1" dirty="0">
                <a:solidFill>
                  <a:srgbClr val="FF0000"/>
                </a:solidFill>
                <a:latin typeface="SchoolbookCond" pitchFamily="2" charset="0"/>
                <a:ea typeface="Calibri" panose="020F0502020204030204" pitchFamily="34" charset="0"/>
              </a:rPr>
              <a:t>الجزء الثاني: هدف تخفيض التضخم:</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259725" marR="85770" indent="-259725" algn="just" rtl="1">
              <a:lnSpc>
                <a:spcPct val="110000"/>
              </a:lnSpc>
              <a:buNone/>
            </a:pPr>
            <a:r>
              <a:rPr lang="ar-EG" dirty="0">
                <a:solidFill>
                  <a:srgbClr val="351AD4"/>
                </a:solidFill>
                <a:latin typeface="SchoolbookCond" pitchFamily="2" charset="0"/>
                <a:ea typeface="Calibri" panose="020F0502020204030204" pitchFamily="34" charset="0"/>
              </a:rPr>
              <a:t>يعتبر التضخم أيضاً متغير رئيسي آخر من متغيرات الاقتصاد الكلي. </a:t>
            </a:r>
            <a:endParaRPr lang="ar-EG" dirty="0" smtClean="0">
              <a:solidFill>
                <a:srgbClr val="351AD4"/>
              </a:solidFill>
              <a:latin typeface="SchoolbookCond" pitchFamily="2" charset="0"/>
              <a:ea typeface="Calibri" panose="020F0502020204030204" pitchFamily="34" charset="0"/>
            </a:endParaRPr>
          </a:p>
          <a:p>
            <a:pPr marL="259725" marR="85770" indent="-259725" algn="just" rtl="1">
              <a:lnSpc>
                <a:spcPct val="110000"/>
              </a:lnSpc>
              <a:buNone/>
            </a:pPr>
            <a:r>
              <a:rPr lang="ar-EG" dirty="0" smtClean="0">
                <a:solidFill>
                  <a:srgbClr val="351AD4"/>
                </a:solidFill>
                <a:latin typeface="SchoolbookCond" pitchFamily="2" charset="0"/>
                <a:ea typeface="Calibri" panose="020F0502020204030204" pitchFamily="34" charset="0"/>
              </a:rPr>
              <a:t>وتعرف </a:t>
            </a:r>
            <a:r>
              <a:rPr lang="ar-EG" dirty="0">
                <a:solidFill>
                  <a:srgbClr val="351AD4"/>
                </a:solidFill>
                <a:latin typeface="SchoolbookCond" pitchFamily="2" charset="0"/>
                <a:ea typeface="Calibri" panose="020F0502020204030204" pitchFamily="34" charset="0"/>
              </a:rPr>
              <a:t>نسبة التغير في معامل تكميش إجمالي الناتج المحلي بـ "مقياس للتضخم". ومع ذلك، هناك مقاييس أخرى للتضخم، يتعلق كل منها بجزء من الاقتصاد. </a:t>
            </a:r>
            <a:endParaRPr lang="ar-EG" dirty="0" smtClean="0">
              <a:solidFill>
                <a:srgbClr val="351AD4"/>
              </a:solidFill>
              <a:latin typeface="SchoolbookCond" pitchFamily="2" charset="0"/>
              <a:ea typeface="Calibri" panose="020F0502020204030204" pitchFamily="34" charset="0"/>
            </a:endParaRPr>
          </a:p>
          <a:p>
            <a:pPr marL="259725" marR="85770" indent="-259725" algn="just" rtl="1">
              <a:lnSpc>
                <a:spcPct val="110000"/>
              </a:lnSpc>
              <a:buNone/>
            </a:pPr>
            <a:r>
              <a:rPr lang="ar-EG" dirty="0" smtClean="0">
                <a:solidFill>
                  <a:srgbClr val="351AD4"/>
                </a:solidFill>
                <a:latin typeface="SchoolbookCond" pitchFamily="2" charset="0"/>
                <a:ea typeface="Calibri" panose="020F0502020204030204" pitchFamily="34" charset="0"/>
              </a:rPr>
              <a:t>ويعتبر </a:t>
            </a:r>
            <a:r>
              <a:rPr lang="ar-EG" dirty="0">
                <a:solidFill>
                  <a:srgbClr val="351AD4"/>
                </a:solidFill>
                <a:latin typeface="SchoolbookCond" pitchFamily="2" charset="0"/>
                <a:ea typeface="Calibri" panose="020F0502020204030204" pitchFamily="34" charset="0"/>
              </a:rPr>
              <a:t>الرقم القياسي لأسعار المستهلك </a:t>
            </a:r>
            <a:r>
              <a:rPr lang="en-US" dirty="0">
                <a:solidFill>
                  <a:srgbClr val="351AD4"/>
                </a:solidFill>
                <a:latin typeface="SchoolbookCond" pitchFamily="2" charset="0"/>
                <a:ea typeface="Calibri" panose="020F0502020204030204" pitchFamily="34" charset="0"/>
                <a:cs typeface="Arial" panose="020B0604020202020204" pitchFamily="34" charset="0"/>
              </a:rPr>
              <a:t>Consumer Price Index (CPI)</a:t>
            </a:r>
            <a:r>
              <a:rPr lang="ar-EG" dirty="0">
                <a:solidFill>
                  <a:srgbClr val="351AD4"/>
                </a:solidFill>
                <a:latin typeface="SchoolbookCond" pitchFamily="2" charset="0"/>
                <a:ea typeface="Calibri" panose="020F0502020204030204" pitchFamily="34" charset="0"/>
              </a:rPr>
              <a:t> الأكثر انتشاراً كمؤشر للأسعار. ويتم الإعلان أيضاً عن الرقم القياسي لأسعار المستهلك كل شهر من جانب مكتب إحصاءات </a:t>
            </a:r>
            <a:r>
              <a:rPr lang="ar-EG" dirty="0" smtClean="0">
                <a:solidFill>
                  <a:srgbClr val="351AD4"/>
                </a:solidFill>
                <a:latin typeface="SchoolbookCond" pitchFamily="2" charset="0"/>
                <a:ea typeface="Calibri" panose="020F0502020204030204" pitchFamily="34" charset="0"/>
              </a:rPr>
              <a:t>العمل.</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L="259725" indent="-259725" algn="just" rtl="1">
              <a:lnSpc>
                <a:spcPct val="110000"/>
              </a:lnSpc>
              <a:buNone/>
            </a:pPr>
            <a:r>
              <a:rPr lang="ar-EG" dirty="0" smtClean="0">
                <a:solidFill>
                  <a:srgbClr val="351AD4"/>
                </a:solidFill>
                <a:latin typeface="SchoolbookCond" pitchFamily="2" charset="0"/>
                <a:ea typeface="Calibri" panose="020F0502020204030204" pitchFamily="34" charset="0"/>
              </a:rPr>
              <a:t>يمثل </a:t>
            </a:r>
            <a:r>
              <a:rPr lang="ar-EG" dirty="0">
                <a:solidFill>
                  <a:srgbClr val="351AD4"/>
                </a:solidFill>
                <a:latin typeface="SchoolbookCond" pitchFamily="2" charset="0"/>
                <a:ea typeface="Calibri" panose="020F0502020204030204" pitchFamily="34" charset="0"/>
              </a:rPr>
              <a:t>التضخم حتى إذا كان منخفضاً مشكلة في استطلاعات الرأي العام. ولذلك، عندما يرتفع التضخم، فإنه غالبا ما يحتل أعلى قائمة المشكلات التي يعاني منها الناس حتى قبل البطالة. وتظهر استطلاعات الرأي أيضا أن التضخم، مثل البطالة، يجعل الناس غير سعداء. وأخيرا، تشير الدراسات الخاصة بالانتخابات إلى أن الناخبين تعاقب الحزب الحاكم على التضخم المرتفع، وحقيقة ذلك أن الناس يكرهون التضخم، والسؤال هنا، لماذا يكره الناس التضخم؟</a:t>
            </a:r>
            <a:endParaRPr lang="en-US" dirty="0">
              <a:solidFill>
                <a:srgbClr val="351AD4"/>
              </a:solidFill>
            </a:endParaRPr>
          </a:p>
        </p:txBody>
      </p:sp>
    </p:spTree>
    <p:extLst>
      <p:ext uri="{BB962C8B-B14F-4D97-AF65-F5344CB8AC3E}">
        <p14:creationId xmlns:p14="http://schemas.microsoft.com/office/powerpoint/2010/main" val="1257943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 y="151310"/>
                <a:ext cx="12192000" cy="6539360"/>
              </a:xfrm>
            </p:spPr>
            <p:txBody>
              <a:bodyPr>
                <a:normAutofit/>
              </a:bodyPr>
              <a:lstStyle/>
              <a:p>
                <a:pPr marR="85770" algn="just" rtl="1">
                  <a:lnSpc>
                    <a:spcPct val="115000"/>
                  </a:lnSpc>
                  <a:buNone/>
                </a:pPr>
                <a:r>
                  <a:rPr lang="ar-SA" b="1" dirty="0">
                    <a:solidFill>
                      <a:srgbClr val="FF0000"/>
                    </a:solidFill>
                    <a:latin typeface="SchoolbookCond" pitchFamily="2" charset="0"/>
                    <a:ea typeface="Times New Roman" panose="02020603050405020304" pitchFamily="18" charset="0"/>
                  </a:rPr>
                  <a:t>طرق قياس التضخم:  </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SA" dirty="0" smtClean="0">
                    <a:solidFill>
                      <a:srgbClr val="351AD4"/>
                    </a:solidFill>
                    <a:latin typeface="SchoolbookCond" pitchFamily="2" charset="0"/>
                    <a:ea typeface="Times New Roman" panose="02020603050405020304" pitchFamily="18" charset="0"/>
                  </a:rPr>
                  <a:t>ويعبر </a:t>
                </a:r>
                <a:r>
                  <a:rPr lang="ar-SA" dirty="0">
                    <a:solidFill>
                      <a:srgbClr val="351AD4"/>
                    </a:solidFill>
                    <a:latin typeface="SchoolbookCond" pitchFamily="2" charset="0"/>
                    <a:ea typeface="Times New Roman" panose="02020603050405020304" pitchFamily="18" charset="0"/>
                  </a:rPr>
                  <a:t>التضخم عن الارتفاع المستمر في المستوى العام للأسعار، وهناك علاقة عكسية بين المستوى العام للأسعار وقيمة النقود، فارتفاع المستوى العام للأسعار يخفض كمية السلع </a:t>
                </a:r>
                <a:r>
                  <a:rPr lang="ar-SA" dirty="0" smtClean="0">
                    <a:solidFill>
                      <a:srgbClr val="351AD4"/>
                    </a:solidFill>
                    <a:latin typeface="SchoolbookCond" pitchFamily="2" charset="0"/>
                    <a:ea typeface="Times New Roman" panose="02020603050405020304" pitchFamily="18" charset="0"/>
                  </a:rPr>
                  <a:t>والخدمات </a:t>
                </a:r>
                <a:r>
                  <a:rPr lang="ar-SA" dirty="0">
                    <a:solidFill>
                      <a:srgbClr val="351AD4"/>
                    </a:solidFill>
                    <a:latin typeface="SchoolbookCond" pitchFamily="2" charset="0"/>
                    <a:ea typeface="Times New Roman" panose="02020603050405020304" pitchFamily="18" charset="0"/>
                  </a:rPr>
                  <a:t>التي يمكن أن تشتريها وحدة النقود (أي تخفض قيمة النقود). وانخفاض المستوى العام للأسعار يزيد من كمية السلع والخدمات التي يمكن أن تشتريها وحدة النقود (أي ترتفع قيمة النقود).</a:t>
                </a:r>
                <a:endParaRPr lang="ar-EG" dirty="0">
                  <a:solidFill>
                    <a:srgbClr val="351AD4"/>
                  </a:solidFill>
                  <a:latin typeface="SchoolbookCond" pitchFamily="2" charset="0"/>
                  <a:ea typeface="Times New Roman" panose="02020603050405020304" pitchFamily="18" charset="0"/>
                </a:endParaRPr>
              </a:p>
              <a:p>
                <a:pPr marR="85770" algn="just" rtl="1">
                  <a:lnSpc>
                    <a:spcPct val="115000"/>
                  </a:lnSpc>
                  <a:buNone/>
                </a:pPr>
                <a14:m>
                  <m:oMathPara xmlns:m="http://schemas.openxmlformats.org/officeDocument/2006/math">
                    <m:oMathParaPr>
                      <m:jc m:val="centerGroup"/>
                    </m:oMathParaPr>
                    <m:oMath xmlns:m="http://schemas.openxmlformats.org/officeDocument/2006/math">
                      <m:f>
                        <m:fPr>
                          <m:ctrlPr>
                            <a:rPr lang="en-US" i="1">
                              <a:solidFill>
                                <a:srgbClr val="FF0000"/>
                              </a:solidFill>
                              <a:latin typeface="Cambria Math" panose="02040503050406030204" pitchFamily="18" charset="0"/>
                              <a:ea typeface="Times New Roman" panose="02020603050405020304" pitchFamily="18" charset="0"/>
                              <a:cs typeface="Arial" panose="020B0604020202020204" pitchFamily="34" charset="0"/>
                            </a:rPr>
                          </m:ctrlPr>
                        </m:fPr>
                        <m:num>
                          <m:r>
                            <a:rPr lang="fr-FR" i="1">
                              <a:solidFill>
                                <a:srgbClr val="FF0000"/>
                              </a:solidFill>
                              <a:latin typeface="Cambria Math" panose="02040503050406030204" pitchFamily="18" charset="0"/>
                              <a:ea typeface="Times New Roman" panose="02020603050405020304" pitchFamily="18" charset="0"/>
                              <a:cs typeface="Arial" panose="020B0604020202020204" pitchFamily="34" charset="0"/>
                            </a:rPr>
                            <m:t>1</m:t>
                          </m:r>
                        </m:num>
                        <m:den>
                          <m:r>
                            <a:rPr lang="ar-SA">
                              <a:solidFill>
                                <a:srgbClr val="FF0000"/>
                              </a:solidFill>
                              <a:latin typeface="Cambria Math" panose="02040503050406030204" pitchFamily="18" charset="0"/>
                              <a:ea typeface="Times New Roman" panose="02020603050405020304" pitchFamily="18" charset="0"/>
                            </a:rPr>
                            <m:t>للأسعار</m:t>
                          </m:r>
                          <m:r>
                            <a:rPr lang="ar-SA" i="1">
                              <a:solidFill>
                                <a:srgbClr val="FF0000"/>
                              </a:solidFill>
                              <a:latin typeface="Cambria Math" panose="02040503050406030204" pitchFamily="18" charset="0"/>
                              <a:ea typeface="Times New Roman" panose="02020603050405020304" pitchFamily="18" charset="0"/>
                              <a:cs typeface="Cambria Math" panose="02040503050406030204" pitchFamily="18" charset="0"/>
                            </a:rPr>
                            <m:t> </m:t>
                          </m:r>
                          <m:r>
                            <a:rPr lang="ar-SA">
                              <a:solidFill>
                                <a:srgbClr val="FF0000"/>
                              </a:solidFill>
                              <a:latin typeface="Cambria Math" panose="02040503050406030204" pitchFamily="18" charset="0"/>
                              <a:ea typeface="Times New Roman" panose="02020603050405020304" pitchFamily="18" charset="0"/>
                            </a:rPr>
                            <m:t>العام</m:t>
                          </m:r>
                          <m:r>
                            <a:rPr lang="ar-SA" i="1">
                              <a:solidFill>
                                <a:srgbClr val="FF0000"/>
                              </a:solidFill>
                              <a:latin typeface="Cambria Math" panose="02040503050406030204" pitchFamily="18" charset="0"/>
                              <a:ea typeface="Times New Roman" panose="02020603050405020304" pitchFamily="18" charset="0"/>
                              <a:cs typeface="Cambria Math" panose="02040503050406030204" pitchFamily="18" charset="0"/>
                            </a:rPr>
                            <m:t> </m:t>
                          </m:r>
                          <m:r>
                            <a:rPr lang="ar-SA">
                              <a:solidFill>
                                <a:srgbClr val="FF0000"/>
                              </a:solidFill>
                              <a:latin typeface="Cambria Math" panose="02040503050406030204" pitchFamily="18" charset="0"/>
                              <a:ea typeface="Times New Roman" panose="02020603050405020304" pitchFamily="18" charset="0"/>
                            </a:rPr>
                            <m:t>المستوى</m:t>
                          </m:r>
                        </m:den>
                      </m:f>
                      <m:r>
                        <a:rPr lang="fr-FR" i="1">
                          <a:solidFill>
                            <a:srgbClr val="FF0000"/>
                          </a:solidFill>
                          <a:latin typeface="Cambria Math" panose="02040503050406030204" pitchFamily="18" charset="0"/>
                          <a:ea typeface="Times New Roman" panose="02020603050405020304" pitchFamily="18" charset="0"/>
                          <a:cs typeface="Arial" panose="020B0604020202020204" pitchFamily="34" charset="0"/>
                        </a:rPr>
                        <m:t>=</m:t>
                      </m:r>
                      <m:r>
                        <a:rPr lang="ar-SA">
                          <a:solidFill>
                            <a:srgbClr val="FF0000"/>
                          </a:solidFill>
                          <a:latin typeface="Cambria Math" panose="02040503050406030204" pitchFamily="18" charset="0"/>
                          <a:ea typeface="Times New Roman" panose="02020603050405020304" pitchFamily="18" charset="0"/>
                        </a:rPr>
                        <m:t>النقود</m:t>
                      </m:r>
                      <m:r>
                        <a:rPr lang="ar-SA" i="1">
                          <a:solidFill>
                            <a:srgbClr val="FF0000"/>
                          </a:solidFill>
                          <a:latin typeface="Cambria Math" panose="02040503050406030204" pitchFamily="18" charset="0"/>
                          <a:ea typeface="Times New Roman" panose="02020603050405020304" pitchFamily="18" charset="0"/>
                          <a:cs typeface="Cambria Math" panose="02040503050406030204" pitchFamily="18" charset="0"/>
                        </a:rPr>
                        <m:t> </m:t>
                      </m:r>
                      <m:r>
                        <a:rPr lang="ar-SA">
                          <a:solidFill>
                            <a:srgbClr val="FF0000"/>
                          </a:solidFill>
                          <a:latin typeface="Cambria Math" panose="02040503050406030204" pitchFamily="18" charset="0"/>
                          <a:ea typeface="Times New Roman" panose="02020603050405020304" pitchFamily="18" charset="0"/>
                        </a:rPr>
                        <m:t>قيمة</m:t>
                      </m:r>
                    </m:oMath>
                  </m:oMathPara>
                </a14:m>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EG" b="1" dirty="0">
                    <a:solidFill>
                      <a:srgbClr val="C00000"/>
                    </a:solidFill>
                    <a:latin typeface="SchoolbookCond" pitchFamily="2" charset="0"/>
                    <a:ea typeface="Times New Roman" panose="02020603050405020304" pitchFamily="18" charset="0"/>
                  </a:rPr>
                  <a:t>تعريف المستوى العام للأسعار:</a:t>
                </a:r>
              </a:p>
              <a:p>
                <a:pPr marR="85770" algn="just" rtl="1">
                  <a:lnSpc>
                    <a:spcPct val="115000"/>
                  </a:lnSpc>
                  <a:buNone/>
                </a:pPr>
                <a:r>
                  <a:rPr lang="ar-EG" dirty="0">
                    <a:solidFill>
                      <a:srgbClr val="351AD4"/>
                    </a:solidFill>
                    <a:latin typeface="SchoolbookCond" pitchFamily="2" charset="0"/>
                    <a:ea typeface="Times New Roman" panose="02020603050405020304" pitchFamily="18" charset="0"/>
                  </a:rPr>
                  <a:t>المستوى العام للأسعار هو مؤشر يعبر عن متوسط الأسعار الفردية في سوق معين، وذلك لجميع السلع والخدمات على اختلاف أشكالها وأنواعها خلال فترة زمنية معينة، </a:t>
                </a:r>
                <a:endParaRPr lang="en-US" dirty="0">
                  <a:solidFill>
                    <a:srgbClr val="351AD4"/>
                  </a:solidFill>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 y="151310"/>
                <a:ext cx="12192000" cy="6539360"/>
              </a:xfrm>
              <a:blipFill>
                <a:blip r:embed="rId2"/>
                <a:stretch>
                  <a:fillRect l="-1150" t="-746" r="-1000"/>
                </a:stretch>
              </a:blipFill>
            </p:spPr>
            <p:txBody>
              <a:bodyPr/>
              <a:lstStyle/>
              <a:p>
                <a:r>
                  <a:rPr lang="ar-EG">
                    <a:noFill/>
                  </a:rPr>
                  <a:t> </a:t>
                </a:r>
              </a:p>
            </p:txBody>
          </p:sp>
        </mc:Fallback>
      </mc:AlternateContent>
    </p:spTree>
    <p:extLst>
      <p:ext uri="{BB962C8B-B14F-4D97-AF65-F5344CB8AC3E}">
        <p14:creationId xmlns:p14="http://schemas.microsoft.com/office/powerpoint/2010/main" val="17709645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916" y="167331"/>
            <a:ext cx="12221917" cy="6523339"/>
          </a:xfrm>
        </p:spPr>
        <p:txBody>
          <a:bodyPr>
            <a:normAutofit/>
          </a:bodyPr>
          <a:lstStyle/>
          <a:p>
            <a:pPr algn="just" rtl="1">
              <a:lnSpc>
                <a:spcPct val="115000"/>
              </a:lnSpc>
              <a:buNone/>
            </a:pPr>
            <a:r>
              <a:rPr lang="ar-SA" dirty="0">
                <a:solidFill>
                  <a:srgbClr val="351AD4"/>
                </a:solidFill>
                <a:latin typeface="SchoolbookCond" pitchFamily="2" charset="0"/>
                <a:ea typeface="Times New Roman" panose="02020603050405020304" pitchFamily="18" charset="0"/>
              </a:rPr>
              <a:t>ويستخدم الرقم القياسي للأسعار كمؤشر إحصائي يقيس التغير النسبي في المستوى العام للأسعار خلال فترة زمنية معينة (فترة المقارنة) مقارنة بمستواه خلال فترة زمنية أخرى (فترة الأساس</a:t>
            </a:r>
            <a:r>
              <a:rPr lang="ar-SA" dirty="0" smtClean="0">
                <a:solidFill>
                  <a:srgbClr val="351AD4"/>
                </a:solidFill>
                <a:latin typeface="SchoolbookCond" pitchFamily="2" charset="0"/>
                <a:ea typeface="Times New Roman" panose="02020603050405020304" pitchFamily="18" charset="0"/>
              </a:rPr>
              <a:t>)..</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SA" dirty="0">
                <a:solidFill>
                  <a:srgbClr val="351AD4"/>
                </a:solidFill>
                <a:latin typeface="SchoolbookCond" pitchFamily="2" charset="0"/>
                <a:ea typeface="Times New Roman" panose="02020603050405020304" pitchFamily="18" charset="0"/>
              </a:rPr>
              <a:t>لهذا يجدر بنا التعَرف على الأرقام القياسية باعتبارها أداة لقياس التغير في قيمة النقود.</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SA" dirty="0">
                <a:solidFill>
                  <a:srgbClr val="FF0000"/>
                </a:solidFill>
                <a:latin typeface="SchoolbookCond" pitchFamily="2" charset="0"/>
                <a:ea typeface="Times New Roman" panose="02020603050405020304" pitchFamily="18" charset="0"/>
              </a:rPr>
              <a:t> </a:t>
            </a:r>
            <a:r>
              <a:rPr lang="ar-SA" b="1" dirty="0">
                <a:solidFill>
                  <a:srgbClr val="FF0000"/>
                </a:solidFill>
                <a:latin typeface="SchoolbookCond" pitchFamily="2" charset="0"/>
                <a:ea typeface="Calibri" panose="020F0502020204030204" pitchFamily="34" charset="0"/>
              </a:rPr>
              <a:t>الأرقام القياسية للأسعار: </a:t>
            </a:r>
            <a:r>
              <a:rPr lang="fr-FR" b="1" dirty="0">
                <a:solidFill>
                  <a:srgbClr val="FF0000"/>
                </a:solidFill>
                <a:latin typeface="SchoolbookCond" pitchFamily="2" charset="0"/>
                <a:ea typeface="Calibri" panose="020F0502020204030204" pitchFamily="34" charset="0"/>
                <a:cs typeface="Arial" panose="020B0604020202020204" pitchFamily="34" charset="0"/>
              </a:rPr>
              <a:t>                   </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SA" b="1" dirty="0">
                <a:solidFill>
                  <a:srgbClr val="C00000"/>
                </a:solidFill>
                <a:latin typeface="SchoolbookCond" pitchFamily="2" charset="0"/>
                <a:ea typeface="Calibri" panose="020F0502020204030204" pitchFamily="34" charset="0"/>
              </a:rPr>
              <a:t>الرقم القياسي</a:t>
            </a:r>
            <a:r>
              <a:rPr lang="en-US" dirty="0">
                <a:solidFill>
                  <a:srgbClr val="C00000"/>
                </a:solidFill>
                <a:latin typeface="SchoolbookCond" pitchFamily="2" charset="0"/>
                <a:ea typeface="Calibri" panose="020F0502020204030204" pitchFamily="34" charset="0"/>
                <a:cs typeface="Arial" panose="020B0604020202020204" pitchFamily="34" charset="0"/>
              </a:rPr>
              <a:t> </a:t>
            </a:r>
            <a:r>
              <a:rPr lang="en-US" i="1" dirty="0">
                <a:solidFill>
                  <a:srgbClr val="351AD4"/>
                </a:solidFill>
                <a:latin typeface="SchoolbookCond" pitchFamily="2" charset="0"/>
                <a:ea typeface="Calibri" panose="020F0502020204030204" pitchFamily="34" charset="0"/>
                <a:cs typeface="Arial" panose="020B0604020202020204" pitchFamily="34" charset="0"/>
              </a:rPr>
              <a:t>(Index number)</a:t>
            </a:r>
            <a:r>
              <a:rPr lang="en-US" dirty="0">
                <a:solidFill>
                  <a:srgbClr val="351AD4"/>
                </a:solidFill>
                <a:latin typeface="SchoolbookCond" pitchFamily="2" charset="0"/>
                <a:ea typeface="Calibri" panose="020F0502020204030204" pitchFamily="34" charset="0"/>
                <a:cs typeface="Arial" panose="020B0604020202020204" pitchFamily="34" charset="0"/>
              </a:rPr>
              <a:t> </a:t>
            </a:r>
            <a:r>
              <a:rPr lang="ar-SA" dirty="0">
                <a:solidFill>
                  <a:srgbClr val="351AD4"/>
                </a:solidFill>
                <a:latin typeface="SchoolbookCond" pitchFamily="2" charset="0"/>
                <a:ea typeface="Calibri" panose="020F0502020204030204" pitchFamily="34" charset="0"/>
              </a:rPr>
              <a:t>هو عبارة عن مؤشر إحصائي يقيس التغير النسبي الذي طرأ على ظاهرة معينة، سعراً، كمية، قيمة أو أجراً، بالنسبة لأساس معين قد يكون </a:t>
            </a:r>
            <a:r>
              <a:rPr lang="ar-SA" dirty="0" smtClean="0">
                <a:solidFill>
                  <a:srgbClr val="351AD4"/>
                </a:solidFill>
                <a:latin typeface="SchoolbookCond" pitchFamily="2" charset="0"/>
                <a:ea typeface="Calibri" panose="020F0502020204030204" pitchFamily="34" charset="0"/>
              </a:rPr>
              <a:t>فترة</a:t>
            </a:r>
            <a:r>
              <a:rPr lang="ar-EG" dirty="0" smtClean="0">
                <a:solidFill>
                  <a:srgbClr val="351AD4"/>
                </a:solidFill>
                <a:latin typeface="SchoolbookCond" pitchFamily="2" charset="0"/>
                <a:ea typeface="Calibri" panose="020F0502020204030204" pitchFamily="34" charset="0"/>
              </a:rPr>
              <a:t> </a:t>
            </a:r>
            <a:r>
              <a:rPr lang="ar-SA" dirty="0" smtClean="0">
                <a:solidFill>
                  <a:srgbClr val="351AD4"/>
                </a:solidFill>
                <a:latin typeface="SchoolbookCond" pitchFamily="2" charset="0"/>
                <a:ea typeface="Calibri" panose="020F0502020204030204" pitchFamily="34" charset="0"/>
              </a:rPr>
              <a:t>ويسمى </a:t>
            </a:r>
            <a:r>
              <a:rPr lang="ar-SA" dirty="0">
                <a:solidFill>
                  <a:srgbClr val="351AD4"/>
                </a:solidFill>
                <a:latin typeface="SchoolbookCond" pitchFamily="2" charset="0"/>
                <a:ea typeface="Calibri" panose="020F0502020204030204" pitchFamily="34" charset="0"/>
              </a:rPr>
              <a:t>الوقت او المكان الذي تنسب اليه الظاهرة بفترة أو مكان الاساس، كما يسمى الوقت او المكان الذي ننسبه الى فترة او مكان، المقارنة</a:t>
            </a:r>
            <a:r>
              <a:rPr lang="en-US" dirty="0">
                <a:solidFill>
                  <a:srgbClr val="351AD4"/>
                </a:solidFill>
                <a:latin typeface="SchoolbookCond" pitchFamily="2" charset="0"/>
                <a:ea typeface="Calibri" panose="020F0502020204030204" pitchFamily="34" charset="0"/>
                <a:cs typeface="Arial" panose="020B0604020202020204" pitchFamily="34" charset="0"/>
              </a:rPr>
              <a:t>.</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SA" dirty="0" smtClean="0">
                <a:solidFill>
                  <a:srgbClr val="351AD4"/>
                </a:solidFill>
                <a:latin typeface="SchoolbookCond" pitchFamily="2" charset="0"/>
                <a:ea typeface="Calibri" panose="020F0502020204030204" pitchFamily="34" charset="0"/>
              </a:rPr>
              <a:t> </a:t>
            </a:r>
            <a:r>
              <a:rPr lang="ar-SA" dirty="0">
                <a:solidFill>
                  <a:srgbClr val="351AD4"/>
                </a:solidFill>
                <a:latin typeface="SchoolbookCond" pitchFamily="2" charset="0"/>
                <a:ea typeface="Calibri" panose="020F0502020204030204" pitchFamily="34" charset="0"/>
              </a:rPr>
              <a:t>زمنية معينة او مكانا جغرافيا معينا، حيث تؤخذ قيمة الظاهرة كأساس لحساب الرقم القياسي. </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92410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 y="167331"/>
                <a:ext cx="12192000" cy="6523339"/>
              </a:xfrm>
            </p:spPr>
            <p:txBody>
              <a:bodyPr>
                <a:normAutofit fontScale="92500" lnSpcReduction="10000"/>
              </a:bodyPr>
              <a:lstStyle/>
              <a:p>
                <a:pPr marR="85770" indent="0" algn="just" rtl="1">
                  <a:lnSpc>
                    <a:spcPct val="110000"/>
                  </a:lnSpc>
                  <a:buNone/>
                </a:pPr>
                <a:r>
                  <a:rPr lang="ar-SA" b="1" dirty="0">
                    <a:solidFill>
                      <a:srgbClr val="FF0000"/>
                    </a:solidFill>
                    <a:latin typeface="SchoolbookCond" pitchFamily="2" charset="0"/>
                    <a:ea typeface="Calibri" panose="020F0502020204030204" pitchFamily="34" charset="0"/>
                  </a:rPr>
                  <a:t>مثال:</a:t>
                </a:r>
                <a:endParaRPr lang="en-US" sz="1902"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rtl="1">
                  <a:buNone/>
                </a:pPr>
                <a:r>
                  <a:rPr lang="ar-SA" dirty="0">
                    <a:solidFill>
                      <a:srgbClr val="351AD4"/>
                    </a:solidFill>
                    <a:latin typeface="SchoolbookCond" pitchFamily="2" charset="0"/>
                    <a:ea typeface="Calibri" panose="020F0502020204030204" pitchFamily="34" charset="0"/>
                  </a:rPr>
                  <a:t>   وضح من </a:t>
                </a:r>
                <a:r>
                  <a:rPr lang="ar-SA" dirty="0" smtClean="0">
                    <a:solidFill>
                      <a:srgbClr val="351AD4"/>
                    </a:solidFill>
                    <a:latin typeface="SchoolbookCond" pitchFamily="2" charset="0"/>
                    <a:ea typeface="Calibri" panose="020F0502020204030204" pitchFamily="34" charset="0"/>
                  </a:rPr>
                  <a:t>خلال </a:t>
                </a:r>
                <a:r>
                  <a:rPr lang="ar-SA" dirty="0">
                    <a:solidFill>
                      <a:srgbClr val="351AD4"/>
                    </a:solidFill>
                    <a:latin typeface="SchoolbookCond" pitchFamily="2" charset="0"/>
                    <a:ea typeface="Calibri" panose="020F0502020204030204" pitchFamily="34" charset="0"/>
                  </a:rPr>
                  <a:t>الجدول التالي الرقم القياسي البسيط للأسعار لعام 2000/2005 ثم فسر التغير في الرقم</a:t>
                </a:r>
                <a:r>
                  <a:rPr lang="ar-SA" dirty="0" smtClean="0">
                    <a:solidFill>
                      <a:srgbClr val="351AD4"/>
                    </a:solidFill>
                    <a:latin typeface="SchoolbookCond" pitchFamily="2" charset="0"/>
                    <a:ea typeface="Calibri" panose="020F0502020204030204" pitchFamily="34" charset="0"/>
                  </a:rPr>
                  <a:t>.</a:t>
                </a:r>
                <a:endParaRPr lang="ar-EG" dirty="0" smtClean="0">
                  <a:solidFill>
                    <a:srgbClr val="351AD4"/>
                  </a:solidFill>
                  <a:latin typeface="SchoolbookCond" pitchFamily="2" charset="0"/>
                  <a:ea typeface="Calibri" panose="020F0502020204030204" pitchFamily="34" charset="0"/>
                </a:endParaRPr>
              </a:p>
              <a:p>
                <a:pPr marL="0" indent="0" algn="r" rtl="1">
                  <a:buNone/>
                </a:pPr>
                <a:r>
                  <a:rPr lang="ar-EG" dirty="0">
                    <a:solidFill>
                      <a:srgbClr val="351AD4"/>
                    </a:solidFill>
                  </a:rPr>
                  <a:t>من بيانات الجدول السابق نجد أن</a:t>
                </a:r>
                <a:r>
                  <a:rPr lang="ar-EG" dirty="0" smtClean="0">
                    <a:solidFill>
                      <a:srgbClr val="351AD4"/>
                    </a:solidFill>
                  </a:rPr>
                  <a:t>:</a:t>
                </a:r>
              </a:p>
              <a:p>
                <a:pPr marR="85770" indent="0" algn="just" rtl="1">
                  <a:lnSpc>
                    <a:spcPct val="120000"/>
                  </a:lnSpc>
                  <a:buNone/>
                </a:pPr>
                <a:r>
                  <a:rPr lang="ar-SA" dirty="0">
                    <a:latin typeface="SchoolbookCond" pitchFamily="2" charset="0"/>
                    <a:ea typeface="Calibri" panose="020F0502020204030204" pitchFamily="34" charset="0"/>
                  </a:rPr>
                  <a:t> </a:t>
                </a:r>
                <a14:m>
                  <m:oMath xmlns:m="http://schemas.openxmlformats.org/officeDocument/2006/math">
                    <m:r>
                      <a:rPr lang="en-US" i="1" smtClean="0">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smtClean="0">
                        <a:solidFill>
                          <a:srgbClr val="FF0000"/>
                        </a:solidFill>
                        <a:latin typeface="Cambria Math" panose="02040503050406030204" pitchFamily="18" charset="0"/>
                        <a:ea typeface="Calibri" panose="020F0502020204030204" pitchFamily="34" charset="0"/>
                        <a:cs typeface="Arial" panose="020B0604020202020204" pitchFamily="34" charset="0"/>
                      </a:rPr>
                      <m:t>141</m:t>
                    </m:r>
                    <m:r>
                      <a:rPr lang="en-US" i="1" smtClean="0">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smtClean="0">
                        <a:solidFill>
                          <a:srgbClr val="FF0000"/>
                        </a:solidFill>
                        <a:latin typeface="Cambria Math" panose="02040503050406030204" pitchFamily="18" charset="0"/>
                        <a:ea typeface="Calibri" panose="020F0502020204030204" pitchFamily="34" charset="0"/>
                        <a:cs typeface="Arial" panose="020B0604020202020204" pitchFamily="34" charset="0"/>
                      </a:rPr>
                      <m:t>100</m:t>
                    </m:r>
                    <m:r>
                      <a:rPr lang="en-US" i="1" smtClean="0">
                        <a:solidFill>
                          <a:srgbClr val="FF0000"/>
                        </a:solidFill>
                        <a:latin typeface="Cambria Math" panose="02040503050406030204" pitchFamily="18" charset="0"/>
                        <a:ea typeface="Calibri" panose="020F0502020204030204" pitchFamily="34" charset="0"/>
                        <a:cs typeface="Arial" panose="020B0604020202020204" pitchFamily="34" charset="0"/>
                      </a:rPr>
                      <m:t>×</m:t>
                    </m:r>
                    <m:f>
                      <m:f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fPr>
                      <m:num>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23</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15</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140</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26</m:t>
                        </m:r>
                      </m:num>
                      <m:den>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34</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10</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80</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20</m:t>
                        </m:r>
                      </m:den>
                    </m:f>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ar-SA">
                        <a:solidFill>
                          <a:srgbClr val="FF0000"/>
                        </a:solidFill>
                        <a:latin typeface="Cambria Math" panose="02040503050406030204" pitchFamily="18" charset="0"/>
                        <a:ea typeface="Calibri" panose="020F0502020204030204" pitchFamily="34" charset="0"/>
                      </a:rPr>
                      <m:t>للأسعار</m:t>
                    </m:r>
                    <m:r>
                      <a:rPr lang="ar-SA" i="1">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smtClean="0">
                        <a:solidFill>
                          <a:srgbClr val="FF0000"/>
                        </a:solidFill>
                        <a:latin typeface="Cambria Math" panose="02040503050406030204" pitchFamily="18" charset="0"/>
                        <a:ea typeface="Calibri" panose="020F0502020204030204" pitchFamily="34" charset="0"/>
                      </a:rPr>
                      <m:t>القياسي</m:t>
                    </m:r>
                    <m:r>
                      <a:rPr lang="ar-SA" i="1">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الرقم</m:t>
                    </m:r>
                  </m:oMath>
                </a14:m>
                <a:endParaRPr lang="en-US" sz="1902"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indent="0" algn="r" rtl="1">
                  <a:buNone/>
                </a:pPr>
                <a:r>
                  <a:rPr lang="ar-EG" dirty="0" smtClean="0">
                    <a:solidFill>
                      <a:srgbClr val="351AD4"/>
                    </a:solidFill>
                  </a:rPr>
                  <a:t>أي </a:t>
                </a:r>
                <a:r>
                  <a:rPr lang="ar-EG" dirty="0">
                    <a:solidFill>
                      <a:srgbClr val="351AD4"/>
                    </a:solidFill>
                  </a:rPr>
                  <a:t>أن هناك ارتفاع في الأسعار مقداره 41% في عام 2005 مقارنة </a:t>
                </a:r>
                <a:endParaRPr lang="ar-EG" dirty="0" smtClean="0">
                  <a:solidFill>
                    <a:srgbClr val="351AD4"/>
                  </a:solidFill>
                </a:endParaRPr>
              </a:p>
              <a:p>
                <a:pPr marL="0" indent="0" algn="r" rtl="1">
                  <a:buNone/>
                </a:pPr>
                <a:r>
                  <a:rPr lang="ar-EG" dirty="0" smtClean="0">
                    <a:solidFill>
                      <a:srgbClr val="351AD4"/>
                    </a:solidFill>
                  </a:rPr>
                  <a:t>بعام </a:t>
                </a:r>
                <a:r>
                  <a:rPr lang="ar-EG" dirty="0">
                    <a:solidFill>
                      <a:srgbClr val="351AD4"/>
                    </a:solidFill>
                  </a:rPr>
                  <a:t>2000.</a:t>
                </a:r>
              </a:p>
              <a:p>
                <a:pPr marL="0" indent="0" algn="r" rtl="1">
                  <a:buNone/>
                </a:pPr>
                <a:r>
                  <a:rPr lang="ar-EG" dirty="0">
                    <a:solidFill>
                      <a:srgbClr val="351AD4"/>
                    </a:solidFill>
                  </a:rPr>
                  <a:t>إلا أن هذا الرقم يعيبه أنه يعطي لكافة السلع أهمية متساوية.</a:t>
                </a:r>
              </a:p>
              <a:p>
                <a:pPr marR="85770" algn="just" rtl="1">
                  <a:lnSpc>
                    <a:spcPct val="110000"/>
                  </a:lnSpc>
                  <a:buNone/>
                </a:pPr>
                <a:r>
                  <a:rPr lang="ar-SA" sz="761" dirty="0">
                    <a:solidFill>
                      <a:srgbClr val="FF0000"/>
                    </a:solidFill>
                    <a:latin typeface="SchoolbookCond" pitchFamily="2" charset="0"/>
                    <a:ea typeface="Calibri" panose="020F0502020204030204" pitchFamily="34" charset="0"/>
                  </a:rPr>
                  <a:t> </a:t>
                </a:r>
                <a:r>
                  <a:rPr lang="ar-SA" b="1" dirty="0" smtClean="0">
                    <a:solidFill>
                      <a:srgbClr val="FF0000"/>
                    </a:solidFill>
                    <a:latin typeface="SchoolbookCond" pitchFamily="2" charset="0"/>
                    <a:ea typeface="Calibri" panose="020F0502020204030204" pitchFamily="34" charset="0"/>
                  </a:rPr>
                  <a:t>الرقم </a:t>
                </a:r>
                <a:r>
                  <a:rPr lang="ar-SA" b="1" dirty="0">
                    <a:solidFill>
                      <a:srgbClr val="FF0000"/>
                    </a:solidFill>
                    <a:latin typeface="SchoolbookCond" pitchFamily="2" charset="0"/>
                    <a:ea typeface="Calibri" panose="020F0502020204030204" pitchFamily="34" charset="0"/>
                  </a:rPr>
                  <a:t>القياسي المرجح:</a:t>
                </a:r>
                <a:endParaRPr lang="en-US" sz="1902"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SA" dirty="0">
                    <a:solidFill>
                      <a:srgbClr val="351AD4"/>
                    </a:solidFill>
                    <a:latin typeface="SchoolbookCond" pitchFamily="2" charset="0"/>
                    <a:ea typeface="Calibri" panose="020F0502020204030204" pitchFamily="34" charset="0"/>
                  </a:rPr>
                  <a:t>وتقوم فكرة هذه الأرقام المرجحة على التخلص من التحيز في الرقم وإعطاء أهمية مختلفة للسلع بحيث تأخذ في الاعتبار الكمية المستهلكة من السلعة. وهناك رقمين أساسيين ترجح لها:</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SA" dirty="0">
                    <a:solidFill>
                      <a:srgbClr val="00B050"/>
                    </a:solidFill>
                    <a:latin typeface="SchoolbookCond" pitchFamily="2" charset="0"/>
                    <a:ea typeface="Calibri" panose="020F0502020204030204" pitchFamily="34" charset="0"/>
                  </a:rPr>
                  <a:t>أ-  </a:t>
                </a:r>
                <a:r>
                  <a:rPr lang="ar-SA" b="1" dirty="0">
                    <a:solidFill>
                      <a:srgbClr val="00B050"/>
                    </a:solidFill>
                    <a:latin typeface="SchoolbookCond" pitchFamily="2" charset="0"/>
                    <a:ea typeface="Calibri" panose="020F0502020204030204" pitchFamily="34" charset="0"/>
                  </a:rPr>
                  <a:t>الرقم القياسي لـ لاسبير </a:t>
                </a:r>
                <a:r>
                  <a:rPr lang="ar-SA" dirty="0">
                    <a:solidFill>
                      <a:srgbClr val="00B050"/>
                    </a:solidFill>
                    <a:latin typeface="SchoolbookCond" pitchFamily="2" charset="0"/>
                    <a:ea typeface="Calibri" panose="020F0502020204030204" pitchFamily="34" charset="0"/>
                  </a:rPr>
                  <a:t>"</a:t>
                </a:r>
                <a:r>
                  <a:rPr lang="fr-FR" dirty="0">
                    <a:solidFill>
                      <a:srgbClr val="00B050"/>
                    </a:solidFill>
                    <a:latin typeface="SchoolbookCond" pitchFamily="2" charset="0"/>
                    <a:ea typeface="Calibri" panose="020F0502020204030204" pitchFamily="34" charset="0"/>
                    <a:cs typeface="Arial" panose="020B0604020202020204" pitchFamily="34" charset="0"/>
                  </a:rPr>
                  <a:t>laspyres</a:t>
                </a:r>
                <a:r>
                  <a:rPr lang="ar-SA" dirty="0">
                    <a:solidFill>
                      <a:srgbClr val="00B050"/>
                    </a:solidFill>
                    <a:latin typeface="SchoolbookCond" pitchFamily="2" charset="0"/>
                    <a:ea typeface="Calibri" panose="020F0502020204030204" pitchFamily="34" charset="0"/>
                  </a:rPr>
                  <a:t>"</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SA" dirty="0">
                    <a:solidFill>
                      <a:srgbClr val="351AD4"/>
                    </a:solidFill>
                    <a:latin typeface="SchoolbookCond" pitchFamily="2" charset="0"/>
                    <a:ea typeface="Calibri" panose="020F0502020204030204" pitchFamily="34" charset="0"/>
                  </a:rPr>
                  <a:t>وهو الرقم القياسي المرجح باستخدام الكميات المستهلكة في سنة الأساس كوزن ترجيحي يرجح الأسعار ويأخذ الشكل الآتي</a:t>
                </a:r>
                <a:r>
                  <a:rPr lang="en-US" dirty="0" smtClean="0">
                    <a:solidFill>
                      <a:srgbClr val="351AD4"/>
                    </a:solidFill>
                    <a:latin typeface="SchoolbookCond" pitchFamily="2" charset="0"/>
                    <a:ea typeface="Calibri" panose="020F0502020204030204" pitchFamily="34" charset="0"/>
                    <a:cs typeface="Arial" panose="020B0604020202020204" pitchFamily="34" charset="0"/>
                  </a:rPr>
                  <a:t>:</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 y="167331"/>
                <a:ext cx="12192000" cy="6523339"/>
              </a:xfrm>
              <a:blipFill>
                <a:blip r:embed="rId2"/>
                <a:stretch>
                  <a:fillRect l="-1000" t="-1027" r="-900"/>
                </a:stretch>
              </a:blipFill>
            </p:spPr>
            <p:txBody>
              <a:bodyPr/>
              <a:lstStyle/>
              <a:p>
                <a:r>
                  <a:rPr lang="ar-EG">
                    <a:noFill/>
                  </a:rPr>
                  <a:t> </a:t>
                </a:r>
              </a:p>
            </p:txBody>
          </p:sp>
        </mc:Fallback>
      </mc:AlternateContent>
      <p:graphicFrame>
        <p:nvGraphicFramePr>
          <p:cNvPr id="2" name="Table 1"/>
          <p:cNvGraphicFramePr>
            <a:graphicFrameLocks noGrp="1"/>
          </p:cNvGraphicFramePr>
          <p:nvPr>
            <p:extLst/>
          </p:nvPr>
        </p:nvGraphicFramePr>
        <p:xfrm>
          <a:off x="22" y="1237189"/>
          <a:ext cx="4589107" cy="2671272"/>
        </p:xfrm>
        <a:graphic>
          <a:graphicData uri="http://schemas.openxmlformats.org/drawingml/2006/table">
            <a:tbl>
              <a:tblPr rtl="1" firstRow="1" firstCol="1" bandRow="1"/>
              <a:tblGrid>
                <a:gridCol w="883599">
                  <a:extLst>
                    <a:ext uri="{9D8B030D-6E8A-4147-A177-3AD203B41FA5}">
                      <a16:colId xmlns:a16="http://schemas.microsoft.com/office/drawing/2014/main" val="1459104100"/>
                    </a:ext>
                  </a:extLst>
                </a:gridCol>
                <a:gridCol w="1870728">
                  <a:extLst>
                    <a:ext uri="{9D8B030D-6E8A-4147-A177-3AD203B41FA5}">
                      <a16:colId xmlns:a16="http://schemas.microsoft.com/office/drawing/2014/main" val="2002595557"/>
                    </a:ext>
                  </a:extLst>
                </a:gridCol>
                <a:gridCol w="1834780">
                  <a:extLst>
                    <a:ext uri="{9D8B030D-6E8A-4147-A177-3AD203B41FA5}">
                      <a16:colId xmlns:a16="http://schemas.microsoft.com/office/drawing/2014/main" val="1742286132"/>
                    </a:ext>
                  </a:extLst>
                </a:gridCol>
              </a:tblGrid>
              <a:tr h="907816">
                <a:tc>
                  <a:txBody>
                    <a:bodyPr/>
                    <a:lstStyle/>
                    <a:p>
                      <a:pPr marR="90170" algn="ctr" rtl="1">
                        <a:lnSpc>
                          <a:spcPct val="110000"/>
                        </a:lnSpc>
                        <a:spcAft>
                          <a:spcPts val="0"/>
                        </a:spcAft>
                      </a:pPr>
                      <a:r>
                        <a:rPr lang="ar-SA" sz="2300" b="1">
                          <a:solidFill>
                            <a:srgbClr val="351AD4"/>
                          </a:solidFill>
                          <a:effectLst/>
                          <a:latin typeface="SchoolbookCond" pitchFamily="2" charset="0"/>
                          <a:ea typeface="Calibri" panose="020F0502020204030204" pitchFamily="34" charset="0"/>
                          <a:cs typeface="Arial" panose="020B0604020202020204" pitchFamily="34" charset="0"/>
                        </a:rPr>
                        <a:t>السلعة</a:t>
                      </a:r>
                      <a:endParaRPr lang="en-US" sz="2300">
                        <a:solidFill>
                          <a:srgbClr val="351AD4"/>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R="90170" algn="ctr" rtl="1">
                        <a:lnSpc>
                          <a:spcPct val="110000"/>
                        </a:lnSpc>
                        <a:spcAft>
                          <a:spcPts val="0"/>
                        </a:spcAft>
                      </a:pPr>
                      <a:r>
                        <a:rPr lang="ar-SA" sz="2300" b="1">
                          <a:solidFill>
                            <a:srgbClr val="351AD4"/>
                          </a:solidFill>
                          <a:effectLst/>
                          <a:latin typeface="SchoolbookCond" pitchFamily="2" charset="0"/>
                          <a:ea typeface="Calibri" panose="020F0502020204030204" pitchFamily="34" charset="0"/>
                          <a:cs typeface="Arial" panose="020B0604020202020204" pitchFamily="34" charset="0"/>
                        </a:rPr>
                        <a:t>أسعار السلعة في عام 2000</a:t>
                      </a:r>
                      <a:endParaRPr lang="en-US" sz="2300">
                        <a:solidFill>
                          <a:srgbClr val="351AD4"/>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R="90170" algn="ctr" rtl="1">
                        <a:lnSpc>
                          <a:spcPct val="110000"/>
                        </a:lnSpc>
                        <a:spcAft>
                          <a:spcPts val="0"/>
                        </a:spcAft>
                      </a:pPr>
                      <a:r>
                        <a:rPr lang="ar-SA" sz="2300" b="1" dirty="0">
                          <a:solidFill>
                            <a:srgbClr val="351AD4"/>
                          </a:solidFill>
                          <a:effectLst/>
                          <a:latin typeface="SchoolbookCond" pitchFamily="2" charset="0"/>
                          <a:ea typeface="Calibri" panose="020F0502020204030204" pitchFamily="34" charset="0"/>
                          <a:cs typeface="Arial" panose="020B0604020202020204" pitchFamily="34" charset="0"/>
                        </a:rPr>
                        <a:t>أسعار السلعة في عام 2005</a:t>
                      </a:r>
                      <a:endParaRPr lang="en-US" sz="2300" dirty="0">
                        <a:solidFill>
                          <a:srgbClr val="351AD4"/>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437193823"/>
                  </a:ext>
                </a:extLst>
              </a:tr>
              <a:tr h="440864">
                <a:tc>
                  <a:txBody>
                    <a:bodyPr/>
                    <a:lstStyle/>
                    <a:p>
                      <a:pPr marR="90170" algn="ctr" rtl="1">
                        <a:lnSpc>
                          <a:spcPct val="110000"/>
                        </a:lnSpc>
                        <a:spcAft>
                          <a:spcPts val="0"/>
                        </a:spcAft>
                      </a:pPr>
                      <a:r>
                        <a:rPr lang="ar-SA" sz="2300" b="1">
                          <a:solidFill>
                            <a:srgbClr val="351AD4"/>
                          </a:solidFill>
                          <a:effectLst/>
                          <a:latin typeface="SchoolbookCond" pitchFamily="2" charset="0"/>
                          <a:ea typeface="Calibri" panose="020F0502020204030204" pitchFamily="34" charset="0"/>
                          <a:cs typeface="Arial" panose="020B0604020202020204" pitchFamily="34" charset="0"/>
                        </a:rPr>
                        <a:t>أ</a:t>
                      </a:r>
                      <a:endParaRPr lang="en-US" sz="2300">
                        <a:solidFill>
                          <a:srgbClr val="351AD4"/>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R="90170" algn="ctr" rtl="1">
                        <a:lnSpc>
                          <a:spcPct val="110000"/>
                        </a:lnSpc>
                        <a:spcAft>
                          <a:spcPts val="0"/>
                        </a:spcAft>
                      </a:pPr>
                      <a:r>
                        <a:rPr lang="ar-SA" sz="2300" b="1">
                          <a:solidFill>
                            <a:srgbClr val="FF0000"/>
                          </a:solidFill>
                          <a:effectLst/>
                          <a:latin typeface="SchoolbookCond" pitchFamily="2" charset="0"/>
                          <a:ea typeface="Calibri" panose="020F0502020204030204" pitchFamily="34" charset="0"/>
                          <a:cs typeface="Arial" panose="020B0604020202020204" pitchFamily="34" charset="0"/>
                        </a:rPr>
                        <a:t>20</a:t>
                      </a:r>
                      <a:endParaRPr lang="en-US" sz="230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90170" algn="ctr" rtl="1">
                        <a:lnSpc>
                          <a:spcPct val="110000"/>
                        </a:lnSpc>
                        <a:spcAft>
                          <a:spcPts val="0"/>
                        </a:spcAft>
                      </a:pPr>
                      <a:r>
                        <a:rPr lang="ar-SA" sz="2300" b="1">
                          <a:solidFill>
                            <a:srgbClr val="FF0000"/>
                          </a:solidFill>
                          <a:effectLst/>
                          <a:latin typeface="SchoolbookCond" pitchFamily="2" charset="0"/>
                          <a:ea typeface="Calibri" panose="020F0502020204030204" pitchFamily="34" charset="0"/>
                          <a:cs typeface="Arial" panose="020B0604020202020204" pitchFamily="34" charset="0"/>
                        </a:rPr>
                        <a:t>26</a:t>
                      </a:r>
                      <a:endParaRPr lang="en-US" sz="230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9839955"/>
                  </a:ext>
                </a:extLst>
              </a:tr>
              <a:tr h="440864">
                <a:tc>
                  <a:txBody>
                    <a:bodyPr/>
                    <a:lstStyle/>
                    <a:p>
                      <a:pPr marR="90170" algn="ctr" rtl="1">
                        <a:lnSpc>
                          <a:spcPct val="110000"/>
                        </a:lnSpc>
                        <a:spcAft>
                          <a:spcPts val="0"/>
                        </a:spcAft>
                      </a:pPr>
                      <a:r>
                        <a:rPr lang="ar-SA" sz="2300" b="1">
                          <a:solidFill>
                            <a:srgbClr val="351AD4"/>
                          </a:solidFill>
                          <a:effectLst/>
                          <a:latin typeface="SchoolbookCond" pitchFamily="2" charset="0"/>
                          <a:ea typeface="Calibri" panose="020F0502020204030204" pitchFamily="34" charset="0"/>
                          <a:cs typeface="Arial" panose="020B0604020202020204" pitchFamily="34" charset="0"/>
                        </a:rPr>
                        <a:t>ب</a:t>
                      </a:r>
                      <a:endParaRPr lang="en-US" sz="2300">
                        <a:solidFill>
                          <a:srgbClr val="351AD4"/>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R="90170" algn="ctr" rtl="1">
                        <a:lnSpc>
                          <a:spcPct val="110000"/>
                        </a:lnSpc>
                        <a:spcAft>
                          <a:spcPts val="0"/>
                        </a:spcAft>
                      </a:pPr>
                      <a:r>
                        <a:rPr lang="ar-SA" sz="2300" b="1">
                          <a:solidFill>
                            <a:srgbClr val="FF0000"/>
                          </a:solidFill>
                          <a:effectLst/>
                          <a:latin typeface="SchoolbookCond" pitchFamily="2" charset="0"/>
                          <a:ea typeface="Calibri" panose="020F0502020204030204" pitchFamily="34" charset="0"/>
                          <a:cs typeface="Arial" panose="020B0604020202020204" pitchFamily="34" charset="0"/>
                        </a:rPr>
                        <a:t>80</a:t>
                      </a:r>
                      <a:endParaRPr lang="en-US" sz="230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90170" algn="ctr" rtl="1">
                        <a:lnSpc>
                          <a:spcPct val="110000"/>
                        </a:lnSpc>
                        <a:spcAft>
                          <a:spcPts val="0"/>
                        </a:spcAft>
                      </a:pPr>
                      <a:r>
                        <a:rPr lang="ar-SA" sz="2300" b="1">
                          <a:solidFill>
                            <a:srgbClr val="FF0000"/>
                          </a:solidFill>
                          <a:effectLst/>
                          <a:latin typeface="SchoolbookCond" pitchFamily="2" charset="0"/>
                          <a:ea typeface="Calibri" panose="020F0502020204030204" pitchFamily="34" charset="0"/>
                          <a:cs typeface="Arial" panose="020B0604020202020204" pitchFamily="34" charset="0"/>
                        </a:rPr>
                        <a:t>140</a:t>
                      </a:r>
                      <a:endParaRPr lang="en-US" sz="230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5118830"/>
                  </a:ext>
                </a:extLst>
              </a:tr>
              <a:tr h="440864">
                <a:tc>
                  <a:txBody>
                    <a:bodyPr/>
                    <a:lstStyle/>
                    <a:p>
                      <a:pPr marR="90170" algn="ctr" rtl="1">
                        <a:lnSpc>
                          <a:spcPct val="110000"/>
                        </a:lnSpc>
                        <a:spcAft>
                          <a:spcPts val="0"/>
                        </a:spcAft>
                      </a:pPr>
                      <a:r>
                        <a:rPr lang="ar-SA" sz="2300" b="1">
                          <a:solidFill>
                            <a:srgbClr val="351AD4"/>
                          </a:solidFill>
                          <a:effectLst/>
                          <a:latin typeface="SchoolbookCond" pitchFamily="2" charset="0"/>
                          <a:ea typeface="Calibri" panose="020F0502020204030204" pitchFamily="34" charset="0"/>
                          <a:cs typeface="Arial" panose="020B0604020202020204" pitchFamily="34" charset="0"/>
                        </a:rPr>
                        <a:t>ج</a:t>
                      </a:r>
                      <a:endParaRPr lang="en-US" sz="2300">
                        <a:solidFill>
                          <a:srgbClr val="351AD4"/>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R="90170" algn="ctr" rtl="1">
                        <a:lnSpc>
                          <a:spcPct val="110000"/>
                        </a:lnSpc>
                        <a:spcAft>
                          <a:spcPts val="0"/>
                        </a:spcAft>
                      </a:pPr>
                      <a:r>
                        <a:rPr lang="ar-SA" sz="2300" b="1">
                          <a:solidFill>
                            <a:srgbClr val="FF0000"/>
                          </a:solidFill>
                          <a:effectLst/>
                          <a:latin typeface="SchoolbookCond" pitchFamily="2" charset="0"/>
                          <a:ea typeface="Calibri" panose="020F0502020204030204" pitchFamily="34" charset="0"/>
                          <a:cs typeface="Arial" panose="020B0604020202020204" pitchFamily="34" charset="0"/>
                        </a:rPr>
                        <a:t>10</a:t>
                      </a:r>
                      <a:endParaRPr lang="en-US" sz="230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90170" algn="ctr" rtl="1">
                        <a:lnSpc>
                          <a:spcPct val="110000"/>
                        </a:lnSpc>
                        <a:spcAft>
                          <a:spcPts val="0"/>
                        </a:spcAft>
                      </a:pPr>
                      <a:r>
                        <a:rPr lang="ar-SA" sz="2300" b="1">
                          <a:solidFill>
                            <a:srgbClr val="FF0000"/>
                          </a:solidFill>
                          <a:effectLst/>
                          <a:latin typeface="SchoolbookCond" pitchFamily="2" charset="0"/>
                          <a:ea typeface="Calibri" panose="020F0502020204030204" pitchFamily="34" charset="0"/>
                          <a:cs typeface="Arial" panose="020B0604020202020204" pitchFamily="34" charset="0"/>
                        </a:rPr>
                        <a:t>15</a:t>
                      </a:r>
                      <a:endParaRPr lang="en-US" sz="230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65799"/>
                  </a:ext>
                </a:extLst>
              </a:tr>
              <a:tr h="440864">
                <a:tc>
                  <a:txBody>
                    <a:bodyPr/>
                    <a:lstStyle/>
                    <a:p>
                      <a:pPr marR="90170" algn="ctr" rtl="1">
                        <a:lnSpc>
                          <a:spcPct val="110000"/>
                        </a:lnSpc>
                        <a:spcAft>
                          <a:spcPts val="0"/>
                        </a:spcAft>
                      </a:pPr>
                      <a:r>
                        <a:rPr lang="ar-SA" sz="2300" b="1" dirty="0">
                          <a:solidFill>
                            <a:srgbClr val="351AD4"/>
                          </a:solidFill>
                          <a:effectLst/>
                          <a:latin typeface="SchoolbookCond" pitchFamily="2" charset="0"/>
                          <a:ea typeface="Calibri" panose="020F0502020204030204" pitchFamily="34" charset="0"/>
                          <a:cs typeface="Arial" panose="020B0604020202020204" pitchFamily="34" charset="0"/>
                        </a:rPr>
                        <a:t>د</a:t>
                      </a:r>
                      <a:endParaRPr lang="en-US" sz="2300" dirty="0">
                        <a:solidFill>
                          <a:srgbClr val="351AD4"/>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R="90170" algn="ctr" rtl="1">
                        <a:lnSpc>
                          <a:spcPct val="110000"/>
                        </a:lnSpc>
                        <a:spcAft>
                          <a:spcPts val="0"/>
                        </a:spcAft>
                      </a:pPr>
                      <a:r>
                        <a:rPr lang="ar-SA" sz="2300" b="1">
                          <a:solidFill>
                            <a:srgbClr val="FF0000"/>
                          </a:solidFill>
                          <a:effectLst/>
                          <a:latin typeface="SchoolbookCond" pitchFamily="2" charset="0"/>
                          <a:ea typeface="Calibri" panose="020F0502020204030204" pitchFamily="34" charset="0"/>
                          <a:cs typeface="Arial" panose="020B0604020202020204" pitchFamily="34" charset="0"/>
                        </a:rPr>
                        <a:t>34</a:t>
                      </a:r>
                      <a:endParaRPr lang="en-US" sz="230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90170" algn="ctr" rtl="1">
                        <a:lnSpc>
                          <a:spcPct val="110000"/>
                        </a:lnSpc>
                        <a:spcAft>
                          <a:spcPts val="0"/>
                        </a:spcAft>
                      </a:pPr>
                      <a:r>
                        <a:rPr lang="ar-SA" sz="2300" b="1" dirty="0">
                          <a:solidFill>
                            <a:srgbClr val="FF0000"/>
                          </a:solidFill>
                          <a:effectLst/>
                          <a:latin typeface="SchoolbookCond" pitchFamily="2" charset="0"/>
                          <a:ea typeface="Calibri" panose="020F0502020204030204" pitchFamily="34" charset="0"/>
                          <a:cs typeface="Arial" panose="020B0604020202020204" pitchFamily="34" charset="0"/>
                        </a:rPr>
                        <a:t>23</a:t>
                      </a:r>
                      <a:endParaRPr lang="en-US" sz="23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65233" marR="65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5144430"/>
                  </a:ext>
                </a:extLst>
              </a:tr>
            </a:tbl>
          </a:graphicData>
        </a:graphic>
      </p:graphicFrame>
    </p:spTree>
    <p:extLst>
      <p:ext uri="{BB962C8B-B14F-4D97-AF65-F5344CB8AC3E}">
        <p14:creationId xmlns:p14="http://schemas.microsoft.com/office/powerpoint/2010/main" val="3244603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 y="151310"/>
                <a:ext cx="12192000" cy="6539360"/>
              </a:xfrm>
            </p:spPr>
            <p:txBody>
              <a:bodyPr/>
              <a:lstStyle/>
              <a:p>
                <a:pPr marR="85770" indent="0" algn="ctr" rtl="1">
                  <a:lnSpc>
                    <a:spcPct val="125000"/>
                  </a:lnSpc>
                  <a:buNone/>
                </a:pPr>
                <a:r>
                  <a:rPr lang="ar-SA" dirty="0" smtClean="0">
                    <a:solidFill>
                      <a:srgbClr val="351AD4"/>
                    </a:solidFill>
                    <a:latin typeface="SchoolbookCond" pitchFamily="2" charset="0"/>
                    <a:ea typeface="Calibri" panose="020F0502020204030204" pitchFamily="34" charset="0"/>
                  </a:rPr>
                  <a:t> </a:t>
                </a:r>
                <a14:m>
                  <m:oMath xmlns:m="http://schemas.openxmlformats.org/officeDocument/2006/math">
                    <m:r>
                      <a:rPr lang="fr-FR" i="1" smtClean="0">
                        <a:solidFill>
                          <a:srgbClr val="FF0000"/>
                        </a:solidFill>
                        <a:latin typeface="Cambria Math" panose="02040503050406030204" pitchFamily="18" charset="0"/>
                        <a:ea typeface="Calibri" panose="020F0502020204030204" pitchFamily="34" charset="0"/>
                        <a:cs typeface="Arial" panose="020B0604020202020204" pitchFamily="34" charset="0"/>
                      </a:rPr>
                      <m:t>100</m:t>
                    </m:r>
                    <m:r>
                      <a:rPr lang="fr-FR" i="1" smtClean="0">
                        <a:solidFill>
                          <a:srgbClr val="FF0000"/>
                        </a:solidFill>
                        <a:latin typeface="Cambria Math" panose="02040503050406030204" pitchFamily="18" charset="0"/>
                        <a:ea typeface="Calibri" panose="020F0502020204030204" pitchFamily="34" charset="0"/>
                        <a:cs typeface="Arial" panose="020B0604020202020204" pitchFamily="34" charset="0"/>
                      </a:rPr>
                      <m:t>×</m:t>
                    </m:r>
                    <m:f>
                      <m:f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fPr>
                      <m:num>
                        <m:nary>
                          <m:naryPr>
                            <m:chr m:val="∑"/>
                            <m:limLoc m:val="undOv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naryPr>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𝑖</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up>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𝑛</m:t>
                            </m:r>
                          </m:sup>
                          <m:e>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𝑃</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Sub>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𝑄</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0</m:t>
                                </m:r>
                              </m:sub>
                            </m:sSub>
                          </m:e>
                        </m:nary>
                      </m:num>
                      <m:den>
                        <m:nary>
                          <m:naryPr>
                            <m:chr m:val="∑"/>
                            <m:limLoc m:val="undOv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naryPr>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𝑖</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up>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𝑛</m:t>
                            </m:r>
                          </m:sup>
                          <m:e>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𝑃</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0</m:t>
                                </m:r>
                              </m:sub>
                            </m:sSub>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𝑄</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0</m:t>
                                </m:r>
                              </m:sub>
                            </m:sSub>
                          </m:e>
                        </m:nary>
                      </m:den>
                    </m:f>
                    <m:r>
                      <a:rPr lang="fr-FR">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h</m:t>
                    </m:r>
                    <m:r>
                      <a:rPr lang="fr-FR">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ar-SA">
                        <a:solidFill>
                          <a:srgbClr val="FF0000"/>
                        </a:solidFill>
                        <a:latin typeface="Cambria Math" panose="02040503050406030204" pitchFamily="18" charset="0"/>
                        <a:ea typeface="Calibri" panose="020F0502020204030204" pitchFamily="34" charset="0"/>
                      </a:rPr>
                      <m:t>لاسبير</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لـ</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القياسي</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الرقم</m:t>
                    </m:r>
                    <m:r>
                      <a:rPr lang="ar-SA">
                        <a:solidFill>
                          <a:srgbClr val="351AD4"/>
                        </a:solidFill>
                        <a:latin typeface="Cambria Math" panose="02040503050406030204" pitchFamily="18" charset="0"/>
                        <a:ea typeface="Calibri" panose="020F0502020204030204" pitchFamily="34" charset="0"/>
                        <a:cs typeface="Cambria Math" panose="02040503050406030204" pitchFamily="18" charset="0"/>
                      </a:rPr>
                      <m:t> </m:t>
                    </m:r>
                  </m:oMath>
                </a14:m>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0000"/>
                  </a:lnSpc>
                  <a:buNone/>
                </a:pPr>
                <a:r>
                  <a:rPr lang="ar-SA" dirty="0">
                    <a:solidFill>
                      <a:srgbClr val="351AD4"/>
                    </a:solidFill>
                    <a:latin typeface="SchoolbookCond" pitchFamily="2" charset="0"/>
                    <a:ea typeface="Calibri" panose="020F0502020204030204" pitchFamily="34" charset="0"/>
                  </a:rPr>
                  <a:t>حيث أن:</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0000"/>
                  </a:lnSpc>
                  <a:buNone/>
                </a:pPr>
                <a:r>
                  <a:rPr lang="fr-FR" dirty="0">
                    <a:solidFill>
                      <a:srgbClr val="C00000"/>
                    </a:solidFill>
                    <a:latin typeface="SchoolbookCond" pitchFamily="2" charset="0"/>
                    <a:ea typeface="Calibri" panose="020F0502020204030204" pitchFamily="34" charset="0"/>
                    <a:cs typeface="Arial" panose="020B0604020202020204" pitchFamily="34" charset="0"/>
                  </a:rPr>
                  <a:t>h</a:t>
                </a:r>
                <a:r>
                  <a:rPr lang="ar-SA" dirty="0">
                    <a:solidFill>
                      <a:srgbClr val="C00000"/>
                    </a:solidFill>
                    <a:latin typeface="SchoolbookCond" pitchFamily="2" charset="0"/>
                    <a:ea typeface="Calibri" panose="020F0502020204030204" pitchFamily="34" charset="0"/>
                  </a:rPr>
                  <a:t> : يعبر عن الرقم القياسي لـ لاسبير </a:t>
                </a:r>
                <a:r>
                  <a:rPr lang="fr-FR" dirty="0">
                    <a:solidFill>
                      <a:srgbClr val="C00000"/>
                    </a:solidFill>
                    <a:latin typeface="SchoolbookCond" pitchFamily="2" charset="0"/>
                    <a:ea typeface="Calibri" panose="020F0502020204030204" pitchFamily="34" charset="0"/>
                    <a:cs typeface="Arial" panose="020B0604020202020204" pitchFamily="34" charset="0"/>
                  </a:rPr>
                  <a:t>laspyres</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0000"/>
                  </a:lnSpc>
                  <a:buNone/>
                </a:pPr>
                <a:r>
                  <a:rPr lang="fr-FR" dirty="0">
                    <a:solidFill>
                      <a:srgbClr val="C00000"/>
                    </a:solidFill>
                    <a:latin typeface="SchoolbookCond" pitchFamily="2" charset="0"/>
                    <a:ea typeface="Calibri" panose="020F0502020204030204" pitchFamily="34" charset="0"/>
                    <a:cs typeface="Arial" panose="020B0604020202020204" pitchFamily="34" charset="0"/>
                    <a:sym typeface="Symbol" panose="05050102010706020507" pitchFamily="18" charset="2"/>
                  </a:rPr>
                  <a:t></a:t>
                </a:r>
                <a:r>
                  <a:rPr lang="ar-SA" dirty="0">
                    <a:solidFill>
                      <a:srgbClr val="C00000"/>
                    </a:solidFill>
                    <a:latin typeface="SchoolbookCond" pitchFamily="2" charset="0"/>
                    <a:ea typeface="Calibri" panose="020F0502020204030204" pitchFamily="34" charset="0"/>
                  </a:rPr>
                  <a:t>: يعبر عن المجموع </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0000"/>
                  </a:lnSpc>
                  <a:buNone/>
                </a:pPr>
                <a:r>
                  <a:rPr lang="fr-FR" dirty="0">
                    <a:solidFill>
                      <a:srgbClr val="C00000"/>
                    </a:solidFill>
                    <a:latin typeface="SchoolbookCond" pitchFamily="2" charset="0"/>
                    <a:ea typeface="Calibri" panose="020F0502020204030204" pitchFamily="34" charset="0"/>
                    <a:cs typeface="Arial" panose="020B0604020202020204" pitchFamily="34" charset="0"/>
                  </a:rPr>
                  <a:t>P</a:t>
                </a:r>
                <a:r>
                  <a:rPr lang="fr-FR" baseline="-25000" dirty="0">
                    <a:solidFill>
                      <a:srgbClr val="C00000"/>
                    </a:solidFill>
                    <a:latin typeface="SchoolbookCond" pitchFamily="2" charset="0"/>
                    <a:ea typeface="Calibri" panose="020F0502020204030204" pitchFamily="34" charset="0"/>
                    <a:cs typeface="Arial" panose="020B0604020202020204" pitchFamily="34" charset="0"/>
                  </a:rPr>
                  <a:t>1</a:t>
                </a:r>
                <a:r>
                  <a:rPr lang="ar-SA" dirty="0">
                    <a:solidFill>
                      <a:srgbClr val="C00000"/>
                    </a:solidFill>
                    <a:latin typeface="SchoolbookCond" pitchFamily="2" charset="0"/>
                    <a:ea typeface="Calibri" panose="020F0502020204030204" pitchFamily="34" charset="0"/>
                  </a:rPr>
                  <a:t> : يعبر عن سعر السلعة في سنة المقارنة </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0000"/>
                  </a:lnSpc>
                  <a:buNone/>
                </a:pPr>
                <a:r>
                  <a:rPr lang="fr-FR" dirty="0">
                    <a:solidFill>
                      <a:srgbClr val="C00000"/>
                    </a:solidFill>
                    <a:latin typeface="SchoolbookCond" pitchFamily="2" charset="0"/>
                    <a:ea typeface="Calibri" panose="020F0502020204030204" pitchFamily="34" charset="0"/>
                    <a:cs typeface="Arial" panose="020B0604020202020204" pitchFamily="34" charset="0"/>
                  </a:rPr>
                  <a:t>P</a:t>
                </a:r>
                <a:r>
                  <a:rPr lang="fr-FR" baseline="-25000" dirty="0">
                    <a:solidFill>
                      <a:srgbClr val="C00000"/>
                    </a:solidFill>
                    <a:latin typeface="SchoolbookCond" pitchFamily="2" charset="0"/>
                    <a:ea typeface="Calibri" panose="020F0502020204030204" pitchFamily="34" charset="0"/>
                    <a:cs typeface="Arial" panose="020B0604020202020204" pitchFamily="34" charset="0"/>
                  </a:rPr>
                  <a:t>0</a:t>
                </a:r>
                <a:r>
                  <a:rPr lang="ar-SA" dirty="0">
                    <a:solidFill>
                      <a:srgbClr val="C00000"/>
                    </a:solidFill>
                    <a:latin typeface="SchoolbookCond" pitchFamily="2" charset="0"/>
                    <a:ea typeface="Calibri" panose="020F0502020204030204" pitchFamily="34" charset="0"/>
                  </a:rPr>
                  <a:t> : يعبر عن سعر السلعة في سنة الأساس </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0000"/>
                  </a:lnSpc>
                  <a:buNone/>
                </a:pPr>
                <a:r>
                  <a:rPr lang="fr-FR" dirty="0">
                    <a:solidFill>
                      <a:srgbClr val="C00000"/>
                    </a:solidFill>
                    <a:latin typeface="SchoolbookCond" pitchFamily="2" charset="0"/>
                    <a:ea typeface="Calibri" panose="020F0502020204030204" pitchFamily="34" charset="0"/>
                    <a:cs typeface="Arial" panose="020B0604020202020204" pitchFamily="34" charset="0"/>
                  </a:rPr>
                  <a:t>Q</a:t>
                </a:r>
                <a:r>
                  <a:rPr lang="fr-FR" baseline="-25000" dirty="0">
                    <a:solidFill>
                      <a:srgbClr val="C00000"/>
                    </a:solidFill>
                    <a:latin typeface="SchoolbookCond" pitchFamily="2" charset="0"/>
                    <a:ea typeface="Calibri" panose="020F0502020204030204" pitchFamily="34" charset="0"/>
                    <a:cs typeface="Arial" panose="020B0604020202020204" pitchFamily="34" charset="0"/>
                  </a:rPr>
                  <a:t>0</a:t>
                </a:r>
                <a:r>
                  <a:rPr lang="ar-SA" dirty="0">
                    <a:solidFill>
                      <a:srgbClr val="C00000"/>
                    </a:solidFill>
                    <a:latin typeface="SchoolbookCond" pitchFamily="2" charset="0"/>
                    <a:ea typeface="Calibri" panose="020F0502020204030204" pitchFamily="34" charset="0"/>
                  </a:rPr>
                  <a:t> : يعبر عن كمية السلعة في سنة الأساس</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0000"/>
                  </a:lnSpc>
                  <a:buNone/>
                </a:pPr>
                <a:r>
                  <a:rPr lang="ar-SA" dirty="0">
                    <a:solidFill>
                      <a:srgbClr val="C00000"/>
                    </a:solidFill>
                    <a:latin typeface="SchoolbookCond" pitchFamily="2" charset="0"/>
                    <a:ea typeface="Calibri" panose="020F0502020204030204" pitchFamily="34" charset="0"/>
                  </a:rPr>
                  <a:t>ولكن يعاب على هذا الرقم أنه منحاز لأسفل (أي لسنة الأساس) لأنه لا وجود لكميات سنة المقارنة والتي قد تزيد ولا يظهر ذلك في الرقم القياسي لـ لاسبير.</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solidFill>
                    <a:srgbClr val="351AD4"/>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 y="151310"/>
                <a:ext cx="12192000" cy="6539360"/>
              </a:xfrm>
              <a:blipFill>
                <a:blip r:embed="rId2"/>
                <a:stretch>
                  <a:fillRect l="-1150"/>
                </a:stretch>
              </a:blipFill>
            </p:spPr>
            <p:txBody>
              <a:bodyPr/>
              <a:lstStyle/>
              <a:p>
                <a:r>
                  <a:rPr lang="ar-EG">
                    <a:noFill/>
                  </a:rPr>
                  <a:t> </a:t>
                </a:r>
              </a:p>
            </p:txBody>
          </p:sp>
        </mc:Fallback>
      </mc:AlternateContent>
    </p:spTree>
    <p:extLst>
      <p:ext uri="{BB962C8B-B14F-4D97-AF65-F5344CB8AC3E}">
        <p14:creationId xmlns:p14="http://schemas.microsoft.com/office/powerpoint/2010/main" val="3349366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9916" y="167331"/>
                <a:ext cx="12221917" cy="6523339"/>
              </a:xfrm>
            </p:spPr>
            <p:txBody>
              <a:bodyPr>
                <a:normAutofit/>
              </a:bodyPr>
              <a:lstStyle/>
              <a:p>
                <a:pPr marR="85770" algn="just" rtl="1">
                  <a:lnSpc>
                    <a:spcPct val="110000"/>
                  </a:lnSpc>
                  <a:buNone/>
                </a:pPr>
                <a:r>
                  <a:rPr lang="ar-SA" b="1" dirty="0" smtClean="0">
                    <a:solidFill>
                      <a:srgbClr val="00B050"/>
                    </a:solidFill>
                    <a:latin typeface="SchoolbookCond" pitchFamily="2" charset="0"/>
                    <a:ea typeface="Calibri" panose="020F0502020204030204" pitchFamily="34" charset="0"/>
                  </a:rPr>
                  <a:t>ب- الرقم القياسي لـ باش </a:t>
                </a:r>
                <a:r>
                  <a:rPr lang="fr-FR" dirty="0">
                    <a:solidFill>
                      <a:srgbClr val="00B050"/>
                    </a:solidFill>
                    <a:latin typeface="SchoolbookCond" pitchFamily="2" charset="0"/>
                    <a:ea typeface="Calibri" panose="020F0502020204030204" pitchFamily="34" charset="0"/>
                    <a:cs typeface="Arial" panose="020B0604020202020204" pitchFamily="34" charset="0"/>
                  </a:rPr>
                  <a:t>PEACHE</a:t>
                </a:r>
                <a:r>
                  <a:rPr lang="ar-SA" dirty="0">
                    <a:solidFill>
                      <a:srgbClr val="00B050"/>
                    </a:solidFill>
                    <a:latin typeface="SchoolbookCond" pitchFamily="2" charset="0"/>
                    <a:ea typeface="Calibri" panose="020F0502020204030204" pitchFamily="34" charset="0"/>
                  </a:rPr>
                  <a:t>’’</a:t>
                </a:r>
                <a:r>
                  <a:rPr lang="ar-SA" b="1" dirty="0">
                    <a:solidFill>
                      <a:srgbClr val="00B050"/>
                    </a:solidFill>
                    <a:latin typeface="SchoolbookCond" pitchFamily="2" charset="0"/>
                    <a:ea typeface="Calibri" panose="020F0502020204030204" pitchFamily="34" charset="0"/>
                  </a:rPr>
                  <a:t> </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None/>
                </a:pPr>
                <a:r>
                  <a:rPr lang="ar-SA" dirty="0">
                    <a:solidFill>
                      <a:srgbClr val="351AD4"/>
                    </a:solidFill>
                    <a:latin typeface="SchoolbookCond" pitchFamily="2" charset="0"/>
                    <a:ea typeface="Calibri" panose="020F0502020204030204" pitchFamily="34" charset="0"/>
                  </a:rPr>
                  <a:t>وهو الرقم القياسي المرجح بكميات سنة المقارنة ويأخذ الشكل التالي:</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ctr" rtl="1">
                  <a:lnSpc>
                    <a:spcPct val="110000"/>
                  </a:lnSpc>
                  <a:buNone/>
                </a:pPr>
                <a14:m>
                  <m:oMathPara xmlns:m="http://schemas.openxmlformats.org/officeDocument/2006/math">
                    <m:oMathParaPr>
                      <m:jc m:val="centerGroup"/>
                    </m:oMathParaPr>
                    <m:oMath xmlns:m="http://schemas.openxmlformats.org/officeDocument/2006/math">
                      <m:r>
                        <a:rPr lang="fr-FR" i="1" smtClean="0">
                          <a:solidFill>
                            <a:srgbClr val="FF0000"/>
                          </a:solidFill>
                          <a:latin typeface="Cambria Math" panose="02040503050406030204" pitchFamily="18" charset="0"/>
                          <a:ea typeface="Calibri" panose="020F0502020204030204" pitchFamily="34" charset="0"/>
                          <a:cs typeface="Arial" panose="020B0604020202020204" pitchFamily="34" charset="0"/>
                        </a:rPr>
                        <m:t>100</m:t>
                      </m:r>
                      <m:r>
                        <a:rPr lang="fr-FR" i="1" smtClean="0">
                          <a:solidFill>
                            <a:srgbClr val="FF0000"/>
                          </a:solidFill>
                          <a:latin typeface="Cambria Math" panose="02040503050406030204" pitchFamily="18" charset="0"/>
                          <a:ea typeface="Calibri" panose="020F0502020204030204" pitchFamily="34" charset="0"/>
                          <a:cs typeface="Arial" panose="020B0604020202020204" pitchFamily="34" charset="0"/>
                        </a:rPr>
                        <m:t>×</m:t>
                      </m:r>
                      <m:f>
                        <m:f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fPr>
                        <m:num>
                          <m:nary>
                            <m:naryPr>
                              <m:chr m:val="∑"/>
                              <m:limLoc m:val="undOv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naryPr>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𝑖</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up>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𝑛</m:t>
                              </m:r>
                            </m:sup>
                            <m:e>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𝑃</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Sub>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𝑄</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Sub>
                            </m:e>
                          </m:nary>
                        </m:num>
                        <m:den>
                          <m:nary>
                            <m:naryPr>
                              <m:chr m:val="∑"/>
                              <m:limLoc m:val="undOv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naryPr>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𝑖</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up>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𝑛</m:t>
                              </m:r>
                            </m:sup>
                            <m:e>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𝑃</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0</m:t>
                                  </m:r>
                                </m:sub>
                              </m:sSub>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𝑄</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Sub>
                            </m:e>
                          </m:nary>
                        </m:den>
                      </m:f>
                      <m:r>
                        <a:rPr lang="fr-FR">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𝑃</m:t>
                      </m:r>
                      <m:r>
                        <a:rPr lang="fr-FR">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ar-SA">
                          <a:solidFill>
                            <a:srgbClr val="FF0000"/>
                          </a:solidFill>
                          <a:latin typeface="Cambria Math" panose="02040503050406030204" pitchFamily="18" charset="0"/>
                          <a:ea typeface="Calibri" panose="020F0502020204030204" pitchFamily="34" charset="0"/>
                        </a:rPr>
                        <m:t>باش</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لـ</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القياسي</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الرقم</m:t>
                      </m:r>
                      <m:r>
                        <a:rPr lang="ar-SA">
                          <a:solidFill>
                            <a:srgbClr val="351AD4"/>
                          </a:solidFill>
                          <a:latin typeface="Cambria Math" panose="02040503050406030204" pitchFamily="18" charset="0"/>
                          <a:ea typeface="Calibri" panose="020F0502020204030204" pitchFamily="34" charset="0"/>
                          <a:cs typeface="Cambria Math" panose="02040503050406030204" pitchFamily="18" charset="0"/>
                        </a:rPr>
                        <m:t> </m:t>
                      </m:r>
                    </m:oMath>
                  </m:oMathPara>
                </a14:m>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SA" dirty="0">
                    <a:solidFill>
                      <a:srgbClr val="351AD4"/>
                    </a:solidFill>
                    <a:latin typeface="SchoolbookCond" pitchFamily="2" charset="0"/>
                    <a:ea typeface="Calibri" panose="020F0502020204030204" pitchFamily="34" charset="0"/>
                  </a:rPr>
                  <a:t>حيث أن:</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SA" dirty="0">
                    <a:solidFill>
                      <a:srgbClr val="351AD4"/>
                    </a:solidFill>
                    <a:latin typeface="SchoolbookCond" pitchFamily="2" charset="0"/>
                    <a:ea typeface="Calibri" panose="020F0502020204030204" pitchFamily="34" charset="0"/>
                  </a:rPr>
                  <a:t> </a:t>
                </a:r>
                <a:r>
                  <a:rPr lang="en-GB" i="1" dirty="0">
                    <a:solidFill>
                      <a:srgbClr val="C00000"/>
                    </a:solidFill>
                    <a:latin typeface="SchoolbookCond" pitchFamily="2" charset="0"/>
                    <a:ea typeface="Calibri" panose="020F0502020204030204" pitchFamily="34" charset="0"/>
                    <a:cs typeface="Arial" panose="020B0604020202020204" pitchFamily="34" charset="0"/>
                  </a:rPr>
                  <a:t>P</a:t>
                </a:r>
                <a:r>
                  <a:rPr lang="ar-SA" dirty="0">
                    <a:solidFill>
                      <a:srgbClr val="C00000"/>
                    </a:solidFill>
                    <a:latin typeface="SchoolbookCond" pitchFamily="2" charset="0"/>
                    <a:ea typeface="Calibri" panose="020F0502020204030204" pitchFamily="34" charset="0"/>
                  </a:rPr>
                  <a:t>: يعبر عن الرقم قياسي لـ باش </a:t>
                </a:r>
                <a:r>
                  <a:rPr lang="en-GB" dirty="0">
                    <a:solidFill>
                      <a:srgbClr val="C00000"/>
                    </a:solidFill>
                    <a:latin typeface="SchoolbookCond" pitchFamily="2" charset="0"/>
                    <a:ea typeface="Calibri" panose="020F0502020204030204" pitchFamily="34" charset="0"/>
                    <a:cs typeface="Arial" panose="020B0604020202020204" pitchFamily="34" charset="0"/>
                  </a:rPr>
                  <a:t>Peache</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en-GB" dirty="0">
                    <a:solidFill>
                      <a:srgbClr val="C00000"/>
                    </a:solidFill>
                    <a:latin typeface="SchoolbookCond" pitchFamily="2" charset="0"/>
                    <a:ea typeface="Calibri" panose="020F0502020204030204" pitchFamily="34" charset="0"/>
                    <a:cs typeface="Arial" panose="020B0604020202020204" pitchFamily="34" charset="0"/>
                  </a:rPr>
                  <a:t>P</a:t>
                </a:r>
                <a:r>
                  <a:rPr lang="en-US" baseline="-25000" dirty="0">
                    <a:solidFill>
                      <a:srgbClr val="C00000"/>
                    </a:solidFill>
                    <a:latin typeface="SchoolbookCond" pitchFamily="2" charset="0"/>
                    <a:ea typeface="Calibri" panose="020F0502020204030204" pitchFamily="34" charset="0"/>
                    <a:cs typeface="Arial" panose="020B0604020202020204" pitchFamily="34" charset="0"/>
                  </a:rPr>
                  <a:t>1</a:t>
                </a:r>
                <a:r>
                  <a:rPr lang="ar-SA" dirty="0">
                    <a:solidFill>
                      <a:srgbClr val="C00000"/>
                    </a:solidFill>
                    <a:latin typeface="SchoolbookCond" pitchFamily="2" charset="0"/>
                    <a:ea typeface="Calibri" panose="020F0502020204030204" pitchFamily="34" charset="0"/>
                  </a:rPr>
                  <a:t>: يعبر عن السعر في سنة المقارنة </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fr-FR" dirty="0">
                    <a:solidFill>
                      <a:srgbClr val="C00000"/>
                    </a:solidFill>
                    <a:latin typeface="SchoolbookCond" pitchFamily="2" charset="0"/>
                    <a:ea typeface="Calibri" panose="020F0502020204030204" pitchFamily="34" charset="0"/>
                    <a:cs typeface="Arial" panose="020B0604020202020204" pitchFamily="34" charset="0"/>
                  </a:rPr>
                  <a:t>Q</a:t>
                </a:r>
                <a:r>
                  <a:rPr lang="fr-FR" baseline="-25000" dirty="0">
                    <a:solidFill>
                      <a:srgbClr val="C00000"/>
                    </a:solidFill>
                    <a:latin typeface="SchoolbookCond" pitchFamily="2" charset="0"/>
                    <a:ea typeface="Calibri" panose="020F0502020204030204" pitchFamily="34" charset="0"/>
                    <a:cs typeface="Arial" panose="020B0604020202020204" pitchFamily="34" charset="0"/>
                  </a:rPr>
                  <a:t>1</a:t>
                </a:r>
                <a:r>
                  <a:rPr lang="ar-SA" dirty="0">
                    <a:solidFill>
                      <a:srgbClr val="C00000"/>
                    </a:solidFill>
                    <a:latin typeface="SchoolbookCond" pitchFamily="2" charset="0"/>
                    <a:ea typeface="Calibri" panose="020F0502020204030204" pitchFamily="34" charset="0"/>
                  </a:rPr>
                  <a:t>: يعبر عن كمية السلعة في سنة المقارنة .</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fr-FR" dirty="0">
                    <a:solidFill>
                      <a:srgbClr val="C00000"/>
                    </a:solidFill>
                    <a:latin typeface="SchoolbookCond" pitchFamily="2" charset="0"/>
                    <a:ea typeface="Calibri" panose="020F0502020204030204" pitchFamily="34" charset="0"/>
                    <a:cs typeface="Arial" panose="020B0604020202020204" pitchFamily="34" charset="0"/>
                  </a:rPr>
                  <a:t>P</a:t>
                </a:r>
                <a:r>
                  <a:rPr lang="fr-FR" baseline="-25000" dirty="0">
                    <a:solidFill>
                      <a:srgbClr val="C00000"/>
                    </a:solidFill>
                    <a:latin typeface="SchoolbookCond" pitchFamily="2" charset="0"/>
                    <a:ea typeface="Calibri" panose="020F0502020204030204" pitchFamily="34" charset="0"/>
                    <a:cs typeface="Arial" panose="020B0604020202020204" pitchFamily="34" charset="0"/>
                  </a:rPr>
                  <a:t>0 </a:t>
                </a:r>
                <a:r>
                  <a:rPr lang="ar-SA" dirty="0">
                    <a:solidFill>
                      <a:srgbClr val="C00000"/>
                    </a:solidFill>
                    <a:latin typeface="SchoolbookCond" pitchFamily="2" charset="0"/>
                    <a:ea typeface="Calibri" panose="020F0502020204030204" pitchFamily="34" charset="0"/>
                  </a:rPr>
                  <a:t> : يعبر عن السعر في سنة الأساس</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fr-FR" dirty="0">
                    <a:solidFill>
                      <a:srgbClr val="C00000"/>
                    </a:solidFill>
                    <a:latin typeface="SchoolbookCond" pitchFamily="2" charset="0"/>
                    <a:ea typeface="Calibri" panose="020F0502020204030204" pitchFamily="34" charset="0"/>
                    <a:cs typeface="Arial" panose="020B0604020202020204" pitchFamily="34" charset="0"/>
                  </a:rPr>
                  <a:t>Q</a:t>
                </a:r>
                <a:r>
                  <a:rPr lang="fr-FR" baseline="-25000" dirty="0">
                    <a:solidFill>
                      <a:srgbClr val="C00000"/>
                    </a:solidFill>
                    <a:latin typeface="SchoolbookCond" pitchFamily="2" charset="0"/>
                    <a:ea typeface="Calibri" panose="020F0502020204030204" pitchFamily="34" charset="0"/>
                    <a:cs typeface="Arial" panose="020B0604020202020204" pitchFamily="34" charset="0"/>
                  </a:rPr>
                  <a:t>0</a:t>
                </a:r>
                <a:r>
                  <a:rPr lang="ar-SA" dirty="0">
                    <a:solidFill>
                      <a:srgbClr val="C00000"/>
                    </a:solidFill>
                    <a:latin typeface="SchoolbookCond" pitchFamily="2" charset="0"/>
                    <a:ea typeface="Calibri" panose="020F0502020204030204" pitchFamily="34" charset="0"/>
                  </a:rPr>
                  <a:t>: يعبر عن الكمية في سنة </a:t>
                </a:r>
                <a:r>
                  <a:rPr lang="ar-SA" dirty="0" smtClean="0">
                    <a:solidFill>
                      <a:srgbClr val="C00000"/>
                    </a:solidFill>
                    <a:latin typeface="SchoolbookCond" pitchFamily="2" charset="0"/>
                    <a:ea typeface="Calibri" panose="020F0502020204030204" pitchFamily="34" charset="0"/>
                  </a:rPr>
                  <a:t>الأساس</a:t>
                </a:r>
                <a:endParaRPr lang="en-US" sz="1902"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EG" dirty="0" smtClean="0">
                    <a:solidFill>
                      <a:srgbClr val="351AD4"/>
                    </a:solidFill>
                    <a:latin typeface="SchoolbookCond" pitchFamily="2" charset="0"/>
                    <a:ea typeface="Calibri" panose="020F0502020204030204" pitchFamily="34" charset="0"/>
                  </a:rPr>
                  <a:t>و</a:t>
                </a:r>
                <a:r>
                  <a:rPr lang="ar-SA" dirty="0" smtClean="0">
                    <a:solidFill>
                      <a:srgbClr val="351AD4"/>
                    </a:solidFill>
                    <a:latin typeface="SchoolbookCond" pitchFamily="2" charset="0"/>
                    <a:ea typeface="Calibri" panose="020F0502020204030204" pitchFamily="34" charset="0"/>
                  </a:rPr>
                  <a:t>يعاب </a:t>
                </a:r>
                <a:r>
                  <a:rPr lang="ar-SA" dirty="0">
                    <a:solidFill>
                      <a:srgbClr val="351AD4"/>
                    </a:solidFill>
                    <a:latin typeface="SchoolbookCond" pitchFamily="2" charset="0"/>
                    <a:ea typeface="Calibri" panose="020F0502020204030204" pitchFamily="34" charset="0"/>
                  </a:rPr>
                  <a:t>على هذا الرقم أنه منحاز لأعلى (أي سنة المقارنة) ولا يعكس التغيرات التي تحدث في سنة الأساس</a:t>
                </a:r>
                <a:r>
                  <a:rPr lang="ar-SA" dirty="0" smtClean="0">
                    <a:solidFill>
                      <a:srgbClr val="351AD4"/>
                    </a:solidFill>
                    <a:latin typeface="SchoolbookCond" pitchFamily="2" charset="0"/>
                    <a:ea typeface="Calibri" panose="020F0502020204030204" pitchFamily="34" charset="0"/>
                  </a:rPr>
                  <a:t>.</a:t>
                </a:r>
                <a:endParaRPr lang="en-US" dirty="0">
                  <a:solidFill>
                    <a:srgbClr val="351AD4"/>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9916" y="167331"/>
                <a:ext cx="12221917" cy="6523339"/>
              </a:xfrm>
              <a:blipFill>
                <a:blip r:embed="rId2"/>
                <a:stretch>
                  <a:fillRect t="-934" r="-1047" b="-1681"/>
                </a:stretch>
              </a:blipFill>
            </p:spPr>
            <p:txBody>
              <a:bodyPr/>
              <a:lstStyle/>
              <a:p>
                <a:r>
                  <a:rPr lang="ar-EG">
                    <a:noFill/>
                  </a:rPr>
                  <a:t> </a:t>
                </a:r>
              </a:p>
            </p:txBody>
          </p:sp>
        </mc:Fallback>
      </mc:AlternateContent>
    </p:spTree>
    <p:extLst>
      <p:ext uri="{BB962C8B-B14F-4D97-AF65-F5344CB8AC3E}">
        <p14:creationId xmlns:p14="http://schemas.microsoft.com/office/powerpoint/2010/main" val="3722522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 y="167331"/>
                <a:ext cx="12192000" cy="6523339"/>
              </a:xfrm>
            </p:spPr>
            <p:txBody>
              <a:bodyPr>
                <a:normAutofit fontScale="85000" lnSpcReduction="20000"/>
              </a:bodyPr>
              <a:lstStyle/>
              <a:p>
                <a:pPr marR="85770" indent="0" algn="just" rtl="1">
                  <a:lnSpc>
                    <a:spcPct val="110000"/>
                  </a:lnSpc>
                  <a:buNone/>
                </a:pPr>
                <a:r>
                  <a:rPr lang="ar-SA" b="1" dirty="0" smtClean="0">
                    <a:solidFill>
                      <a:srgbClr val="00B050"/>
                    </a:solidFill>
                    <a:latin typeface="SchoolbookCond" pitchFamily="2" charset="0"/>
                    <a:ea typeface="Calibri" panose="020F0502020204030204" pitchFamily="34" charset="0"/>
                  </a:rPr>
                  <a:t>ج- الرقم القياسي لمارشال:</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30000"/>
                  </a:lnSpc>
                  <a:buNone/>
                </a:pPr>
                <a:r>
                  <a:rPr lang="ar-SA" dirty="0">
                    <a:solidFill>
                      <a:srgbClr val="351AD4"/>
                    </a:solidFill>
                    <a:latin typeface="SchoolbookCond" pitchFamily="2" charset="0"/>
                    <a:ea typeface="Calibri" panose="020F0502020204030204" pitchFamily="34" charset="0"/>
                  </a:rPr>
                  <a:t>وهو رقم قياسي مرجح بالكميات المستهلكة في كل من سنة المقارنة وسنة الأساس، وذلك للتخلص من عيوب كل من رقم لاسبير ورقم باش، حيث رأى مارشال أن استخدام متوسط كميات فترة المقارنة يمكننا من الحصول على رقم قياسي أفضل من أرقام لاسبير وباش. ويأخذ رقم مارشال الصيغة التالية:</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indent="0" algn="ctr" rtl="1">
                  <a:lnSpc>
                    <a:spcPct val="115000"/>
                  </a:lnSpc>
                  <a:buNone/>
                </a:pPr>
                <a14:m>
                  <m:oMathPara xmlns:m="http://schemas.openxmlformats.org/officeDocument/2006/math">
                    <m:oMathParaPr>
                      <m:jc m:val="center"/>
                    </m:oMathParaPr>
                    <m:oMath xmlns:m="http://schemas.openxmlformats.org/officeDocument/2006/math">
                      <m:r>
                        <a:rPr lang="fr-FR" i="1" smtClean="0">
                          <a:solidFill>
                            <a:srgbClr val="FF0000"/>
                          </a:solidFill>
                          <a:latin typeface="Cambria Math" panose="02040503050406030204" pitchFamily="18" charset="0"/>
                          <a:ea typeface="Calibri" panose="020F0502020204030204" pitchFamily="34" charset="0"/>
                          <a:cs typeface="Arial" panose="020B0604020202020204" pitchFamily="34" charset="0"/>
                        </a:rPr>
                        <m:t>100</m:t>
                      </m:r>
                      <m:r>
                        <a:rPr lang="fr-FR" i="1" smtClean="0">
                          <a:solidFill>
                            <a:srgbClr val="FF0000"/>
                          </a:solidFill>
                          <a:latin typeface="Cambria Math" panose="02040503050406030204" pitchFamily="18" charset="0"/>
                          <a:ea typeface="Calibri" panose="020F0502020204030204" pitchFamily="34" charset="0"/>
                          <a:cs typeface="Arial" panose="020B0604020202020204" pitchFamily="34" charset="0"/>
                        </a:rPr>
                        <m:t>×</m:t>
                      </m:r>
                      <m:f>
                        <m:f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fPr>
                        <m:num>
                          <m:nary>
                            <m:naryPr>
                              <m:chr m:val="∑"/>
                              <m:limLoc m:val="undOv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naryPr>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𝑖</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up>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𝑛</m:t>
                              </m:r>
                            </m:sup>
                            <m:e>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𝑃</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Sub>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𝑄</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𝑄</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0</m:t>
                                  </m:r>
                                </m:sub>
                              </m:s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e>
                          </m:nary>
                        </m:num>
                        <m:den>
                          <m:nary>
                            <m:naryPr>
                              <m:chr m:val="∑"/>
                              <m:limLoc m:val="undOv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naryPr>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𝑖</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up>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𝑛</m:t>
                              </m:r>
                            </m:sup>
                            <m:e>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𝑃</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0</m:t>
                                  </m:r>
                                </m:sub>
                              </m:sSub>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𝑄</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1</m:t>
                                  </m:r>
                                </m:sub>
                              </m:sSub>
                            </m:e>
                          </m:nary>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sSub>
                            <m:sSubPr>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sSubPr>
                            <m:e>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𝑄</m:t>
                              </m:r>
                            </m:e>
                            <m: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0</m:t>
                              </m:r>
                            </m:sub>
                          </m:sSub>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m:t>
                          </m:r>
                        </m:den>
                      </m:f>
                      <m:r>
                        <a:rPr lang="fr-FR">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t>𝐼</m:t>
                      </m:r>
                      <m:r>
                        <a:rPr lang="fr-FR">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fr-FR" i="1">
                          <a:solidFill>
                            <a:srgbClr val="FF0000"/>
                          </a:solidFill>
                          <a:latin typeface="Cambria Math" panose="02040503050406030204" pitchFamily="18" charset="0"/>
                          <a:ea typeface="Calibri" panose="020F0502020204030204" pitchFamily="34" charset="0"/>
                          <a:cs typeface="Arial" panose="020B0604020202020204" pitchFamily="34" charset="0"/>
                        </a:rPr>
                        <m:t>𝑃</m:t>
                      </m:r>
                      <m:r>
                        <a:rPr lang="fr-FR">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ar-SA">
                          <a:solidFill>
                            <a:srgbClr val="FF0000"/>
                          </a:solidFill>
                          <a:latin typeface="Cambria Math" panose="02040503050406030204" pitchFamily="18" charset="0"/>
                          <a:ea typeface="Calibri" panose="020F0502020204030204" pitchFamily="34" charset="0"/>
                        </a:rPr>
                        <m:t>مارشال</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لـ</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القياسي</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r>
                        <a:rPr lang="ar-SA">
                          <a:solidFill>
                            <a:srgbClr val="FF0000"/>
                          </a:solidFill>
                          <a:latin typeface="Cambria Math" panose="02040503050406030204" pitchFamily="18" charset="0"/>
                          <a:ea typeface="Calibri" panose="020F0502020204030204" pitchFamily="34" charset="0"/>
                        </a:rPr>
                        <m:t>الرقم</m:t>
                      </m:r>
                      <m:r>
                        <a:rPr lang="ar-SA">
                          <a:solidFill>
                            <a:srgbClr val="FF0000"/>
                          </a:solidFill>
                          <a:latin typeface="Cambria Math" panose="02040503050406030204" pitchFamily="18" charset="0"/>
                          <a:ea typeface="Calibri" panose="020F0502020204030204" pitchFamily="34" charset="0"/>
                          <a:cs typeface="Cambria Math" panose="02040503050406030204" pitchFamily="18" charset="0"/>
                        </a:rPr>
                        <m:t> </m:t>
                      </m:r>
                    </m:oMath>
                  </m:oMathPara>
                </a14:m>
                <a:endParaRPr lang="en-US" sz="1902"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5000"/>
                  </a:lnSpc>
                  <a:buNone/>
                </a:pPr>
                <a:r>
                  <a:rPr lang="ar-SA" sz="761" dirty="0">
                    <a:solidFill>
                      <a:srgbClr val="351AD4"/>
                    </a:solidFill>
                    <a:latin typeface="SchoolbookCond" pitchFamily="2" charset="0"/>
                    <a:ea typeface="Calibri" panose="020F0502020204030204" pitchFamily="34" charset="0"/>
                  </a:rPr>
                  <a:t> </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5000"/>
                  </a:lnSpc>
                  <a:buNone/>
                </a:pPr>
                <a:r>
                  <a:rPr lang="ar-SA" b="1" dirty="0">
                    <a:solidFill>
                      <a:srgbClr val="00B050"/>
                    </a:solidFill>
                    <a:latin typeface="SchoolbookCond" pitchFamily="2" charset="0"/>
                    <a:ea typeface="Calibri" panose="020F0502020204030204" pitchFamily="34" charset="0"/>
                  </a:rPr>
                  <a:t>د- الرقم القياسي لـ فيشر </a:t>
                </a:r>
                <a:r>
                  <a:rPr lang="en-GB" dirty="0">
                    <a:solidFill>
                      <a:srgbClr val="00B050"/>
                    </a:solidFill>
                    <a:latin typeface="SchoolbookCond" pitchFamily="2" charset="0"/>
                    <a:ea typeface="Calibri" panose="020F0502020204030204" pitchFamily="34" charset="0"/>
                    <a:cs typeface="Arial" panose="020B0604020202020204" pitchFamily="34" charset="0"/>
                  </a:rPr>
                  <a:t>FICHER</a:t>
                </a:r>
                <a:r>
                  <a:rPr lang="en-GB" b="1" dirty="0">
                    <a:solidFill>
                      <a:srgbClr val="00B050"/>
                    </a:solidFill>
                    <a:latin typeface="SchoolbookCond" pitchFamily="2" charset="0"/>
                    <a:ea typeface="Calibri" panose="020F0502020204030204" pitchFamily="34" charset="0"/>
                    <a:cs typeface="Arial" panose="020B0604020202020204" pitchFamily="34" charset="0"/>
                  </a:rPr>
                  <a:t> </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indent="0" algn="just" rtl="1">
                  <a:lnSpc>
                    <a:spcPct val="115000"/>
                  </a:lnSpc>
                  <a:buNone/>
                </a:pPr>
                <a:r>
                  <a:rPr lang="ar-SA" dirty="0">
                    <a:solidFill>
                      <a:srgbClr val="351AD4"/>
                    </a:solidFill>
                    <a:latin typeface="SchoolbookCond" pitchFamily="2" charset="0"/>
                    <a:ea typeface="Calibri" panose="020F0502020204030204" pitchFamily="34" charset="0"/>
                  </a:rPr>
                  <a:t>هو عبارة عن المتوسط الهندسي لصيغة باش ولاسبير </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indent="0" algn="ctr" rtl="1">
                  <a:lnSpc>
                    <a:spcPct val="115000"/>
                  </a:lnSpc>
                  <a:buNone/>
                </a:pPr>
                <a14:m>
                  <m:oMathPara xmlns:m="http://schemas.openxmlformats.org/officeDocument/2006/math">
                    <m:oMathParaPr>
                      <m:jc m:val="centerGroup"/>
                    </m:oMathParaPr>
                    <m:oMath xmlns:m="http://schemas.openxmlformats.org/officeDocument/2006/math">
                      <m:r>
                        <a:rPr lang="en-GB" i="1" smtClean="0">
                          <a:solidFill>
                            <a:srgbClr val="FF0000"/>
                          </a:solidFill>
                          <a:latin typeface="Cambria Math" panose="02040503050406030204" pitchFamily="18" charset="0"/>
                          <a:ea typeface="Calibri" panose="020F0502020204030204" pitchFamily="34" charset="0"/>
                          <a:cs typeface="Arial" panose="020B0604020202020204" pitchFamily="34" charset="0"/>
                        </a:rPr>
                        <m:t>𝐹</m:t>
                      </m:r>
                      <m:r>
                        <a:rPr lang="en-GB" i="1" smtClean="0">
                          <a:solidFill>
                            <a:srgbClr val="FF0000"/>
                          </a:solidFill>
                          <a:latin typeface="Cambria Math" panose="02040503050406030204" pitchFamily="18" charset="0"/>
                          <a:ea typeface="Calibri" panose="020F0502020204030204" pitchFamily="34" charset="0"/>
                          <a:cs typeface="Arial" panose="020B0604020202020204" pitchFamily="34" charset="0"/>
                        </a:rPr>
                        <m:t>=</m:t>
                      </m:r>
                      <m:rad>
                        <m:radPr>
                          <m:degHide m:val="on"/>
                          <m:ctrlPr>
                            <a:rPr lang="en-US" i="1">
                              <a:solidFill>
                                <a:srgbClr val="FF0000"/>
                              </a:solidFill>
                              <a:latin typeface="Cambria Math" panose="02040503050406030204" pitchFamily="18" charset="0"/>
                              <a:ea typeface="Calibri" panose="020F0502020204030204" pitchFamily="34" charset="0"/>
                              <a:cs typeface="Arial" panose="020B0604020202020204" pitchFamily="34" charset="0"/>
                            </a:rPr>
                          </m:ctrlPr>
                        </m:radPr>
                        <m:deg/>
                        <m:e>
                          <m:r>
                            <a:rPr lang="en-GB" i="1">
                              <a:solidFill>
                                <a:srgbClr val="FF0000"/>
                              </a:solidFill>
                              <a:latin typeface="Cambria Math" panose="02040503050406030204" pitchFamily="18" charset="0"/>
                              <a:ea typeface="Calibri" panose="020F0502020204030204" pitchFamily="34" charset="0"/>
                              <a:cs typeface="Arial" panose="020B0604020202020204" pitchFamily="34" charset="0"/>
                            </a:rPr>
                            <m:t>𝑃</m:t>
                          </m:r>
                          <m:r>
                            <a:rPr lang="en-GB" i="1">
                              <a:solidFill>
                                <a:srgbClr val="FF0000"/>
                              </a:solidFill>
                              <a:latin typeface="Cambria Math" panose="02040503050406030204" pitchFamily="18" charset="0"/>
                              <a:ea typeface="Calibri" panose="020F0502020204030204" pitchFamily="34" charset="0"/>
                              <a:cs typeface="Arial" panose="020B0604020202020204" pitchFamily="34" charset="0"/>
                            </a:rPr>
                            <m:t>×</m:t>
                          </m:r>
                          <m:r>
                            <a:rPr lang="en-GB" i="1">
                              <a:solidFill>
                                <a:srgbClr val="FF0000"/>
                              </a:solidFill>
                              <a:latin typeface="Cambria Math" panose="02040503050406030204" pitchFamily="18" charset="0"/>
                              <a:ea typeface="Calibri" panose="020F0502020204030204" pitchFamily="34" charset="0"/>
                              <a:cs typeface="Arial" panose="020B0604020202020204" pitchFamily="34" charset="0"/>
                            </a:rPr>
                            <m:t>𝐿</m:t>
                          </m:r>
                        </m:e>
                      </m:rad>
                    </m:oMath>
                  </m:oMathPara>
                </a14:m>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indent="0" algn="just" rtl="1">
                  <a:lnSpc>
                    <a:spcPct val="115000"/>
                  </a:lnSpc>
                  <a:buNone/>
                </a:pPr>
                <a:r>
                  <a:rPr lang="ar-SA" dirty="0">
                    <a:solidFill>
                      <a:srgbClr val="351AD4"/>
                    </a:solidFill>
                    <a:latin typeface="SchoolbookCond" pitchFamily="2" charset="0"/>
                    <a:ea typeface="Calibri" panose="020F0502020204030204" pitchFamily="34" charset="0"/>
                  </a:rPr>
                  <a:t>حيث أن:</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indent="0" algn="just" rtl="1">
                  <a:lnSpc>
                    <a:spcPct val="115000"/>
                  </a:lnSpc>
                  <a:buNone/>
                </a:pPr>
                <a:r>
                  <a:rPr lang="ar-SA" dirty="0">
                    <a:solidFill>
                      <a:srgbClr val="351AD4"/>
                    </a:solidFill>
                    <a:latin typeface="SchoolbookCond" pitchFamily="2" charset="0"/>
                    <a:ea typeface="Calibri" panose="020F0502020204030204" pitchFamily="34" charset="0"/>
                  </a:rPr>
                  <a:t> </a:t>
                </a:r>
                <a:r>
                  <a:rPr lang="en-GB" dirty="0">
                    <a:solidFill>
                      <a:srgbClr val="351AD4"/>
                    </a:solidFill>
                    <a:latin typeface="SchoolbookCond" pitchFamily="2" charset="0"/>
                    <a:ea typeface="Calibri" panose="020F0502020204030204" pitchFamily="34" charset="0"/>
                    <a:cs typeface="Arial" panose="020B0604020202020204" pitchFamily="34" charset="0"/>
                  </a:rPr>
                  <a:t>F</a:t>
                </a:r>
                <a:r>
                  <a:rPr lang="ar-SA" dirty="0">
                    <a:solidFill>
                      <a:srgbClr val="351AD4"/>
                    </a:solidFill>
                    <a:latin typeface="SchoolbookCond" pitchFamily="2" charset="0"/>
                    <a:ea typeface="Calibri" panose="020F0502020204030204" pitchFamily="34" charset="0"/>
                  </a:rPr>
                  <a:t>: يشير إلى الرقم القياسي لـ فيشر</a:t>
                </a:r>
                <a:r>
                  <a:rPr lang="en-GB" dirty="0">
                    <a:solidFill>
                      <a:srgbClr val="351AD4"/>
                    </a:solidFill>
                    <a:latin typeface="SchoolbookCond" pitchFamily="2" charset="0"/>
                    <a:ea typeface="Calibri" panose="020F0502020204030204" pitchFamily="34" charset="0"/>
                    <a:cs typeface="Arial" panose="020B0604020202020204" pitchFamily="34" charset="0"/>
                  </a:rPr>
                  <a:t> FICHER  </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indent="0" algn="just" rtl="1">
                  <a:lnSpc>
                    <a:spcPct val="115000"/>
                  </a:lnSpc>
                  <a:buNone/>
                </a:pPr>
                <a:r>
                  <a:rPr lang="en-GB" dirty="0">
                    <a:solidFill>
                      <a:srgbClr val="351AD4"/>
                    </a:solidFill>
                    <a:latin typeface="SchoolbookCond" pitchFamily="2" charset="0"/>
                    <a:ea typeface="Calibri" panose="020F0502020204030204" pitchFamily="34" charset="0"/>
                    <a:cs typeface="Arial" panose="020B0604020202020204" pitchFamily="34" charset="0"/>
                  </a:rPr>
                  <a:t>P</a:t>
                </a:r>
                <a:r>
                  <a:rPr lang="ar-SA" dirty="0">
                    <a:solidFill>
                      <a:srgbClr val="351AD4"/>
                    </a:solidFill>
                    <a:latin typeface="SchoolbookCond" pitchFamily="2" charset="0"/>
                    <a:ea typeface="Calibri" panose="020F0502020204030204" pitchFamily="34" charset="0"/>
                  </a:rPr>
                  <a:t>: يشير إلى الرقم القياسي لـ باش </a:t>
                </a:r>
                <a:r>
                  <a:rPr lang="en-GB" dirty="0">
                    <a:solidFill>
                      <a:srgbClr val="351AD4"/>
                    </a:solidFill>
                    <a:latin typeface="SchoolbookCond" pitchFamily="2" charset="0"/>
                    <a:ea typeface="Calibri" panose="020F0502020204030204" pitchFamily="34" charset="0"/>
                    <a:cs typeface="Arial" panose="020B0604020202020204" pitchFamily="34" charset="0"/>
                  </a:rPr>
                  <a:t>PEACHE</a:t>
                </a:r>
                <a:r>
                  <a:rPr lang="en-GB" dirty="0">
                    <a:solidFill>
                      <a:srgbClr val="351AD4"/>
                    </a:solidFill>
                    <a:latin typeface="Arial" panose="020B0604020202020204" pitchFamily="34" charset="0"/>
                    <a:ea typeface="Calibri" panose="020F0502020204030204" pitchFamily="34" charset="0"/>
                    <a:cs typeface="Arial" panose="020B0604020202020204" pitchFamily="34" charset="0"/>
                  </a:rPr>
                  <a:t> </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indent="0" algn="just" rtl="1">
                  <a:lnSpc>
                    <a:spcPct val="115000"/>
                  </a:lnSpc>
                  <a:buNone/>
                </a:pPr>
                <a:r>
                  <a:rPr lang="en-GB" dirty="0">
                    <a:solidFill>
                      <a:srgbClr val="351AD4"/>
                    </a:solidFill>
                    <a:latin typeface="SchoolbookCond" pitchFamily="2" charset="0"/>
                    <a:ea typeface="Calibri" panose="020F0502020204030204" pitchFamily="34" charset="0"/>
                    <a:cs typeface="Arial" panose="020B0604020202020204" pitchFamily="34" charset="0"/>
                  </a:rPr>
                  <a:t>L</a:t>
                </a:r>
                <a:r>
                  <a:rPr lang="ar-SA" dirty="0">
                    <a:solidFill>
                      <a:srgbClr val="351AD4"/>
                    </a:solidFill>
                    <a:latin typeface="SchoolbookCond" pitchFamily="2" charset="0"/>
                    <a:ea typeface="Calibri" panose="020F0502020204030204" pitchFamily="34" charset="0"/>
                  </a:rPr>
                  <a:t>: يشير إلى الرقم القياسي لـ لاسبير </a:t>
                </a:r>
                <a:r>
                  <a:rPr lang="en-GB" dirty="0">
                    <a:solidFill>
                      <a:srgbClr val="351AD4"/>
                    </a:solidFill>
                    <a:latin typeface="SchoolbookCond" pitchFamily="2" charset="0"/>
                    <a:ea typeface="Calibri" panose="020F0502020204030204" pitchFamily="34" charset="0"/>
                    <a:cs typeface="Arial" panose="020B0604020202020204" pitchFamily="34" charset="0"/>
                  </a:rPr>
                  <a:t>LASPPYRES</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 y="167331"/>
                <a:ext cx="12192000" cy="6523339"/>
              </a:xfrm>
              <a:blipFill>
                <a:blip r:embed="rId2"/>
                <a:stretch>
                  <a:fillRect l="-800" t="-1401"/>
                </a:stretch>
              </a:blipFill>
            </p:spPr>
            <p:txBody>
              <a:bodyPr/>
              <a:lstStyle/>
              <a:p>
                <a:r>
                  <a:rPr lang="ar-EG">
                    <a:noFill/>
                  </a:rPr>
                  <a:t> </a:t>
                </a:r>
              </a:p>
            </p:txBody>
          </p:sp>
        </mc:Fallback>
      </mc:AlternateContent>
    </p:spTree>
    <p:extLst>
      <p:ext uri="{BB962C8B-B14F-4D97-AF65-F5344CB8AC3E}">
        <p14:creationId xmlns:p14="http://schemas.microsoft.com/office/powerpoint/2010/main" val="493310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0" cy="6858000"/>
          </a:xfrm>
        </p:spPr>
        <p:txBody>
          <a:bodyPr>
            <a:noAutofit/>
          </a:bodyPr>
          <a:lstStyle/>
          <a:p>
            <a:pPr marL="0" marR="85770" indent="0" algn="ctr" rtl="1">
              <a:lnSpc>
                <a:spcPct val="100000"/>
              </a:lnSpc>
              <a:buNone/>
            </a:pPr>
            <a:r>
              <a:rPr lang="ar-EG" sz="2600" dirty="0">
                <a:solidFill>
                  <a:srgbClr val="FF0000"/>
                </a:solidFill>
                <a:latin typeface="SchoolbookCond" pitchFamily="2" charset="0"/>
                <a:ea typeface="Calibri" panose="020F0502020204030204" pitchFamily="34" charset="0"/>
                <a:cs typeface="MCS Erwah S_U normal." pitchFamily="2" charset="-78"/>
              </a:rPr>
              <a:t>الفصل الثاني</a:t>
            </a:r>
            <a:endParaRPr lang="en-US" sz="2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85770" indent="0" algn="ctr" rtl="1">
              <a:lnSpc>
                <a:spcPct val="100000"/>
              </a:lnSpc>
              <a:buNone/>
            </a:pPr>
            <a:r>
              <a:rPr lang="ar-EG" sz="2600" dirty="0">
                <a:solidFill>
                  <a:srgbClr val="FF0000"/>
                </a:solidFill>
                <a:latin typeface="SchoolbookCond" pitchFamily="2" charset="0"/>
                <a:ea typeface="Calibri" panose="020F0502020204030204" pitchFamily="34" charset="0"/>
                <a:cs typeface="MCS Erwah S_U normal." pitchFamily="2" charset="-78"/>
              </a:rPr>
              <a:t>البطالة والتضخم والنمو طويل الأجل</a:t>
            </a:r>
            <a:endParaRPr lang="en-US" sz="2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0000"/>
              </a:lnSpc>
              <a:buFontTx/>
              <a:buChar char="-"/>
            </a:pPr>
            <a:r>
              <a:rPr lang="ar-SA" sz="2600" dirty="0">
                <a:solidFill>
                  <a:srgbClr val="351AD4"/>
                </a:solidFill>
                <a:latin typeface="SchoolbookCond" pitchFamily="2" charset="0"/>
                <a:ea typeface="Calibri" panose="020F0502020204030204" pitchFamily="34" charset="0"/>
              </a:rPr>
              <a:t>يهتم الاقتصاد الكلي </a:t>
            </a:r>
            <a:r>
              <a:rPr lang="ar-EG" sz="2600" dirty="0">
                <a:solidFill>
                  <a:srgbClr val="351AD4"/>
                </a:solidFill>
                <a:latin typeface="SchoolbookCond" pitchFamily="2" charset="0"/>
                <a:ea typeface="Calibri" panose="020F0502020204030204" pitchFamily="34" charset="0"/>
              </a:rPr>
              <a:t>ب</a:t>
            </a:r>
            <a:r>
              <a:rPr lang="ar-SA" sz="2600" dirty="0">
                <a:solidFill>
                  <a:srgbClr val="351AD4"/>
                </a:solidFill>
                <a:latin typeface="SchoolbookCond" pitchFamily="2" charset="0"/>
                <a:ea typeface="Calibri" panose="020F0502020204030204" pitchFamily="34" charset="0"/>
              </a:rPr>
              <a:t>تصرفات المتغيرات الاقتصادية كالاستهلاك والاستثمار والادخار والناتج على مستوى الدولة ككل، </a:t>
            </a:r>
            <a:endParaRPr lang="ar-EG" sz="2600" dirty="0">
              <a:solidFill>
                <a:srgbClr val="351AD4"/>
              </a:solidFill>
              <a:latin typeface="SchoolbookCond" pitchFamily="2" charset="0"/>
              <a:ea typeface="Calibri" panose="020F0502020204030204" pitchFamily="34" charset="0"/>
            </a:endParaRPr>
          </a:p>
          <a:p>
            <a:pPr marR="85770" algn="just" rtl="1">
              <a:lnSpc>
                <a:spcPct val="110000"/>
              </a:lnSpc>
              <a:buFontTx/>
              <a:buChar char="-"/>
            </a:pPr>
            <a:r>
              <a:rPr lang="ar-SA" sz="2600" dirty="0">
                <a:solidFill>
                  <a:srgbClr val="351AD4"/>
                </a:solidFill>
                <a:latin typeface="SchoolbookCond" pitchFamily="2" charset="0"/>
                <a:ea typeface="Calibri" panose="020F0502020204030204" pitchFamily="34" charset="0"/>
              </a:rPr>
              <a:t>حيث يهتم بهذه التصرفات في فترات الازدهار والرواج، وكذلك في فترا</a:t>
            </a:r>
            <a:r>
              <a:rPr lang="ar-EG" sz="2600" dirty="0">
                <a:solidFill>
                  <a:srgbClr val="351AD4"/>
                </a:solidFill>
                <a:latin typeface="SchoolbookCond" pitchFamily="2" charset="0"/>
                <a:ea typeface="Calibri" panose="020F0502020204030204" pitchFamily="34" charset="0"/>
              </a:rPr>
              <a:t>ت</a:t>
            </a:r>
            <a:r>
              <a:rPr lang="ar-SA" sz="2600" dirty="0">
                <a:solidFill>
                  <a:srgbClr val="351AD4"/>
                </a:solidFill>
                <a:latin typeface="SchoolbookCond" pitchFamily="2" charset="0"/>
                <a:ea typeface="Calibri" panose="020F0502020204030204" pitchFamily="34" charset="0"/>
              </a:rPr>
              <a:t> الركود والكساد، </a:t>
            </a:r>
            <a:endParaRPr lang="ar-EG" sz="2600" dirty="0">
              <a:solidFill>
                <a:srgbClr val="351AD4"/>
              </a:solidFill>
              <a:latin typeface="SchoolbookCond" pitchFamily="2" charset="0"/>
              <a:ea typeface="Calibri" panose="020F0502020204030204" pitchFamily="34" charset="0"/>
            </a:endParaRPr>
          </a:p>
          <a:p>
            <a:pPr marR="85770" algn="just" rtl="1">
              <a:lnSpc>
                <a:spcPct val="110000"/>
              </a:lnSpc>
              <a:buFontTx/>
              <a:buChar char="-"/>
            </a:pPr>
            <a:r>
              <a:rPr lang="ar-EG" sz="2600" dirty="0">
                <a:solidFill>
                  <a:srgbClr val="351AD4"/>
                </a:solidFill>
                <a:latin typeface="SchoolbookCond" pitchFamily="2" charset="0"/>
                <a:ea typeface="Calibri" panose="020F0502020204030204" pitchFamily="34" charset="0"/>
              </a:rPr>
              <a:t>كما أن الاقتصاد الكلي يهتم أيضاً بدراسة العوامل التي تؤثر تصرفات كلا </a:t>
            </a:r>
            <a:r>
              <a:rPr lang="ar-SA" sz="2600" dirty="0">
                <a:solidFill>
                  <a:srgbClr val="351AD4"/>
                </a:solidFill>
                <a:latin typeface="SchoolbookCond" pitchFamily="2" charset="0"/>
                <a:ea typeface="Calibri" panose="020F0502020204030204" pitchFamily="34" charset="0"/>
              </a:rPr>
              <a:t>من</a:t>
            </a:r>
            <a:r>
              <a:rPr lang="ar-EG" sz="2600" dirty="0">
                <a:solidFill>
                  <a:srgbClr val="351AD4"/>
                </a:solidFill>
                <a:latin typeface="SchoolbookCond" pitchFamily="2" charset="0"/>
                <a:ea typeface="Calibri" panose="020F0502020204030204" pitchFamily="34" charset="0"/>
              </a:rPr>
              <a:t>:</a:t>
            </a:r>
          </a:p>
          <a:p>
            <a:pPr marL="0" marR="85770" indent="0" algn="just" rtl="1">
              <a:lnSpc>
                <a:spcPct val="110000"/>
              </a:lnSpc>
              <a:buNone/>
            </a:pPr>
            <a:r>
              <a:rPr lang="ar-EG" sz="2600" dirty="0">
                <a:solidFill>
                  <a:srgbClr val="C00000"/>
                </a:solidFill>
                <a:latin typeface="SchoolbookCond" pitchFamily="2" charset="0"/>
                <a:ea typeface="Calibri" panose="020F0502020204030204" pitchFamily="34" charset="0"/>
              </a:rPr>
              <a:t>*</a:t>
            </a:r>
            <a:r>
              <a:rPr lang="ar-SA" sz="2600" dirty="0">
                <a:solidFill>
                  <a:srgbClr val="C00000"/>
                </a:solidFill>
                <a:latin typeface="SchoolbookCond" pitchFamily="2" charset="0"/>
                <a:ea typeface="Calibri" panose="020F0502020204030204" pitchFamily="34" charset="0"/>
              </a:rPr>
              <a:t> الاستهلاك والاستثمار</a:t>
            </a:r>
            <a:r>
              <a:rPr lang="ar-EG" sz="2600" dirty="0">
                <a:solidFill>
                  <a:srgbClr val="C00000"/>
                </a:solidFill>
                <a:latin typeface="SchoolbookCond" pitchFamily="2" charset="0"/>
                <a:ea typeface="Calibri" panose="020F0502020204030204" pitchFamily="34" charset="0"/>
              </a:rPr>
              <a:t>     * </a:t>
            </a:r>
            <a:r>
              <a:rPr lang="ar-SA" sz="2600" dirty="0">
                <a:solidFill>
                  <a:srgbClr val="C00000"/>
                </a:solidFill>
                <a:latin typeface="SchoolbookCond" pitchFamily="2" charset="0"/>
                <a:ea typeface="Calibri" panose="020F0502020204030204" pitchFamily="34" charset="0"/>
              </a:rPr>
              <a:t>أسعار العملات (سعر الصرف)</a:t>
            </a:r>
            <a:r>
              <a:rPr lang="ar-EG" sz="2600" dirty="0">
                <a:solidFill>
                  <a:srgbClr val="C00000"/>
                </a:solidFill>
                <a:latin typeface="SchoolbookCond" pitchFamily="2" charset="0"/>
                <a:ea typeface="Calibri" panose="020F0502020204030204" pitchFamily="34" charset="0"/>
              </a:rPr>
              <a:t>      * </a:t>
            </a:r>
            <a:r>
              <a:rPr lang="ar-SA" sz="2600" dirty="0">
                <a:solidFill>
                  <a:srgbClr val="C00000"/>
                </a:solidFill>
                <a:latin typeface="SchoolbookCond" pitchFamily="2" charset="0"/>
                <a:ea typeface="Calibri" panose="020F0502020204030204" pitchFamily="34" charset="0"/>
              </a:rPr>
              <a:t>ميزان المدفوعات وخاصة الميزان التجاري، </a:t>
            </a:r>
            <a:endParaRPr lang="ar-EG" sz="2600" dirty="0">
              <a:solidFill>
                <a:srgbClr val="C00000"/>
              </a:solidFill>
              <a:latin typeface="SchoolbookCond" pitchFamily="2" charset="0"/>
              <a:ea typeface="Calibri" panose="020F0502020204030204" pitchFamily="34" charset="0"/>
            </a:endParaRPr>
          </a:p>
          <a:p>
            <a:pPr marL="0" marR="85770" indent="0" algn="just" rtl="1">
              <a:lnSpc>
                <a:spcPct val="110000"/>
              </a:lnSpc>
              <a:buNone/>
            </a:pPr>
            <a:r>
              <a:rPr lang="ar-EG" sz="2600" dirty="0">
                <a:solidFill>
                  <a:srgbClr val="C00000"/>
                </a:solidFill>
                <a:latin typeface="SchoolbookCond" pitchFamily="2" charset="0"/>
                <a:ea typeface="Calibri" panose="020F0502020204030204" pitchFamily="34" charset="0"/>
              </a:rPr>
              <a:t>* </a:t>
            </a:r>
            <a:r>
              <a:rPr lang="ar-SA" sz="2600" dirty="0">
                <a:solidFill>
                  <a:srgbClr val="C00000"/>
                </a:solidFill>
                <a:latin typeface="SchoolbookCond" pitchFamily="2" charset="0"/>
                <a:ea typeface="Calibri" panose="020F0502020204030204" pitchFamily="34" charset="0"/>
              </a:rPr>
              <a:t>العوامل المحددة للتغيرات في الأجور والأسعار، وكيفية معالجة هذه التغيرات من خلال السياسة المالية والسياسة النقدية.</a:t>
            </a:r>
            <a:endParaRPr lang="ar-EG" sz="2600" dirty="0">
              <a:solidFill>
                <a:srgbClr val="C00000"/>
              </a:solidFill>
            </a:endParaRPr>
          </a:p>
          <a:p>
            <a:pPr marL="0" marR="85770" indent="0" algn="just" rtl="1">
              <a:lnSpc>
                <a:spcPct val="110000"/>
              </a:lnSpc>
              <a:buNone/>
            </a:pPr>
            <a:r>
              <a:rPr lang="ar-EG" sz="2600" b="1" dirty="0">
                <a:solidFill>
                  <a:srgbClr val="351AD4"/>
                </a:solidFill>
                <a:latin typeface="Calibri" panose="020F0502020204030204" pitchFamily="34" charset="0"/>
                <a:ea typeface="Calibri" panose="020F0502020204030204" pitchFamily="34" charset="0"/>
              </a:rPr>
              <a:t>ويرى الاقتصاديون أن عملية النمو الاقتصادي لها مكونين رئيسيين هما:</a:t>
            </a:r>
          </a:p>
          <a:p>
            <a:pPr marL="0" marR="85770" indent="0" algn="just" rtl="1">
              <a:lnSpc>
                <a:spcPct val="110000"/>
              </a:lnSpc>
              <a:buNone/>
            </a:pPr>
            <a:r>
              <a:rPr lang="ar-EG" sz="2600" dirty="0">
                <a:solidFill>
                  <a:srgbClr val="C00000"/>
                </a:solidFill>
                <a:latin typeface="Calibri" panose="020F0502020204030204" pitchFamily="34" charset="0"/>
                <a:ea typeface="Calibri" panose="020F0502020204030204" pitchFamily="34" charset="0"/>
              </a:rPr>
              <a:t>المكون الأول: </a:t>
            </a:r>
            <a:r>
              <a:rPr lang="ar-EG" sz="2600" dirty="0">
                <a:solidFill>
                  <a:srgbClr val="351AD4"/>
                </a:solidFill>
                <a:latin typeface="Calibri" panose="020F0502020204030204" pitchFamily="34" charset="0"/>
                <a:ea typeface="Calibri" panose="020F0502020204030204" pitchFamily="34" charset="0"/>
              </a:rPr>
              <a:t>هو </a:t>
            </a:r>
            <a:r>
              <a:rPr lang="ar-EG" sz="2600" b="1" dirty="0">
                <a:solidFill>
                  <a:srgbClr val="00B050"/>
                </a:solidFill>
                <a:latin typeface="Calibri" panose="020F0502020204030204" pitchFamily="34" charset="0"/>
                <a:ea typeface="Calibri" panose="020F0502020204030204" pitchFamily="34" charset="0"/>
              </a:rPr>
              <a:t>العرض الكلي. </a:t>
            </a:r>
            <a:r>
              <a:rPr lang="ar-EG" sz="2600" dirty="0">
                <a:solidFill>
                  <a:srgbClr val="351AD4"/>
                </a:solidFill>
                <a:latin typeface="Calibri" panose="020F0502020204030204" pitchFamily="34" charset="0"/>
                <a:ea typeface="Calibri" panose="020F0502020204030204" pitchFamily="34" charset="0"/>
              </a:rPr>
              <a:t>وتزيد قدرة الاقتصاد على الإنتاج بزيادة حجم ما يتوافر له من عوامل الانتاج </a:t>
            </a:r>
            <a:endParaRPr lang="ar-EG" sz="2600" dirty="0" smtClean="0">
              <a:solidFill>
                <a:srgbClr val="351AD4"/>
              </a:solidFill>
              <a:latin typeface="Calibri" panose="020F0502020204030204" pitchFamily="34" charset="0"/>
              <a:ea typeface="Calibri" panose="020F0502020204030204" pitchFamily="34" charset="0"/>
            </a:endParaRPr>
          </a:p>
          <a:p>
            <a:pPr marL="0" marR="85770" indent="0" algn="just" rtl="1">
              <a:lnSpc>
                <a:spcPct val="110000"/>
              </a:lnSpc>
              <a:buNone/>
            </a:pPr>
            <a:r>
              <a:rPr lang="ar-EG" sz="2600" dirty="0" smtClean="0">
                <a:solidFill>
                  <a:srgbClr val="C00000"/>
                </a:solidFill>
                <a:latin typeface="Calibri" panose="020F0502020204030204" pitchFamily="34" charset="0"/>
                <a:ea typeface="Calibri" panose="020F0502020204030204" pitchFamily="34" charset="0"/>
              </a:rPr>
              <a:t>المكون </a:t>
            </a:r>
            <a:r>
              <a:rPr lang="ar-EG" sz="2600" dirty="0">
                <a:solidFill>
                  <a:srgbClr val="C00000"/>
                </a:solidFill>
                <a:latin typeface="Calibri" panose="020F0502020204030204" pitchFamily="34" charset="0"/>
                <a:ea typeface="Calibri" panose="020F0502020204030204" pitchFamily="34" charset="0"/>
              </a:rPr>
              <a:t>الثاني: </a:t>
            </a:r>
            <a:r>
              <a:rPr lang="ar-EG" sz="2600" dirty="0">
                <a:solidFill>
                  <a:srgbClr val="351AD4"/>
                </a:solidFill>
                <a:latin typeface="Calibri" panose="020F0502020204030204" pitchFamily="34" charset="0"/>
                <a:ea typeface="Calibri" panose="020F0502020204030204" pitchFamily="34" charset="0"/>
              </a:rPr>
              <a:t>هو </a:t>
            </a:r>
            <a:r>
              <a:rPr lang="ar-EG" sz="2600" b="1" dirty="0">
                <a:solidFill>
                  <a:srgbClr val="00B050"/>
                </a:solidFill>
                <a:latin typeface="Calibri" panose="020F0502020204030204" pitchFamily="34" charset="0"/>
                <a:ea typeface="Calibri" panose="020F0502020204030204" pitchFamily="34" charset="0"/>
              </a:rPr>
              <a:t>الطلب الكلي</a:t>
            </a:r>
            <a:r>
              <a:rPr lang="ar-EG" sz="2600" dirty="0">
                <a:solidFill>
                  <a:srgbClr val="351AD4"/>
                </a:solidFill>
                <a:latin typeface="Calibri" panose="020F0502020204030204" pitchFamily="34" charset="0"/>
                <a:ea typeface="Calibri" panose="020F0502020204030204" pitchFamily="34" charset="0"/>
              </a:rPr>
              <a:t>. حيث تزيد قدرة الاقتصاد على الانتاج كلما زاد حجم ما يرغب الناس في شرائه من السلع والخدمات. </a:t>
            </a:r>
          </a:p>
          <a:p>
            <a:pPr marL="0" marR="85770" indent="0" algn="just" rtl="1">
              <a:lnSpc>
                <a:spcPct val="110000"/>
              </a:lnSpc>
              <a:buNone/>
            </a:pPr>
            <a:endParaRPr lang="ar-EG" sz="2600" dirty="0">
              <a:solidFill>
                <a:srgbClr val="351AD4"/>
              </a:solidFill>
              <a:latin typeface="SchoolbookCond" pitchFamily="2" charset="0"/>
              <a:ea typeface="Calibri" panose="020F0502020204030204" pitchFamily="34" charset="0"/>
            </a:endParaRPr>
          </a:p>
        </p:txBody>
      </p:sp>
    </p:spTree>
    <p:extLst>
      <p:ext uri="{BB962C8B-B14F-4D97-AF65-F5344CB8AC3E}">
        <p14:creationId xmlns:p14="http://schemas.microsoft.com/office/powerpoint/2010/main" val="174644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67331"/>
            <a:ext cx="12192000" cy="6523339"/>
          </a:xfrm>
        </p:spPr>
        <p:txBody>
          <a:bodyPr>
            <a:normAutofit/>
          </a:bodyPr>
          <a:lstStyle/>
          <a:p>
            <a:pPr marR="85770" algn="just" rtl="1">
              <a:lnSpc>
                <a:spcPct val="115000"/>
              </a:lnSpc>
              <a:buNone/>
            </a:pPr>
            <a:r>
              <a:rPr lang="en-GB" sz="761" dirty="0">
                <a:solidFill>
                  <a:srgbClr val="FF0000"/>
                </a:solidFill>
                <a:latin typeface="SchoolbookCond" pitchFamily="2" charset="0"/>
                <a:ea typeface="Calibri" panose="020F0502020204030204" pitchFamily="34" charset="0"/>
                <a:cs typeface="Arial" panose="020B0604020202020204" pitchFamily="34" charset="0"/>
              </a:rPr>
              <a:t> </a:t>
            </a:r>
            <a:r>
              <a:rPr lang="ar-SA" b="1" dirty="0" smtClean="0">
                <a:solidFill>
                  <a:srgbClr val="FF0000"/>
                </a:solidFill>
                <a:latin typeface="SchoolbookCond" pitchFamily="2" charset="0"/>
                <a:ea typeface="Calibri" panose="020F0502020204030204" pitchFamily="34" charset="0"/>
              </a:rPr>
              <a:t>المشاكل </a:t>
            </a:r>
            <a:r>
              <a:rPr lang="ar-SA" b="1" dirty="0">
                <a:solidFill>
                  <a:srgbClr val="FF0000"/>
                </a:solidFill>
                <a:latin typeface="SchoolbookCond" pitchFamily="2" charset="0"/>
                <a:ea typeface="Calibri" panose="020F0502020204030204" pitchFamily="34" charset="0"/>
              </a:rPr>
              <a:t>التي تواجهنا أثناء حساب الأرقام القياسية للأسعار:</a:t>
            </a:r>
            <a:endParaRPr lang="en-US" sz="1902"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SA" dirty="0">
                <a:solidFill>
                  <a:srgbClr val="00B050"/>
                </a:solidFill>
                <a:latin typeface="SchoolbookCond" pitchFamily="2" charset="0"/>
                <a:ea typeface="Calibri" panose="020F0502020204030204" pitchFamily="34" charset="0"/>
              </a:rPr>
              <a:t>1- صعوبة تحديد وتعريف السلعة وذلك لتنوع السلع واختلاف عادات الاستهلاك بين المناطق لنفس السلعة.</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SA" dirty="0">
                <a:solidFill>
                  <a:srgbClr val="00B050"/>
                </a:solidFill>
                <a:latin typeface="SchoolbookCond" pitchFamily="2" charset="0"/>
                <a:ea typeface="Calibri" panose="020F0502020204030204" pitchFamily="34" charset="0"/>
              </a:rPr>
              <a:t>2- عدم تساوي تأثير التغيرات في مستويات الأسعار لكافة أفراد المجتمع فقد تتأثر فئة دون أخرى</a:t>
            </a:r>
            <a:r>
              <a:rPr lang="en-GB" dirty="0">
                <a:solidFill>
                  <a:srgbClr val="00B050"/>
                </a:solidFill>
                <a:latin typeface="SchoolbookCond" pitchFamily="2" charset="0"/>
                <a:ea typeface="Calibri" panose="020F0502020204030204" pitchFamily="34" charset="0"/>
                <a:cs typeface="Arial" panose="020B0604020202020204" pitchFamily="34" charset="0"/>
              </a:rPr>
              <a:t>.</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SA" dirty="0">
                <a:solidFill>
                  <a:srgbClr val="00B050"/>
                </a:solidFill>
                <a:latin typeface="SchoolbookCond" pitchFamily="2" charset="0"/>
                <a:ea typeface="Calibri" panose="020F0502020204030204" pitchFamily="34" charset="0"/>
              </a:rPr>
              <a:t>3- مشكلة الفارق الزمني بين إعداد الرقم وإعلانه فالوقت الطويل لإعداد الرقم قد يحدث به تغير للأسعار.</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SA" dirty="0">
                <a:solidFill>
                  <a:srgbClr val="00B050"/>
                </a:solidFill>
                <a:latin typeface="SchoolbookCond" pitchFamily="2" charset="0"/>
                <a:ea typeface="Calibri" panose="020F0502020204030204" pitchFamily="34" charset="0"/>
              </a:rPr>
              <a:t>4-</a:t>
            </a:r>
            <a:r>
              <a:rPr lang="ar-SA" dirty="0">
                <a:solidFill>
                  <a:srgbClr val="00B050"/>
                </a:solidFill>
                <a:latin typeface="Calibri" panose="020F0502020204030204" pitchFamily="34" charset="0"/>
                <a:ea typeface="Calibri" panose="020F0502020204030204" pitchFamily="34" charset="0"/>
                <a:cs typeface="SchoolbookCond" pitchFamily="2" charset="0"/>
              </a:rPr>
              <a:t> </a:t>
            </a:r>
            <a:r>
              <a:rPr lang="ar-SA" dirty="0">
                <a:solidFill>
                  <a:srgbClr val="00B050"/>
                </a:solidFill>
                <a:latin typeface="SchoolbookCond" pitchFamily="2" charset="0"/>
                <a:ea typeface="Calibri" panose="020F0502020204030204" pitchFamily="34" charset="0"/>
              </a:rPr>
              <a:t>إعلان الأرقام القياسية قد يخضع لتدخلات حكومية وبالتالي لا تحل ذلك طبيعة النشاط الاقتصادي للدولة لتشكل دولة تهدف لتحقيق استواء في الأسعار</a:t>
            </a:r>
            <a:r>
              <a:rPr lang="en-GB" dirty="0">
                <a:solidFill>
                  <a:srgbClr val="00B050"/>
                </a:solidFill>
                <a:latin typeface="SchoolbookCond" pitchFamily="2" charset="0"/>
                <a:ea typeface="Calibri" panose="020F0502020204030204" pitchFamily="34" charset="0"/>
                <a:cs typeface="Arial" panose="020B0604020202020204" pitchFamily="34" charset="0"/>
              </a:rPr>
              <a:t>. </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SA" dirty="0">
                <a:solidFill>
                  <a:srgbClr val="00B050"/>
                </a:solidFill>
                <a:latin typeface="SchoolbookCond" pitchFamily="2" charset="0"/>
                <a:ea typeface="Calibri" panose="020F0502020204030204" pitchFamily="34" charset="0"/>
              </a:rPr>
              <a:t>5- مصاعب في اختيار سنة الأساس من حيث كونها سنة طبيعية دون كوارث كما سبق ذكره</a:t>
            </a:r>
            <a:r>
              <a:rPr lang="ar-SA" dirty="0">
                <a:solidFill>
                  <a:srgbClr val="00B050"/>
                </a:solidFill>
                <a:latin typeface="Calibri" panose="020F0502020204030204" pitchFamily="34" charset="0"/>
                <a:ea typeface="Calibri" panose="020F0502020204030204" pitchFamily="34" charset="0"/>
                <a:cs typeface="SchoolbookCond" pitchFamily="2" charset="0"/>
              </a:rPr>
              <a:t> </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SA" dirty="0">
                <a:solidFill>
                  <a:srgbClr val="00B050"/>
                </a:solidFill>
                <a:latin typeface="SchoolbookCond" pitchFamily="2" charset="0"/>
                <a:ea typeface="Calibri" panose="020F0502020204030204" pitchFamily="34" charset="0"/>
              </a:rPr>
              <a:t>6- مراعاة تغير الأذواق أو ظهور سلع جديدة سبب التقدم التكنولوجي. </a:t>
            </a:r>
            <a:endParaRPr lang="en-US" sz="1902" dirty="0">
              <a:solidFill>
                <a:srgbClr val="00B05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61592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51310"/>
            <a:ext cx="12192000" cy="6539360"/>
          </a:xfrm>
        </p:spPr>
        <p:txBody>
          <a:bodyPr>
            <a:normAutofit/>
          </a:bodyPr>
          <a:lstStyle/>
          <a:p>
            <a:pPr marR="85770" algn="just" rtl="1">
              <a:lnSpc>
                <a:spcPct val="115000"/>
              </a:lnSpc>
              <a:buNone/>
            </a:pPr>
            <a:r>
              <a:rPr lang="ar-SA" sz="2473" dirty="0">
                <a:solidFill>
                  <a:srgbClr val="351AD4"/>
                </a:solidFill>
                <a:latin typeface="SchoolbookCond" pitchFamily="2" charset="0"/>
                <a:ea typeface="Calibri" panose="020F0502020204030204" pitchFamily="34" charset="0"/>
              </a:rPr>
              <a:t>وتجدر الإشارة إلى أن الأرقام القياسية للأسعار ليست في الواقع مقاييس كاملة لقيمة النقود وإنما هي مقاييس نسبية تساعد على عمل مقارنات خاصة بالقوة الشرائية للنقود بين فترتين زمنيتين، وعليه فان الطريقة الثانية لقياس التضخم هي الفجوات التضخمية.</a:t>
            </a:r>
            <a:endParaRPr lang="ar-EG" sz="2473" dirty="0">
              <a:solidFill>
                <a:srgbClr val="351AD4"/>
              </a:solidFill>
              <a:latin typeface="SchoolbookCond" pitchFamily="2" charset="0"/>
              <a:ea typeface="Calibri" panose="020F0502020204030204" pitchFamily="34" charset="0"/>
            </a:endParaRPr>
          </a:p>
          <a:p>
            <a:pPr marR="85770" algn="just" rtl="1">
              <a:lnSpc>
                <a:spcPct val="115000"/>
              </a:lnSpc>
              <a:buNone/>
            </a:pPr>
            <a:r>
              <a:rPr lang="ar-EG" sz="2473" b="1" dirty="0">
                <a:solidFill>
                  <a:srgbClr val="FF0000"/>
                </a:solidFill>
                <a:latin typeface="Calibri" panose="020F0502020204030204" pitchFamily="34" charset="0"/>
                <a:ea typeface="Calibri" panose="020F0502020204030204" pitchFamily="34" charset="0"/>
              </a:rPr>
              <a:t>استعمالات الأرقام القياسية:</a:t>
            </a:r>
          </a:p>
          <a:p>
            <a:pPr marR="85770" algn="just" rtl="1">
              <a:lnSpc>
                <a:spcPct val="115000"/>
              </a:lnSpc>
              <a:buNone/>
            </a:pPr>
            <a:r>
              <a:rPr lang="ar-EG" sz="2473" dirty="0">
                <a:solidFill>
                  <a:srgbClr val="351AD4"/>
                </a:solidFill>
                <a:latin typeface="Calibri" panose="020F0502020204030204" pitchFamily="34" charset="0"/>
                <a:ea typeface="Calibri" panose="020F0502020204030204" pitchFamily="34" charset="0"/>
              </a:rPr>
              <a:t>تتنوع استخدامات صيغ الأرقام القياسية التي تم استعراضها وان كانت تتركز بغالبيتها في المجالات الاقتصادية.</a:t>
            </a:r>
          </a:p>
          <a:p>
            <a:pPr marR="85770" algn="just" rtl="1">
              <a:lnSpc>
                <a:spcPct val="115000"/>
              </a:lnSpc>
              <a:buNone/>
            </a:pPr>
            <a:r>
              <a:rPr lang="ar-EG" sz="2473" dirty="0">
                <a:solidFill>
                  <a:srgbClr val="351AD4"/>
                </a:solidFill>
                <a:latin typeface="Calibri" panose="020F0502020204030204" pitchFamily="34" charset="0"/>
                <a:ea typeface="Calibri" panose="020F0502020204030204" pitchFamily="34" charset="0"/>
              </a:rPr>
              <a:t>الرقم القياسي لنفقة المعيشة: يقيس هذا الرقم مدى التغير في أسعار مجموع السلع والخدمات التي يستهلكها أفراد المجتمع سنويًا، والتعبير عن ذلك برقم واحد. وهذا لا يعني أن على الأخصائيين البحث في الأرقام القياسية لآلاف السلع التي يستهلكها المجتمع، فهذه عملية شاقة وغير عملية. فالأمر هنا يتعلق بصيغة رقم قياسي لأسعار التجزئة للسلع التي يتعامل بها الأفراد أو الأسر، مع إجراء عملية ترجيح مناسبة مبنية على أساس أوزان يجري تحديدها وتغييرها بين فترة زمنية وأخرى مع الأخذ بالاعتبار تغير عادات وأنماط الاستهلاك والإنفاق والتي تعتبر أبحاث ميزانية الأسرة أساسًا لتحديد اتجاهاتها.</a:t>
            </a:r>
          </a:p>
          <a:p>
            <a:pPr marR="85770" algn="just" rtl="1">
              <a:lnSpc>
                <a:spcPct val="115000"/>
              </a:lnSpc>
              <a:buNone/>
            </a:pPr>
            <a:endParaRPr lang="ar-EG" sz="2473" dirty="0">
              <a:solidFill>
                <a:srgbClr val="351AD4"/>
              </a:solidFill>
              <a:latin typeface="Calibri" panose="020F0502020204030204" pitchFamily="34" charset="0"/>
              <a:ea typeface="Calibri" panose="020F0502020204030204" pitchFamily="34" charset="0"/>
            </a:endParaRPr>
          </a:p>
          <a:p>
            <a:pPr marR="85770" algn="just" rtl="1">
              <a:lnSpc>
                <a:spcPct val="115000"/>
              </a:lnSpc>
              <a:buNone/>
            </a:pPr>
            <a:endParaRPr lang="en-US" sz="2473" dirty="0">
              <a:solidFill>
                <a:srgbClr val="351AD4"/>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22357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67331"/>
            <a:ext cx="12192000" cy="6523339"/>
          </a:xfrm>
        </p:spPr>
        <p:txBody>
          <a:bodyPr>
            <a:noAutofit/>
          </a:bodyPr>
          <a:lstStyle/>
          <a:p>
            <a:pPr marR="85770" algn="just" rtl="1">
              <a:lnSpc>
                <a:spcPct val="100000"/>
              </a:lnSpc>
              <a:buFontTx/>
              <a:buChar char="-"/>
            </a:pPr>
            <a:r>
              <a:rPr lang="ar-SA" sz="2600" b="1" dirty="0">
                <a:solidFill>
                  <a:srgbClr val="00B050"/>
                </a:solidFill>
                <a:latin typeface="SchoolbookCond" pitchFamily="2" charset="0"/>
                <a:ea typeface="Calibri" panose="020F0502020204030204" pitchFamily="34" charset="0"/>
              </a:rPr>
              <a:t>ووفقا لهذين المكونين، </a:t>
            </a:r>
            <a:r>
              <a:rPr lang="ar-EG" sz="2600" b="1" dirty="0">
                <a:solidFill>
                  <a:srgbClr val="00B050"/>
                </a:solidFill>
                <a:latin typeface="SchoolbookCond" pitchFamily="2" charset="0"/>
                <a:ea typeface="Calibri" panose="020F0502020204030204" pitchFamily="34" charset="0"/>
              </a:rPr>
              <a:t>تتحدد مهمة صانعي </a:t>
            </a:r>
            <a:r>
              <a:rPr lang="ar-SA" sz="2600" b="1" dirty="0">
                <a:solidFill>
                  <a:srgbClr val="00B050"/>
                </a:solidFill>
                <a:latin typeface="SchoolbookCond" pitchFamily="2" charset="0"/>
                <a:ea typeface="Calibri" panose="020F0502020204030204" pitchFamily="34" charset="0"/>
              </a:rPr>
              <a:t>سياسة الاقتصاد الكلي </a:t>
            </a:r>
            <a:r>
              <a:rPr lang="ar-EG" sz="2600" b="1" dirty="0">
                <a:solidFill>
                  <a:srgbClr val="00B050"/>
                </a:solidFill>
                <a:latin typeface="SchoolbookCond" pitchFamily="2" charset="0"/>
                <a:ea typeface="Calibri" panose="020F0502020204030204" pitchFamily="34" charset="0"/>
              </a:rPr>
              <a:t>والتي هي </a:t>
            </a:r>
            <a:r>
              <a:rPr lang="ar-SA" sz="2600" b="1" dirty="0">
                <a:solidFill>
                  <a:srgbClr val="00B050"/>
                </a:solidFill>
                <a:latin typeface="SchoolbookCond" pitchFamily="2" charset="0"/>
                <a:ea typeface="Calibri" panose="020F0502020204030204" pitchFamily="34" charset="0"/>
              </a:rPr>
              <a:t>مهمة مزدوجة.</a:t>
            </a:r>
            <a:endParaRPr lang="ar-EG" sz="2600" b="1" dirty="0">
              <a:solidFill>
                <a:srgbClr val="00B050"/>
              </a:solidFill>
              <a:latin typeface="SchoolbookCond" pitchFamily="2" charset="0"/>
              <a:ea typeface="Calibri" panose="020F0502020204030204" pitchFamily="34" charset="0"/>
            </a:endParaRPr>
          </a:p>
          <a:p>
            <a:pPr marL="594952" marR="85770" indent="0" algn="just" rtl="1">
              <a:lnSpc>
                <a:spcPct val="100000"/>
              </a:lnSpc>
              <a:buNone/>
            </a:pPr>
            <a:r>
              <a:rPr lang="ar-SA" sz="2600" b="1" u="sng" dirty="0">
                <a:solidFill>
                  <a:srgbClr val="C00000"/>
                </a:solidFill>
                <a:latin typeface="SchoolbookCond" pitchFamily="2" charset="0"/>
                <a:ea typeface="Calibri" panose="020F0502020204030204" pitchFamily="34" charset="0"/>
              </a:rPr>
              <a:t>أولاً</a:t>
            </a:r>
            <a:r>
              <a:rPr lang="ar-SA" sz="2600" dirty="0">
                <a:solidFill>
                  <a:srgbClr val="C00000"/>
                </a:solidFill>
                <a:latin typeface="SchoolbookCond" pitchFamily="2" charset="0"/>
                <a:ea typeface="Calibri" panose="020F0502020204030204" pitchFamily="34" charset="0"/>
              </a:rPr>
              <a:t>، ينبغي عل</a:t>
            </a:r>
            <a:r>
              <a:rPr lang="ar-EG" sz="2600" dirty="0">
                <a:solidFill>
                  <a:srgbClr val="C00000"/>
                </a:solidFill>
                <a:latin typeface="SchoolbookCond" pitchFamily="2" charset="0"/>
                <a:ea typeface="Calibri" panose="020F0502020204030204" pitchFamily="34" charset="0"/>
              </a:rPr>
              <a:t>يهم</a:t>
            </a:r>
            <a:r>
              <a:rPr lang="ar-SA" sz="2600" dirty="0">
                <a:solidFill>
                  <a:srgbClr val="C00000"/>
                </a:solidFill>
                <a:latin typeface="SchoolbookCond" pitchFamily="2" charset="0"/>
                <a:ea typeface="Calibri" panose="020F0502020204030204" pitchFamily="34" charset="0"/>
              </a:rPr>
              <a:t> خلق بيئة تمكن الاقتصاد من توسيع قدرته الإنتاجية </a:t>
            </a:r>
            <a:r>
              <a:rPr lang="ar-SA" sz="2600" dirty="0" smtClean="0">
                <a:solidFill>
                  <a:srgbClr val="C00000"/>
                </a:solidFill>
                <a:latin typeface="SchoolbookCond" pitchFamily="2" charset="0"/>
                <a:ea typeface="Calibri" panose="020F0502020204030204" pitchFamily="34" charset="0"/>
              </a:rPr>
              <a:t>بسرعة</a:t>
            </a:r>
            <a:r>
              <a:rPr lang="ar-EG" sz="2600" dirty="0" smtClean="0">
                <a:solidFill>
                  <a:srgbClr val="C00000"/>
                </a:solidFill>
                <a:latin typeface="SchoolbookCond" pitchFamily="2" charset="0"/>
                <a:ea typeface="Calibri" panose="020F0502020204030204" pitchFamily="34" charset="0"/>
              </a:rPr>
              <a:t>.</a:t>
            </a:r>
            <a:endParaRPr lang="ar-EG" sz="2600" dirty="0">
              <a:solidFill>
                <a:srgbClr val="C00000"/>
              </a:solidFill>
              <a:latin typeface="SchoolbookCond" pitchFamily="2" charset="0"/>
              <a:ea typeface="Calibri" panose="020F0502020204030204" pitchFamily="34" charset="0"/>
            </a:endParaRPr>
          </a:p>
          <a:p>
            <a:pPr marL="594952" marR="85770" indent="0" algn="just" rtl="1">
              <a:lnSpc>
                <a:spcPct val="100000"/>
              </a:lnSpc>
              <a:buNone/>
            </a:pPr>
            <a:r>
              <a:rPr lang="ar-SA" sz="2600" b="1" u="sng" dirty="0">
                <a:solidFill>
                  <a:srgbClr val="C00000"/>
                </a:solidFill>
                <a:latin typeface="SchoolbookCond" pitchFamily="2" charset="0"/>
                <a:ea typeface="Calibri" panose="020F0502020204030204" pitchFamily="34" charset="0"/>
              </a:rPr>
              <a:t>ثانياً</a:t>
            </a:r>
            <a:r>
              <a:rPr lang="ar-SA" sz="2600" dirty="0">
                <a:solidFill>
                  <a:srgbClr val="C00000"/>
                </a:solidFill>
                <a:latin typeface="SchoolbookCond" pitchFamily="2" charset="0"/>
                <a:ea typeface="Calibri" panose="020F0502020204030204" pitchFamily="34" charset="0"/>
              </a:rPr>
              <a:t>، </a:t>
            </a:r>
            <a:r>
              <a:rPr lang="ar-EG" sz="2600" dirty="0">
                <a:solidFill>
                  <a:srgbClr val="C00000"/>
                </a:solidFill>
                <a:latin typeface="SchoolbookCond" pitchFamily="2" charset="0"/>
                <a:ea typeface="Calibri" panose="020F0502020204030204" pitchFamily="34" charset="0"/>
              </a:rPr>
              <a:t>كما يجب عليهم</a:t>
            </a:r>
            <a:r>
              <a:rPr lang="ar-SA" sz="2600" dirty="0">
                <a:solidFill>
                  <a:srgbClr val="C00000"/>
                </a:solidFill>
                <a:latin typeface="SchoolbookCond" pitchFamily="2" charset="0"/>
                <a:ea typeface="Calibri" panose="020F0502020204030204" pitchFamily="34" charset="0"/>
              </a:rPr>
              <a:t> إدارة الطلب الكلي، بحيث ينمو بما يتماشى مع قدرة الاقتصاد على </a:t>
            </a:r>
            <a:r>
              <a:rPr lang="ar-SA" sz="2600" dirty="0" smtClean="0">
                <a:solidFill>
                  <a:srgbClr val="C00000"/>
                </a:solidFill>
                <a:latin typeface="SchoolbookCond" pitchFamily="2" charset="0"/>
                <a:ea typeface="Calibri" panose="020F0502020204030204" pitchFamily="34" charset="0"/>
              </a:rPr>
              <a:t>الإنتاج</a:t>
            </a:r>
            <a:r>
              <a:rPr lang="ar-EG" sz="2600" dirty="0" smtClean="0">
                <a:solidFill>
                  <a:srgbClr val="C00000"/>
                </a:solidFill>
                <a:latin typeface="SchoolbookCond" pitchFamily="2" charset="0"/>
                <a:ea typeface="Calibri" panose="020F0502020204030204" pitchFamily="34" charset="0"/>
              </a:rPr>
              <a:t>.</a:t>
            </a:r>
          </a:p>
          <a:p>
            <a:pPr marR="85770" algn="just" rtl="1">
              <a:lnSpc>
                <a:spcPct val="100000"/>
              </a:lnSpc>
              <a:buNone/>
            </a:pPr>
            <a:r>
              <a:rPr lang="ar-EG" sz="2600" dirty="0" smtClean="0">
                <a:solidFill>
                  <a:srgbClr val="351AD4"/>
                </a:solidFill>
                <a:latin typeface="SchoolbookCond" pitchFamily="2" charset="0"/>
                <a:ea typeface="Calibri" panose="020F0502020204030204" pitchFamily="34" charset="0"/>
              </a:rPr>
              <a:t>- </a:t>
            </a:r>
            <a:r>
              <a:rPr lang="ar-SA" sz="2600" dirty="0">
                <a:solidFill>
                  <a:srgbClr val="351AD4"/>
                </a:solidFill>
                <a:latin typeface="SchoolbookCond" pitchFamily="2" charset="0"/>
                <a:ea typeface="Calibri" panose="020F0502020204030204" pitchFamily="34" charset="0"/>
              </a:rPr>
              <a:t>ويلاحظ أن</a:t>
            </a:r>
            <a:r>
              <a:rPr lang="ar-EG" sz="2600" dirty="0">
                <a:solidFill>
                  <a:srgbClr val="351AD4"/>
                </a:solidFill>
                <a:latin typeface="SchoolbookCond" pitchFamily="2" charset="0"/>
                <a:ea typeface="Calibri" panose="020F0502020204030204" pitchFamily="34" charset="0"/>
              </a:rPr>
              <a:t>ه في حالة نمو </a:t>
            </a:r>
            <a:r>
              <a:rPr lang="ar-SA" sz="2600" dirty="0">
                <a:solidFill>
                  <a:srgbClr val="351AD4"/>
                </a:solidFill>
                <a:latin typeface="SchoolbookCond" pitchFamily="2" charset="0"/>
                <a:ea typeface="Calibri" panose="020F0502020204030204" pitchFamily="34" charset="0"/>
              </a:rPr>
              <a:t>الطلب الكلي </a:t>
            </a:r>
            <a:r>
              <a:rPr lang="ar-EG" sz="2600" dirty="0">
                <a:solidFill>
                  <a:srgbClr val="351AD4"/>
                </a:solidFill>
                <a:latin typeface="SchoolbookCond" pitchFamily="2" charset="0"/>
                <a:ea typeface="Calibri" panose="020F0502020204030204" pitchFamily="34" charset="0"/>
              </a:rPr>
              <a:t>بشكل غير كافي لاستيعاب فائض الإنتاج، فإن ذلك </a:t>
            </a:r>
            <a:r>
              <a:rPr lang="ar-SA" sz="2600" dirty="0">
                <a:solidFill>
                  <a:srgbClr val="351AD4"/>
                </a:solidFill>
                <a:latin typeface="SchoolbookCond" pitchFamily="2" charset="0"/>
                <a:ea typeface="Calibri" panose="020F0502020204030204" pitchFamily="34" charset="0"/>
              </a:rPr>
              <a:t>يمكن أن يؤدي إلى ارتفاع معدلات </a:t>
            </a:r>
            <a:r>
              <a:rPr lang="ar-SA" sz="2600" dirty="0" smtClean="0">
                <a:solidFill>
                  <a:srgbClr val="351AD4"/>
                </a:solidFill>
                <a:latin typeface="SchoolbookCond" pitchFamily="2" charset="0"/>
                <a:ea typeface="Calibri" panose="020F0502020204030204" pitchFamily="34" charset="0"/>
              </a:rPr>
              <a:t>البطالة.</a:t>
            </a:r>
            <a:r>
              <a:rPr lang="ar-SA" sz="2600" b="1" dirty="0" smtClean="0">
                <a:solidFill>
                  <a:srgbClr val="351AD4"/>
                </a:solidFill>
                <a:latin typeface="SchoolbookCond" pitchFamily="2" charset="0"/>
                <a:ea typeface="Calibri" panose="020F0502020204030204" pitchFamily="34" charset="0"/>
              </a:rPr>
              <a:t> </a:t>
            </a:r>
            <a:endParaRPr lang="en-US" sz="2600"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00000"/>
              </a:lnSpc>
              <a:buNone/>
            </a:pPr>
            <a:r>
              <a:rPr lang="ar-SA" sz="2600" dirty="0">
                <a:solidFill>
                  <a:srgbClr val="00B050"/>
                </a:solidFill>
                <a:latin typeface="SchoolbookCond" pitchFamily="2" charset="0"/>
                <a:ea typeface="Calibri" panose="020F0502020204030204" pitchFamily="34" charset="0"/>
              </a:rPr>
              <a:t>وهكذا، فإن أهداف سياسات الاقتصاد الكلي يمكن تلخيصها بإيجاز في أنها تسعى لتحقيق ثلاثة أهداف رئيسية هي: </a:t>
            </a:r>
            <a:endParaRPr lang="en-US" sz="26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algn="ctr" rtl="1">
              <a:lnSpc>
                <a:spcPct val="100000"/>
              </a:lnSpc>
              <a:buNone/>
            </a:pPr>
            <a:r>
              <a:rPr lang="ar-SA" sz="2600" dirty="0">
                <a:solidFill>
                  <a:srgbClr val="FF0000"/>
                </a:solidFill>
                <a:latin typeface="SchoolbookCond" pitchFamily="2" charset="0"/>
                <a:ea typeface="Calibri" panose="020F0502020204030204" pitchFamily="34" charset="0"/>
              </a:rPr>
              <a:t>- تخفيض معدل البطالة. </a:t>
            </a:r>
            <a:r>
              <a:rPr lang="ar-EG" sz="2600" dirty="0">
                <a:solidFill>
                  <a:srgbClr val="FF0000"/>
                </a:solidFill>
                <a:latin typeface="SchoolbookCond" pitchFamily="2" charset="0"/>
                <a:ea typeface="Calibri" panose="020F0502020204030204" pitchFamily="34" charset="0"/>
              </a:rPr>
              <a:t>       </a:t>
            </a:r>
            <a:r>
              <a:rPr lang="ar-SA" sz="2600" dirty="0">
                <a:solidFill>
                  <a:srgbClr val="FF0000"/>
                </a:solidFill>
                <a:latin typeface="SchoolbookCond" pitchFamily="2" charset="0"/>
                <a:ea typeface="Calibri" panose="020F0502020204030204" pitchFamily="34" charset="0"/>
              </a:rPr>
              <a:t>- تخفيض معدل التضخم.</a:t>
            </a:r>
            <a:r>
              <a:rPr lang="ar-EG" sz="2600" dirty="0">
                <a:solidFill>
                  <a:srgbClr val="FF0000"/>
                </a:solidFill>
                <a:latin typeface="SchoolbookCond" pitchFamily="2" charset="0"/>
                <a:ea typeface="Calibri" panose="020F0502020204030204" pitchFamily="34" charset="0"/>
              </a:rPr>
              <a:t>        </a:t>
            </a:r>
            <a:r>
              <a:rPr lang="ar-SA" sz="2600" dirty="0">
                <a:solidFill>
                  <a:srgbClr val="FF0000"/>
                </a:solidFill>
                <a:latin typeface="SchoolbookCond" pitchFamily="2" charset="0"/>
                <a:ea typeface="Calibri" panose="020F0502020204030204" pitchFamily="34" charset="0"/>
              </a:rPr>
              <a:t>- تحقيق نمو اقتصادي سريع.</a:t>
            </a:r>
            <a:endParaRPr lang="en-US" sz="2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00000"/>
              </a:lnSpc>
              <a:buNone/>
            </a:pPr>
            <a:r>
              <a:rPr lang="ar-EG" sz="2600" dirty="0">
                <a:solidFill>
                  <a:srgbClr val="351AD4"/>
                </a:solidFill>
                <a:latin typeface="SchoolbookCond" pitchFamily="2" charset="0"/>
                <a:ea typeface="Calibri" panose="020F0502020204030204" pitchFamily="34" charset="0"/>
              </a:rPr>
              <a:t>- </a:t>
            </a:r>
            <a:r>
              <a:rPr lang="ar-SA" sz="2600" dirty="0">
                <a:solidFill>
                  <a:srgbClr val="351AD4"/>
                </a:solidFill>
                <a:latin typeface="SchoolbookCond" pitchFamily="2" charset="0"/>
                <a:ea typeface="Calibri" panose="020F0502020204030204" pitchFamily="34" charset="0"/>
              </a:rPr>
              <a:t>ولسوء الحظ، فإن </a:t>
            </a:r>
            <a:r>
              <a:rPr lang="ar-EG" sz="2600" dirty="0">
                <a:solidFill>
                  <a:srgbClr val="351AD4"/>
                </a:solidFill>
                <a:latin typeface="SchoolbookCond" pitchFamily="2" charset="0"/>
                <a:ea typeface="Calibri" panose="020F0502020204030204" pitchFamily="34" charset="0"/>
              </a:rPr>
              <a:t>تحقيق هذه الأهداف الثلاثة </a:t>
            </a:r>
            <a:r>
              <a:rPr lang="ar-SA" sz="2600" dirty="0">
                <a:solidFill>
                  <a:srgbClr val="351AD4"/>
                </a:solidFill>
                <a:latin typeface="SchoolbookCond" pitchFamily="2" charset="0"/>
                <a:ea typeface="Calibri" panose="020F0502020204030204" pitchFamily="34" charset="0"/>
              </a:rPr>
              <a:t>سيكون صعبا. </a:t>
            </a:r>
            <a:endParaRPr lang="ar-EG" sz="2600" dirty="0">
              <a:solidFill>
                <a:srgbClr val="351AD4"/>
              </a:solidFill>
              <a:latin typeface="SchoolbookCond" pitchFamily="2" charset="0"/>
              <a:ea typeface="Calibri" panose="020F0502020204030204" pitchFamily="34" charset="0"/>
            </a:endParaRPr>
          </a:p>
          <a:p>
            <a:pPr marR="85770" algn="just" rtl="1">
              <a:lnSpc>
                <a:spcPct val="100000"/>
              </a:lnSpc>
              <a:buNone/>
            </a:pPr>
            <a:r>
              <a:rPr lang="ar-EG" sz="2600" dirty="0">
                <a:solidFill>
                  <a:srgbClr val="351AD4"/>
                </a:solidFill>
                <a:latin typeface="SchoolbookCond" pitchFamily="2" charset="0"/>
                <a:ea typeface="Calibri" panose="020F0502020204030204" pitchFamily="34" charset="0"/>
              </a:rPr>
              <a:t>- </a:t>
            </a:r>
            <a:r>
              <a:rPr lang="ar-SA" sz="2600" dirty="0">
                <a:solidFill>
                  <a:srgbClr val="351AD4"/>
                </a:solidFill>
                <a:latin typeface="SchoolbookCond" pitchFamily="2" charset="0"/>
                <a:ea typeface="Calibri" panose="020F0502020204030204" pitchFamily="34" charset="0"/>
              </a:rPr>
              <a:t>وسوف نوضح في الفصول التالية، لماذا لا يمكن تحقيق هذه الأهداف بشكل دقيق، </a:t>
            </a:r>
            <a:endParaRPr lang="ar-EG" sz="2600" dirty="0">
              <a:solidFill>
                <a:srgbClr val="351AD4"/>
              </a:solidFill>
              <a:latin typeface="SchoolbookCond" pitchFamily="2" charset="0"/>
              <a:ea typeface="Calibri" panose="020F0502020204030204" pitchFamily="34" charset="0"/>
            </a:endParaRPr>
          </a:p>
          <a:p>
            <a:pPr marR="85770" algn="just" rtl="1">
              <a:lnSpc>
                <a:spcPct val="100000"/>
              </a:lnSpc>
              <a:buNone/>
            </a:pPr>
            <a:r>
              <a:rPr lang="ar-EG" sz="2600" dirty="0">
                <a:solidFill>
                  <a:srgbClr val="351AD4"/>
                </a:solidFill>
                <a:latin typeface="SchoolbookCond" pitchFamily="2" charset="0"/>
                <a:ea typeface="Calibri" panose="020F0502020204030204" pitchFamily="34" charset="0"/>
              </a:rPr>
              <a:t>- </a:t>
            </a:r>
            <a:r>
              <a:rPr lang="ar-SA" sz="2600" dirty="0">
                <a:solidFill>
                  <a:srgbClr val="351AD4"/>
                </a:solidFill>
                <a:latin typeface="SchoolbookCond" pitchFamily="2" charset="0"/>
                <a:ea typeface="Calibri" panose="020F0502020204030204" pitchFamily="34" charset="0"/>
              </a:rPr>
              <a:t>ولماذا </a:t>
            </a:r>
            <a:r>
              <a:rPr lang="ar-EG" sz="2600" dirty="0">
                <a:solidFill>
                  <a:srgbClr val="351AD4"/>
                </a:solidFill>
                <a:latin typeface="SchoolbookCond" pitchFamily="2" charset="0"/>
                <a:ea typeface="Calibri" panose="020F0502020204030204" pitchFamily="34" charset="0"/>
              </a:rPr>
              <a:t>يؤدي </a:t>
            </a:r>
            <a:r>
              <a:rPr lang="ar-SA" sz="2600" dirty="0">
                <a:solidFill>
                  <a:srgbClr val="351AD4"/>
                </a:solidFill>
                <a:latin typeface="SchoolbookCond" pitchFamily="2" charset="0"/>
                <a:ea typeface="Calibri" panose="020F0502020204030204" pitchFamily="34" charset="0"/>
              </a:rPr>
              <a:t>التحسن في أحد هذه الأهداف </a:t>
            </a:r>
            <a:r>
              <a:rPr lang="ar-EG" sz="2600" dirty="0">
                <a:solidFill>
                  <a:srgbClr val="351AD4"/>
                </a:solidFill>
                <a:latin typeface="SchoolbookCond" pitchFamily="2" charset="0"/>
                <a:ea typeface="Calibri" panose="020F0502020204030204" pitchFamily="34" charset="0"/>
              </a:rPr>
              <a:t>في الغالب إلى </a:t>
            </a:r>
            <a:r>
              <a:rPr lang="ar-SA" sz="2600" dirty="0">
                <a:solidFill>
                  <a:srgbClr val="351AD4"/>
                </a:solidFill>
                <a:latin typeface="SchoolbookCond" pitchFamily="2" charset="0"/>
                <a:ea typeface="Calibri" panose="020F0502020204030204" pitchFamily="34" charset="0"/>
              </a:rPr>
              <a:t>تدهور في الهدف الأخر. </a:t>
            </a:r>
            <a:endParaRPr lang="ar-EG" sz="2600" dirty="0">
              <a:solidFill>
                <a:srgbClr val="351AD4"/>
              </a:solidFill>
              <a:latin typeface="SchoolbookCond" pitchFamily="2" charset="0"/>
              <a:ea typeface="Calibri" panose="020F0502020204030204" pitchFamily="34" charset="0"/>
            </a:endParaRPr>
          </a:p>
          <a:p>
            <a:pPr marR="85770" algn="just" rtl="1">
              <a:lnSpc>
                <a:spcPct val="100000"/>
              </a:lnSpc>
              <a:buNone/>
            </a:pPr>
            <a:r>
              <a:rPr lang="ar-EG" sz="2600" dirty="0">
                <a:solidFill>
                  <a:srgbClr val="351AD4"/>
                </a:solidFill>
                <a:latin typeface="SchoolbookCond" pitchFamily="2" charset="0"/>
                <a:ea typeface="Calibri" panose="020F0502020204030204" pitchFamily="34" charset="0"/>
              </a:rPr>
              <a:t>- وهذا ما يدعونا إلى مزيد من </a:t>
            </a:r>
            <a:r>
              <a:rPr lang="ar-SA" sz="2600" dirty="0">
                <a:solidFill>
                  <a:srgbClr val="351AD4"/>
                </a:solidFill>
                <a:latin typeface="SchoolbookCond" pitchFamily="2" charset="0"/>
                <a:ea typeface="Calibri" panose="020F0502020204030204" pitchFamily="34" charset="0"/>
              </a:rPr>
              <a:t>الاهتمام </a:t>
            </a:r>
            <a:r>
              <a:rPr lang="ar-EG" sz="2600" dirty="0">
                <a:solidFill>
                  <a:srgbClr val="351AD4"/>
                </a:solidFill>
                <a:latin typeface="SchoolbookCond" pitchFamily="2" charset="0"/>
                <a:ea typeface="Calibri" panose="020F0502020204030204" pitchFamily="34" charset="0"/>
              </a:rPr>
              <a:t>من أجل </a:t>
            </a:r>
            <a:r>
              <a:rPr lang="ar-SA" sz="2600" dirty="0">
                <a:solidFill>
                  <a:srgbClr val="351AD4"/>
                </a:solidFill>
                <a:latin typeface="SchoolbookCond" pitchFamily="2" charset="0"/>
                <a:ea typeface="Calibri" panose="020F0502020204030204" pitchFamily="34" charset="0"/>
              </a:rPr>
              <a:t>معرفة كل من أسباب ارتفاع معدلات البطالة، ووسائل علاج النمو البطيء، وارتفاع معدلات التضخم. </a:t>
            </a:r>
            <a:endParaRPr lang="en-US" sz="2600" dirty="0">
              <a:solidFill>
                <a:srgbClr val="351AD4"/>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96020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51310"/>
            <a:ext cx="12192000" cy="6539360"/>
          </a:xfrm>
        </p:spPr>
        <p:txBody>
          <a:bodyPr>
            <a:normAutofit fontScale="92500" lnSpcReduction="10000"/>
          </a:bodyPr>
          <a:lstStyle/>
          <a:p>
            <a:pPr marR="85770" algn="just" rtl="1">
              <a:lnSpc>
                <a:spcPct val="124000"/>
              </a:lnSpc>
              <a:buNone/>
            </a:pPr>
            <a:r>
              <a:rPr lang="ar-EG" sz="2473" dirty="0">
                <a:solidFill>
                  <a:srgbClr val="351AD4"/>
                </a:solidFill>
                <a:latin typeface="SchoolbookCond" pitchFamily="2" charset="0"/>
                <a:ea typeface="Calibri" panose="020F0502020204030204" pitchFamily="34" charset="0"/>
              </a:rPr>
              <a:t>وفيما يلي نلقي نظرة فاحصة </a:t>
            </a:r>
            <a:r>
              <a:rPr lang="ar-SA" sz="2473" dirty="0">
                <a:solidFill>
                  <a:srgbClr val="351AD4"/>
                </a:solidFill>
                <a:latin typeface="SchoolbookCond" pitchFamily="2" charset="0"/>
                <a:ea typeface="Calibri" panose="020F0502020204030204" pitchFamily="34" charset="0"/>
              </a:rPr>
              <a:t>على </a:t>
            </a:r>
            <a:r>
              <a:rPr lang="ar-EG" sz="2473" dirty="0">
                <a:solidFill>
                  <a:srgbClr val="351AD4"/>
                </a:solidFill>
                <a:latin typeface="SchoolbookCond" pitchFamily="2" charset="0"/>
                <a:ea typeface="Calibri" panose="020F0502020204030204" pitchFamily="34" charset="0"/>
              </a:rPr>
              <a:t>هذه </a:t>
            </a:r>
            <a:r>
              <a:rPr lang="ar-SA" sz="2473" dirty="0">
                <a:solidFill>
                  <a:srgbClr val="351AD4"/>
                </a:solidFill>
                <a:latin typeface="SchoolbookCond" pitchFamily="2" charset="0"/>
                <a:ea typeface="Calibri" panose="020F0502020204030204" pitchFamily="34" charset="0"/>
              </a:rPr>
              <a:t>الأهداف الثلاثة</a:t>
            </a:r>
            <a:r>
              <a:rPr lang="ar-EG" sz="2473" dirty="0">
                <a:solidFill>
                  <a:srgbClr val="351AD4"/>
                </a:solidFill>
                <a:latin typeface="Calibri" panose="020F0502020204030204" pitchFamily="34" charset="0"/>
                <a:ea typeface="Calibri" panose="020F0502020204030204" pitchFamily="34" charset="0"/>
              </a:rPr>
              <a:t>:</a:t>
            </a:r>
          </a:p>
          <a:p>
            <a:pPr marR="85770" algn="just" rtl="1">
              <a:lnSpc>
                <a:spcPct val="124000"/>
              </a:lnSpc>
              <a:buNone/>
            </a:pPr>
            <a:r>
              <a:rPr lang="ar-EG" sz="2473" b="1" dirty="0">
                <a:solidFill>
                  <a:srgbClr val="FF0000"/>
                </a:solidFill>
                <a:latin typeface="Calibri" panose="020F0502020204030204" pitchFamily="34" charset="0"/>
                <a:ea typeface="Calibri" panose="020F0502020204030204" pitchFamily="34" charset="0"/>
              </a:rPr>
              <a:t>الجزء الأول: هدف تخفيض البطالة:</a:t>
            </a:r>
          </a:p>
          <a:p>
            <a:pPr marR="85770" algn="just" rtl="1">
              <a:lnSpc>
                <a:spcPct val="124000"/>
              </a:lnSpc>
              <a:buNone/>
            </a:pPr>
            <a:r>
              <a:rPr lang="ar-EG" sz="2473" dirty="0">
                <a:solidFill>
                  <a:srgbClr val="351AD4"/>
                </a:solidFill>
                <a:latin typeface="Calibri" panose="020F0502020204030204" pitchFamily="34" charset="0"/>
                <a:ea typeface="Calibri" panose="020F0502020204030204" pitchFamily="34" charset="0"/>
              </a:rPr>
              <a:t>في هذا الجزء نفرق بين مفهومين رئيسيين هما:</a:t>
            </a:r>
          </a:p>
          <a:p>
            <a:pPr marL="335227" marR="85770" indent="-75502" algn="just" rtl="1">
              <a:lnSpc>
                <a:spcPct val="124000"/>
              </a:lnSpc>
              <a:buNone/>
            </a:pPr>
            <a:r>
              <a:rPr lang="ar-EG" sz="2473" dirty="0">
                <a:solidFill>
                  <a:srgbClr val="C00000"/>
                </a:solidFill>
                <a:latin typeface="Calibri" panose="020F0502020204030204" pitchFamily="34" charset="0"/>
                <a:ea typeface="Calibri" panose="020F0502020204030204" pitchFamily="34" charset="0"/>
              </a:rPr>
              <a:t>* الناتج المحلي الإجمالي الفعلي وهو ما قام الاقتصاد بإنتاجه بالفعل في سنة ما بصرف النظر عن إمكانات الاقتصاد أو حجم ما لديه من عناصر إنتاج.</a:t>
            </a:r>
          </a:p>
          <a:p>
            <a:pPr marL="335227" marR="85770" indent="-75502" algn="just" rtl="1">
              <a:lnSpc>
                <a:spcPct val="124000"/>
              </a:lnSpc>
              <a:buNone/>
            </a:pPr>
            <a:r>
              <a:rPr lang="ar-EG" sz="2473" dirty="0">
                <a:solidFill>
                  <a:srgbClr val="C00000"/>
                </a:solidFill>
                <a:latin typeface="Calibri" panose="020F0502020204030204" pitchFamily="34" charset="0"/>
                <a:ea typeface="Calibri" panose="020F0502020204030204" pitchFamily="34" charset="0"/>
              </a:rPr>
              <a:t>* الناتج المحلي الإجمالي المحتمل أو الممكن وهو ما يمكن أن يقوم الاقتصاد بإنتاجه في حالة استغلال كامل طاقته الإنتاجية (أي في حالة تشغيل كل الموارد المتاحة له تشغيلاً كاملاً) </a:t>
            </a:r>
          </a:p>
          <a:p>
            <a:pPr marR="85770" algn="just" rtl="1">
              <a:lnSpc>
                <a:spcPct val="124000"/>
              </a:lnSpc>
              <a:buFontTx/>
              <a:buChar char="-"/>
            </a:pPr>
            <a:r>
              <a:rPr lang="ar-EG" sz="2473" dirty="0">
                <a:solidFill>
                  <a:srgbClr val="351AD4"/>
                </a:solidFill>
                <a:latin typeface="Calibri" panose="020F0502020204030204" pitchFamily="34" charset="0"/>
                <a:ea typeface="Calibri" panose="020F0502020204030204" pitchFamily="34" charset="0"/>
              </a:rPr>
              <a:t>ويمكن أن يختلف نمو الناتج المحلي الإجمالي الفعلي بشكل كبير عن نمو الناتج المحلي الإجمالي المحتمل في الآجل الطويل. وهذا ما يؤدي إلى حدوث تقلبات في الاقتصاد الكلي والتي يكون لها آثار كبيرة على التوظف والبطالة. </a:t>
            </a:r>
          </a:p>
          <a:p>
            <a:pPr marR="85770" algn="just" rtl="1">
              <a:lnSpc>
                <a:spcPct val="124000"/>
              </a:lnSpc>
              <a:buFontTx/>
              <a:buChar char="-"/>
            </a:pPr>
            <a:r>
              <a:rPr lang="ar-EG" sz="2473" dirty="0">
                <a:solidFill>
                  <a:srgbClr val="351AD4"/>
                </a:solidFill>
                <a:latin typeface="Calibri" panose="020F0502020204030204" pitchFamily="34" charset="0"/>
                <a:ea typeface="Calibri" panose="020F0502020204030204" pitchFamily="34" charset="0"/>
              </a:rPr>
              <a:t>فعندما ينمو الناتج المحلي الاجمالي الفعلي بشكل أكثر بطئاً من الناتج المحلي الاجمالي المحتمل، فإنه يفشل في توفير ما يكفي من فرص عمل جديدة للقوى العاملة المتنامية فيه. وبالتالي، يرتفع معدل البطالة. </a:t>
            </a:r>
          </a:p>
          <a:p>
            <a:pPr marR="85770" algn="just" rtl="1">
              <a:lnSpc>
                <a:spcPct val="124000"/>
              </a:lnSpc>
              <a:buFontTx/>
              <a:buChar char="-"/>
            </a:pPr>
            <a:r>
              <a:rPr lang="ar-EG" sz="2473" dirty="0">
                <a:solidFill>
                  <a:srgbClr val="351AD4"/>
                </a:solidFill>
                <a:latin typeface="Calibri" panose="020F0502020204030204" pitchFamily="34" charset="0"/>
                <a:ea typeface="Calibri" panose="020F0502020204030204" pitchFamily="34" charset="0"/>
              </a:rPr>
              <a:t>وفي المقابل، عندما ينمو الناتج المحلي الإجمالي الفعلي بأسرع من الناتج المحلي الإجمالي المحتمل فإن الاقتصاد يكون لديه قدرة أكبر على خلق فرص عمل وبالتالي ينخفض معدل البطالة. </a:t>
            </a:r>
            <a:endParaRPr lang="en-US" dirty="0"/>
          </a:p>
        </p:txBody>
      </p:sp>
    </p:spTree>
    <p:extLst>
      <p:ext uri="{BB962C8B-B14F-4D97-AF65-F5344CB8AC3E}">
        <p14:creationId xmlns:p14="http://schemas.microsoft.com/office/powerpoint/2010/main" val="3077484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916" y="167331"/>
            <a:ext cx="12221917" cy="6523339"/>
          </a:xfrm>
        </p:spPr>
        <p:txBody>
          <a:bodyPr>
            <a:noAutofit/>
          </a:bodyPr>
          <a:lstStyle/>
          <a:p>
            <a:pPr marR="85770" algn="just" rtl="1">
              <a:lnSpc>
                <a:spcPct val="115000"/>
              </a:lnSpc>
              <a:buNone/>
            </a:pPr>
            <a:r>
              <a:rPr lang="ar-EG" dirty="0" smtClean="0">
                <a:solidFill>
                  <a:srgbClr val="C00000"/>
                </a:solidFill>
                <a:latin typeface="Calibri" panose="020F0502020204030204" pitchFamily="34" charset="0"/>
                <a:ea typeface="Calibri" panose="020F0502020204030204" pitchFamily="34" charset="0"/>
              </a:rPr>
              <a:t>ويعرف معدل البطالة: بأنه عدد الأفراد غير العاملين معبرا عنه في صورة نسبة مئوية من قوة العمل.</a:t>
            </a:r>
          </a:p>
          <a:p>
            <a:pPr marR="85770" algn="just" rtl="1">
              <a:lnSpc>
                <a:spcPct val="115000"/>
              </a:lnSpc>
              <a:buNone/>
            </a:pPr>
            <a:r>
              <a:rPr lang="ar-EG" dirty="0" smtClean="0">
                <a:solidFill>
                  <a:srgbClr val="351AD4"/>
                </a:solidFill>
                <a:latin typeface="SchoolbookCond" pitchFamily="2" charset="0"/>
                <a:ea typeface="Calibri" panose="020F0502020204030204" pitchFamily="34" charset="0"/>
              </a:rPr>
              <a:t>وفيما يلي نتعرف على كيفية حساب معدل البطالة وما هي مكوناته المختلفة.</a:t>
            </a:r>
            <a:endParaRPr lang="en-US" dirty="0" smtClean="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EG" b="1" dirty="0" smtClean="0">
                <a:solidFill>
                  <a:srgbClr val="00B050"/>
                </a:solidFill>
                <a:latin typeface="SchoolbookCond" pitchFamily="2" charset="0"/>
                <a:ea typeface="Calibri" panose="020F0502020204030204" pitchFamily="34" charset="0"/>
              </a:rPr>
              <a:t>قياس البطالة:</a:t>
            </a:r>
            <a:endParaRPr lang="en-US" dirty="0" smtClean="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FontTx/>
              <a:buChar char="-"/>
            </a:pPr>
            <a:r>
              <a:rPr lang="ar-EG" dirty="0" smtClean="0">
                <a:solidFill>
                  <a:srgbClr val="351AD4"/>
                </a:solidFill>
                <a:latin typeface="SchoolbookCond" pitchFamily="2" charset="0"/>
                <a:ea typeface="Calibri" panose="020F0502020204030204" pitchFamily="34" charset="0"/>
              </a:rPr>
              <a:t>يقوم مكتب إحصاءات العمل كل شهر بعمل مسح دوري للأسر. من خلال سحب عينة من الأسر في المجتمع ثم يتم عمل مقابلات مع هذه الأسرة. لمعرفة كم فرد يعمل من الأسرة ممن يبلغون أكثر من 16 سنة خلال الأسبوع الثاني من الشهر. </a:t>
            </a:r>
          </a:p>
          <a:p>
            <a:pPr marR="85770" algn="just" rtl="1">
              <a:lnSpc>
                <a:spcPct val="115000"/>
              </a:lnSpc>
              <a:buFontTx/>
              <a:buChar char="-"/>
            </a:pPr>
            <a:r>
              <a:rPr lang="ar-EG" dirty="0" smtClean="0">
                <a:solidFill>
                  <a:srgbClr val="C00000"/>
                </a:solidFill>
                <a:latin typeface="SchoolbookCond" pitchFamily="2" charset="0"/>
                <a:ea typeface="Calibri" panose="020F0502020204030204" pitchFamily="34" charset="0"/>
              </a:rPr>
              <a:t>وينقسم من لا يعملون إلى فئتين:</a:t>
            </a:r>
          </a:p>
          <a:p>
            <a:pPr marL="0" marR="85770" indent="0" algn="just" rtl="1">
              <a:lnSpc>
                <a:spcPct val="115000"/>
              </a:lnSpc>
              <a:buNone/>
            </a:pPr>
            <a:r>
              <a:rPr lang="ar-EG" dirty="0" smtClean="0">
                <a:solidFill>
                  <a:srgbClr val="C00000"/>
                </a:solidFill>
                <a:latin typeface="SchoolbookCond" pitchFamily="2" charset="0"/>
                <a:ea typeface="Calibri" panose="020F0502020204030204" pitchFamily="34" charset="0"/>
              </a:rPr>
              <a:t> (1) عاطلين عن العمل </a:t>
            </a:r>
          </a:p>
          <a:p>
            <a:pPr marL="0" marR="85770" indent="0" algn="just" rtl="1">
              <a:lnSpc>
                <a:spcPct val="115000"/>
              </a:lnSpc>
              <a:buNone/>
            </a:pPr>
            <a:r>
              <a:rPr lang="ar-EG" dirty="0" smtClean="0">
                <a:solidFill>
                  <a:srgbClr val="C00000"/>
                </a:solidFill>
                <a:latin typeface="SchoolbookCond" pitchFamily="2" charset="0"/>
                <a:ea typeface="Calibri" panose="020F0502020204030204" pitchFamily="34" charset="0"/>
              </a:rPr>
              <a:t>(2) ليسوا في قوة العمل. </a:t>
            </a:r>
            <a:endParaRPr lang="en-US" dirty="0" smtClean="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endParaRPr lang="ar-EG" dirty="0">
              <a:solidFill>
                <a:srgbClr val="351AD4"/>
              </a:solidFill>
              <a:latin typeface="SchoolbookCond" pitchFamily="2" charset="0"/>
              <a:ea typeface="Calibri" panose="020F0502020204030204" pitchFamily="34" charset="0"/>
            </a:endParaRPr>
          </a:p>
        </p:txBody>
      </p:sp>
    </p:spTree>
    <p:extLst>
      <p:ext uri="{BB962C8B-B14F-4D97-AF65-F5344CB8AC3E}">
        <p14:creationId xmlns:p14="http://schemas.microsoft.com/office/powerpoint/2010/main" val="2666897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67331"/>
            <a:ext cx="12192000" cy="6523339"/>
          </a:xfrm>
        </p:spPr>
        <p:txBody>
          <a:bodyPr>
            <a:normAutofit/>
          </a:bodyPr>
          <a:lstStyle/>
          <a:p>
            <a:pPr marR="85770" algn="just" rtl="1">
              <a:lnSpc>
                <a:spcPct val="115000"/>
              </a:lnSpc>
              <a:buNone/>
            </a:pPr>
            <a:r>
              <a:rPr lang="ar-EG" sz="2473" dirty="0">
                <a:solidFill>
                  <a:srgbClr val="351AD4"/>
                </a:solidFill>
                <a:latin typeface="SchoolbookCond" pitchFamily="2" charset="0"/>
                <a:ea typeface="Calibri" panose="020F0502020204030204" pitchFamily="34" charset="0"/>
              </a:rPr>
              <a:t>ويتم حساب إجمالي القوى العاملة في الاقتصاد بحاصل جمع عدد العاملين وعدد العاطلين عن العمل:</a:t>
            </a:r>
            <a:endParaRPr lang="en-US" sz="2473"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ctr" rtl="1">
              <a:lnSpc>
                <a:spcPct val="115000"/>
              </a:lnSpc>
              <a:buNone/>
            </a:pPr>
            <a:r>
              <a:rPr lang="ar-EG" sz="2473" dirty="0">
                <a:solidFill>
                  <a:srgbClr val="FF0000"/>
                </a:solidFill>
                <a:latin typeface="SchoolbookCond" pitchFamily="2" charset="0"/>
                <a:ea typeface="Calibri" panose="020F0502020204030204" pitchFamily="34" charset="0"/>
              </a:rPr>
              <a:t>قوة العمل = الموظفين + العاطلين</a:t>
            </a:r>
            <a:endParaRPr lang="en-US" sz="2473"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EG" sz="2473" dirty="0">
                <a:solidFill>
                  <a:srgbClr val="351AD4"/>
                </a:solidFill>
                <a:latin typeface="SchoolbookCond" pitchFamily="2" charset="0"/>
                <a:ea typeface="Calibri" panose="020F0502020204030204" pitchFamily="34" charset="0"/>
              </a:rPr>
              <a:t>إجمالي عدد السكان الذين يبلغ أعمارهم 16 عامًا أو أكثر يساوي عدد الأشخاص في قوة العمل بالإضافة إلى العدد غير الموجود في قوة العمل:</a:t>
            </a:r>
            <a:endParaRPr lang="en-US" sz="2473"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ctr" rtl="1">
              <a:lnSpc>
                <a:spcPct val="115000"/>
              </a:lnSpc>
              <a:buNone/>
            </a:pPr>
            <a:r>
              <a:rPr lang="ar-EG" sz="2473" dirty="0">
                <a:solidFill>
                  <a:srgbClr val="FF0000"/>
                </a:solidFill>
                <a:latin typeface="SchoolbookCond" pitchFamily="2" charset="0"/>
                <a:ea typeface="Calibri" panose="020F0502020204030204" pitchFamily="34" charset="0"/>
              </a:rPr>
              <a:t>اجمالي السكان = قوة العمل + من ليس في قوة العمل</a:t>
            </a:r>
            <a:endParaRPr lang="en-US" sz="2473"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EG" sz="2473" dirty="0">
                <a:solidFill>
                  <a:srgbClr val="351AD4"/>
                </a:solidFill>
                <a:latin typeface="SchoolbookCond" pitchFamily="2" charset="0"/>
                <a:ea typeface="Calibri" panose="020F0502020204030204" pitchFamily="34" charset="0"/>
              </a:rPr>
              <a:t>باستخدام هذه الأرقام، يمكن حساب عدة نسب. </a:t>
            </a:r>
          </a:p>
          <a:p>
            <a:pPr marR="85770" algn="just" rtl="1">
              <a:lnSpc>
                <a:spcPct val="115000"/>
              </a:lnSpc>
              <a:buNone/>
            </a:pPr>
            <a:r>
              <a:rPr lang="ar-EG" sz="2473" dirty="0">
                <a:solidFill>
                  <a:srgbClr val="351AD4"/>
                </a:solidFill>
                <a:latin typeface="SchoolbookCond" pitchFamily="2" charset="0"/>
                <a:ea typeface="Calibri" panose="020F0502020204030204" pitchFamily="34" charset="0"/>
              </a:rPr>
              <a:t>معدل البطالة هو نسبة عدد الأشخاص العاطلين عن العمل إلى إجمالي عدد الأشخاص في القوى العاملة:</a:t>
            </a:r>
            <a:endParaRPr lang="en-US" sz="2473"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ctr" rtl="1">
              <a:lnSpc>
                <a:spcPct val="115000"/>
              </a:lnSpc>
              <a:buNone/>
            </a:pPr>
            <a:r>
              <a:rPr lang="ar-EG" sz="2473" dirty="0">
                <a:solidFill>
                  <a:srgbClr val="FF0000"/>
                </a:solidFill>
                <a:latin typeface="SchoolbookCond" pitchFamily="2" charset="0"/>
                <a:ea typeface="Calibri" panose="020F0502020204030204" pitchFamily="34" charset="0"/>
              </a:rPr>
              <a:t>معدل البطالة = عدد العاطلين عن العمل / اجمالي قوة العمل</a:t>
            </a:r>
          </a:p>
          <a:p>
            <a:pPr marR="85770" algn="just" rtl="1">
              <a:lnSpc>
                <a:spcPct val="115000"/>
              </a:lnSpc>
              <a:buNone/>
            </a:pPr>
            <a:endParaRPr lang="en-US" sz="2473"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689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51310"/>
            <a:ext cx="12192000" cy="6539360"/>
          </a:xfrm>
        </p:spPr>
        <p:txBody>
          <a:bodyPr>
            <a:normAutofit/>
          </a:bodyPr>
          <a:lstStyle/>
          <a:p>
            <a:pPr marR="85770" algn="just" rtl="1">
              <a:lnSpc>
                <a:spcPct val="120000"/>
              </a:lnSpc>
              <a:buNone/>
            </a:pPr>
            <a:r>
              <a:rPr lang="ar-EG" sz="2473" dirty="0">
                <a:solidFill>
                  <a:srgbClr val="351AD4"/>
                </a:solidFill>
                <a:latin typeface="SchoolbookCond" pitchFamily="2" charset="0"/>
                <a:ea typeface="Calibri" panose="020F0502020204030204" pitchFamily="34" charset="0"/>
              </a:rPr>
              <a:t>- وتعرف نسبة مشاركة القوى العاملة بأنها نسبة القوة العاملة إلى السكان الذين تزيد أعمارهم عن 16 عامًا، ويمكن حسابها كالتالي:</a:t>
            </a:r>
            <a:endParaRPr lang="en-US" sz="2473"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ctr" rtl="1">
              <a:lnSpc>
                <a:spcPct val="120000"/>
              </a:lnSpc>
              <a:buNone/>
            </a:pPr>
            <a:r>
              <a:rPr lang="ar-EG" sz="2473" dirty="0">
                <a:solidFill>
                  <a:srgbClr val="FF0000"/>
                </a:solidFill>
                <a:latin typeface="SchoolbookCond" pitchFamily="2" charset="0"/>
                <a:ea typeface="Calibri" panose="020F0502020204030204" pitchFamily="34" charset="0"/>
              </a:rPr>
              <a:t>نسبة المشاركة في قوة العمل = قوة العمل / اجمالي السكان</a:t>
            </a:r>
            <a:endParaRPr lang="en-US" sz="2473"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r" rtl="1">
              <a:lnSpc>
                <a:spcPct val="120000"/>
              </a:lnSpc>
              <a:buNone/>
            </a:pPr>
            <a:r>
              <a:rPr lang="ar-EG" sz="2473" dirty="0" smtClean="0">
                <a:solidFill>
                  <a:srgbClr val="C00000"/>
                </a:solidFill>
                <a:latin typeface="SchoolbookCond" pitchFamily="2" charset="0"/>
                <a:ea typeface="Calibri" panose="020F0502020204030204" pitchFamily="34" charset="0"/>
              </a:rPr>
              <a:t>ويعرف </a:t>
            </a:r>
            <a:r>
              <a:rPr lang="ar-EG" sz="2473" dirty="0">
                <a:solidFill>
                  <a:srgbClr val="C00000"/>
                </a:solidFill>
                <a:latin typeface="SchoolbookCond" pitchFamily="2" charset="0"/>
                <a:ea typeface="Calibri" panose="020F0502020204030204" pitchFamily="34" charset="0"/>
              </a:rPr>
              <a:t>الموظف بأنه أي شخص يبلغ من العمر 16 عامًا أو أكبر والذي: </a:t>
            </a:r>
          </a:p>
          <a:p>
            <a:pPr marR="85770" algn="r" rtl="1">
              <a:lnSpc>
                <a:spcPct val="120000"/>
              </a:lnSpc>
              <a:buNone/>
            </a:pPr>
            <a:r>
              <a:rPr lang="ar-EG" sz="2473" dirty="0">
                <a:solidFill>
                  <a:srgbClr val="351AD4"/>
                </a:solidFill>
                <a:latin typeface="SchoolbookCond" pitchFamily="2" charset="0"/>
                <a:ea typeface="Calibri" panose="020F0502020204030204" pitchFamily="34" charset="0"/>
              </a:rPr>
              <a:t>         </a:t>
            </a:r>
            <a:r>
              <a:rPr lang="ar-EG" sz="2473" dirty="0">
                <a:solidFill>
                  <a:srgbClr val="00B050"/>
                </a:solidFill>
                <a:latin typeface="SchoolbookCond" pitchFamily="2" charset="0"/>
                <a:ea typeface="Calibri" panose="020F0502020204030204" pitchFamily="34" charset="0"/>
              </a:rPr>
              <a:t>  (1) يعمل مقابل أجر، إما لدى شخص آخر أو في نشاطه التجاري لمدة ساعة أو أكثر في الأسبوع، </a:t>
            </a:r>
          </a:p>
          <a:p>
            <a:pPr marR="85770" algn="r" rtl="1">
              <a:lnSpc>
                <a:spcPct val="120000"/>
              </a:lnSpc>
              <a:buNone/>
            </a:pPr>
            <a:r>
              <a:rPr lang="ar-EG" sz="2473" dirty="0">
                <a:solidFill>
                  <a:srgbClr val="00B050"/>
                </a:solidFill>
                <a:latin typeface="SchoolbookCond" pitchFamily="2" charset="0"/>
                <a:ea typeface="Calibri" panose="020F0502020204030204" pitchFamily="34" charset="0"/>
              </a:rPr>
              <a:t>           (2) يعمل بدون أجر لمدة 15 ساعة أو أكثر في الأسبوع في مشروع عائلي، أو </a:t>
            </a:r>
          </a:p>
          <a:p>
            <a:pPr marR="85770" algn="r" rtl="1">
              <a:lnSpc>
                <a:spcPct val="120000"/>
              </a:lnSpc>
              <a:buNone/>
            </a:pPr>
            <a:r>
              <a:rPr lang="ar-EG" sz="2473" dirty="0">
                <a:solidFill>
                  <a:srgbClr val="00B050"/>
                </a:solidFill>
                <a:latin typeface="SchoolbookCond" pitchFamily="2" charset="0"/>
                <a:ea typeface="Calibri" panose="020F0502020204030204" pitchFamily="34" charset="0"/>
              </a:rPr>
              <a:t>            (3) لديه وظيفة لكنه غاب مؤقتًا عنها أو بدون أجر</a:t>
            </a:r>
            <a:r>
              <a:rPr lang="ar-EG" sz="2473" dirty="0" smtClean="0">
                <a:solidFill>
                  <a:srgbClr val="00B050"/>
                </a:solidFill>
                <a:latin typeface="SchoolbookCond" pitchFamily="2" charset="0"/>
                <a:ea typeface="Calibri" panose="020F0502020204030204" pitchFamily="34" charset="0"/>
              </a:rPr>
              <a:t>.</a:t>
            </a:r>
            <a:endParaRPr lang="ar-EG" sz="2473" dirty="0">
              <a:solidFill>
                <a:srgbClr val="00B050"/>
              </a:solidFill>
              <a:latin typeface="SchoolbookCond" pitchFamily="2" charset="0"/>
              <a:ea typeface="Calibri" panose="020F0502020204030204" pitchFamily="34" charset="0"/>
            </a:endParaRPr>
          </a:p>
        </p:txBody>
      </p:sp>
    </p:spTree>
    <p:extLst>
      <p:ext uri="{BB962C8B-B14F-4D97-AF65-F5344CB8AC3E}">
        <p14:creationId xmlns:p14="http://schemas.microsoft.com/office/powerpoint/2010/main" val="2324662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916" y="167331"/>
            <a:ext cx="12221917" cy="6523339"/>
          </a:xfrm>
        </p:spPr>
        <p:txBody>
          <a:bodyPr>
            <a:normAutofit lnSpcReduction="10000"/>
          </a:bodyPr>
          <a:lstStyle/>
          <a:p>
            <a:pPr marR="85770" algn="just" rtl="1">
              <a:lnSpc>
                <a:spcPct val="115000"/>
              </a:lnSpc>
              <a:buNone/>
            </a:pPr>
            <a:r>
              <a:rPr lang="ar-EG" b="1" dirty="0">
                <a:solidFill>
                  <a:srgbClr val="FF0000"/>
                </a:solidFill>
                <a:latin typeface="SchoolbookCond" pitchFamily="2" charset="0"/>
                <a:ea typeface="Calibri" panose="020F0502020204030204" pitchFamily="34" charset="0"/>
              </a:rPr>
              <a:t>مكونات معدل البطالة:</a:t>
            </a:r>
            <a:endParaRPr lang="en-US" sz="1902"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FontTx/>
              <a:buChar char="-"/>
            </a:pPr>
            <a:r>
              <a:rPr lang="ar-EG" dirty="0" smtClean="0">
                <a:solidFill>
                  <a:srgbClr val="351AD4"/>
                </a:solidFill>
                <a:latin typeface="SchoolbookCond" pitchFamily="2" charset="0"/>
                <a:ea typeface="Calibri" panose="020F0502020204030204" pitchFamily="34" charset="0"/>
              </a:rPr>
              <a:t>معدل </a:t>
            </a:r>
            <a:r>
              <a:rPr lang="ar-EG" dirty="0">
                <a:solidFill>
                  <a:srgbClr val="351AD4"/>
                </a:solidFill>
                <a:latin typeface="SchoolbookCond" pitchFamily="2" charset="0"/>
                <a:ea typeface="Calibri" panose="020F0502020204030204" pitchFamily="34" charset="0"/>
              </a:rPr>
              <a:t>البطالة في حد ذاته لا يعبر سوى عن بعض وليس كل المعلومات حول صورة البطالة. </a:t>
            </a:r>
            <a:endParaRPr lang="ar-EG" dirty="0" smtClean="0">
              <a:solidFill>
                <a:srgbClr val="351AD4"/>
              </a:solidFill>
              <a:latin typeface="SchoolbookCond" pitchFamily="2" charset="0"/>
              <a:ea typeface="Calibri" panose="020F0502020204030204" pitchFamily="34" charset="0"/>
            </a:endParaRPr>
          </a:p>
          <a:p>
            <a:pPr marR="85770" algn="just" rtl="1">
              <a:lnSpc>
                <a:spcPct val="115000"/>
              </a:lnSpc>
              <a:buFontTx/>
              <a:buChar char="-"/>
            </a:pPr>
            <a:r>
              <a:rPr lang="ar-EG" dirty="0" smtClean="0">
                <a:solidFill>
                  <a:srgbClr val="351AD4"/>
                </a:solidFill>
                <a:latin typeface="SchoolbookCond" pitchFamily="2" charset="0"/>
                <a:ea typeface="Calibri" panose="020F0502020204030204" pitchFamily="34" charset="0"/>
              </a:rPr>
              <a:t>وللحصول </a:t>
            </a:r>
            <a:r>
              <a:rPr lang="ar-EG" dirty="0">
                <a:solidFill>
                  <a:srgbClr val="351AD4"/>
                </a:solidFill>
                <a:latin typeface="SchoolbookCond" pitchFamily="2" charset="0"/>
                <a:ea typeface="Calibri" panose="020F0502020204030204" pitchFamily="34" charset="0"/>
              </a:rPr>
              <a:t>على صورة أفضل للبطالة، </a:t>
            </a:r>
            <a:r>
              <a:rPr lang="ar-EG" dirty="0" smtClean="0">
                <a:solidFill>
                  <a:srgbClr val="351AD4"/>
                </a:solidFill>
                <a:latin typeface="SchoolbookCond" pitchFamily="2" charset="0"/>
                <a:ea typeface="Calibri" panose="020F0502020204030204" pitchFamily="34" charset="0"/>
              </a:rPr>
              <a:t>يجب </a:t>
            </a:r>
            <a:r>
              <a:rPr lang="ar-EG" dirty="0">
                <a:solidFill>
                  <a:srgbClr val="351AD4"/>
                </a:solidFill>
                <a:latin typeface="SchoolbookCond" pitchFamily="2" charset="0"/>
                <a:ea typeface="Calibri" panose="020F0502020204030204" pitchFamily="34" charset="0"/>
              </a:rPr>
              <a:t>النظر إلى معدلات البطالة لمجموعات </a:t>
            </a:r>
            <a:r>
              <a:rPr lang="ar-EG" dirty="0" smtClean="0">
                <a:solidFill>
                  <a:srgbClr val="351AD4"/>
                </a:solidFill>
                <a:latin typeface="SchoolbookCond" pitchFamily="2" charset="0"/>
                <a:ea typeface="Calibri" panose="020F0502020204030204" pitchFamily="34" charset="0"/>
              </a:rPr>
              <a:t>الناس والمناطق </a:t>
            </a:r>
            <a:r>
              <a:rPr lang="ar-EG" dirty="0">
                <a:solidFill>
                  <a:srgbClr val="351AD4"/>
                </a:solidFill>
                <a:latin typeface="SchoolbookCond" pitchFamily="2" charset="0"/>
                <a:ea typeface="Calibri" panose="020F0502020204030204" pitchFamily="34" charset="0"/>
              </a:rPr>
              <a:t>والصناعات</a:t>
            </a:r>
            <a:r>
              <a:rPr lang="en-US" dirty="0">
                <a:solidFill>
                  <a:srgbClr val="351AD4"/>
                </a:solidFill>
                <a:latin typeface="SchoolbookCond" pitchFamily="2" charset="0"/>
                <a:ea typeface="Calibri" panose="020F0502020204030204" pitchFamily="34" charset="0"/>
                <a:cs typeface="Arial" panose="020B0604020202020204" pitchFamily="34" charset="0"/>
              </a:rPr>
              <a:t>.</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EG" u="sng" dirty="0">
                <a:solidFill>
                  <a:srgbClr val="C00000"/>
                </a:solidFill>
                <a:latin typeface="SchoolbookCond" pitchFamily="2" charset="0"/>
                <a:ea typeface="Calibri" panose="020F0502020204030204" pitchFamily="34" charset="0"/>
              </a:rPr>
              <a:t>معدلات البطالة حسب المجموعات السكانية المختلفة: </a:t>
            </a:r>
            <a:r>
              <a:rPr lang="ar-EG" dirty="0" smtClean="0">
                <a:solidFill>
                  <a:srgbClr val="351AD4"/>
                </a:solidFill>
                <a:latin typeface="SchoolbookCond" pitchFamily="2" charset="0"/>
                <a:ea typeface="Calibri" panose="020F0502020204030204" pitchFamily="34" charset="0"/>
              </a:rPr>
              <a:t>تختلف معدلات </a:t>
            </a:r>
            <a:r>
              <a:rPr lang="ar-EG" dirty="0">
                <a:solidFill>
                  <a:srgbClr val="351AD4"/>
                </a:solidFill>
                <a:latin typeface="SchoolbookCond" pitchFamily="2" charset="0"/>
                <a:ea typeface="Calibri" panose="020F0502020204030204" pitchFamily="34" charset="0"/>
              </a:rPr>
              <a:t>البطالة فيما بين المجموعات </a:t>
            </a:r>
            <a:r>
              <a:rPr lang="ar-EG" dirty="0" smtClean="0">
                <a:solidFill>
                  <a:srgbClr val="351AD4"/>
                </a:solidFill>
                <a:latin typeface="SchoolbookCond" pitchFamily="2" charset="0"/>
                <a:ea typeface="Calibri" panose="020F0502020204030204" pitchFamily="34" charset="0"/>
              </a:rPr>
              <a:t>السكانية اختلافاً كبيراً. </a:t>
            </a:r>
          </a:p>
          <a:p>
            <a:pPr marR="85770" algn="just" rtl="1">
              <a:lnSpc>
                <a:spcPct val="115000"/>
              </a:lnSpc>
              <a:buFontTx/>
              <a:buChar char="-"/>
            </a:pPr>
            <a:r>
              <a:rPr lang="ar-EG" dirty="0" smtClean="0">
                <a:solidFill>
                  <a:srgbClr val="351AD4"/>
                </a:solidFill>
                <a:latin typeface="SchoolbookCond" pitchFamily="2" charset="0"/>
                <a:ea typeface="Calibri" panose="020F0502020204030204" pitchFamily="34" charset="0"/>
              </a:rPr>
              <a:t>حيث </a:t>
            </a:r>
            <a:r>
              <a:rPr lang="ar-EG" dirty="0">
                <a:solidFill>
                  <a:srgbClr val="351AD4"/>
                </a:solidFill>
                <a:latin typeface="SchoolbookCond" pitchFamily="2" charset="0"/>
                <a:ea typeface="Calibri" panose="020F0502020204030204" pitchFamily="34" charset="0"/>
              </a:rPr>
              <a:t>يختلف معدل البطالة حسب الفئات العمرية، فمعدل البطالة بين الشباب فيما بين 16 سنة و30 سنة </a:t>
            </a:r>
            <a:r>
              <a:rPr lang="ar-EG" dirty="0" smtClean="0">
                <a:solidFill>
                  <a:srgbClr val="351AD4"/>
                </a:solidFill>
                <a:latin typeface="SchoolbookCond" pitchFamily="2" charset="0"/>
                <a:ea typeface="Calibri" panose="020F0502020204030204" pitchFamily="34" charset="0"/>
              </a:rPr>
              <a:t>يكون أكبر </a:t>
            </a:r>
            <a:r>
              <a:rPr lang="ar-EG" dirty="0">
                <a:solidFill>
                  <a:srgbClr val="351AD4"/>
                </a:solidFill>
                <a:latin typeface="SchoolbookCond" pitchFamily="2" charset="0"/>
                <a:ea typeface="Calibri" panose="020F0502020204030204" pitchFamily="34" charset="0"/>
              </a:rPr>
              <a:t>بكثير من معدل البطالة بين الشباب فيما بين 30 سنة و45 سنة، </a:t>
            </a:r>
            <a:endParaRPr lang="ar-EG" dirty="0" smtClean="0">
              <a:solidFill>
                <a:srgbClr val="351AD4"/>
              </a:solidFill>
              <a:latin typeface="SchoolbookCond" pitchFamily="2" charset="0"/>
              <a:ea typeface="Calibri" panose="020F0502020204030204" pitchFamily="34" charset="0"/>
            </a:endParaRPr>
          </a:p>
          <a:p>
            <a:pPr marR="85770" algn="just" rtl="1">
              <a:lnSpc>
                <a:spcPct val="115000"/>
              </a:lnSpc>
              <a:buFontTx/>
              <a:buChar char="-"/>
            </a:pPr>
            <a:r>
              <a:rPr lang="ar-EG" dirty="0" smtClean="0">
                <a:solidFill>
                  <a:srgbClr val="351AD4"/>
                </a:solidFill>
                <a:latin typeface="SchoolbookCond" pitchFamily="2" charset="0"/>
                <a:ea typeface="Calibri" panose="020F0502020204030204" pitchFamily="34" charset="0"/>
              </a:rPr>
              <a:t>كما </a:t>
            </a:r>
            <a:r>
              <a:rPr lang="ar-EG" dirty="0">
                <a:solidFill>
                  <a:srgbClr val="351AD4"/>
                </a:solidFill>
                <a:latin typeface="SchoolbookCond" pitchFamily="2" charset="0"/>
                <a:ea typeface="Calibri" panose="020F0502020204030204" pitchFamily="34" charset="0"/>
              </a:rPr>
              <a:t>أن معدل البطالة فيما بين السكان فوق سن 45 سنة يكون أقل من غيرها من الفئات الأقل عمراً. </a:t>
            </a:r>
            <a:endParaRPr lang="ar-EG" dirty="0" smtClean="0">
              <a:solidFill>
                <a:srgbClr val="351AD4"/>
              </a:solidFill>
              <a:latin typeface="SchoolbookCond" pitchFamily="2" charset="0"/>
              <a:ea typeface="Calibri" panose="020F0502020204030204" pitchFamily="34" charset="0"/>
            </a:endParaRPr>
          </a:p>
          <a:p>
            <a:pPr marR="85770" algn="just" rtl="1">
              <a:lnSpc>
                <a:spcPct val="115000"/>
              </a:lnSpc>
              <a:buFontTx/>
              <a:buChar char="-"/>
            </a:pPr>
            <a:r>
              <a:rPr lang="ar-EG" dirty="0" smtClean="0">
                <a:solidFill>
                  <a:srgbClr val="351AD4"/>
                </a:solidFill>
                <a:latin typeface="SchoolbookCond" pitchFamily="2" charset="0"/>
                <a:ea typeface="Calibri" panose="020F0502020204030204" pitchFamily="34" charset="0"/>
              </a:rPr>
              <a:t>ومعدل </a:t>
            </a:r>
            <a:r>
              <a:rPr lang="ar-EG" dirty="0">
                <a:solidFill>
                  <a:srgbClr val="351AD4"/>
                </a:solidFill>
                <a:latin typeface="SchoolbookCond" pitchFamily="2" charset="0"/>
                <a:ea typeface="Calibri" panose="020F0502020204030204" pitchFamily="34" charset="0"/>
              </a:rPr>
              <a:t>البطالة بين النساء </a:t>
            </a:r>
            <a:r>
              <a:rPr lang="ar-EG" dirty="0" smtClean="0">
                <a:solidFill>
                  <a:srgbClr val="351AD4"/>
                </a:solidFill>
                <a:latin typeface="SchoolbookCond" pitchFamily="2" charset="0"/>
                <a:ea typeface="Calibri" panose="020F0502020204030204" pitchFamily="34" charset="0"/>
              </a:rPr>
              <a:t>يكون أعلى </a:t>
            </a:r>
            <a:r>
              <a:rPr lang="ar-EG" dirty="0">
                <a:solidFill>
                  <a:srgbClr val="351AD4"/>
                </a:solidFill>
                <a:latin typeface="SchoolbookCond" pitchFamily="2" charset="0"/>
                <a:ea typeface="Calibri" panose="020F0502020204030204" pitchFamily="34" charset="0"/>
              </a:rPr>
              <a:t>بكثير من معدل البطالة بين الذكور.</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EG" u="sng" dirty="0">
                <a:solidFill>
                  <a:srgbClr val="C00000"/>
                </a:solidFill>
                <a:latin typeface="SchoolbookCond" pitchFamily="2" charset="0"/>
                <a:ea typeface="Calibri" panose="020F0502020204030204" pitchFamily="34" charset="0"/>
              </a:rPr>
              <a:t>معدلات البطالة فيما بين المناطق</a:t>
            </a:r>
            <a:r>
              <a:rPr lang="ar-EG" u="sng" dirty="0" smtClean="0">
                <a:solidFill>
                  <a:srgbClr val="C00000"/>
                </a:solidFill>
                <a:latin typeface="SchoolbookCond" pitchFamily="2" charset="0"/>
                <a:ea typeface="Calibri" panose="020F0502020204030204" pitchFamily="34" charset="0"/>
              </a:rPr>
              <a:t>:</a:t>
            </a:r>
            <a:r>
              <a:rPr lang="ar-EG" dirty="0" smtClean="0">
                <a:solidFill>
                  <a:srgbClr val="351AD4"/>
                </a:solidFill>
                <a:latin typeface="SchoolbookCond" pitchFamily="2" charset="0"/>
                <a:ea typeface="Calibri" panose="020F0502020204030204" pitchFamily="34" charset="0"/>
              </a:rPr>
              <a:t> </a:t>
            </a:r>
            <a:r>
              <a:rPr lang="ar-EG" dirty="0">
                <a:solidFill>
                  <a:srgbClr val="351AD4"/>
                </a:solidFill>
                <a:latin typeface="SchoolbookCond" pitchFamily="2" charset="0"/>
                <a:ea typeface="Calibri" panose="020F0502020204030204" pitchFamily="34" charset="0"/>
              </a:rPr>
              <a:t>تختلف معدلات </a:t>
            </a:r>
            <a:r>
              <a:rPr lang="ar-EG" dirty="0" smtClean="0">
                <a:solidFill>
                  <a:srgbClr val="351AD4"/>
                </a:solidFill>
                <a:latin typeface="SchoolbookCond" pitchFamily="2" charset="0"/>
                <a:ea typeface="Calibri" panose="020F0502020204030204" pitchFamily="34" charset="0"/>
              </a:rPr>
              <a:t>البطالة فيما </a:t>
            </a:r>
            <a:r>
              <a:rPr lang="ar-EG" dirty="0">
                <a:solidFill>
                  <a:srgbClr val="351AD4"/>
                </a:solidFill>
                <a:latin typeface="SchoolbookCond" pitchFamily="2" charset="0"/>
                <a:ea typeface="Calibri" panose="020F0502020204030204" pitchFamily="34" charset="0"/>
              </a:rPr>
              <a:t>بين المناطق </a:t>
            </a:r>
            <a:r>
              <a:rPr lang="ar-EG" dirty="0" smtClean="0">
                <a:solidFill>
                  <a:srgbClr val="351AD4"/>
                </a:solidFill>
                <a:latin typeface="SchoolbookCond" pitchFamily="2" charset="0"/>
                <a:ea typeface="Calibri" panose="020F0502020204030204" pitchFamily="34" charset="0"/>
              </a:rPr>
              <a:t>الجغرافية أيضاً، </a:t>
            </a:r>
            <a:r>
              <a:rPr lang="ar-EG" dirty="0">
                <a:solidFill>
                  <a:srgbClr val="351AD4"/>
                </a:solidFill>
                <a:latin typeface="SchoolbookCond" pitchFamily="2" charset="0"/>
                <a:ea typeface="Calibri" panose="020F0502020204030204" pitchFamily="34" charset="0"/>
              </a:rPr>
              <a:t>وذلك </a:t>
            </a:r>
            <a:r>
              <a:rPr lang="ar-EG" dirty="0" smtClean="0">
                <a:solidFill>
                  <a:srgbClr val="351AD4"/>
                </a:solidFill>
                <a:latin typeface="SchoolbookCond" pitchFamily="2" charset="0"/>
                <a:ea typeface="Calibri" panose="020F0502020204030204" pitchFamily="34" charset="0"/>
              </a:rPr>
              <a:t>بسبب اختلاف </a:t>
            </a:r>
            <a:r>
              <a:rPr lang="ar-EG" dirty="0">
                <a:solidFill>
                  <a:srgbClr val="351AD4"/>
                </a:solidFill>
                <a:latin typeface="SchoolbookCond" pitchFamily="2" charset="0"/>
                <a:ea typeface="Calibri" panose="020F0502020204030204" pitchFamily="34" charset="0"/>
              </a:rPr>
              <a:t>انتشار الصناعات </a:t>
            </a:r>
            <a:r>
              <a:rPr lang="ar-EG" dirty="0" smtClean="0">
                <a:solidFill>
                  <a:srgbClr val="351AD4"/>
                </a:solidFill>
                <a:latin typeface="SchoolbookCond" pitchFamily="2" charset="0"/>
                <a:ea typeface="Calibri" panose="020F0502020204030204" pitchFamily="34" charset="0"/>
              </a:rPr>
              <a:t>ومعدل نموها </a:t>
            </a:r>
            <a:r>
              <a:rPr lang="ar-EG" dirty="0">
                <a:solidFill>
                  <a:srgbClr val="351AD4"/>
                </a:solidFill>
                <a:latin typeface="SchoolbookCond" pitchFamily="2" charset="0"/>
                <a:ea typeface="Calibri" panose="020F0502020204030204" pitchFamily="34" charset="0"/>
              </a:rPr>
              <a:t>من منطقة جغرافية </a:t>
            </a:r>
            <a:r>
              <a:rPr lang="ar-EG" dirty="0" smtClean="0">
                <a:solidFill>
                  <a:srgbClr val="351AD4"/>
                </a:solidFill>
                <a:latin typeface="SchoolbookCond" pitchFamily="2" charset="0"/>
                <a:ea typeface="Calibri" panose="020F0502020204030204" pitchFamily="34" charset="0"/>
              </a:rPr>
              <a:t>لأخرى.</a:t>
            </a:r>
            <a:endParaRPr lang="en-US" sz="1902" dirty="0">
              <a:solidFill>
                <a:srgbClr val="351AD4"/>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20791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67331"/>
            <a:ext cx="12192000" cy="6523339"/>
          </a:xfrm>
        </p:spPr>
        <p:txBody>
          <a:bodyPr>
            <a:normAutofit/>
          </a:bodyPr>
          <a:lstStyle/>
          <a:p>
            <a:pPr marR="85770" algn="just" rtl="1">
              <a:lnSpc>
                <a:spcPct val="115000"/>
              </a:lnSpc>
              <a:buNone/>
            </a:pPr>
            <a:r>
              <a:rPr lang="ar-EG" b="1" dirty="0">
                <a:solidFill>
                  <a:srgbClr val="FF0000"/>
                </a:solidFill>
                <a:latin typeface="SchoolbookCond" pitchFamily="2" charset="0"/>
                <a:ea typeface="Calibri" panose="020F0502020204030204" pitchFamily="34" charset="0"/>
              </a:rPr>
              <a:t>آثار العامل المثبط (المحبط) على معدل البطالة: </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algn="just" rtl="1">
              <a:lnSpc>
                <a:spcPct val="115000"/>
              </a:lnSpc>
              <a:buNone/>
            </a:pPr>
            <a:r>
              <a:rPr lang="ar-EG" dirty="0" smtClean="0">
                <a:solidFill>
                  <a:srgbClr val="351AD4"/>
                </a:solidFill>
                <a:latin typeface="SchoolbookCond" pitchFamily="2" charset="0"/>
                <a:ea typeface="Calibri" panose="020F0502020204030204" pitchFamily="34" charset="0"/>
              </a:rPr>
              <a:t>يعرف العامل المثبط بأنه العامل الذي يبحث عن فرصة عمل لفترة طويلة ولكنه لا يجدها ونتيجة لذلك يتوقف عن البحث عن فرصة عمل. </a:t>
            </a:r>
          </a:p>
          <a:p>
            <a:pPr marR="85770" algn="just" rtl="1">
              <a:lnSpc>
                <a:spcPct val="115000"/>
              </a:lnSpc>
              <a:buNone/>
            </a:pPr>
            <a:r>
              <a:rPr lang="ar-EG" dirty="0" smtClean="0">
                <a:solidFill>
                  <a:srgbClr val="351AD4"/>
                </a:solidFill>
                <a:latin typeface="SchoolbookCond" pitchFamily="2" charset="0"/>
                <a:ea typeface="Calibri" panose="020F0502020204030204" pitchFamily="34" charset="0"/>
              </a:rPr>
              <a:t>ولا تدخل هذه </a:t>
            </a:r>
            <a:r>
              <a:rPr lang="ar-EG" dirty="0">
                <a:solidFill>
                  <a:srgbClr val="351AD4"/>
                </a:solidFill>
                <a:latin typeface="SchoolbookCond" pitchFamily="2" charset="0"/>
                <a:ea typeface="Calibri" panose="020F0502020204030204" pitchFamily="34" charset="0"/>
              </a:rPr>
              <a:t>الفئة </a:t>
            </a:r>
            <a:r>
              <a:rPr lang="ar-EG" dirty="0" smtClean="0">
                <a:solidFill>
                  <a:srgbClr val="351AD4"/>
                </a:solidFill>
                <a:latin typeface="SchoolbookCond" pitchFamily="2" charset="0"/>
                <a:ea typeface="Calibri" panose="020F0502020204030204" pitchFamily="34" charset="0"/>
              </a:rPr>
              <a:t>من العمال بشكل </a:t>
            </a:r>
            <a:r>
              <a:rPr lang="ar-EG" dirty="0">
                <a:solidFill>
                  <a:srgbClr val="351AD4"/>
                </a:solidFill>
                <a:latin typeface="SchoolbookCond" pitchFamily="2" charset="0"/>
                <a:ea typeface="Calibri" panose="020F0502020204030204" pitchFamily="34" charset="0"/>
              </a:rPr>
              <a:t>رسمي ضمن العاطلين. </a:t>
            </a:r>
            <a:r>
              <a:rPr lang="ar-EG" dirty="0" smtClean="0">
                <a:solidFill>
                  <a:srgbClr val="351AD4"/>
                </a:solidFill>
                <a:latin typeface="SchoolbookCond" pitchFamily="2" charset="0"/>
                <a:ea typeface="Calibri" panose="020F0502020204030204" pitchFamily="34" charset="0"/>
              </a:rPr>
              <a:t>وهذا يؤدي إلى تخفيض معدل البطالة.</a:t>
            </a:r>
            <a:endParaRPr lang="en-US" dirty="0">
              <a:solidFill>
                <a:srgbClr val="351AD4"/>
              </a:solidFill>
              <a:latin typeface="Calibri" panose="020F0502020204030204" pitchFamily="34" charset="0"/>
              <a:ea typeface="Calibri" panose="020F0502020204030204" pitchFamily="34" charset="0"/>
              <a:cs typeface="Arial" panose="020B0604020202020204" pitchFamily="34" charset="0"/>
            </a:endParaRPr>
          </a:p>
          <a:p>
            <a:pPr marR="85770" lvl="0" algn="r" rtl="1">
              <a:lnSpc>
                <a:spcPct val="115000"/>
              </a:lnSpc>
              <a:buNone/>
            </a:pPr>
            <a:r>
              <a:rPr lang="ar-EG" b="1" dirty="0">
                <a:solidFill>
                  <a:srgbClr val="FF0000"/>
                </a:solidFill>
                <a:latin typeface="SchoolbookCond" pitchFamily="2" charset="0"/>
                <a:ea typeface="Calibri" panose="020F0502020204030204" pitchFamily="34" charset="0"/>
              </a:rPr>
              <a:t>مدة البطالة:</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R="85770" lvl="0" algn="just" rtl="1">
              <a:lnSpc>
                <a:spcPct val="115000"/>
              </a:lnSpc>
              <a:buFontTx/>
              <a:buChar char="-"/>
            </a:pPr>
            <a:r>
              <a:rPr lang="ar-EG" dirty="0">
                <a:solidFill>
                  <a:srgbClr val="351AD4"/>
                </a:solidFill>
                <a:latin typeface="SchoolbookCond" pitchFamily="2" charset="0"/>
                <a:ea typeface="Calibri" panose="020F0502020204030204" pitchFamily="34" charset="0"/>
              </a:rPr>
              <a:t>بالرغم من أن معدل البطالة يقيس عدد العاطلين في وقت معين. إلا أن لا يخبرنا بأي شيء عن المدة التي يكون فيها العامل عاطلاً عن العمل. </a:t>
            </a:r>
          </a:p>
          <a:p>
            <a:pPr marR="85770" lvl="0" algn="just" rtl="1">
              <a:lnSpc>
                <a:spcPct val="115000"/>
              </a:lnSpc>
              <a:buFontTx/>
              <a:buChar char="-"/>
            </a:pPr>
            <a:r>
              <a:rPr lang="ar-EG" dirty="0">
                <a:solidFill>
                  <a:srgbClr val="351AD4"/>
                </a:solidFill>
                <a:latin typeface="SchoolbookCond" pitchFamily="2" charset="0"/>
                <a:ea typeface="Calibri" panose="020F0502020204030204" pitchFamily="34" charset="0"/>
              </a:rPr>
              <a:t>فبفرض وجود قوة عاملة مؤلفة من 1000 شخص ومعدل بطالة سنوي يبلغ 10%، فإننا نعرف ذلك في أي لحظة أن هناك 100 شخص عاطلون عن العمل. </a:t>
            </a:r>
          </a:p>
          <a:p>
            <a:pPr>
              <a:buNone/>
            </a:pPr>
            <a:endParaRPr lang="en-US" dirty="0">
              <a:solidFill>
                <a:srgbClr val="351AD4"/>
              </a:solidFill>
            </a:endParaRPr>
          </a:p>
        </p:txBody>
      </p:sp>
    </p:spTree>
    <p:extLst>
      <p:ext uri="{BB962C8B-B14F-4D97-AF65-F5344CB8AC3E}">
        <p14:creationId xmlns:p14="http://schemas.microsoft.com/office/powerpoint/2010/main" val="244409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1991</Words>
  <Application>Microsoft Office PowerPoint</Application>
  <PresentationFormat>Widescreen</PresentationFormat>
  <Paragraphs>164</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Calibri Light</vt:lpstr>
      <vt:lpstr>Cambria Math</vt:lpstr>
      <vt:lpstr>MCS Erwah S_U normal.</vt:lpstr>
      <vt:lpstr>SchoolbookCond</vt:lpstr>
      <vt:lpstr>Symbol</vt:lpstr>
      <vt:lpstr>Times New Roman</vt:lpstr>
      <vt:lpstr>Office Theme</vt:lpstr>
      <vt:lpstr>اقتصاد كلي  الفرقة الأولى  انتظام + انتساب موجه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كلي  الفرقة الأولى  انتظام + انتساب موجه </dc:title>
  <dc:creator>Windows User</dc:creator>
  <cp:lastModifiedBy>Windows User</cp:lastModifiedBy>
  <cp:revision>3</cp:revision>
  <dcterms:created xsi:type="dcterms:W3CDTF">2020-03-16T08:59:51Z</dcterms:created>
  <dcterms:modified xsi:type="dcterms:W3CDTF">2020-03-16T10:11:44Z</dcterms:modified>
</cp:coreProperties>
</file>