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74" r:id="rId3"/>
    <p:sldId id="275" r:id="rId4"/>
    <p:sldId id="276" r:id="rId5"/>
    <p:sldId id="277" r:id="rId6"/>
    <p:sldId id="278" r:id="rId7"/>
    <p:sldId id="279" r:id="rId8"/>
    <p:sldId id="280" r:id="rId9"/>
    <p:sldId id="281" r:id="rId10"/>
    <p:sldId id="282" r:id="rId11"/>
    <p:sldId id="283" r:id="rId12"/>
    <p:sldId id="284" r:id="rId13"/>
    <p:sldId id="285" r:id="rId14"/>
    <p:sldId id="286" r:id="rId15"/>
    <p:sldId id="287" r:id="rId16"/>
    <p:sldId id="288" r:id="rId17"/>
    <p:sldId id="289" r:id="rId18"/>
    <p:sldId id="290"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3" autoAdjust="0"/>
    <p:restoredTop sz="94660"/>
  </p:normalViewPr>
  <p:slideViewPr>
    <p:cSldViewPr snapToGrid="0">
      <p:cViewPr varScale="1">
        <p:scale>
          <a:sx n="72" d="100"/>
          <a:sy n="72" d="100"/>
        </p:scale>
        <p:origin x="78"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صورة بانورامي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Date Placeholder 2"/>
          <p:cNvSpPr>
            <a:spLocks noGrp="1"/>
          </p:cNvSpPr>
          <p:nvPr>
            <p:ph type="dt" sz="half" idx="10"/>
          </p:nvPr>
        </p:nvSpPr>
        <p:spPr/>
        <p:txBody>
          <a:bodyPr/>
          <a:lstStyle/>
          <a:p>
            <a:fld id="{B61BEF0D-F0BB-DE4B-95CE-6DB70DBA9567}" type="datetimeFigureOut">
              <a:rPr lang="en-US" dirty="0"/>
              <a:pPr/>
              <a:t>3/21/2020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3/21/2020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3/21/2020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3/21/2020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بطاقة اسم ذات اقتباس">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ar-SA" smtClean="0"/>
              <a:t>انقر لتحرير أنماط النص الرئيسي</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3/21/2020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ar-SA" smtClean="0"/>
              <a:t>انقر لتحرير أنماط النص الرئيسي</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3/21/2020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nchor="ct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3/21/2020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B61BEF0D-F0BB-DE4B-95CE-6DB70DBA9567}" type="datetimeFigureOut">
              <a:rPr lang="en-US" dirty="0"/>
              <a:pPr/>
              <a:t>3/21/2020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ar-SA" smtClean="0"/>
              <a:t>انقر لتحرير نمط العنوان الرئيسي</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B61BEF0D-F0BB-DE4B-95CE-6DB70DBA9567}" type="datetimeFigureOut">
              <a:rPr lang="en-US" dirty="0"/>
              <a:pPr/>
              <a:t>3/21/2020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3/21/2020</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1" eaLnBrk="1" latinLnBrk="0" hangingPunct="1">
        <a:spcBef>
          <a:spcPct val="0"/>
        </a:spcBef>
        <a:buNone/>
        <a:defRPr sz="3600" kern="1200" cap="all">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794575"/>
            <a:ext cx="12192000" cy="2007216"/>
          </a:xfrm>
          <a:prstGeom prst="rect">
            <a:avLst/>
          </a:prstGeom>
        </p:spPr>
        <p:txBody>
          <a:bodyPr wrap="square">
            <a:spAutoFit/>
          </a:bodyPr>
          <a:lstStyle/>
          <a:p>
            <a:pPr algn="ctr" rtl="1">
              <a:lnSpc>
                <a:spcPct val="115000"/>
              </a:lnSpc>
              <a:spcAft>
                <a:spcPts val="1000"/>
              </a:spcAft>
            </a:pPr>
            <a:r>
              <a:rPr lang="ar-SA" sz="5400" b="1" dirty="0" smtClean="0">
                <a:latin typeface="Calibri" panose="020F0502020204030204" pitchFamily="34" charset="0"/>
                <a:ea typeface="Calibri" panose="020F0502020204030204" pitchFamily="34" charset="0"/>
                <a:cs typeface="Simplified Arabic" panose="02010000000000000000" pitchFamily="2" charset="-78"/>
              </a:rPr>
              <a:t>  تابع </a:t>
            </a:r>
            <a:r>
              <a:rPr lang="ar-EG" sz="5400" b="1" dirty="0" smtClean="0">
                <a:latin typeface="Calibri" panose="020F0502020204030204" pitchFamily="34" charset="0"/>
                <a:ea typeface="Calibri" panose="020F0502020204030204" pitchFamily="34" charset="0"/>
                <a:cs typeface="Simplified Arabic" panose="02010000000000000000" pitchFamily="2" charset="-78"/>
              </a:rPr>
              <a:t>الفصل </a:t>
            </a:r>
            <a:r>
              <a:rPr lang="ar-EG" sz="5400" b="1" dirty="0">
                <a:latin typeface="Calibri" panose="020F0502020204030204" pitchFamily="34" charset="0"/>
                <a:ea typeface="Calibri" panose="020F0502020204030204" pitchFamily="34" charset="0"/>
                <a:cs typeface="Simplified Arabic" panose="02010000000000000000" pitchFamily="2" charset="-78"/>
              </a:rPr>
              <a:t>السادس </a:t>
            </a:r>
            <a:endParaRPr lang="en-US" sz="5400" dirty="0">
              <a:latin typeface="Calibri" panose="020F0502020204030204" pitchFamily="34" charset="0"/>
              <a:ea typeface="Calibri" panose="020F0502020204030204" pitchFamily="34" charset="0"/>
              <a:cs typeface="Arial" panose="020B0604020202020204" pitchFamily="34" charset="0"/>
            </a:endParaRPr>
          </a:p>
          <a:p>
            <a:pPr algn="ctr"/>
            <a:r>
              <a:rPr lang="ar-EG" sz="5400" b="1" dirty="0">
                <a:latin typeface="Calibri" panose="020F0502020204030204" pitchFamily="34" charset="0"/>
                <a:ea typeface="Calibri" panose="020F0502020204030204" pitchFamily="34" charset="0"/>
                <a:cs typeface="Simplified Arabic" panose="02010000000000000000" pitchFamily="2" charset="-78"/>
              </a:rPr>
              <a:t>تمويل التنمية الاقتصادية</a:t>
            </a:r>
            <a:endParaRPr lang="ar-SA" sz="5400" dirty="0"/>
          </a:p>
        </p:txBody>
      </p:sp>
    </p:spTree>
    <p:extLst>
      <p:ext uri="{BB962C8B-B14F-4D97-AF65-F5344CB8AC3E}">
        <p14:creationId xmlns:p14="http://schemas.microsoft.com/office/powerpoint/2010/main" val="20033282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0"/>
            <a:ext cx="12192000" cy="7243008"/>
          </a:xfrm>
          <a:prstGeom prst="rect">
            <a:avLst/>
          </a:prstGeom>
        </p:spPr>
        <p:txBody>
          <a:bodyPr wrap="square">
            <a:spAutoFit/>
          </a:bodyPr>
          <a:lstStyle/>
          <a:p>
            <a:pPr marL="34925" indent="193675" algn="just" rtl="1">
              <a:spcAft>
                <a:spcPts val="1000"/>
              </a:spcAft>
              <a:tabLst>
                <a:tab pos="654685" algn="l"/>
              </a:tabLst>
            </a:pPr>
            <a:r>
              <a:rPr lang="ar-EG" sz="3200" dirty="0">
                <a:latin typeface="Calibri" panose="020F0502020204030204" pitchFamily="34" charset="0"/>
                <a:ea typeface="Calibri" panose="020F0502020204030204" pitchFamily="34" charset="0"/>
                <a:cs typeface="Simplified Arabic" panose="02010000000000000000" pitchFamily="2" charset="-78"/>
              </a:rPr>
              <a:t>ومن الاهمية بمكان – والحالة هذه – العمل على ادارة المشروعات العامة ذات الطابع الاقتصادي وفقا لقواعد المحاسبة التجارية مع تجنب مقابل مناسب للاستهلاكات وخصم مكافآت عناصر الانتاج المساهمة في الانتاج حتى ما كان منها مملوكا للدولة كالفوائد على راس المال والاعانات المختلفة التي تحصل عليها من الدولة وكذا مقابل ربح الارض والعقارات الخاضعة للملكية العامة.</a:t>
            </a:r>
            <a:endParaRPr lang="en-US" sz="3200" dirty="0">
              <a:latin typeface="Calibri" panose="020F0502020204030204" pitchFamily="34" charset="0"/>
              <a:ea typeface="Calibri" panose="020F0502020204030204" pitchFamily="34" charset="0"/>
              <a:cs typeface="Arial" panose="020B0604020202020204" pitchFamily="34" charset="0"/>
            </a:endParaRPr>
          </a:p>
          <a:p>
            <a:pPr marL="228600" algn="just" rtl="1">
              <a:spcAft>
                <a:spcPts val="1000"/>
              </a:spcAft>
              <a:tabLst>
                <a:tab pos="654685" algn="l"/>
              </a:tabLst>
            </a:pPr>
            <a:r>
              <a:rPr lang="ar-EG" sz="3200" dirty="0">
                <a:latin typeface="Calibri" panose="020F0502020204030204" pitchFamily="34" charset="0"/>
                <a:ea typeface="Calibri" panose="020F0502020204030204" pitchFamily="34" charset="0"/>
                <a:cs typeface="Simplified Arabic" panose="02010000000000000000" pitchFamily="2" charset="-78"/>
              </a:rPr>
              <a:t>	ومن اجل زيادة الفائض المتولد من تلك المشروعات العامة والذى يمكن ان يتاح لتمويل التوسعات الاستثمارية الائتمانية ينبغي العمل على خفض تكلفتها الانتاجية وتطوير اساليب اداراتها ورفع كفايتها الانتاجية وربط الاجور بالإنتاج وتطبيق نظم الحوافز فيها مع نظم عقاب مناسبة على تبديد وضياع المال العام.</a:t>
            </a:r>
            <a:endParaRPr lang="en-US" sz="3200" dirty="0">
              <a:latin typeface="Calibri" panose="020F0502020204030204" pitchFamily="34" charset="0"/>
              <a:ea typeface="Calibri" panose="020F0502020204030204" pitchFamily="34" charset="0"/>
              <a:cs typeface="Arial" panose="020B0604020202020204" pitchFamily="34" charset="0"/>
            </a:endParaRPr>
          </a:p>
          <a:p>
            <a:pPr algn="just" rtl="1"/>
            <a:r>
              <a:rPr lang="ar-EG" sz="3200" dirty="0">
                <a:latin typeface="Calibri" panose="020F0502020204030204" pitchFamily="34" charset="0"/>
                <a:ea typeface="Calibri" panose="020F0502020204030204" pitchFamily="34" charset="0"/>
                <a:cs typeface="Simplified Arabic" panose="02010000000000000000" pitchFamily="2" charset="-78"/>
              </a:rPr>
              <a:t>	وثمة طريقة اخرى لزيادة فائض قطاع الاعمال العام هي التحكم </a:t>
            </a:r>
            <a:r>
              <a:rPr lang="ar-EG" sz="3200" dirty="0" err="1">
                <a:latin typeface="Calibri" panose="020F0502020204030204" pitchFamily="34" charset="0"/>
                <a:ea typeface="Calibri" panose="020F0502020204030204" pitchFamily="34" charset="0"/>
                <a:cs typeface="Simplified Arabic" panose="02010000000000000000" pitchFamily="2" charset="-78"/>
              </a:rPr>
              <a:t>فى</a:t>
            </a:r>
            <a:r>
              <a:rPr lang="ar-EG" sz="3200" dirty="0">
                <a:latin typeface="Calibri" panose="020F0502020204030204" pitchFamily="34" charset="0"/>
                <a:ea typeface="Calibri" panose="020F0502020204030204" pitchFamily="34" charset="0"/>
                <a:cs typeface="Simplified Arabic" panose="02010000000000000000" pitchFamily="2" charset="-78"/>
              </a:rPr>
              <a:t> اسعار بيع منتجاتها عن طريق التثمين الاحتكاري الذى يستخدم كسياسة لتعبئة الموارد القومية وفى هذه الحالة يضاف هامش ربح غير عادى على ان القدر الذى يجاوز الربح العادي فالتثمين  الاحتكاري يعتبر من قبيل الضريبة ويجب ان تتدخل الحكومة في تحديده بالتطبيق لمعايير فرض الضرائب.</a:t>
            </a:r>
            <a:endParaRPr lang="ar-SA" sz="3200" dirty="0"/>
          </a:p>
        </p:txBody>
      </p:sp>
    </p:spTree>
    <p:extLst>
      <p:ext uri="{BB962C8B-B14F-4D97-AF65-F5344CB8AC3E}">
        <p14:creationId xmlns:p14="http://schemas.microsoft.com/office/powerpoint/2010/main" val="3704298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0"/>
            <a:ext cx="12191999" cy="6431504"/>
          </a:xfrm>
          <a:prstGeom prst="rect">
            <a:avLst/>
          </a:prstGeom>
        </p:spPr>
        <p:txBody>
          <a:bodyPr wrap="square">
            <a:spAutoFit/>
          </a:bodyPr>
          <a:lstStyle/>
          <a:p>
            <a:pPr marL="228600" algn="just" rtl="1">
              <a:lnSpc>
                <a:spcPct val="115000"/>
              </a:lnSpc>
              <a:spcAft>
                <a:spcPts val="1000"/>
              </a:spcAft>
              <a:tabLst>
                <a:tab pos="654685" algn="l"/>
              </a:tabLst>
            </a:pPr>
            <a:r>
              <a:rPr lang="ar-EG" sz="3200" dirty="0">
                <a:latin typeface="Calibri" panose="020F0502020204030204" pitchFamily="34" charset="0"/>
                <a:ea typeface="Calibri" panose="020F0502020204030204" pitchFamily="34" charset="0"/>
                <a:cs typeface="Simplified Arabic" panose="02010000000000000000" pitchFamily="2" charset="-78"/>
              </a:rPr>
              <a:t>وحيث يصاحب الممارسة الاحتكارية تحديدا للكمية المنتجة او المباعة للحفاظ على الثمن الاحتكاري مما توجد معه طاقة انتاجية غير مستغلة فان الدولة في حالة التثمين الاحتكاري احيانا ما تعرفه بسياسة تمييز سعرى عن طريق تصدير جانب من الانتاج بأثمان اقل مع ربط التوسع الاستثماري بأهداف التصدير وابقاء العرض المحلى دون مستوى الطلب وبسعر اعلى.</a:t>
            </a:r>
            <a:endParaRPr lang="en-US" sz="3200" dirty="0">
              <a:latin typeface="Calibri" panose="020F0502020204030204" pitchFamily="34" charset="0"/>
              <a:ea typeface="Calibri" panose="020F0502020204030204" pitchFamily="34" charset="0"/>
              <a:cs typeface="Arial" panose="020B0604020202020204" pitchFamily="34" charset="0"/>
            </a:endParaRPr>
          </a:p>
          <a:p>
            <a:pPr marL="228600" algn="just" rtl="1">
              <a:lnSpc>
                <a:spcPct val="115000"/>
              </a:lnSpc>
              <a:spcAft>
                <a:spcPts val="1000"/>
              </a:spcAft>
              <a:tabLst>
                <a:tab pos="654685" algn="l"/>
              </a:tabLst>
            </a:pPr>
            <a:r>
              <a:rPr lang="ar-EG" sz="3200" dirty="0">
                <a:latin typeface="Calibri" panose="020F0502020204030204" pitchFamily="34" charset="0"/>
                <a:ea typeface="Calibri" panose="020F0502020204030204" pitchFamily="34" charset="0"/>
                <a:cs typeface="Simplified Arabic" panose="02010000000000000000" pitchFamily="2" charset="-78"/>
              </a:rPr>
              <a:t>	على ان اسلوب التثمين الاحتكاري يعيبه ارتفاع مستوى النفقات الانتاجية واغراء العاملين بالمطالبة بنصيب من الارباح غير العادية فضلا عما يصيب الاحتكار عادة من تعطيل جانب من الطاقة الانتاجية واثقال كاهل المستهلك المحلى بالسعر الاعلى للسلعة هذا فضلا عما يشوب ادارة وحدات القطاع العام عادة من انعدام الحوافز الشخصية لإجادة الانتاج وتدهور مستوى الكفاية الانتاجية على وجه لا يكفل في النهاية تحقيق الايرادات الكبيرة لتعظيم الفائض من هذا المصدر من مصادر التمويل.</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80067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0"/>
            <a:ext cx="12191999" cy="6509474"/>
          </a:xfrm>
          <a:prstGeom prst="rect">
            <a:avLst/>
          </a:prstGeom>
        </p:spPr>
        <p:txBody>
          <a:bodyPr wrap="square">
            <a:spAutoFit/>
          </a:bodyPr>
          <a:lstStyle/>
          <a:p>
            <a:pPr marL="457200" lvl="0" indent="-457200" algn="just" rtl="1">
              <a:spcAft>
                <a:spcPts val="1000"/>
              </a:spcAft>
              <a:buFont typeface="+mj-cs"/>
              <a:buAutoNum type="arabic1Minus" startAt="4"/>
              <a:tabLst>
                <a:tab pos="654685" algn="l"/>
              </a:tabLst>
            </a:pPr>
            <a:r>
              <a:rPr lang="ar-EG" sz="2800" b="1" dirty="0">
                <a:latin typeface="Calibri" panose="020F0502020204030204" pitchFamily="34" charset="0"/>
                <a:ea typeface="Calibri" panose="020F0502020204030204" pitchFamily="34" charset="0"/>
                <a:cs typeface="Simplified Arabic" panose="02010000000000000000" pitchFamily="2" charset="-78"/>
              </a:rPr>
              <a:t>التمويل بالعجز:</a:t>
            </a:r>
            <a:endParaRPr lang="en-US" sz="2800" dirty="0">
              <a:latin typeface="Calibri" panose="020F0502020204030204" pitchFamily="34" charset="0"/>
              <a:ea typeface="Calibri" panose="020F0502020204030204" pitchFamily="34" charset="0"/>
              <a:cs typeface="Arial" panose="020B0604020202020204" pitchFamily="34" charset="0"/>
            </a:endParaRPr>
          </a:p>
          <a:p>
            <a:pPr algn="just" rtl="1">
              <a:spcAft>
                <a:spcPts val="1000"/>
              </a:spcAft>
              <a:tabLst>
                <a:tab pos="654685" algn="l"/>
              </a:tabLst>
            </a:pPr>
            <a:r>
              <a:rPr lang="ar-EG" sz="2800" dirty="0">
                <a:latin typeface="Calibri" panose="020F0502020204030204" pitchFamily="34" charset="0"/>
                <a:ea typeface="Calibri" panose="020F0502020204030204" pitchFamily="34" charset="0"/>
                <a:cs typeface="Simplified Arabic" panose="02010000000000000000" pitchFamily="2" charset="-78"/>
              </a:rPr>
              <a:t>	مع ضآلة المصادر المحلية لتمويل التنمية – سواء من المدخرات او الضرائب – لعوامل عديدة سبق بيانها وبالنظر لان الاعتماد على المدخرات الاجنبية – كما سنرى – له حدوده وسلبياته يجد المخططون للتنمية الاقتصادية انفسهم ازاء ضرورة اللجوء لما يعرف بالتمويل بالعجز او التمويل التضخمي لتغطية الاحتياجات الملحة لعملية التنمية.</a:t>
            </a:r>
            <a:endParaRPr lang="en-US" sz="2800" dirty="0">
              <a:latin typeface="Calibri" panose="020F0502020204030204" pitchFamily="34" charset="0"/>
              <a:ea typeface="Calibri" panose="020F0502020204030204" pitchFamily="34" charset="0"/>
              <a:cs typeface="Arial" panose="020B0604020202020204" pitchFamily="34" charset="0"/>
            </a:endParaRPr>
          </a:p>
          <a:p>
            <a:pPr algn="just" rtl="1">
              <a:spcAft>
                <a:spcPts val="1000"/>
              </a:spcAft>
              <a:tabLst>
                <a:tab pos="654685" algn="l"/>
              </a:tabLst>
            </a:pPr>
            <a:r>
              <a:rPr lang="ar-EG" sz="2800" dirty="0">
                <a:latin typeface="Calibri" panose="020F0502020204030204" pitchFamily="34" charset="0"/>
                <a:ea typeface="Calibri" panose="020F0502020204030204" pitchFamily="34" charset="0"/>
                <a:cs typeface="Simplified Arabic" panose="02010000000000000000" pitchFamily="2" charset="-78"/>
              </a:rPr>
              <a:t>	والتمويل بالعجز في جوهرة هو عبارة عن زيادة انفاق الحكومة على ايراداتها الجارية على ان تعريف التمويل بالعجز او تحديد مضمونه يختلف الرأي حول تحديده من حيث مصادر تغطية الانفاق العام .</a:t>
            </a:r>
            <a:endParaRPr lang="en-US" sz="2800" dirty="0">
              <a:latin typeface="Calibri" panose="020F0502020204030204" pitchFamily="34" charset="0"/>
              <a:ea typeface="Calibri" panose="020F0502020204030204" pitchFamily="34" charset="0"/>
              <a:cs typeface="Arial" panose="020B0604020202020204" pitchFamily="34" charset="0"/>
            </a:endParaRPr>
          </a:p>
          <a:p>
            <a:pPr algn="just" rtl="1">
              <a:spcAft>
                <a:spcPts val="1000"/>
              </a:spcAft>
              <a:tabLst>
                <a:tab pos="654685" algn="l"/>
              </a:tabLst>
            </a:pPr>
            <a:r>
              <a:rPr lang="ar-EG" sz="2800" dirty="0">
                <a:latin typeface="Calibri" panose="020F0502020204030204" pitchFamily="34" charset="0"/>
                <a:ea typeface="Calibri" panose="020F0502020204030204" pitchFamily="34" charset="0"/>
                <a:cs typeface="Simplified Arabic" panose="02010000000000000000" pitchFamily="2" charset="-78"/>
              </a:rPr>
              <a:t>	فمفهوم التمويل بالعجز لدى الدول الغربية يمكن ان يتضمن فيه الانفاق الحكومي ما يمول بالقروض العامة من الجمهور بينما يقتصر مفهوم التمويل بالعجز على ما يغطى بالإصدار النقدي الجديد او التوسع الائتماني وقد اخذت لجنة الامم المتحدة التي قدمت دراسة عن تمويل التنمية الاقتصادية بدول اسيا والشرق الاقصى عن طريق عجز الميزانية بالتعريف الموسع لمفهوم التمويل بالعجز حيث عرفت العجز بانه صافى الزيادة في اقتراض الحكومة مضافا الية صافى النقض في ارصدتها النقدية وحقوقها كما اتسع المفهوم لدى اللجنة الأجنبية المذكورة ليشمل تغطية العجز سواء من الارصدة الاجنبية او العملة المحلية بالاقتراض من البنك المركزي او الجمهور او اصدار العملة من جانب السلطات النقدية.</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725116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0"/>
            <a:ext cx="12192000" cy="5632311"/>
          </a:xfrm>
          <a:prstGeom prst="rect">
            <a:avLst/>
          </a:prstGeom>
        </p:spPr>
        <p:txBody>
          <a:bodyPr wrap="square">
            <a:spAutoFit/>
          </a:bodyPr>
          <a:lstStyle/>
          <a:p>
            <a:pPr algn="just" rtl="1"/>
            <a:r>
              <a:rPr lang="ar-EG" sz="3600" dirty="0">
                <a:latin typeface="Calibri" panose="020F0502020204030204" pitchFamily="34" charset="0"/>
                <a:ea typeface="Calibri" panose="020F0502020204030204" pitchFamily="34" charset="0"/>
                <a:cs typeface="Simplified Arabic" panose="02010000000000000000" pitchFamily="2" charset="-78"/>
              </a:rPr>
              <a:t>ويختلف مفهوم العجز كذلك فيما بين الدول المتقدمة والدولة النامية ففي الدول المتقدمة يمكن ان يتخذ العجز إشكالا عديدة – ليس من الضروري ان يكون اساسها تمويل التنمية الاقتصادية – كان يحدث العجز مثلا لتوسع الحكومة في حجم </a:t>
            </a:r>
            <a:r>
              <a:rPr lang="ar-EG" sz="3600" dirty="0" err="1">
                <a:latin typeface="Calibri" panose="020F0502020204030204" pitchFamily="34" charset="0"/>
                <a:ea typeface="Calibri" panose="020F0502020204030204" pitchFamily="34" charset="0"/>
                <a:cs typeface="Simplified Arabic" panose="02010000000000000000" pitchFamily="2" charset="-78"/>
              </a:rPr>
              <a:t>مدفوعاتها</a:t>
            </a:r>
            <a:r>
              <a:rPr lang="ar-EG" sz="3600" dirty="0">
                <a:latin typeface="Calibri" panose="020F0502020204030204" pitchFamily="34" charset="0"/>
                <a:ea typeface="Calibri" panose="020F0502020204030204" pitchFamily="34" charset="0"/>
                <a:cs typeface="Simplified Arabic" panose="02010000000000000000" pitchFamily="2" charset="-78"/>
              </a:rPr>
              <a:t> التحويلية (كالإعانات) او التعجيل بسداد جانب من قروضها لطرح قوة شرائية جديدة في التداول وكذا توسع الحكومة في الانفاق على بعض المرافق والخدمات او التوسع في الائتمان المصرفي او تخفيض عبء الضرائب لزيادة تيار الانفاق وحجم الطلب اما في الدول النامية فان مفهوم التمويل بالعجز ينصرف اساسا لتخفيض ما يتولد عنه لتمويل مشروعات التنمية الاقتصادية وسد الفجوة الادخارية الناشئة عن قصور الموارد التمويلية عن تغطية الانفاق الاستثماري اللازم لبرامج التنمية الاقتصادية</a:t>
            </a:r>
            <a:endParaRPr lang="ar-SA" sz="3600" dirty="0"/>
          </a:p>
        </p:txBody>
      </p:sp>
    </p:spTree>
    <p:extLst>
      <p:ext uri="{BB962C8B-B14F-4D97-AF65-F5344CB8AC3E}">
        <p14:creationId xmlns:p14="http://schemas.microsoft.com/office/powerpoint/2010/main" val="35520186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0"/>
            <a:ext cx="12192000" cy="5168338"/>
          </a:xfrm>
          <a:prstGeom prst="rect">
            <a:avLst/>
          </a:prstGeom>
        </p:spPr>
        <p:txBody>
          <a:bodyPr wrap="square">
            <a:spAutoFit/>
          </a:bodyPr>
          <a:lstStyle/>
          <a:p>
            <a:pPr algn="just" rtl="1">
              <a:lnSpc>
                <a:spcPct val="115000"/>
              </a:lnSpc>
              <a:spcAft>
                <a:spcPts val="1000"/>
              </a:spcAft>
              <a:tabLst>
                <a:tab pos="654685" algn="l"/>
              </a:tabLst>
            </a:pPr>
            <a:r>
              <a:rPr lang="ar-EG" sz="3600" dirty="0">
                <a:latin typeface="Calibri" panose="020F0502020204030204" pitchFamily="34" charset="0"/>
                <a:ea typeface="Calibri" panose="020F0502020204030204" pitchFamily="34" charset="0"/>
                <a:cs typeface="Simplified Arabic" panose="02010000000000000000" pitchFamily="2" charset="-78"/>
              </a:rPr>
              <a:t>ويترتب على هذا الاختلاف في مفهوم العجز وطبعته فيما بين الدول المتقدمة والمتخلفة الاختلاف في نتائجه في كل من الحالتين وهل يعكس العجز تضخما بصورة حتمية ام لا ؟ ففي الاقتصاديات المتقدمة – ووفقا للتحليل </a:t>
            </a:r>
            <a:r>
              <a:rPr lang="ar-EG" sz="3600" dirty="0" err="1">
                <a:latin typeface="Calibri" panose="020F0502020204030204" pitchFamily="34" charset="0"/>
                <a:ea typeface="Calibri" panose="020F0502020204030204" pitchFamily="34" charset="0"/>
                <a:cs typeface="Simplified Arabic" panose="02010000000000000000" pitchFamily="2" charset="-78"/>
              </a:rPr>
              <a:t>الكينزى</a:t>
            </a:r>
            <a:r>
              <a:rPr lang="ar-EG" sz="3600" dirty="0">
                <a:latin typeface="Calibri" panose="020F0502020204030204" pitchFamily="34" charset="0"/>
                <a:ea typeface="Calibri" panose="020F0502020204030204" pitchFamily="34" charset="0"/>
                <a:cs typeface="Simplified Arabic" panose="02010000000000000000" pitchFamily="2" charset="-78"/>
              </a:rPr>
              <a:t> – حيث تتمتع الاجهزة الانتاجية بالمرونة والتفاعل التلقائي بين العرض والطلب يتوقف الامر على ما اذا كانت هناك موارد عاطلة تعنى ان الاقتصاد لم يصل بعد الى مرحلة التشغيل الشامل ام لا .فاذا وجدت الموارد العاطلة ادى التمويل بالعجز الى زيادة الانتاج دون ان يعكس ارتفاعا في الاسعار وبالتالي لا يصاحبه تضخم اما اذا بلغ الاقتصاد مستوى التشغيل الكامل فان التمويل بالعجز يؤدى الى التضخم.</a:t>
            </a:r>
            <a:endParaRPr lang="en-US" sz="3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650810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124691"/>
            <a:ext cx="12191999" cy="5933676"/>
          </a:xfrm>
          <a:prstGeom prst="rect">
            <a:avLst/>
          </a:prstGeom>
        </p:spPr>
        <p:txBody>
          <a:bodyPr wrap="square">
            <a:spAutoFit/>
          </a:bodyPr>
          <a:lstStyle/>
          <a:p>
            <a:pPr algn="just" rtl="1">
              <a:lnSpc>
                <a:spcPct val="115000"/>
              </a:lnSpc>
              <a:spcAft>
                <a:spcPts val="1000"/>
              </a:spcAft>
              <a:tabLst>
                <a:tab pos="654685" algn="l"/>
              </a:tabLst>
            </a:pPr>
            <a:r>
              <a:rPr lang="ar-EG" sz="3600" dirty="0">
                <a:latin typeface="Calibri" panose="020F0502020204030204" pitchFamily="34" charset="0"/>
                <a:ea typeface="Calibri" panose="020F0502020204030204" pitchFamily="34" charset="0"/>
                <a:cs typeface="Simplified Arabic" panose="02010000000000000000" pitchFamily="2" charset="-78"/>
              </a:rPr>
              <a:t>فاذا ما انتقلنا لحالة الاقتصاديات النامية والتي تنعدم او تضعف فيها درجة مرونة الجهاز الإنتاجي ولا توجد لديها طاقات فائضة في الانتاج او طاقات انتاجية معطلة فان التمويل بالعجز غالبا ما يعكس حالة تضخم وان كان الامر يتوقف على نوع الاستثمارات التي يوجه اليها ذلك التمويل والفئات الاجتماعية المستفيدة من ارتفاع الاسعار والدخول الجديدة فكلما وجه التمويل بالعجز الى استثمارات إنتاجية وكلما استفادت منه فئات اجتماعية ذات ميل لزيادة المدخرات كلما قل الاثر التضخمي الذى يعكسه الاصدار النقدي الجديد او التوسع الائتماني.</a:t>
            </a:r>
            <a:endParaRPr lang="en-US" sz="3600" dirty="0">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1000"/>
              </a:spcAft>
              <a:tabLst>
                <a:tab pos="654685" algn="l"/>
              </a:tabLst>
            </a:pPr>
            <a:r>
              <a:rPr lang="ar-EG" sz="3600" dirty="0">
                <a:latin typeface="Calibri" panose="020F0502020204030204" pitchFamily="34" charset="0"/>
                <a:ea typeface="Calibri" panose="020F0502020204030204" pitchFamily="34" charset="0"/>
                <a:cs typeface="Simplified Arabic" panose="02010000000000000000" pitchFamily="2" charset="-78"/>
              </a:rPr>
              <a:t>	ووسائل التمويل بالعجز في الدول النامية هي اما القروض العامة داخلية او خارجية واما التوسع النقدي سواء بإصدار البنكنوت او زيادة النقود الائتمانية المتداولة.</a:t>
            </a:r>
            <a:endParaRPr lang="en-US" sz="3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589306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0"/>
            <a:ext cx="12191999" cy="6750566"/>
          </a:xfrm>
          <a:prstGeom prst="rect">
            <a:avLst/>
          </a:prstGeom>
        </p:spPr>
        <p:txBody>
          <a:bodyPr wrap="square">
            <a:spAutoFit/>
          </a:bodyPr>
          <a:lstStyle/>
          <a:p>
            <a:pPr algn="just" rtl="1">
              <a:spcAft>
                <a:spcPts val="1000"/>
              </a:spcAft>
              <a:tabLst>
                <a:tab pos="654685" algn="l"/>
              </a:tabLst>
            </a:pPr>
            <a:r>
              <a:rPr lang="ar-EG" sz="3200" dirty="0">
                <a:latin typeface="Calibri" panose="020F0502020204030204" pitchFamily="34" charset="0"/>
                <a:ea typeface="Calibri" panose="020F0502020204030204" pitchFamily="34" charset="0"/>
                <a:cs typeface="Simplified Arabic" panose="02010000000000000000" pitchFamily="2" charset="-78"/>
              </a:rPr>
              <a:t>وتتوقف اثار التمويل عن طريق عجز الميزانية على مصدر تغطيه العجز فتغطيه العجز عن طريق القروض العامة اما ان يكون بقروض خارجية أي اجنبية فتكون اثاره ايجابية في امداد الاقتصاد بموارد حقيقية اضافية وفى تصحيح اختلال ميزان المدفوعات بزيادة موارد النقد الأجنبي فلا يصاحبه تضخم.</a:t>
            </a:r>
            <a:endParaRPr lang="en-US" sz="3200" dirty="0">
              <a:latin typeface="Calibri" panose="020F0502020204030204" pitchFamily="34" charset="0"/>
              <a:ea typeface="Calibri" panose="020F0502020204030204" pitchFamily="34" charset="0"/>
              <a:cs typeface="Arial" panose="020B0604020202020204" pitchFamily="34" charset="0"/>
            </a:endParaRPr>
          </a:p>
          <a:p>
            <a:pPr algn="just" rtl="1">
              <a:spcAft>
                <a:spcPts val="1000"/>
              </a:spcAft>
              <a:tabLst>
                <a:tab pos="654685" algn="l"/>
              </a:tabLst>
            </a:pPr>
            <a:r>
              <a:rPr lang="ar-EG" sz="3200" dirty="0">
                <a:latin typeface="Calibri" panose="020F0502020204030204" pitchFamily="34" charset="0"/>
                <a:ea typeface="Calibri" panose="020F0502020204030204" pitchFamily="34" charset="0"/>
                <a:cs typeface="Simplified Arabic" panose="02010000000000000000" pitchFamily="2" charset="-78"/>
              </a:rPr>
              <a:t>	اما في حالة تغطية العجز بقروض داخلية فالأمر يتوقف على نوع تلك القروض او مصدرها وما اذا كانت قروضا حقيقية أو قروضا صورية مستندة الى التوسع الائتماني المصرفي – فعندما تكون القروض حقيقية أي مستمدة من مدخرات الافراد والمؤسسات المالية غير المصرفية او حتى من البنوك التجارية ولكن دون توسع في حجم الائتمان المصرفي فإنها لا تعكس تضخما وتكون ذات جدوى نافعة لانعاش الاستثمار من واقع تحريك المدخرات الراكدة في الاقتصاد وبالتالي دعم جهود التنمية الاقتصادية.</a:t>
            </a:r>
            <a:endParaRPr lang="en-US" sz="3200" dirty="0">
              <a:latin typeface="Calibri" panose="020F0502020204030204" pitchFamily="34" charset="0"/>
              <a:ea typeface="Calibri" panose="020F0502020204030204" pitchFamily="34" charset="0"/>
              <a:cs typeface="Arial" panose="020B0604020202020204" pitchFamily="34" charset="0"/>
            </a:endParaRPr>
          </a:p>
          <a:p>
            <a:pPr algn="just" rtl="1">
              <a:spcAft>
                <a:spcPts val="1000"/>
              </a:spcAft>
              <a:tabLst>
                <a:tab pos="654685" algn="l"/>
              </a:tabLst>
            </a:pPr>
            <a:r>
              <a:rPr lang="ar-EG" sz="3200" dirty="0">
                <a:latin typeface="Calibri" panose="020F0502020204030204" pitchFamily="34" charset="0"/>
                <a:ea typeface="Calibri" panose="020F0502020204030204" pitchFamily="34" charset="0"/>
                <a:cs typeface="Simplified Arabic" panose="02010000000000000000" pitchFamily="2" charset="-78"/>
              </a:rPr>
              <a:t>	وتؤدى القروض الحقيقية لتمويل مشروعات انتاجية يكفل عائدها بمرور الوقت سداد اصل الدين وفوائده كما يمكن فرض ضرائب على انتاجها او رسوم على المستفيدين منها توجه حصيلتها لخدمة الدين الأصلي.</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437063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0"/>
            <a:ext cx="12095018" cy="6129883"/>
          </a:xfrm>
          <a:prstGeom prst="rect">
            <a:avLst/>
          </a:prstGeom>
        </p:spPr>
        <p:txBody>
          <a:bodyPr wrap="square">
            <a:spAutoFit/>
          </a:bodyPr>
          <a:lstStyle/>
          <a:p>
            <a:pPr algn="just" rtl="1">
              <a:spcAft>
                <a:spcPts val="1000"/>
              </a:spcAft>
              <a:tabLst>
                <a:tab pos="654685" algn="l"/>
              </a:tabLst>
            </a:pPr>
            <a:r>
              <a:rPr lang="ar-EG" sz="3200" dirty="0">
                <a:latin typeface="Calibri" panose="020F0502020204030204" pitchFamily="34" charset="0"/>
                <a:ea typeface="Calibri" panose="020F0502020204030204" pitchFamily="34" charset="0"/>
                <a:cs typeface="Simplified Arabic" panose="02010000000000000000" pitchFamily="2" charset="-78"/>
              </a:rPr>
              <a:t>ويتوقف التوسع الناجح في تلك القروض الحقيقية كمصدر تمويلي على تنمية الوعى الادخاري لدى الجمهور وتشجيع الاستثمار في سندات حكومية واوراق مالية بصفة عامة من خلال تطوير الاسواق المالية والنقدية وعلى السلطات النقدية فرض الرقابة الكافية على عرض النقود الائتمانية المصاحب لتلك السياسة لضبط الاثر التوسعي للإنفاق المترتب على القروض الحقيقية ويمكن ان يكون القرض الحقيقي من البنوك التجارية لصالح البنك المركزي دون تخفيضها لحجم الاحتياطي فيؤدى ذلك لتقليل البنوك التجارية لقروضها الممنوحة للأفراد والمؤسسات الخاصة.</a:t>
            </a:r>
            <a:endParaRPr lang="en-US" sz="3200" dirty="0">
              <a:latin typeface="Calibri" panose="020F0502020204030204" pitchFamily="34" charset="0"/>
              <a:ea typeface="Calibri" panose="020F0502020204030204" pitchFamily="34" charset="0"/>
              <a:cs typeface="Arial" panose="020B0604020202020204" pitchFamily="34" charset="0"/>
            </a:endParaRPr>
          </a:p>
          <a:p>
            <a:pPr algn="just" rtl="1">
              <a:spcAft>
                <a:spcPts val="1000"/>
              </a:spcAft>
              <a:tabLst>
                <a:tab pos="654685" algn="l"/>
              </a:tabLst>
            </a:pPr>
            <a:r>
              <a:rPr lang="ar-EG" sz="3200" dirty="0">
                <a:latin typeface="Calibri" panose="020F0502020204030204" pitchFamily="34" charset="0"/>
                <a:ea typeface="Calibri" panose="020F0502020204030204" pitchFamily="34" charset="0"/>
                <a:cs typeface="Simplified Arabic" panose="02010000000000000000" pitchFamily="2" charset="-78"/>
              </a:rPr>
              <a:t>	اما القروض الداخلية الصورية أي المستمدة من زيادة كمية النقد والائتمان او نتيجة خفض نسبة الاحتياطي فإنها تؤدى الى التضخم لزيادة كمية النقود المتداولة دون ان تقابلها زيادة في حجم السلع والخدمات المنتجة او المتاحة وهذه القروض التضخمية تمثل انفاقا من جانب الدولة لقوة شرائية جديدة تقترضها من الجهاز المصرفي لتغطية العجز الذى تستحدثه في الميزانية من اجل تمويل برامج التنمية الاقتصادية .</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968618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0"/>
            <a:ext cx="12192000" cy="5296578"/>
          </a:xfrm>
          <a:prstGeom prst="rect">
            <a:avLst/>
          </a:prstGeom>
        </p:spPr>
        <p:txBody>
          <a:bodyPr wrap="square">
            <a:spAutoFit/>
          </a:bodyPr>
          <a:lstStyle/>
          <a:p>
            <a:pPr algn="just" rtl="1">
              <a:lnSpc>
                <a:spcPct val="115000"/>
              </a:lnSpc>
              <a:spcAft>
                <a:spcPts val="1000"/>
              </a:spcAft>
              <a:tabLst>
                <a:tab pos="654685" algn="l"/>
              </a:tabLst>
            </a:pPr>
            <a:r>
              <a:rPr lang="ar-EG" sz="3600" dirty="0">
                <a:latin typeface="Calibri" panose="020F0502020204030204" pitchFamily="34" charset="0"/>
                <a:ea typeface="Calibri" panose="020F0502020204030204" pitchFamily="34" charset="0"/>
                <a:cs typeface="Simplified Arabic" panose="02010000000000000000" pitchFamily="2" charset="-78"/>
              </a:rPr>
              <a:t>ويترتب على الانفاق التضخمي زيادة في المستويات العامة للائتمان بمعدل اعلى من ارتفاع الدخول النقدية فتنخفض بذلك الدخول الحقيقية ويتوقف الاثر النافع في هذه الحالة على انقاص الافراد لحجم استهلاكهم وبالتالي لزيادة الادخار الحقيقي على مستوى المجتمع.</a:t>
            </a:r>
            <a:endParaRPr lang="en-US" sz="3600" dirty="0">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1000"/>
              </a:spcAft>
              <a:tabLst>
                <a:tab pos="654685" algn="l"/>
              </a:tabLst>
            </a:pPr>
            <a:r>
              <a:rPr lang="ar-EG" sz="3600" dirty="0">
                <a:latin typeface="Calibri" panose="020F0502020204030204" pitchFamily="34" charset="0"/>
                <a:ea typeface="Calibri" panose="020F0502020204030204" pitchFamily="34" charset="0"/>
                <a:cs typeface="Simplified Arabic" panose="02010000000000000000" pitchFamily="2" charset="-78"/>
              </a:rPr>
              <a:t>	ومما يستند الية انصار التمويل التضخمي ايضا انه يؤدى الى انتقال جانب من الثروة نتيجة ارتفاع الاسعار من المستهلكين الى المنتجين في صورة ارباح استثنائية مما يعتبر حافزا على التوسع في الاستثمار وزيادة معدل التكوين الرأسمالي للنهوض بأعباء التنمية.</a:t>
            </a:r>
            <a:endParaRPr lang="en-US" sz="3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325024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0"/>
            <a:ext cx="12191999" cy="6442533"/>
          </a:xfrm>
          <a:prstGeom prst="rect">
            <a:avLst/>
          </a:prstGeom>
        </p:spPr>
        <p:txBody>
          <a:bodyPr wrap="square">
            <a:spAutoFit/>
          </a:bodyPr>
          <a:lstStyle/>
          <a:p>
            <a:pPr marL="342900" lvl="0" indent="-342900" algn="just" rtl="1">
              <a:lnSpc>
                <a:spcPct val="115000"/>
              </a:lnSpc>
              <a:spcAft>
                <a:spcPts val="0"/>
              </a:spcAft>
              <a:buFont typeface="+mj-lt"/>
              <a:buAutoNum type="arabicPeriod" startAt="2"/>
              <a:tabLst>
                <a:tab pos="654685" algn="l"/>
              </a:tabLst>
            </a:pPr>
            <a:r>
              <a:rPr lang="ar-EG" sz="3600" dirty="0">
                <a:latin typeface="Calibri" panose="020F0502020204030204" pitchFamily="34" charset="0"/>
                <a:ea typeface="Calibri" panose="020F0502020204030204" pitchFamily="34" charset="0"/>
                <a:cs typeface="Simplified Arabic" panose="02010000000000000000" pitchFamily="2" charset="-78"/>
              </a:rPr>
              <a:t>تشجيع اتخاذ المشروعات الانتاجية والاستثمارات الجديدة والقائمة لشكل الشركات المساهمة التي تحقق حجم الانتاج الكبير كما تتيح تعبئة المدخرات من صغار ومتوسطي المدخرين . وذلك بكافة وسائل التشجيع سواء عن طريق المعاملة الضريبية او الاعانات او استخدام سياسة مرنة لأسعار الفائدة تغرى تفضيل الاصول المالية- خاصة من السندات الحكومية وشهادات الاستثمار – على الاصول العينية , ومن اساليب الاغراء في هذا العدد تقرير سعر فائدة تصاعدي يتزايد كلما استطالت مدة الابداع او استحقاق الشهادة او السند.</a:t>
            </a:r>
            <a:endParaRPr lang="en-US" sz="36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15000"/>
              </a:lnSpc>
              <a:spcAft>
                <a:spcPts val="1000"/>
              </a:spcAft>
              <a:buFont typeface="+mj-lt"/>
              <a:buAutoNum type="arabicPeriod" startAt="2"/>
              <a:tabLst>
                <a:tab pos="654685" algn="l"/>
              </a:tabLst>
            </a:pPr>
            <a:r>
              <a:rPr lang="ar-EG" sz="3600" dirty="0">
                <a:latin typeface="Calibri" panose="020F0502020204030204" pitchFamily="34" charset="0"/>
                <a:ea typeface="Calibri" panose="020F0502020204030204" pitchFamily="34" charset="0"/>
                <a:cs typeface="Simplified Arabic" panose="02010000000000000000" pitchFamily="2" charset="-78"/>
              </a:rPr>
              <a:t>العمل على زيادة مدخرات القطاع عن طريق خفض تكاليف الانتاج ورفع مستوى الكفاءة الانتاجية والتقدم الفني وترشيد استيراد مستلزمات الانتاج وربط الاجور بالإنتاج.</a:t>
            </a:r>
            <a:endParaRPr lang="en-US" sz="3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078484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0"/>
            <a:ext cx="12191999" cy="6386364"/>
          </a:xfrm>
          <a:prstGeom prst="rect">
            <a:avLst/>
          </a:prstGeom>
        </p:spPr>
        <p:txBody>
          <a:bodyPr wrap="square">
            <a:spAutoFit/>
          </a:bodyPr>
          <a:lstStyle/>
          <a:p>
            <a:pPr marL="457200" lvl="0" indent="-457200" algn="r" rtl="1">
              <a:spcAft>
                <a:spcPts val="1000"/>
              </a:spcAft>
              <a:buFont typeface="+mj-lt"/>
              <a:buAutoNum type="arabicPeriod" startAt="2"/>
              <a:tabLst>
                <a:tab pos="654685" algn="l"/>
              </a:tabLst>
            </a:pPr>
            <a:r>
              <a:rPr lang="ar-EG" sz="3200" b="1" dirty="0">
                <a:latin typeface="Calibri" panose="020F0502020204030204" pitchFamily="34" charset="0"/>
                <a:ea typeface="Calibri" panose="020F0502020204030204" pitchFamily="34" charset="0"/>
                <a:cs typeface="Simplified Arabic" panose="02010000000000000000" pitchFamily="2" charset="-78"/>
              </a:rPr>
              <a:t>المدخرات الاجبارية ( العامة):</a:t>
            </a:r>
            <a:endParaRPr lang="en-US" sz="3200" dirty="0">
              <a:latin typeface="Calibri" panose="020F0502020204030204" pitchFamily="34" charset="0"/>
              <a:ea typeface="Calibri" panose="020F0502020204030204" pitchFamily="34" charset="0"/>
              <a:cs typeface="Arial" panose="020B0604020202020204" pitchFamily="34" charset="0"/>
            </a:endParaRPr>
          </a:p>
          <a:p>
            <a:pPr algn="just" rtl="1">
              <a:spcAft>
                <a:spcPts val="1000"/>
              </a:spcAft>
              <a:tabLst>
                <a:tab pos="654685" algn="l"/>
              </a:tabLst>
            </a:pPr>
            <a:r>
              <a:rPr lang="ar-EG" sz="3200" dirty="0">
                <a:latin typeface="Calibri" panose="020F0502020204030204" pitchFamily="34" charset="0"/>
                <a:ea typeface="Calibri" panose="020F0502020204030204" pitchFamily="34" charset="0"/>
                <a:cs typeface="Simplified Arabic" panose="02010000000000000000" pitchFamily="2" charset="-78"/>
              </a:rPr>
              <a:t>	وحيث يتزايد دور الدولة في الوفاء بأعباء التنمية الاقتصادية والاجتماعية الى جانب تزايد اعباء الانفاق العام التقليدية. مما يتسع معه حجم الفجوة الادخارية ولا تكفى لمواجهته مدخرات القطاع الخاص الاختيارية (العائلي والاعمال) فان دور المدخرات الاجبارية يصبح حاسما واساسيا في تمويل برامج وخطط التنمية الاقتصادية ونتناول في ايجاز اهم مصادر المدخرات العامة الاجبارية وهى الضرائب </a:t>
            </a:r>
            <a:r>
              <a:rPr lang="ar-SA" sz="3200" dirty="0" smtClean="0">
                <a:latin typeface="Calibri" panose="020F0502020204030204" pitchFamily="34" charset="0"/>
                <a:ea typeface="Calibri" panose="020F0502020204030204" pitchFamily="34" charset="0"/>
                <a:cs typeface="Simplified Arabic" panose="02010000000000000000" pitchFamily="2" charset="-78"/>
              </a:rPr>
              <a:t>و</a:t>
            </a:r>
            <a:r>
              <a:rPr lang="ar-EG" sz="3200" dirty="0" smtClean="0">
                <a:latin typeface="Calibri" panose="020F0502020204030204" pitchFamily="34" charset="0"/>
                <a:ea typeface="Calibri" panose="020F0502020204030204" pitchFamily="34" charset="0"/>
                <a:cs typeface="Simplified Arabic" panose="02010000000000000000" pitchFamily="2" charset="-78"/>
              </a:rPr>
              <a:t>الا</a:t>
            </a:r>
            <a:r>
              <a:rPr lang="ar-SA" sz="3200" dirty="0" smtClean="0">
                <a:latin typeface="Calibri" panose="020F0502020204030204" pitchFamily="34" charset="0"/>
                <a:ea typeface="Calibri" panose="020F0502020204030204" pitchFamily="34" charset="0"/>
                <a:cs typeface="Simplified Arabic" panose="02010000000000000000" pitchFamily="2" charset="-78"/>
              </a:rPr>
              <a:t>ي</a:t>
            </a:r>
            <a:r>
              <a:rPr lang="ar-EG" sz="3200" dirty="0" smtClean="0">
                <a:latin typeface="Calibri" panose="020F0502020204030204" pitchFamily="34" charset="0"/>
                <a:ea typeface="Calibri" panose="020F0502020204030204" pitchFamily="34" charset="0"/>
                <a:cs typeface="Simplified Arabic" panose="02010000000000000000" pitchFamily="2" charset="-78"/>
              </a:rPr>
              <a:t>رادات </a:t>
            </a:r>
            <a:r>
              <a:rPr lang="ar-EG" sz="3200" dirty="0">
                <a:latin typeface="Calibri" panose="020F0502020204030204" pitchFamily="34" charset="0"/>
                <a:ea typeface="Calibri" panose="020F0502020204030204" pitchFamily="34" charset="0"/>
                <a:cs typeface="Simplified Arabic" panose="02010000000000000000" pitchFamily="2" charset="-78"/>
              </a:rPr>
              <a:t>السيادية </a:t>
            </a:r>
            <a:r>
              <a:rPr lang="ar-EG" sz="3200" dirty="0" smtClean="0">
                <a:latin typeface="Calibri" panose="020F0502020204030204" pitchFamily="34" charset="0"/>
                <a:ea typeface="Calibri" panose="020F0502020204030204" pitchFamily="34" charset="0"/>
                <a:cs typeface="Simplified Arabic" panose="02010000000000000000" pitchFamily="2" charset="-78"/>
              </a:rPr>
              <a:t>الأخرى</a:t>
            </a:r>
            <a:r>
              <a:rPr lang="ar-SA" sz="3200" dirty="0" smtClean="0">
                <a:latin typeface="Calibri" panose="020F0502020204030204" pitchFamily="34" charset="0"/>
                <a:ea typeface="Calibri" panose="020F0502020204030204" pitchFamily="34" charset="0"/>
                <a:cs typeface="Simplified Arabic" panose="02010000000000000000" pitchFamily="2" charset="-78"/>
              </a:rPr>
              <a:t> مثل</a:t>
            </a:r>
            <a:r>
              <a:rPr lang="ar-EG" sz="3200" dirty="0" smtClean="0">
                <a:latin typeface="Calibri" panose="020F0502020204030204" pitchFamily="34" charset="0"/>
                <a:ea typeface="Calibri" panose="020F0502020204030204" pitchFamily="34" charset="0"/>
                <a:cs typeface="Simplified Arabic" panose="02010000000000000000" pitchFamily="2" charset="-78"/>
              </a:rPr>
              <a:t> </a:t>
            </a:r>
            <a:r>
              <a:rPr lang="ar-EG" sz="3200" dirty="0">
                <a:latin typeface="Calibri" panose="020F0502020204030204" pitchFamily="34" charset="0"/>
                <a:ea typeface="Calibri" panose="020F0502020204030204" pitchFamily="34" charset="0"/>
                <a:cs typeface="Simplified Arabic" panose="02010000000000000000" pitchFamily="2" charset="-78"/>
              </a:rPr>
              <a:t>القروض العامة , سياسة عجز الميزانية ومدخرات قطاع الاعمال</a:t>
            </a:r>
            <a:r>
              <a:rPr lang="ar-EG" sz="3200" dirty="0" smtClean="0">
                <a:latin typeface="Calibri" panose="020F0502020204030204" pitchFamily="34" charset="0"/>
                <a:ea typeface="Calibri" panose="020F0502020204030204" pitchFamily="34" charset="0"/>
                <a:cs typeface="Simplified Arabic" panose="02010000000000000000" pitchFamily="2" charset="-78"/>
              </a:rPr>
              <a:t>.</a:t>
            </a:r>
            <a:endParaRPr lang="en-US" sz="3200" dirty="0" smtClean="0">
              <a:latin typeface="Calibri" panose="020F0502020204030204" pitchFamily="34" charset="0"/>
              <a:ea typeface="Calibri" panose="020F0502020204030204" pitchFamily="34" charset="0"/>
              <a:cs typeface="Arial" panose="020B0604020202020204" pitchFamily="34" charset="0"/>
            </a:endParaRPr>
          </a:p>
          <a:p>
            <a:pPr marL="342900" lvl="0" indent="-342900" algn="just" rtl="1">
              <a:spcAft>
                <a:spcPts val="1000"/>
              </a:spcAft>
              <a:buFont typeface="+mj-cs"/>
              <a:buAutoNum type="arabic1Minus"/>
              <a:tabLst>
                <a:tab pos="654685" algn="l"/>
              </a:tabLst>
            </a:pPr>
            <a:r>
              <a:rPr lang="ar-EG" sz="3200" b="1" dirty="0" smtClean="0">
                <a:latin typeface="Calibri" panose="020F0502020204030204" pitchFamily="34" charset="0"/>
                <a:ea typeface="Calibri" panose="020F0502020204030204" pitchFamily="34" charset="0"/>
                <a:cs typeface="Simplified Arabic" panose="02010000000000000000" pitchFamily="2" charset="-78"/>
              </a:rPr>
              <a:t>الضرائب:</a:t>
            </a:r>
            <a:endParaRPr lang="en-US" sz="3200" dirty="0" smtClean="0">
              <a:latin typeface="Calibri" panose="020F0502020204030204" pitchFamily="34" charset="0"/>
              <a:ea typeface="Calibri" panose="020F0502020204030204" pitchFamily="34" charset="0"/>
              <a:cs typeface="Arial" panose="020B0604020202020204" pitchFamily="34" charset="0"/>
            </a:endParaRPr>
          </a:p>
          <a:p>
            <a:pPr algn="just" rtl="1">
              <a:spcAft>
                <a:spcPts val="1000"/>
              </a:spcAft>
              <a:tabLst>
                <a:tab pos="654685" algn="l"/>
              </a:tabLst>
            </a:pPr>
            <a:r>
              <a:rPr lang="ar-EG" sz="3200" dirty="0">
                <a:latin typeface="Calibri" panose="020F0502020204030204" pitchFamily="34" charset="0"/>
                <a:ea typeface="Calibri" panose="020F0502020204030204" pitchFamily="34" charset="0"/>
                <a:cs typeface="Simplified Arabic" panose="02010000000000000000" pitchFamily="2" charset="-78"/>
              </a:rPr>
              <a:t>	وتعتبر اهم مصادر الايرادات السيادية التي تملك الدولة استخدامها عن طريق سلطتها في الاقتطاع الإجباري من دخول الافراد والمشروعات , لتحقيق الاهداف العامة ومن بينهما تحقيق التنمية الاقتصادية والاجتماعية , حيث يمكن ان يساهم الادخار الإجباري المتحقق من الاقتطاع الضريبي </a:t>
            </a:r>
            <a:r>
              <a:rPr lang="ar-EG" sz="3200" dirty="0" err="1">
                <a:latin typeface="Calibri" panose="020F0502020204030204" pitchFamily="34" charset="0"/>
                <a:ea typeface="Calibri" panose="020F0502020204030204" pitchFamily="34" charset="0"/>
                <a:cs typeface="Simplified Arabic" panose="02010000000000000000" pitchFamily="2" charset="-78"/>
              </a:rPr>
              <a:t>فى</a:t>
            </a:r>
            <a:r>
              <a:rPr lang="ar-EG" sz="3200" dirty="0">
                <a:latin typeface="Calibri" panose="020F0502020204030204" pitchFamily="34" charset="0"/>
                <a:ea typeface="Calibri" panose="020F0502020204030204" pitchFamily="34" charset="0"/>
                <a:cs typeface="Simplified Arabic" panose="02010000000000000000" pitchFamily="2" charset="-78"/>
              </a:rPr>
              <a:t> عملية التكوين الرأسمالي شأنه شأن المدخرات الاختيارية.</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959984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0"/>
            <a:ext cx="12192000" cy="6750566"/>
          </a:xfrm>
          <a:prstGeom prst="rect">
            <a:avLst/>
          </a:prstGeom>
        </p:spPr>
        <p:txBody>
          <a:bodyPr wrap="square">
            <a:spAutoFit/>
          </a:bodyPr>
          <a:lstStyle/>
          <a:p>
            <a:pPr algn="just" rtl="1">
              <a:spcAft>
                <a:spcPts val="1000"/>
              </a:spcAft>
              <a:tabLst>
                <a:tab pos="654685" algn="l"/>
              </a:tabLst>
            </a:pPr>
            <a:r>
              <a:rPr lang="ar-EG" sz="3200" dirty="0">
                <a:latin typeface="Calibri" panose="020F0502020204030204" pitchFamily="34" charset="0"/>
                <a:ea typeface="Calibri" panose="020F0502020204030204" pitchFamily="34" charset="0"/>
                <a:cs typeface="Simplified Arabic" panose="02010000000000000000" pitchFamily="2" charset="-78"/>
              </a:rPr>
              <a:t>والملاحظ ان نسبة الحصيلة الضريبية الى الناتج المحلى الإجمالي في الدول النامية تقلل كثيرا عن نسبتها بالدول المتقدمة حيث لا تجاوز في الاولى 10% بينما تتراوح في الثانية بين 40:25 % من الناتج القومي . كما يلاحظ ان النظم الضريبية لدى الدول النامية لا تزال هياكلها دون المستوى لتعظيم الحصيلة بما يتلاءم مع احتياجات التنمية الاقتصادية والعدالة الاجتماعية. وتتميز حصيلة الضرائب لديها بالجمود كما تتصف الاجهزة الضريبية بانخفاض كفاءة الادارة وتعانى من كثرة المتأخرات والتهرب الضريبي , مما يرجع في جانب كبير منه لتدنى الوعى الضريبي لدى الممولين بتلك الدول.</a:t>
            </a:r>
            <a:endParaRPr lang="en-US" sz="3200" dirty="0">
              <a:latin typeface="Calibri" panose="020F0502020204030204" pitchFamily="34" charset="0"/>
              <a:ea typeface="Calibri" panose="020F0502020204030204" pitchFamily="34" charset="0"/>
              <a:cs typeface="Arial" panose="020B0604020202020204" pitchFamily="34" charset="0"/>
            </a:endParaRPr>
          </a:p>
          <a:p>
            <a:pPr algn="just" rtl="1">
              <a:spcAft>
                <a:spcPts val="1000"/>
              </a:spcAft>
              <a:tabLst>
                <a:tab pos="654685" algn="l"/>
              </a:tabLst>
            </a:pPr>
            <a:r>
              <a:rPr lang="ar-EG" sz="3200" dirty="0">
                <a:latin typeface="Calibri" panose="020F0502020204030204" pitchFamily="34" charset="0"/>
                <a:ea typeface="Calibri" panose="020F0502020204030204" pitchFamily="34" charset="0"/>
                <a:cs typeface="Simplified Arabic" panose="02010000000000000000" pitchFamily="2" charset="-78"/>
              </a:rPr>
              <a:t>ويتنازع الاقتطاع الضريبي في شأن استخدامها لتمويل العمل الإنمائي عدد من الاعتبارات:</a:t>
            </a:r>
            <a:endParaRPr lang="en-US" sz="32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rtl="1">
              <a:spcAft>
                <a:spcPts val="0"/>
              </a:spcAft>
              <a:buFont typeface="+mj-lt"/>
              <a:buAutoNum type="arabicParenR"/>
              <a:tabLst>
                <a:tab pos="654685" algn="l"/>
              </a:tabLst>
            </a:pPr>
            <a:r>
              <a:rPr lang="ar-EG" sz="3200" dirty="0">
                <a:latin typeface="Calibri" panose="020F0502020204030204" pitchFamily="34" charset="0"/>
                <a:ea typeface="Calibri" panose="020F0502020204030204" pitchFamily="34" charset="0"/>
                <a:cs typeface="Simplified Arabic" panose="02010000000000000000" pitchFamily="2" charset="-78"/>
              </a:rPr>
              <a:t>زيادة الحصيلة </a:t>
            </a:r>
            <a:r>
              <a:rPr lang="ar-EG" sz="3200" dirty="0" err="1">
                <a:latin typeface="Calibri" panose="020F0502020204030204" pitchFamily="34" charset="0"/>
                <a:ea typeface="Calibri" panose="020F0502020204030204" pitchFamily="34" charset="0"/>
                <a:cs typeface="Simplified Arabic" panose="02010000000000000000" pitchFamily="2" charset="-78"/>
              </a:rPr>
              <a:t>الايرادية</a:t>
            </a:r>
            <a:r>
              <a:rPr lang="ar-EG" sz="3200" dirty="0">
                <a:latin typeface="Calibri" panose="020F0502020204030204" pitchFamily="34" charset="0"/>
                <a:ea typeface="Calibri" panose="020F0502020204030204" pitchFamily="34" charset="0"/>
                <a:cs typeface="Simplified Arabic" panose="02010000000000000000" pitchFamily="2" charset="-78"/>
              </a:rPr>
              <a:t> وقد تعكس اثارها على حوافز النشاط الاقتصادي من جهة اخرى. فلا ينبغي ان يجاوز عبء الضرائب الحدود المعقولة التي يبدا بعدها الاثر السلبي على حوافز المنتجين وبالتالي على جهود التنمية.</a:t>
            </a:r>
            <a:endParaRPr lang="en-US" sz="32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rtl="1">
              <a:spcAft>
                <a:spcPts val="1000"/>
              </a:spcAft>
              <a:buFont typeface="+mj-lt"/>
              <a:buAutoNum type="arabicParenR"/>
              <a:tabLst>
                <a:tab pos="654685" algn="l"/>
              </a:tabLst>
            </a:pPr>
            <a:r>
              <a:rPr lang="ar-EG" sz="3200" dirty="0">
                <a:latin typeface="Calibri" panose="020F0502020204030204" pitchFamily="34" charset="0"/>
                <a:ea typeface="Calibri" panose="020F0502020204030204" pitchFamily="34" charset="0"/>
                <a:cs typeface="Simplified Arabic" panose="02010000000000000000" pitchFamily="2" charset="-78"/>
              </a:rPr>
              <a:t>ان انحياز الهياكل الضريبية في الدول النامية في الوقت الحاضر للاعتماد الغالب على الضرائب غير المباشرة كالضريبة الجمركية وضريبة الاستهلاك. </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9358915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0"/>
            <a:ext cx="12191999" cy="6812121"/>
          </a:xfrm>
          <a:prstGeom prst="rect">
            <a:avLst/>
          </a:prstGeom>
        </p:spPr>
        <p:txBody>
          <a:bodyPr wrap="square">
            <a:spAutoFit/>
          </a:bodyPr>
          <a:lstStyle/>
          <a:p>
            <a:pPr algn="just" rtl="1">
              <a:spcAft>
                <a:spcPts val="1000"/>
              </a:spcAft>
              <a:tabLst>
                <a:tab pos="654685" algn="l"/>
              </a:tabLst>
            </a:pPr>
            <a:r>
              <a:rPr lang="ar-EG" sz="3000" dirty="0">
                <a:latin typeface="Calibri" panose="020F0502020204030204" pitchFamily="34" charset="0"/>
                <a:ea typeface="Calibri" panose="020F0502020204030204" pitchFamily="34" charset="0"/>
                <a:cs typeface="Simplified Arabic" panose="02010000000000000000" pitchFamily="2" charset="-78"/>
              </a:rPr>
              <a:t>وان كانت له مزايا وفرة الحصيلة وسهولة التحصيل ملاءمة الضريبة الجمركية للأبنية الانتاجية ، المعتمدة على الانتاج الاولى في تلك الدول حيث تولد الضريبة الجمركية على الصادرات حصيلة وفيرة . الا ان الضرائب غير المباشرة يعيبها من جهة اخرى ان عبئها لا يفرق بين الفئات الفقيرة والفئات الغنية فهي اقل تحقيقا لعدالة توزيع العبء الضريبي اذا ما قورنت بالضرائب المباشرة على الدخول .</a:t>
            </a:r>
            <a:endParaRPr lang="en-US" sz="3000" dirty="0">
              <a:latin typeface="Calibri" panose="020F0502020204030204" pitchFamily="34" charset="0"/>
              <a:ea typeface="Calibri" panose="020F0502020204030204" pitchFamily="34" charset="0"/>
              <a:cs typeface="Arial" panose="020B0604020202020204" pitchFamily="34" charset="0"/>
            </a:endParaRPr>
          </a:p>
          <a:p>
            <a:pPr algn="just" rtl="1">
              <a:spcAft>
                <a:spcPts val="1000"/>
              </a:spcAft>
              <a:tabLst>
                <a:tab pos="654685" algn="l"/>
              </a:tabLst>
            </a:pPr>
            <a:r>
              <a:rPr lang="ar-EG" sz="3000" dirty="0">
                <a:latin typeface="Calibri" panose="020F0502020204030204" pitchFamily="34" charset="0"/>
                <a:ea typeface="Calibri" panose="020F0502020204030204" pitchFamily="34" charset="0"/>
                <a:cs typeface="Simplified Arabic" panose="02010000000000000000" pitchFamily="2" charset="-78"/>
              </a:rPr>
              <a:t>	ومعلوم ان من عوامل سيادة الضرائب غير المباشرة في تلك الدول ضعف كفاءة اجهزة الضريبة وعدم كفاءتها لتطبيق الضرائب المباشرة بالفعالية المطلوبة فضلا عن ان شيوع استخدام الضرائب الغير مباشرة في الدول النامية كان من دوافعه التاريخية سيطرة الاستعمار على اقتصاديات تلك الدول وحرص النفوذ الاستعماري على تمتع الاستثمارات الاجنبية بامتيازات عدم الخضوع للضرائب المباشرة كما ان الفئات الغنية المهيمنة على صنع القرار في اجهزة التحكم والتشريع تميل في تلك الدول لاستبعاد اخضاع ثرواتهم لضرائب مباشرة.</a:t>
            </a:r>
            <a:endParaRPr lang="en-US" sz="3000" dirty="0">
              <a:latin typeface="Calibri" panose="020F0502020204030204" pitchFamily="34" charset="0"/>
              <a:ea typeface="Calibri" panose="020F0502020204030204" pitchFamily="34" charset="0"/>
              <a:cs typeface="Arial" panose="020B0604020202020204" pitchFamily="34" charset="0"/>
            </a:endParaRPr>
          </a:p>
          <a:p>
            <a:pPr algn="just" rtl="1">
              <a:spcAft>
                <a:spcPts val="1000"/>
              </a:spcAft>
              <a:tabLst>
                <a:tab pos="654685" algn="l"/>
              </a:tabLst>
            </a:pPr>
            <a:r>
              <a:rPr lang="ar-EG" sz="3000" dirty="0">
                <a:latin typeface="Calibri" panose="020F0502020204030204" pitchFamily="34" charset="0"/>
                <a:ea typeface="Calibri" panose="020F0502020204030204" pitchFamily="34" charset="0"/>
                <a:cs typeface="Simplified Arabic" panose="02010000000000000000" pitchFamily="2" charset="-78"/>
              </a:rPr>
              <a:t>	لذا فان اتجاهات الاصلاح (الضريبي في الدول النامية ينبغي ان تعمل على تعديل هياكل الضريبة بها نحو التوسع في الضرائب غير المباشرة بين السلع الضرورية والسلع الكمالية ليكون عبء الضريبة الاعلى على السلع الاخيرة محققا العدالة توزيع العبء الضريبي.</a:t>
            </a:r>
            <a:endParaRPr lang="en-US" sz="3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9674367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0"/>
            <a:ext cx="12192000" cy="6258123"/>
          </a:xfrm>
          <a:prstGeom prst="rect">
            <a:avLst/>
          </a:prstGeom>
        </p:spPr>
        <p:txBody>
          <a:bodyPr wrap="square">
            <a:spAutoFit/>
          </a:bodyPr>
          <a:lstStyle/>
          <a:p>
            <a:pPr marL="342900" lvl="0" indent="-342900" algn="just" rtl="1">
              <a:spcAft>
                <a:spcPts val="1000"/>
              </a:spcAft>
              <a:buFont typeface="+mj-lt"/>
              <a:buAutoNum type="arabicParenR" startAt="3"/>
              <a:tabLst>
                <a:tab pos="654685" algn="l"/>
              </a:tabLst>
            </a:pPr>
            <a:r>
              <a:rPr lang="ar-EG" sz="3200" dirty="0">
                <a:latin typeface="Calibri" panose="020F0502020204030204" pitchFamily="34" charset="0"/>
                <a:ea typeface="Calibri" panose="020F0502020204030204" pitchFamily="34" charset="0"/>
                <a:cs typeface="Simplified Arabic" panose="02010000000000000000" pitchFamily="2" charset="-78"/>
              </a:rPr>
              <a:t>انه بالإضافة الى هدف تعظيم الحصيلة الضريبية وهدف عدالة توزيع الاعباء المالية ينبغي ان تتوافر للنظم الضريبية في الدول النامية – خلال مرحلة التنمية الاولى – درجة كافية من المرونة بالنسبة لتطورات الدخل بما يكفل نمو الايرادات الضريبية بنسبة تفوق نسبة التحسن في دخول الافراد الحقيقية مما يساعد على رفع المعدل للادخار في تلك الاقتصاديات </a:t>
            </a:r>
            <a:endParaRPr lang="en-US" sz="3200" dirty="0">
              <a:latin typeface="Calibri" panose="020F0502020204030204" pitchFamily="34" charset="0"/>
              <a:ea typeface="Calibri" panose="020F0502020204030204" pitchFamily="34" charset="0"/>
              <a:cs typeface="Arial" panose="020B0604020202020204" pitchFamily="34" charset="0"/>
            </a:endParaRPr>
          </a:p>
          <a:p>
            <a:pPr algn="just" rtl="1">
              <a:spcAft>
                <a:spcPts val="1000"/>
              </a:spcAft>
              <a:tabLst>
                <a:tab pos="654685" algn="l"/>
              </a:tabLst>
            </a:pPr>
            <a:r>
              <a:rPr lang="ar-EG" sz="3200" dirty="0">
                <a:latin typeface="Calibri" panose="020F0502020204030204" pitchFamily="34" charset="0"/>
                <a:ea typeface="Calibri" panose="020F0502020204030204" pitchFamily="34" charset="0"/>
                <a:cs typeface="Simplified Arabic" panose="02010000000000000000" pitchFamily="2" charset="-78"/>
              </a:rPr>
              <a:t>	ومما يساعد على تحقيق مرونة الهيكل الضريبي استخدام الضرائب التصاعدية على الدخل والثورة في الحدود التي لا تعكس اثرا ضارا على حوافز الانتاج والعمل والادخار الخاص.</a:t>
            </a:r>
            <a:endParaRPr lang="en-US" sz="32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rtl="1">
              <a:spcAft>
                <a:spcPts val="1000"/>
              </a:spcAft>
              <a:buFont typeface="+mj-lt"/>
              <a:buAutoNum type="arabicParenR" startAt="4"/>
              <a:tabLst>
                <a:tab pos="654685" algn="l"/>
              </a:tabLst>
            </a:pPr>
            <a:r>
              <a:rPr lang="ar-EG" sz="3200" dirty="0">
                <a:latin typeface="Calibri" panose="020F0502020204030204" pitchFamily="34" charset="0"/>
                <a:ea typeface="Calibri" panose="020F0502020204030204" pitchFamily="34" charset="0"/>
                <a:cs typeface="Simplified Arabic" panose="02010000000000000000" pitchFamily="2" charset="-78"/>
              </a:rPr>
              <a:t>ضرورة العمل على توسيع دائرة المكلفين بإخضاع مختلف الدخول الضريبية وخفض حدود </a:t>
            </a:r>
            <a:r>
              <a:rPr lang="ar-EG" sz="3200" dirty="0" smtClean="0">
                <a:latin typeface="Calibri" panose="020F0502020204030204" pitchFamily="34" charset="0"/>
                <a:ea typeface="Calibri" panose="020F0502020204030204" pitchFamily="34" charset="0"/>
                <a:cs typeface="Simplified Arabic" panose="02010000000000000000" pitchFamily="2" charset="-78"/>
              </a:rPr>
              <a:t>الاع</a:t>
            </a:r>
            <a:r>
              <a:rPr lang="ar-SA" sz="3200" dirty="0" smtClean="0">
                <a:latin typeface="Calibri" panose="020F0502020204030204" pitchFamily="34" charset="0"/>
                <a:ea typeface="Calibri" panose="020F0502020204030204" pitchFamily="34" charset="0"/>
                <a:cs typeface="Simplified Arabic" panose="02010000000000000000" pitchFamily="2" charset="-78"/>
              </a:rPr>
              <a:t>ف</a:t>
            </a:r>
            <a:r>
              <a:rPr lang="ar-EG" sz="3200" dirty="0" err="1" smtClean="0">
                <a:latin typeface="Calibri" panose="020F0502020204030204" pitchFamily="34" charset="0"/>
                <a:ea typeface="Calibri" panose="020F0502020204030204" pitchFamily="34" charset="0"/>
                <a:cs typeface="Simplified Arabic" panose="02010000000000000000" pitchFamily="2" charset="-78"/>
              </a:rPr>
              <a:t>اء</a:t>
            </a:r>
            <a:r>
              <a:rPr lang="ar-EG" sz="3200" dirty="0" smtClean="0">
                <a:latin typeface="Calibri" panose="020F0502020204030204" pitchFamily="34" charset="0"/>
                <a:ea typeface="Calibri" panose="020F0502020204030204" pitchFamily="34" charset="0"/>
                <a:cs typeface="Simplified Arabic" panose="02010000000000000000" pitchFamily="2" charset="-78"/>
              </a:rPr>
              <a:t> </a:t>
            </a:r>
            <a:r>
              <a:rPr lang="ar-EG" sz="3200" dirty="0">
                <a:latin typeface="Calibri" panose="020F0502020204030204" pitchFamily="34" charset="0"/>
                <a:ea typeface="Calibri" panose="020F0502020204030204" pitchFamily="34" charset="0"/>
                <a:cs typeface="Simplified Arabic" panose="02010000000000000000" pitchFamily="2" charset="-78"/>
              </a:rPr>
              <a:t>كلما امكن وتوسيع مفهوم الدخل الخاضع للضريبة ليغطي كافة الايرادات كالدخول المستمدة من الخارج والارباح الرأسمالية وزيادة قيمة الاصول العينية كما ينبغي العمل على اخضاع الشركات – خاصة الاجنبية – التي تتولى استغلال موارد طبيعية وفيرة او مرافق عامة تحقق ارباحا عالية لإتاوة او ضريبة خاصة ذات اسعار تصاعدية.</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172465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0"/>
            <a:ext cx="12192000" cy="7145546"/>
          </a:xfrm>
          <a:prstGeom prst="rect">
            <a:avLst/>
          </a:prstGeom>
        </p:spPr>
        <p:txBody>
          <a:bodyPr wrap="square">
            <a:spAutoFit/>
          </a:bodyPr>
          <a:lstStyle/>
          <a:p>
            <a:pPr algn="just" rtl="1">
              <a:spcAft>
                <a:spcPts val="1000"/>
              </a:spcAft>
              <a:tabLst>
                <a:tab pos="654685" algn="l"/>
              </a:tabLst>
            </a:pPr>
            <a:r>
              <a:rPr lang="ar-EG" sz="3000" dirty="0">
                <a:latin typeface="Calibri" panose="020F0502020204030204" pitchFamily="34" charset="0"/>
                <a:ea typeface="Calibri" panose="020F0502020204030204" pitchFamily="34" charset="0"/>
                <a:cs typeface="Simplified Arabic" panose="02010000000000000000" pitchFamily="2" charset="-78"/>
              </a:rPr>
              <a:t>كما يجدر في مقام تعزيز موارد تمويل التنمية من الايرادات الضريبية اعادة النظر في اسعار الضرائب على دخل الملكية الزراعية التي لا تزال تتميز بانخفاض تقديرات عائدها او القيمة الإيجابية المتخذة اساسا لربطها وكذا اخضاع دخل الاستغلال الزراعي بصورة المختلفة للضريبة.</a:t>
            </a:r>
            <a:endParaRPr lang="en-US" sz="30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rtl="1">
              <a:spcAft>
                <a:spcPts val="0"/>
              </a:spcAft>
              <a:buFont typeface="+mj-lt"/>
              <a:buAutoNum type="arabicParenR" startAt="5"/>
              <a:tabLst>
                <a:tab pos="654685" algn="l"/>
              </a:tabLst>
            </a:pPr>
            <a:r>
              <a:rPr lang="ar-EG" sz="3000" dirty="0">
                <a:latin typeface="Calibri" panose="020F0502020204030204" pitchFamily="34" charset="0"/>
                <a:ea typeface="Calibri" panose="020F0502020204030204" pitchFamily="34" charset="0"/>
                <a:cs typeface="Simplified Arabic" panose="02010000000000000000" pitchFamily="2" charset="-78"/>
              </a:rPr>
              <a:t>تطوير هيكل الضرائب الغير مباشرة من الاعتماد الغالب على الضرائب الجمركية (على التجارة الخارجية) نحو الضرائب العامة على رقم الاعمال او المبيعات والضرائب الخاصة التي تفرض على بعض السلع ذات الصفة الكمالية فضلا عن اعفاء السلع الرأسمالية ذات الاهمية لاستثمارات التنمية من الضريبة الجمركية على الواردات.</a:t>
            </a:r>
            <a:endParaRPr lang="en-US" sz="30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rtl="1">
              <a:spcAft>
                <a:spcPts val="1000"/>
              </a:spcAft>
              <a:buFont typeface="+mj-lt"/>
              <a:buAutoNum type="arabicParenR" startAt="5"/>
              <a:tabLst>
                <a:tab pos="654685" algn="l"/>
              </a:tabLst>
            </a:pPr>
            <a:r>
              <a:rPr lang="ar-EG" sz="3000" dirty="0">
                <a:latin typeface="Calibri" panose="020F0502020204030204" pitchFamily="34" charset="0"/>
                <a:ea typeface="Calibri" panose="020F0502020204030204" pitchFamily="34" charset="0"/>
                <a:cs typeface="Simplified Arabic" panose="02010000000000000000" pitchFamily="2" charset="-78"/>
              </a:rPr>
              <a:t>ضرورة اعادة النظر في نظم الاعفاءات والتخفيضات الضريبية المغال فيها والممنوحة لتشجيع الادخار والاستثمار الخاص وذلك لترشيدها والتأكد من تحقيقها للأثار المنشودة على الادخار والاستثمار مع اتخاذ التدابير الكفيلة باسترداد الضريبة في حالة التصرف في المدخرات او الاستثمارات المعفاة خلال مدة معينة والا كانت تلك الاعفاءات بمثابة اداة لتسرب جانب كبير من الايرادات الضريبية – ولذا فانه ينبغي ان يراعى قبل منح ايه اعفاءات او مزايا ضريبية دراسة تكلفتهما من الخسارة الإرادية مقارنة بعائدها في شكل زيادة المدخرات او انعاش الاستثمار الخاص مع مراعاة مستوى كفاءة الادارة الضريبية وقدرتها على متابعة اثار تلك الاعفاءات ومراقبة جدواها.</a:t>
            </a:r>
            <a:endParaRPr lang="en-US" sz="3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133386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0"/>
            <a:ext cx="12191999" cy="6683881"/>
          </a:xfrm>
          <a:prstGeom prst="rect">
            <a:avLst/>
          </a:prstGeom>
        </p:spPr>
        <p:txBody>
          <a:bodyPr wrap="square">
            <a:spAutoFit/>
          </a:bodyPr>
          <a:lstStyle/>
          <a:p>
            <a:pPr marL="342900" lvl="0" indent="-342900" algn="just" rtl="1">
              <a:spcAft>
                <a:spcPts val="0"/>
              </a:spcAft>
              <a:buFont typeface="+mj-cs"/>
              <a:buAutoNum type="arabic1Minus"/>
              <a:tabLst>
                <a:tab pos="654685" algn="l"/>
              </a:tabLst>
            </a:pPr>
            <a:r>
              <a:rPr lang="ar-EG" sz="3000" b="1" dirty="0">
                <a:latin typeface="Calibri" panose="020F0502020204030204" pitchFamily="34" charset="0"/>
                <a:ea typeface="Calibri" panose="020F0502020204030204" pitchFamily="34" charset="0"/>
                <a:cs typeface="Simplified Arabic" panose="02010000000000000000" pitchFamily="2" charset="-78"/>
              </a:rPr>
              <a:t>الايرادات السيادية الاخرى:</a:t>
            </a:r>
            <a:endParaRPr lang="en-US" sz="3000" dirty="0">
              <a:latin typeface="Calibri" panose="020F0502020204030204" pitchFamily="34" charset="0"/>
              <a:ea typeface="Calibri" panose="020F0502020204030204" pitchFamily="34" charset="0"/>
              <a:cs typeface="Arial" panose="020B0604020202020204" pitchFamily="34" charset="0"/>
            </a:endParaRPr>
          </a:p>
          <a:p>
            <a:pPr marL="34925" indent="540385" algn="just" rtl="1">
              <a:spcAft>
                <a:spcPts val="0"/>
              </a:spcAft>
              <a:tabLst>
                <a:tab pos="654685" algn="l"/>
              </a:tabLst>
            </a:pPr>
            <a:r>
              <a:rPr lang="ar-EG" sz="3000" dirty="0">
                <a:latin typeface="Calibri" panose="020F0502020204030204" pitchFamily="34" charset="0"/>
                <a:ea typeface="Calibri" panose="020F0502020204030204" pitchFamily="34" charset="0"/>
                <a:cs typeface="Simplified Arabic" panose="02010000000000000000" pitchFamily="2" charset="-78"/>
              </a:rPr>
              <a:t>وتتمثل فيما يمكن ان تسهم به الرسوم والاتاوات وغيرها من الايرادات السيادية للدولة في تمويل برامج ومشروعات التنمية الاقتصادية.</a:t>
            </a:r>
            <a:endParaRPr lang="en-US" sz="3000" dirty="0">
              <a:latin typeface="Calibri" panose="020F0502020204030204" pitchFamily="34" charset="0"/>
              <a:ea typeface="Calibri" panose="020F0502020204030204" pitchFamily="34" charset="0"/>
              <a:cs typeface="Arial" panose="020B0604020202020204" pitchFamily="34" charset="0"/>
            </a:endParaRPr>
          </a:p>
          <a:p>
            <a:pPr marL="34925" indent="540385" algn="just" rtl="1">
              <a:spcAft>
                <a:spcPts val="0"/>
              </a:spcAft>
              <a:tabLst>
                <a:tab pos="654685" algn="l"/>
              </a:tabLst>
            </a:pPr>
            <a:r>
              <a:rPr lang="ar-EG" sz="3000" dirty="0">
                <a:latin typeface="Calibri" panose="020F0502020204030204" pitchFamily="34" charset="0"/>
                <a:ea typeface="Calibri" panose="020F0502020204030204" pitchFamily="34" charset="0"/>
                <a:cs typeface="Simplified Arabic" panose="02010000000000000000" pitchFamily="2" charset="-78"/>
              </a:rPr>
              <a:t>ولما كانت الرسوم تفرض مقابل خدمات تؤديها الدولة ولا ينبغي ان تجاوز كثيرا تكلفة تلك الخدمات فأنها تعتبر مصدرا محدودا للإيراد الا انها من ناحية اخرى تتزايد كلما تزايد دور الدولة المتدخلة في الحياة الاقتصادية وكلما توسعت الحكومات في الانفاق العام على مختلف الخدمات وخاصة تلك الخدمات التي تصاحب وتعزز مشروعات وجهود التنمية الاقتصادية .</a:t>
            </a:r>
            <a:endParaRPr lang="en-US" sz="3000" dirty="0">
              <a:latin typeface="Calibri" panose="020F0502020204030204" pitchFamily="34" charset="0"/>
              <a:ea typeface="Calibri" panose="020F0502020204030204" pitchFamily="34" charset="0"/>
              <a:cs typeface="Arial" panose="020B0604020202020204" pitchFamily="34" charset="0"/>
            </a:endParaRPr>
          </a:p>
          <a:p>
            <a:pPr marL="34925" indent="450215" algn="just" rtl="1">
              <a:spcAft>
                <a:spcPts val="0"/>
              </a:spcAft>
              <a:tabLst>
                <a:tab pos="654685" algn="l"/>
              </a:tabLst>
            </a:pPr>
            <a:r>
              <a:rPr lang="ar-EG" sz="3000" dirty="0">
                <a:latin typeface="Calibri" panose="020F0502020204030204" pitchFamily="34" charset="0"/>
                <a:ea typeface="Calibri" panose="020F0502020204030204" pitchFamily="34" charset="0"/>
                <a:cs typeface="Simplified Arabic" panose="02010000000000000000" pitchFamily="2" charset="-78"/>
              </a:rPr>
              <a:t>اما الاتاوات فهي ما تفتضيه الدولة مقابل حصول بعض المشروعات على حقوق الامتياز وعقود الاستغلال للموارد الطبيعية حيث يمكن ان توجه حصيلة تلك الايرادات للإنفاق على متطلبات التنمية الاقتصادية.</a:t>
            </a:r>
            <a:endParaRPr lang="en-US" sz="3000" dirty="0">
              <a:latin typeface="Calibri" panose="020F0502020204030204" pitchFamily="34" charset="0"/>
              <a:ea typeface="Calibri" panose="020F0502020204030204" pitchFamily="34" charset="0"/>
              <a:cs typeface="Arial" panose="020B0604020202020204" pitchFamily="34" charset="0"/>
            </a:endParaRPr>
          </a:p>
          <a:p>
            <a:pPr marL="125095" indent="450215" algn="just" rtl="1">
              <a:spcAft>
                <a:spcPts val="1000"/>
              </a:spcAft>
              <a:tabLst>
                <a:tab pos="654685" algn="l"/>
              </a:tabLst>
            </a:pPr>
            <a:r>
              <a:rPr lang="ar-EG" sz="3000" dirty="0">
                <a:latin typeface="Calibri" panose="020F0502020204030204" pitchFamily="34" charset="0"/>
                <a:ea typeface="Calibri" panose="020F0502020204030204" pitchFamily="34" charset="0"/>
                <a:cs typeface="Simplified Arabic" panose="02010000000000000000" pitchFamily="2" charset="-78"/>
              </a:rPr>
              <a:t>كما يعتبر من قبيل الاتاوة الاقتطاع جانب من الزيادة في الثروات العقارية الناتجة عن مشروعات التنمية والتخطيط العمراني الذى تضطلع به الدولة. وكذا اقتطاع نسبة من الأرباح الاضافية التي تتولد </a:t>
            </a:r>
            <a:r>
              <a:rPr lang="ar-EG" sz="3000" dirty="0" smtClean="0">
                <a:latin typeface="Calibri" panose="020F0502020204030204" pitchFamily="34" charset="0"/>
                <a:ea typeface="Calibri" panose="020F0502020204030204" pitchFamily="34" charset="0"/>
                <a:cs typeface="Simplified Arabic" panose="02010000000000000000" pitchFamily="2" charset="-78"/>
              </a:rPr>
              <a:t>لبعض </a:t>
            </a:r>
            <a:r>
              <a:rPr lang="ar-EG" sz="3000" dirty="0" smtClean="0"/>
              <a:t>المشروعات </a:t>
            </a:r>
            <a:r>
              <a:rPr lang="ar-EG" sz="3000" dirty="0"/>
              <a:t>بفضل برامج التنمية الاقتصادية.</a:t>
            </a:r>
            <a:endParaRPr lang="en-US" sz="3000" dirty="0"/>
          </a:p>
          <a:p>
            <a:pPr marL="125095" indent="450215" algn="just" rtl="1">
              <a:spcAft>
                <a:spcPts val="1000"/>
              </a:spcAft>
              <a:tabLst>
                <a:tab pos="654685" algn="l"/>
              </a:tabLst>
            </a:pPr>
            <a:endParaRPr lang="en-US" sz="3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9434883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 y="0"/>
            <a:ext cx="12192000" cy="6423297"/>
          </a:xfrm>
          <a:prstGeom prst="rect">
            <a:avLst/>
          </a:prstGeom>
        </p:spPr>
        <p:txBody>
          <a:bodyPr wrap="square">
            <a:spAutoFit/>
          </a:bodyPr>
          <a:lstStyle/>
          <a:p>
            <a:pPr marL="457200" lvl="0" indent="-457200" algn="just" rtl="1">
              <a:lnSpc>
                <a:spcPct val="115000"/>
              </a:lnSpc>
              <a:spcAft>
                <a:spcPts val="1000"/>
              </a:spcAft>
              <a:buFont typeface="+mj-cs"/>
              <a:buAutoNum type="arabic1Minus" startAt="3"/>
              <a:tabLst>
                <a:tab pos="654685" algn="l"/>
              </a:tabLst>
            </a:pPr>
            <a:r>
              <a:rPr lang="ar-EG" sz="2800" b="1" dirty="0">
                <a:latin typeface="Calibri" panose="020F0502020204030204" pitchFamily="34" charset="0"/>
                <a:ea typeface="Calibri" panose="020F0502020204030204" pitchFamily="34" charset="0"/>
                <a:cs typeface="Simplified Arabic" panose="02010000000000000000" pitchFamily="2" charset="-78"/>
              </a:rPr>
              <a:t>فائض قطاع الاعمال العام:</a:t>
            </a:r>
            <a:endParaRPr lang="en-US" sz="2800" dirty="0">
              <a:latin typeface="Calibri" panose="020F0502020204030204" pitchFamily="34" charset="0"/>
              <a:ea typeface="Calibri" panose="020F0502020204030204" pitchFamily="34" charset="0"/>
              <a:cs typeface="Arial" panose="020B0604020202020204" pitchFamily="34" charset="0"/>
            </a:endParaRPr>
          </a:p>
          <a:p>
            <a:pPr marL="34925" indent="540385" algn="just" rtl="1">
              <a:lnSpc>
                <a:spcPct val="115000"/>
              </a:lnSpc>
              <a:spcAft>
                <a:spcPts val="1000"/>
              </a:spcAft>
              <a:tabLst>
                <a:tab pos="654685" algn="l"/>
              </a:tabLst>
            </a:pPr>
            <a:r>
              <a:rPr lang="ar-EG" sz="2800" dirty="0">
                <a:latin typeface="Calibri" panose="020F0502020204030204" pitchFamily="34" charset="0"/>
                <a:ea typeface="Calibri" panose="020F0502020204030204" pitchFamily="34" charset="0"/>
                <a:cs typeface="Simplified Arabic" panose="02010000000000000000" pitchFamily="2" charset="-78"/>
              </a:rPr>
              <a:t>	تتجلى اهمية هذا القطاع المنتج او قطاع الاعمال الهام بوجه خاص في الدول الاشتراكية تليها الدول التي اتجهت حديثا لتأميم بعض الصناعات الاساسية او اخضاع المشروعات الاجنبية للإدارة الوطنية وهو اتجاه تسير علي بعض التجارب للتنمية الاقتصادية في الدول المختلفة فضلا عن وجودة في بعض الدول الرأسمالية المتقدمة.</a:t>
            </a:r>
            <a:endParaRPr lang="en-US" sz="2800" dirty="0">
              <a:latin typeface="Calibri" panose="020F0502020204030204" pitchFamily="34" charset="0"/>
              <a:ea typeface="Calibri" panose="020F0502020204030204" pitchFamily="34" charset="0"/>
              <a:cs typeface="Arial" panose="020B0604020202020204" pitchFamily="34" charset="0"/>
            </a:endParaRPr>
          </a:p>
          <a:p>
            <a:pPr marL="34925" indent="193675" algn="just" rtl="1">
              <a:lnSpc>
                <a:spcPct val="115000"/>
              </a:lnSpc>
              <a:spcAft>
                <a:spcPts val="1000"/>
              </a:spcAft>
              <a:tabLst>
                <a:tab pos="654685" algn="l"/>
              </a:tabLst>
            </a:pPr>
            <a:r>
              <a:rPr lang="ar-EG" sz="2800" dirty="0">
                <a:latin typeface="Calibri" panose="020F0502020204030204" pitchFamily="34" charset="0"/>
                <a:ea typeface="Calibri" panose="020F0502020204030204" pitchFamily="34" charset="0"/>
                <a:cs typeface="Simplified Arabic" panose="02010000000000000000" pitchFamily="2" charset="-78"/>
              </a:rPr>
              <a:t>	ومن مجالات النشاط الشائعة لقطاع الاعمال العام الصناعات الاستخراجية وبعض المنتجات الاستراتيجية والاحتكارات المالية والتجارية التي تضطلع بها مشروعات تديرها وتملكها الحكومة .</a:t>
            </a:r>
            <a:endParaRPr lang="en-US" sz="2800" dirty="0">
              <a:latin typeface="Calibri" panose="020F0502020204030204" pitchFamily="34" charset="0"/>
              <a:ea typeface="Calibri" panose="020F0502020204030204" pitchFamily="34" charset="0"/>
              <a:cs typeface="Arial" panose="020B0604020202020204" pitchFamily="34" charset="0"/>
            </a:endParaRPr>
          </a:p>
          <a:p>
            <a:pPr marL="34925" indent="193675" algn="just" rtl="1">
              <a:lnSpc>
                <a:spcPct val="115000"/>
              </a:lnSpc>
              <a:spcAft>
                <a:spcPts val="1000"/>
              </a:spcAft>
              <a:tabLst>
                <a:tab pos="654685" algn="l"/>
              </a:tabLst>
            </a:pPr>
            <a:r>
              <a:rPr lang="ar-EG" sz="2800" dirty="0">
                <a:latin typeface="Calibri" panose="020F0502020204030204" pitchFamily="34" charset="0"/>
                <a:ea typeface="Calibri" panose="020F0502020204030204" pitchFamily="34" charset="0"/>
                <a:cs typeface="Simplified Arabic" panose="02010000000000000000" pitchFamily="2" charset="-78"/>
              </a:rPr>
              <a:t>	ويتولد فائض او ارباح قطاع الاعمال العام – شان قطاع الاعمال الخاص – من الفارق بين نفقات الانتاج واثمان بيع المنتجات لذا فان اهم عوامل تحديد مستوى الفائض المذكور تكمن </a:t>
            </a:r>
            <a:r>
              <a:rPr lang="ar-EG" sz="2800" dirty="0" err="1">
                <a:latin typeface="Calibri" panose="020F0502020204030204" pitchFamily="34" charset="0"/>
                <a:ea typeface="Calibri" panose="020F0502020204030204" pitchFamily="34" charset="0"/>
                <a:cs typeface="Simplified Arabic" panose="02010000000000000000" pitchFamily="2" charset="-78"/>
              </a:rPr>
              <a:t>فى</a:t>
            </a:r>
            <a:r>
              <a:rPr lang="ar-EG" sz="2800" dirty="0">
                <a:latin typeface="Calibri" panose="020F0502020204030204" pitchFamily="34" charset="0"/>
                <a:ea typeface="Calibri" panose="020F0502020204030204" pitchFamily="34" charset="0"/>
                <a:cs typeface="Simplified Arabic" panose="02010000000000000000" pitchFamily="2" charset="-78"/>
              </a:rPr>
              <a:t> ظروف التكلفة الانتاجية ومستواها من جهة وسياسة تسعير منتجات القطاع المذكور من جهة اخرى وبقدر ما تستطيع تلك المشروعات تحقيق ارباح او فائض، فإنها تتمكن من توسيع رقعة نشاطها وزيادة طاقتها الانتاجية بمزيد من الاستثمارات التي تشكل سبيلا هاما لتعزيز عملية التنمية الاقتصادية ودفع التكوين الرأسمالي.</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09616664"/>
      </p:ext>
    </p:extLst>
  </p:cSld>
  <p:clrMapOvr>
    <a:masterClrMapping/>
  </p:clrMapOvr>
  <p:timing>
    <p:tnLst>
      <p:par>
        <p:cTn id="1" dur="indefinite" restart="never" nodeType="tmRoot"/>
      </p:par>
    </p:tnLst>
  </p:timing>
</p:sld>
</file>

<file path=ppt/theme/theme1.xml><?xml version="1.0" encoding="utf-8"?>
<a:theme xmlns:a="http://schemas.openxmlformats.org/drawingml/2006/main" name="شريحة">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7</TotalTime>
  <Words>1307</Words>
  <Application>Microsoft Office PowerPoint</Application>
  <PresentationFormat>ملء الشاشة</PresentationFormat>
  <Paragraphs>50</Paragraphs>
  <Slides>18</Slides>
  <Notes>0</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18</vt:i4>
      </vt:variant>
    </vt:vector>
  </HeadingPairs>
  <TitlesOfParts>
    <vt:vector size="25" baseType="lpstr">
      <vt:lpstr>Arial</vt:lpstr>
      <vt:lpstr>Calibri</vt:lpstr>
      <vt:lpstr>Century Gothic</vt:lpstr>
      <vt:lpstr>Simplified Arabic</vt:lpstr>
      <vt:lpstr>Tahoma</vt:lpstr>
      <vt:lpstr>Wingdings 3</vt:lpstr>
      <vt:lpstr>شريحة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dr_roshdy71</dc:creator>
  <cp:lastModifiedBy>dr_roshdy71</cp:lastModifiedBy>
  <cp:revision>2</cp:revision>
  <dcterms:created xsi:type="dcterms:W3CDTF">2020-03-15T21:05:03Z</dcterms:created>
  <dcterms:modified xsi:type="dcterms:W3CDTF">2020-03-21T18:51:21Z</dcterms:modified>
</cp:coreProperties>
</file>