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3/21/2020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721217" y="555846"/>
            <a:ext cx="10766737" cy="2121030"/>
          </a:xfrm>
          <a:prstGeom prst="rect">
            <a:avLst/>
          </a:prstGeom>
        </p:spPr>
        <p:txBody>
          <a:bodyPr wrap="square">
            <a:spAutoFit/>
          </a:bodyPr>
          <a:lstStyle/>
          <a:p>
            <a:pPr algn="r" rtl="1">
              <a:lnSpc>
                <a:spcPct val="107000"/>
              </a:lnSpc>
              <a:spcAft>
                <a:spcPts val="800"/>
              </a:spcAft>
            </a:pPr>
            <a:r>
              <a:rPr lang="ar-SA" sz="6000" dirty="0">
                <a:latin typeface="Calibri" panose="020F0502020204030204" pitchFamily="34" charset="0"/>
                <a:ea typeface="Calibri" panose="020F0502020204030204" pitchFamily="34" charset="0"/>
                <a:cs typeface="Arial" panose="020B0604020202020204" pitchFamily="34" charset="0"/>
              </a:rPr>
              <a:t>تابع التجارب </a:t>
            </a:r>
            <a:r>
              <a:rPr lang="ar-SA" sz="6000" dirty="0" smtClean="0">
                <a:latin typeface="Calibri" panose="020F0502020204030204" pitchFamily="34" charset="0"/>
                <a:ea typeface="Calibri" panose="020F0502020204030204" pitchFamily="34" charset="0"/>
                <a:cs typeface="Arial" panose="020B0604020202020204" pitchFamily="34" charset="0"/>
              </a:rPr>
              <a:t>الدولية</a:t>
            </a:r>
          </a:p>
          <a:p>
            <a:pPr algn="r" rtl="1">
              <a:lnSpc>
                <a:spcPct val="107000"/>
              </a:lnSpc>
              <a:spcAft>
                <a:spcPts val="800"/>
              </a:spcAft>
            </a:pPr>
            <a:r>
              <a:rPr lang="ar-SA" sz="6000" dirty="0" smtClean="0">
                <a:latin typeface="Calibri" panose="020F0502020204030204" pitchFamily="34" charset="0"/>
                <a:ea typeface="Calibri" panose="020F0502020204030204" pitchFamily="34" charset="0"/>
                <a:cs typeface="Arial" panose="020B0604020202020204" pitchFamily="34" charset="0"/>
              </a:rPr>
              <a:t> </a:t>
            </a:r>
            <a:r>
              <a:rPr lang="ar-SA" sz="6000" dirty="0">
                <a:latin typeface="Calibri" panose="020F0502020204030204" pitchFamily="34" charset="0"/>
                <a:ea typeface="Calibri" panose="020F0502020204030204" pitchFamily="34" charset="0"/>
                <a:cs typeface="Arial" panose="020B0604020202020204" pitchFamily="34" charset="0"/>
              </a:rPr>
              <a:t>في الاقتصاد المعرفي</a:t>
            </a:r>
            <a:endParaRPr lang="en-US" sz="6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167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109182" y="0"/>
            <a:ext cx="12301181" cy="6478697"/>
          </a:xfrm>
          <a:prstGeom prst="rect">
            <a:avLst/>
          </a:prstGeom>
        </p:spPr>
        <p:txBody>
          <a:bodyPr wrap="square">
            <a:spAutoFit/>
          </a:bodyPr>
          <a:lstStyle/>
          <a:p>
            <a:pPr marL="742950" lvl="0" indent="-742950" algn="just" rtl="1">
              <a:lnSpc>
                <a:spcPct val="150000"/>
              </a:lnSpc>
              <a:spcAft>
                <a:spcPts val="0"/>
              </a:spcAft>
              <a:buFont typeface="+mj-lt"/>
              <a:buAutoNum type="arabicPeriod" startAt="8"/>
              <a:tabLst>
                <a:tab pos="5093970" algn="l"/>
              </a:tabLst>
            </a:pPr>
            <a:r>
              <a:rPr lang="ar-SA" sz="4000" dirty="0">
                <a:latin typeface="Arial" panose="020B0604020202020204" pitchFamily="34" charset="0"/>
                <a:ea typeface="Calibri" panose="020F0502020204030204" pitchFamily="34" charset="0"/>
                <a:cs typeface="Simplified Arabic" panose="02010000000000000000" pitchFamily="2" charset="-78"/>
              </a:rPr>
              <a:t>ضآلة المردود الاقتصادي للبحث والتطوير والابتكار في شتي المجالات الإنتاجية مما يسهم في عجز الاقتصاد عن التحول الي اقتصاد معرفي </a:t>
            </a:r>
            <a:r>
              <a:rPr lang="ar-SA" sz="4000" dirty="0" err="1">
                <a:latin typeface="Arial" panose="020B0604020202020204" pitchFamily="34" charset="0"/>
                <a:ea typeface="Calibri" panose="020F0502020204030204" pitchFamily="34" charset="0"/>
                <a:cs typeface="Simplified Arabic" panose="02010000000000000000" pitchFamily="2" charset="-78"/>
              </a:rPr>
              <a:t>تنافسى</a:t>
            </a:r>
            <a:r>
              <a:rPr lang="ar-SA" sz="4000" dirty="0">
                <a:latin typeface="Arial" panose="020B0604020202020204" pitchFamily="34" charset="0"/>
                <a:ea typeface="Calibri" panose="020F0502020204030204" pitchFamily="34" charset="0"/>
                <a:cs typeface="Simplified Arabic" panose="02010000000000000000" pitchFamily="2" charset="-78"/>
              </a:rPr>
              <a:t> ويمثل احد التحديات التي تواجه بالإضافة الي البطالة الهيكلية.</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0"/>
              </a:spcAft>
              <a:buFont typeface="+mj-lt"/>
              <a:buAutoNum type="arabicPeriod" startAt="8"/>
              <a:tabLst>
                <a:tab pos="5093970" algn="l"/>
              </a:tabLst>
            </a:pPr>
            <a:r>
              <a:rPr lang="ar-SA" sz="4000" dirty="0">
                <a:latin typeface="Arial" panose="020B0604020202020204" pitchFamily="34" charset="0"/>
                <a:ea typeface="Calibri" panose="020F0502020204030204" pitchFamily="34" charset="0"/>
                <a:cs typeface="Simplified Arabic" panose="02010000000000000000" pitchFamily="2" charset="-78"/>
              </a:rPr>
              <a:t>غياب الإرادة السياسية وعدم تبنيها للتحول المعرفي والبني التحتية التكنولوجية تمثل عوائق امام التحول للاقتصاد المعرفي ومن ثم </a:t>
            </a:r>
            <a:r>
              <a:rPr lang="ar-SA" sz="4000" dirty="0" err="1">
                <a:latin typeface="Arial" panose="020B0604020202020204" pitchFamily="34" charset="0"/>
                <a:ea typeface="Calibri" panose="020F0502020204030204" pitchFamily="34" charset="0"/>
                <a:cs typeface="Simplified Arabic" panose="02010000000000000000" pitchFamily="2" charset="-78"/>
              </a:rPr>
              <a:t>التاخر</a:t>
            </a:r>
            <a:r>
              <a:rPr lang="ar-SA" sz="4000" dirty="0">
                <a:latin typeface="Arial" panose="020B0604020202020204" pitchFamily="34" charset="0"/>
                <a:ea typeface="Calibri" panose="020F0502020204030204" pitchFamily="34" charset="0"/>
                <a:cs typeface="Simplified Arabic" panose="02010000000000000000" pitchFamily="2" charset="-78"/>
              </a:rPr>
              <a:t> في تحقيق التنمية المستدامة.</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2044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6494085"/>
          </a:xfrm>
          <a:prstGeom prst="rect">
            <a:avLst/>
          </a:prstGeom>
        </p:spPr>
        <p:txBody>
          <a:bodyPr wrap="square">
            <a:spAutoFit/>
          </a:bodyPr>
          <a:lstStyle/>
          <a:p>
            <a:pPr indent="628650" algn="r" rtl="1">
              <a:spcAft>
                <a:spcPts val="0"/>
              </a:spcAft>
              <a:tabLst>
                <a:tab pos="5093970" algn="l"/>
              </a:tabLst>
            </a:pPr>
            <a:r>
              <a:rPr lang="ar-SA" sz="3200" b="1" dirty="0">
                <a:latin typeface="Arial" panose="020B0604020202020204" pitchFamily="34" charset="0"/>
                <a:ea typeface="Calibri" panose="020F0502020204030204" pitchFamily="34" charset="0"/>
                <a:cs typeface="Simplified Arabic" panose="02010000000000000000" pitchFamily="2" charset="-78"/>
              </a:rPr>
              <a:t>التوصيات :</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628650" algn="r" rtl="1">
              <a:spcAft>
                <a:spcPts val="0"/>
              </a:spcAft>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 بعد التعرف علي ماهية الاقتصاد المعرفي ومؤشراته </a:t>
            </a:r>
            <a:r>
              <a:rPr lang="ar-SA" sz="3200" dirty="0" err="1">
                <a:latin typeface="Arial" panose="020B0604020202020204" pitchFamily="34" charset="0"/>
                <a:ea typeface="Calibri" panose="020F0502020204030204" pitchFamily="34" charset="0"/>
                <a:cs typeface="Simplified Arabic" panose="02010000000000000000" pitchFamily="2" charset="-78"/>
              </a:rPr>
              <a:t>والتحدياته</a:t>
            </a:r>
            <a:r>
              <a:rPr lang="ar-SA" sz="3200" dirty="0">
                <a:latin typeface="Arial" panose="020B0604020202020204" pitchFamily="34" charset="0"/>
                <a:ea typeface="Calibri" panose="020F0502020204030204" pitchFamily="34" charset="0"/>
                <a:cs typeface="Simplified Arabic" panose="02010000000000000000" pitchFamily="2" charset="-78"/>
              </a:rPr>
              <a:t> التي تواجهه وعلاقته بالنمو المستدام في الفكر الاقتصادي التنموي ودوره في تحقيق  التنمية المستدامة وبالاستفادة من التجارب الدولية في هذا الصدد ، وفي ضوء النتائج التي توصلنا اليها.</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628650" algn="r" rtl="1">
              <a:spcAft>
                <a:spcPts val="0"/>
              </a:spcAft>
              <a:tabLst>
                <a:tab pos="5093970" algn="l"/>
              </a:tabLst>
            </a:pPr>
            <a:r>
              <a:rPr lang="ar-SA" sz="3200" b="1" dirty="0">
                <a:latin typeface="Arial" panose="020B0604020202020204" pitchFamily="34" charset="0"/>
                <a:ea typeface="Calibri" panose="020F0502020204030204" pitchFamily="34" charset="0"/>
                <a:cs typeface="Simplified Arabic" panose="02010000000000000000" pitchFamily="2" charset="-78"/>
              </a:rPr>
              <a:t> توصي الدراسة </a:t>
            </a:r>
            <a:r>
              <a:rPr lang="ar-SA" sz="3200" b="1" dirty="0" err="1">
                <a:latin typeface="Arial" panose="020B0604020202020204" pitchFamily="34" charset="0"/>
                <a:ea typeface="Calibri" panose="020F0502020204030204" pitchFamily="34" charset="0"/>
                <a:cs typeface="Simplified Arabic" panose="02010000000000000000" pitchFamily="2" charset="-78"/>
              </a:rPr>
              <a:t>بمايلي</a:t>
            </a:r>
            <a:r>
              <a:rPr lang="ar-SA" sz="3200" b="1" dirty="0">
                <a:latin typeface="Arial" panose="020B0604020202020204" pitchFamily="34" charset="0"/>
                <a:ea typeface="Calibri" panose="020F0502020204030204" pitchFamily="34" charset="0"/>
                <a:cs typeface="Simplified Arabic" panose="020100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ينبغي علي الدول خلق المناخ المناسب لتنامي المعرفة ، فالمعرفة أصبحت اهم عنصر من عناصر الإنتاج في الوقت الحاضر.</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ضرورة توافر الإرادة السياسية المحفزة للتحول نحو الاقتصاد المعرفي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تبني رؤية استراتيجية وطنية شاملة للتحول الي الاقتصاد المعرفي وذلك بالعمل علي تطوير البني التحتية التكنولوجية ذات الصلة.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وضع الخطط الاستراتيجية الوطنية والقومية ذات الأهداف الزمنية المحددة بهدف التوجه نحو اقتصاد المعرفة، وذلك فيما يتعلق بشبكات الاتصال، والاعتماد على تكنولوجيا مستقلة وموارد بشرية قادرة على التركيب والتشغيل والصيانة، وأن تتسم بطابع المؤسسية.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8657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6986528"/>
          </a:xfrm>
          <a:prstGeom prst="rect">
            <a:avLst/>
          </a:prstGeom>
        </p:spPr>
        <p:txBody>
          <a:bodyPr wrap="square">
            <a:spAutoFit/>
          </a:bodyPr>
          <a:lstStyle/>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توجيه الموارد الاقتصادية نحو الصناعات المعرفية وزيادة الايرادات عن طريق القيمة المضافة والاستفادة من </a:t>
            </a:r>
            <a:r>
              <a:rPr lang="ar-SA" sz="3200" dirty="0" smtClean="0">
                <a:latin typeface="Arial" panose="020B0604020202020204" pitchFamily="34" charset="0"/>
                <a:ea typeface="Calibri" panose="020F0502020204030204" pitchFamily="34" charset="0"/>
                <a:cs typeface="Simplified Arabic" panose="02010000000000000000" pitchFamily="2" charset="-78"/>
              </a:rPr>
              <a:t>الثورة التكنلوجية </a:t>
            </a:r>
            <a:r>
              <a:rPr lang="ar-SA" sz="3200" dirty="0">
                <a:latin typeface="Arial" panose="020B0604020202020204" pitchFamily="34" charset="0"/>
                <a:ea typeface="Calibri" panose="020F0502020204030204" pitchFamily="34" charset="0"/>
                <a:cs typeface="Simplified Arabic" panose="02010000000000000000" pitchFamily="2" charset="-78"/>
              </a:rPr>
              <a:t>في الانتاج.</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العمل علي توافر راس المال البشري وتنميته من خلال التدريب والتطوير ، حيث ان راس المال البشري هو حجر الزاوية لبناء مجتمع المعرفة من جهة ودعامة تطور المؤسسة الاقتصادية ونموها ونجاحها من جهة اخري.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إقامة منظومات تعليمية وبحثية وابتكارية عالية الجودة </a:t>
            </a:r>
            <a:r>
              <a:rPr lang="ar-SA" sz="3200" dirty="0" err="1">
                <a:latin typeface="Arial" panose="020B0604020202020204" pitchFamily="34" charset="0"/>
                <a:ea typeface="Calibri" panose="020F0502020204030204" pitchFamily="34" charset="0"/>
                <a:cs typeface="Simplified Arabic" panose="02010000000000000000" pitchFamily="2" charset="-78"/>
              </a:rPr>
              <a:t>لتهزيز</a:t>
            </a:r>
            <a:r>
              <a:rPr lang="ar-SA" sz="3200" dirty="0">
                <a:latin typeface="Arial" panose="020B0604020202020204" pitchFamily="34" charset="0"/>
                <a:ea typeface="Calibri" panose="020F0502020204030204" pitchFamily="34" charset="0"/>
                <a:cs typeface="Simplified Arabic" panose="02010000000000000000" pitchFamily="2" charset="-78"/>
              </a:rPr>
              <a:t> القدرات لدي الافراد وبناء مهارات الابداع وحل المشكلات واتخاذ القرار والفهم والتحليل والاستنباط.</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رفع الوعي المجتمعي بأهمية الاقتصاد المعرفي من خلال النشر الكامل لتعليم راقي النوعية مع إعطاء </a:t>
            </a:r>
            <a:r>
              <a:rPr lang="ar-SA" sz="3200" dirty="0" smtClean="0">
                <a:latin typeface="Arial" panose="020B0604020202020204" pitchFamily="34" charset="0"/>
                <a:ea typeface="Calibri" panose="020F0502020204030204" pitchFamily="34" charset="0"/>
                <a:cs typeface="Simplified Arabic" panose="02010000000000000000" pitchFamily="2" charset="-78"/>
              </a:rPr>
              <a:t>عناية خاصة </a:t>
            </a:r>
            <a:r>
              <a:rPr lang="ar-SA" sz="3200" dirty="0">
                <a:latin typeface="Arial" panose="020B0604020202020204" pitchFamily="34" charset="0"/>
                <a:ea typeface="Calibri" panose="020F0502020204030204" pitchFamily="34" charset="0"/>
                <a:cs typeface="Simplified Arabic" panose="02010000000000000000" pitchFamily="2" charset="-78"/>
              </a:rPr>
              <a:t>للتدريب والتأهيل المستمر وتحفيز الموهوبين والمبتكرين.</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spcAft>
                <a:spcPts val="0"/>
              </a:spcAft>
              <a:buFont typeface="Wingdings" panose="05000000000000000000" pitchFamily="2"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دعم البحث العلمي والباحثين في مجال التقنيات المعرفية وزيادة حجم الإنفاق على البحث العلمي بحيث يشكل نسبة جيدة من الناتج القومي الإجمالي</a:t>
            </a:r>
            <a:r>
              <a:rPr lang="ar-SA" sz="3200" dirty="0" smtClean="0">
                <a:latin typeface="Arial" panose="020B0604020202020204" pitchFamily="34" charset="0"/>
                <a:ea typeface="Calibri" panose="020F0502020204030204" pitchFamily="34" charset="0"/>
                <a:cs typeface="Simplified Arabic" panose="02010000000000000000" pitchFamily="2" charset="-78"/>
              </a:rPr>
              <a:t>.</a:t>
            </a:r>
          </a:p>
          <a:p>
            <a:pPr marL="342900" indent="-342900" algn="r" rtl="1">
              <a:buFont typeface="Wingdings" panose="05000000000000000000" pitchFamily="2" charset="2"/>
              <a:buChar char=""/>
              <a:tabLst>
                <a:tab pos="5093970" algn="l"/>
              </a:tabLst>
            </a:pPr>
            <a:r>
              <a:rPr lang="ar-SA" sz="3200" dirty="0"/>
              <a:t>الاستفادة من تجارب الدول النامية الصاعدة في </a:t>
            </a:r>
            <a:r>
              <a:rPr lang="ar-SA" sz="3200" dirty="0" smtClean="0"/>
              <a:t>هذا المجال </a:t>
            </a:r>
            <a:r>
              <a:rPr lang="ar-SA" sz="3200" dirty="0"/>
              <a:t>والتعاون معها على المستوى المعرفي والتقني.</a:t>
            </a:r>
            <a:endParaRPr lang="en-US" sz="3200" dirty="0"/>
          </a:p>
          <a:p>
            <a:pPr marL="342900" lvl="0" indent="-342900" algn="r" rtl="1">
              <a:spcAft>
                <a:spcPts val="0"/>
              </a:spcAft>
              <a:buFont typeface="Wingdings" panose="05000000000000000000" pitchFamily="2" charset="2"/>
              <a:buChar char=""/>
              <a:tabLst>
                <a:tab pos="5093970" algn="l"/>
              </a:tabLst>
            </a:pP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3068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470296" cy="6986528"/>
          </a:xfrm>
          <a:prstGeom prst="rect">
            <a:avLst/>
          </a:prstGeom>
        </p:spPr>
        <p:txBody>
          <a:bodyPr wrap="square">
            <a:spAutoFit/>
          </a:bodyPr>
          <a:lstStyle/>
          <a:p>
            <a:pPr marL="514350" lvl="0" indent="-514350" algn="just" rtl="1">
              <a:spcAft>
                <a:spcPts val="0"/>
              </a:spcAft>
              <a:buFont typeface="+mj-lt"/>
              <a:buAutoNum type="arabicPeriod" startAt="6"/>
              <a:tabLst>
                <a:tab pos="5093970" algn="l"/>
              </a:tabLst>
            </a:pPr>
            <a:r>
              <a:rPr lang="ar-SA" sz="3200" b="1" dirty="0" smtClean="0">
                <a:latin typeface="Arial" panose="020B0604020202020204" pitchFamily="34" charset="0"/>
                <a:ea typeface="Calibri" panose="020F0502020204030204" pitchFamily="34" charset="0"/>
                <a:cs typeface="Simplified Arabic" panose="02010000000000000000" pitchFamily="2" charset="-78"/>
              </a:rPr>
              <a:t>تجربة </a:t>
            </a:r>
            <a:r>
              <a:rPr lang="ar-SA" sz="3200" b="1" dirty="0">
                <a:latin typeface="Arial" panose="020B0604020202020204" pitchFamily="34" charset="0"/>
                <a:ea typeface="Calibri" panose="020F0502020204030204" pitchFamily="34" charset="0"/>
                <a:cs typeface="Simplified Arabic" panose="02010000000000000000" pitchFamily="2" charset="-78"/>
              </a:rPr>
              <a:t>كوريا الجنوبية :</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spcAft>
                <a:spcPts val="0"/>
              </a:spcAft>
            </a:pPr>
            <a:r>
              <a:rPr lang="ar-SA" sz="3200" dirty="0">
                <a:latin typeface="Arial" panose="020B0604020202020204" pitchFamily="34" charset="0"/>
                <a:ea typeface="Calibri" panose="020F0502020204030204" pitchFamily="34" charset="0"/>
                <a:cs typeface="Simplified Arabic" panose="02010000000000000000" pitchFamily="2" charset="-78"/>
              </a:rPr>
              <a:t>	تحولت  كوريا الجنوبية من دولة متلقية </a:t>
            </a:r>
            <a:r>
              <a:rPr lang="ar-SA" sz="3200" dirty="0" err="1">
                <a:latin typeface="Arial" panose="020B0604020202020204" pitchFamily="34" charset="0"/>
                <a:ea typeface="Calibri" panose="020F0502020204030204" pitchFamily="34" charset="0"/>
                <a:cs typeface="Simplified Arabic" panose="02010000000000000000" pitchFamily="2" charset="-78"/>
              </a:rPr>
              <a:t>للممساعدات</a:t>
            </a:r>
            <a:r>
              <a:rPr lang="ar-SA" sz="3200" dirty="0">
                <a:latin typeface="Arial" panose="020B0604020202020204" pitchFamily="34" charset="0"/>
                <a:ea typeface="Calibri" panose="020F0502020204030204" pitchFamily="34" charset="0"/>
                <a:cs typeface="Simplified Arabic" panose="02010000000000000000" pitchFamily="2" charset="-78"/>
              </a:rPr>
              <a:t> إلى دولة مرتفعة الدخل وهي احدي النمور الاسيوية ، تحتل كوريا المرتبة رقم 15 من حيث ترتيب اقتصادات العالم الآن، المركز 11 </a:t>
            </a:r>
            <a:r>
              <a:rPr lang="ar-SA" sz="3200" dirty="0" err="1">
                <a:latin typeface="Arial" panose="020B0604020202020204" pitchFamily="34" charset="0"/>
                <a:ea typeface="Calibri" panose="020F0502020204030204" pitchFamily="34" charset="0"/>
                <a:cs typeface="Simplified Arabic" panose="02010000000000000000" pitchFamily="2" charset="-78"/>
              </a:rPr>
              <a:t>فى</a:t>
            </a:r>
            <a:r>
              <a:rPr lang="ar-SA" sz="3200" dirty="0">
                <a:latin typeface="Arial" panose="020B0604020202020204" pitchFamily="34" charset="0"/>
                <a:ea typeface="Calibri" panose="020F0502020204030204" pitchFamily="34" charset="0"/>
                <a:cs typeface="Simplified Arabic" panose="02010000000000000000" pitchFamily="2" charset="-78"/>
              </a:rPr>
              <a:t> الترتيب  علي مؤشر الابتكار </a:t>
            </a:r>
            <a:r>
              <a:rPr lang="ar-SA" sz="3200" dirty="0" err="1">
                <a:latin typeface="Arial" panose="020B0604020202020204" pitchFamily="34" charset="0"/>
                <a:ea typeface="Calibri" panose="020F0502020204030204" pitchFamily="34" charset="0"/>
                <a:cs typeface="Simplified Arabic" panose="02010000000000000000" pitchFamily="2" charset="-78"/>
              </a:rPr>
              <a:t>العالمى</a:t>
            </a:r>
            <a:r>
              <a:rPr lang="ar-SA" sz="3200" dirty="0">
                <a:latin typeface="Arial" panose="020B0604020202020204" pitchFamily="34" charset="0"/>
                <a:ea typeface="Calibri" panose="020F0502020204030204" pitchFamily="34" charset="0"/>
                <a:cs typeface="Simplified Arabic" panose="02010000000000000000" pitchFamily="2" charset="-78"/>
              </a:rPr>
              <a:t> 2017 بقيمة 57.95 وبذلك تعتبر كوريا الجنوبية من رواد الابتكار، حيث أنها الدولة الوحيدة في منطقة شرق آسيا التي تدخل ضمن  25 دولة في جميع المؤشرات الفرعية  لمؤشر </a:t>
            </a:r>
            <a:r>
              <a:rPr lang="ar-SA" sz="3200" dirty="0" err="1">
                <a:latin typeface="Arial" panose="020B0604020202020204" pitchFamily="34" charset="0"/>
                <a:ea typeface="Calibri" panose="020F0502020204030204" pitchFamily="34" charset="0"/>
                <a:cs typeface="Simplified Arabic" panose="02010000000000000000" pitchFamily="2" charset="-78"/>
              </a:rPr>
              <a:t>الابتكارالعالمي</a:t>
            </a:r>
            <a:r>
              <a:rPr lang="ar-SA" sz="3200" dirty="0">
                <a:latin typeface="Arial" panose="020B0604020202020204" pitchFamily="34" charset="0"/>
                <a:ea typeface="Calibri" panose="020F0502020204030204" pitchFamily="34" charset="0"/>
                <a:cs typeface="Simplified Arabic" panose="02010000000000000000" pitchFamily="2" charset="-78"/>
              </a:rPr>
              <a:t>  . وقد اعتمدت </a:t>
            </a:r>
            <a:r>
              <a:rPr lang="ar-SA" sz="3200" dirty="0" smtClean="0">
                <a:latin typeface="Arial" panose="020B0604020202020204" pitchFamily="34" charset="0"/>
                <a:ea typeface="Calibri" panose="020F0502020204030204" pitchFamily="34" charset="0"/>
                <a:cs typeface="Simplified Arabic" panose="02010000000000000000" pitchFamily="2" charset="-78"/>
              </a:rPr>
              <a:t>التجربة  </a:t>
            </a:r>
            <a:r>
              <a:rPr lang="ar-SA" sz="3200" dirty="0">
                <a:latin typeface="Arial" panose="020B0604020202020204" pitchFamily="34" charset="0"/>
                <a:ea typeface="Calibri" panose="020F0502020204030204" pitchFamily="34" charset="0"/>
                <a:cs typeface="Simplified Arabic" panose="02010000000000000000" pitchFamily="2" charset="-78"/>
              </a:rPr>
              <a:t>الكورية الجنوبية علي </a:t>
            </a:r>
            <a:r>
              <a:rPr lang="ar-SA" sz="3200" dirty="0" smtClean="0">
                <a:latin typeface="Arial" panose="020B0604020202020204" pitchFamily="34" charset="0"/>
                <a:ea typeface="Calibri" panose="020F0502020204030204" pitchFamily="34" charset="0"/>
                <a:cs typeface="Simplified Arabic" panose="02010000000000000000" pitchFamily="2" charset="-78"/>
              </a:rPr>
              <a:t>ما يلي</a:t>
            </a:r>
            <a:r>
              <a:rPr lang="ar-SA" sz="3200" dirty="0">
                <a:latin typeface="Arial" panose="020B0604020202020204" pitchFamily="34" charset="0"/>
                <a:ea typeface="Calibri" panose="020F0502020204030204" pitchFamily="34" charset="0"/>
                <a:cs typeface="Simplified Arabic" panose="020100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زيادة الإنفاق على البحث والتطوير باستمرار وقد احتلت كوريا الجنوبية  المركز الأول عالميا في </a:t>
            </a:r>
            <a:r>
              <a:rPr lang="ar-SA" sz="3200" dirty="0" err="1">
                <a:latin typeface="Arial" panose="020B0604020202020204" pitchFamily="34" charset="0"/>
                <a:ea typeface="Calibri" panose="020F0502020204030204" pitchFamily="34" charset="0"/>
                <a:cs typeface="Simplified Arabic" panose="02010000000000000000" pitchFamily="2" charset="-78"/>
              </a:rPr>
              <a:t>مؤشرنمو</a:t>
            </a:r>
            <a:r>
              <a:rPr lang="ar-SA" sz="3200" dirty="0">
                <a:latin typeface="Arial" panose="020B0604020202020204" pitchFamily="34" charset="0"/>
                <a:ea typeface="Calibri" panose="020F0502020204030204" pitchFamily="34" charset="0"/>
                <a:cs typeface="Simplified Arabic" panose="02010000000000000000" pitchFamily="2" charset="-78"/>
              </a:rPr>
              <a:t> الانفاق على البحوث والتطوير كنسبة من الناتج القومي الاجمالي في 2017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الاهتمام بالصناعات الالكترونية، حيث حصلت كوريا على المركز الاول عالميا في مؤشر المساهمة في صناعة المحتوى الالكتروني في 2017، . ويدل ذلك على أهمية الصناعات الالكترونية ودورها الكبير في دفع عجلة التنمية وتحقيق </a:t>
            </a:r>
            <a:r>
              <a:rPr lang="ar-SA" sz="3200" dirty="0" smtClean="0">
                <a:latin typeface="Arial" panose="020B0604020202020204" pitchFamily="34" charset="0"/>
                <a:ea typeface="Calibri" panose="020F0502020204030204" pitchFamily="34" charset="0"/>
                <a:cs typeface="Simplified Arabic" panose="02010000000000000000" pitchFamily="2" charset="-78"/>
              </a:rPr>
              <a:t>معدلات مرتفعة </a:t>
            </a:r>
            <a:r>
              <a:rPr lang="ar-SA" sz="3200" dirty="0">
                <a:latin typeface="Arial" panose="020B0604020202020204" pitchFamily="34" charset="0"/>
                <a:ea typeface="Calibri" panose="020F0502020204030204" pitchFamily="34" charset="0"/>
                <a:cs typeface="Simplified Arabic" panose="02010000000000000000" pitchFamily="2" charset="-78"/>
              </a:rPr>
              <a:t>من النمو الاقتصادي.</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228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4604337"/>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الاهتمام المستمر بجودة الابتكار، وذلك من خلا ل جودة الجامعات المحلية، والاستفادة من الابتكارات المحلية عالمياً، </a:t>
            </a:r>
            <a:r>
              <a:rPr lang="ar-SA" sz="3200" dirty="0" err="1">
                <a:latin typeface="Arial" panose="020B0604020202020204" pitchFamily="34" charset="0"/>
                <a:ea typeface="Calibri" panose="020F0502020204030204" pitchFamily="34" charset="0"/>
                <a:cs typeface="Simplified Arabic" panose="02010000000000000000" pitchFamily="2" charset="-78"/>
              </a:rPr>
              <a:t>واالاهتمام</a:t>
            </a:r>
            <a:r>
              <a:rPr lang="ar-SA" sz="3200" dirty="0">
                <a:latin typeface="Arial" panose="020B0604020202020204" pitchFamily="34" charset="0"/>
                <a:ea typeface="Calibri" panose="020F0502020204030204" pitchFamily="34" charset="0"/>
                <a:cs typeface="Simplified Arabic" panose="02010000000000000000" pitchFamily="2" charset="-78"/>
              </a:rPr>
              <a:t> برفع كفاءة العمل الإنتاجية من خلال  التعليم والتدريب </a:t>
            </a:r>
            <a:r>
              <a:rPr lang="ar-SA" sz="3200" dirty="0" err="1">
                <a:latin typeface="Arial" panose="020B0604020202020204" pitchFamily="34" charset="0"/>
                <a:ea typeface="Calibri" panose="020F0502020204030204" pitchFamily="34" charset="0"/>
                <a:cs typeface="Simplified Arabic" panose="02010000000000000000" pitchFamily="2" charset="-78"/>
              </a:rPr>
              <a:t>الفنى</a:t>
            </a:r>
            <a:r>
              <a:rPr lang="ar-SA" sz="3200" dirty="0">
                <a:latin typeface="Arial" panose="020B0604020202020204" pitchFamily="34" charset="0"/>
                <a:ea typeface="Calibri" panose="020F0502020204030204" pitchFamily="34" charset="0"/>
                <a:cs typeface="Simplified Arabic" panose="02010000000000000000" pitchFamily="2" charset="-78"/>
              </a:rPr>
              <a:t>، وتشجيع البحوث والشركات المختلفة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الاهتمام بالاقتصاد الأخضر من خلال تشجيع الصناعات منخفضة </a:t>
            </a:r>
            <a:r>
              <a:rPr lang="ar-SA" sz="3200" dirty="0" err="1">
                <a:latin typeface="Arial" panose="020B0604020202020204" pitchFamily="34" charset="0"/>
                <a:ea typeface="Calibri" panose="020F0502020204030204" pitchFamily="34" charset="0"/>
                <a:cs typeface="Simplified Arabic" panose="02010000000000000000" pitchFamily="2" charset="-78"/>
              </a:rPr>
              <a:t>الانبعانات</a:t>
            </a:r>
            <a:r>
              <a:rPr lang="ar-SA" sz="3200" dirty="0">
                <a:latin typeface="Arial" panose="020B0604020202020204" pitchFamily="34" charset="0"/>
                <a:ea typeface="Calibri" panose="020F0502020204030204" pitchFamily="34" charset="0"/>
                <a:cs typeface="Simplified Arabic" panose="02010000000000000000" pitchFamily="2" charset="-78"/>
              </a:rPr>
              <a:t> الكربونية.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اهتمام </a:t>
            </a:r>
            <a:r>
              <a:rPr lang="ar-SA" sz="3200" dirty="0" err="1">
                <a:latin typeface="Arial" panose="020B0604020202020204" pitchFamily="34" charset="0"/>
                <a:ea typeface="Calibri" panose="020F0502020204030204" pitchFamily="34" charset="0"/>
                <a:cs typeface="Simplified Arabic" panose="02010000000000000000" pitchFamily="2" charset="-78"/>
              </a:rPr>
              <a:t>الحكوماة</a:t>
            </a:r>
            <a:r>
              <a:rPr lang="ar-SA" sz="3200" dirty="0">
                <a:latin typeface="Arial" panose="020B0604020202020204" pitchFamily="34" charset="0"/>
                <a:ea typeface="Calibri" panose="020F0502020204030204" pitchFamily="34" charset="0"/>
                <a:cs typeface="Simplified Arabic" panose="02010000000000000000" pitchFamily="2" charset="-78"/>
              </a:rPr>
              <a:t> بمواكبة </a:t>
            </a:r>
            <a:r>
              <a:rPr lang="ar-SA" sz="3200" dirty="0" err="1">
                <a:latin typeface="Arial" panose="020B0604020202020204" pitchFamily="34" charset="0"/>
                <a:ea typeface="Calibri" panose="020F0502020204030204" pitchFamily="34" charset="0"/>
                <a:cs typeface="Simplified Arabic" panose="02010000000000000000" pitchFamily="2" charset="-78"/>
              </a:rPr>
              <a:t>الصاناعات</a:t>
            </a:r>
            <a:r>
              <a:rPr lang="ar-SA" sz="3200" dirty="0">
                <a:latin typeface="Arial" panose="020B0604020202020204" pitchFamily="34" charset="0"/>
                <a:ea typeface="Calibri" panose="020F0502020204030204" pitchFamily="34" charset="0"/>
                <a:cs typeface="Simplified Arabic" panose="02010000000000000000" pitchFamily="2" charset="-78"/>
              </a:rPr>
              <a:t> الناشئة ورعايتها، وخاصة أثناء الخطوات الاولي والتي تشمل حيازة المعرفة واتقان التكنولوجيا المستوردة.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تحفيز السياسات التجارية والمالية الطلب على التكنولوجيا. </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استيراد التكنولوجيا </a:t>
            </a:r>
            <a:r>
              <a:rPr lang="ar-SA" sz="3200" dirty="0" err="1">
                <a:latin typeface="Arial" panose="020B0604020202020204" pitchFamily="34" charset="0"/>
                <a:ea typeface="Calibri" panose="020F0502020204030204" pitchFamily="34" charset="0"/>
                <a:cs typeface="Simplified Arabic" panose="02010000000000000000" pitchFamily="2" charset="-78"/>
              </a:rPr>
              <a:t>اأكثر</a:t>
            </a:r>
            <a:r>
              <a:rPr lang="ar-SA" sz="3200" dirty="0">
                <a:latin typeface="Arial" panose="020B0604020202020204" pitchFamily="34" charset="0"/>
                <a:ea typeface="Calibri" panose="020F0502020204030204" pitchFamily="34" charset="0"/>
                <a:cs typeface="Simplified Arabic" panose="02010000000000000000" pitchFamily="2" charset="-78"/>
              </a:rPr>
              <a:t> تطورا في </a:t>
            </a:r>
            <a:r>
              <a:rPr lang="ar-SA" sz="3200" dirty="0" err="1">
                <a:latin typeface="Arial" panose="020B0604020202020204" pitchFamily="34" charset="0"/>
                <a:ea typeface="Calibri" panose="020F0502020204030204" pitchFamily="34" charset="0"/>
                <a:cs typeface="Simplified Arabic" panose="02010000000000000000" pitchFamily="2" charset="-78"/>
              </a:rPr>
              <a:t>الصناعا</a:t>
            </a:r>
            <a:r>
              <a:rPr lang="ar-SA" sz="3200" dirty="0">
                <a:latin typeface="Arial" panose="020B0604020202020204" pitchFamily="34" charset="0"/>
                <a:ea typeface="Calibri" panose="020F0502020204030204" pitchFamily="34" charset="0"/>
                <a:cs typeface="Simplified Arabic" panose="02010000000000000000" pitchFamily="2" charset="-78"/>
              </a:rPr>
              <a:t> ت المتوسطة والعالية تكنولوجياً.</a:t>
            </a:r>
            <a:r>
              <a:rPr lang="ar-SA" sz="3200" dirty="0">
                <a:latin typeface="Calibri" panose="020F0502020204030204" pitchFamily="34" charset="0"/>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52352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7914090"/>
          </a:xfrm>
          <a:prstGeom prst="rect">
            <a:avLst/>
          </a:prstGeom>
        </p:spPr>
        <p:txBody>
          <a:bodyPr wrap="square">
            <a:spAutoFit/>
          </a:bodyPr>
          <a:lstStyle/>
          <a:p>
            <a:pPr marL="514350" lvl="0" indent="-514350" algn="just" rtl="1">
              <a:lnSpc>
                <a:spcPct val="115000"/>
              </a:lnSpc>
              <a:spcAft>
                <a:spcPts val="0"/>
              </a:spcAft>
              <a:buFont typeface="+mj-lt"/>
              <a:buAutoNum type="arabicPeriod" startAt="7"/>
              <a:tabLst>
                <a:tab pos="5093970" algn="l"/>
              </a:tabLst>
            </a:pPr>
            <a:r>
              <a:rPr lang="ar-SA" sz="3000" b="1" dirty="0">
                <a:latin typeface="Arial" panose="020B0604020202020204" pitchFamily="34" charset="0"/>
                <a:ea typeface="Calibri" panose="020F0502020204030204" pitchFamily="34" charset="0"/>
                <a:cs typeface="Simplified Arabic" panose="02010000000000000000" pitchFamily="2" charset="-78"/>
              </a:rPr>
              <a:t>التجربة الصينية :</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629285" algn="just" rtl="1">
              <a:lnSpc>
                <a:spcPct val="106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تعد  الصين من الدول الرائدة   في البحث العلمي والتطوير والابتكار في عام 2016  كما أنها أول دولة ذات دخل متوسط تدخل تصنيف  الدول "رواد الابتكار" حيث احتلت  الترتيب 25 </a:t>
            </a:r>
            <a:r>
              <a:rPr lang="ar-SA" sz="3000" dirty="0" err="1">
                <a:latin typeface="Arial" panose="020B0604020202020204" pitchFamily="34" charset="0"/>
                <a:ea typeface="Calibri" panose="020F0502020204030204" pitchFamily="34" charset="0"/>
                <a:cs typeface="Simplified Arabic" panose="02010000000000000000" pitchFamily="2" charset="-78"/>
              </a:rPr>
              <a:t>فى</a:t>
            </a:r>
            <a:r>
              <a:rPr lang="ar-SA" sz="3000" dirty="0">
                <a:latin typeface="Arial" panose="020B0604020202020204" pitchFamily="34" charset="0"/>
                <a:ea typeface="Calibri" panose="020F0502020204030204" pitchFamily="34" charset="0"/>
                <a:cs typeface="Simplified Arabic" panose="02010000000000000000" pitchFamily="2" charset="-78"/>
              </a:rPr>
              <a:t> مؤشر الابتكار </a:t>
            </a:r>
            <a:r>
              <a:rPr lang="ar-SA" sz="3000" dirty="0" err="1">
                <a:latin typeface="Arial" panose="020B0604020202020204" pitchFamily="34" charset="0"/>
                <a:ea typeface="Calibri" panose="020F0502020204030204" pitchFamily="34" charset="0"/>
                <a:cs typeface="Simplified Arabic" panose="02010000000000000000" pitchFamily="2" charset="-78"/>
              </a:rPr>
              <a:t>العالمى</a:t>
            </a:r>
            <a:r>
              <a:rPr lang="ar-SA" sz="3000" dirty="0">
                <a:latin typeface="Arial" panose="020B0604020202020204" pitchFamily="34" charset="0"/>
                <a:ea typeface="Calibri" panose="020F0502020204030204" pitchFamily="34" charset="0"/>
                <a:cs typeface="Simplified Arabic" panose="02010000000000000000" pitchFamily="2" charset="-78"/>
              </a:rPr>
              <a:t> 2017 ، واعتمدت الصين في تجربتها علي  ما يلى:</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ارتفاع نسبة المشاركة في الأعمال الابتكارية في الصناعة من ( 28.8 % في عام 2007 إلى46.8 % في عام 2017)</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الإنفاق المتزايد المستمر على البحث والتطوير، وتعد الصين الدولة الوحيدة ذات الدخل المتوسط</a:t>
            </a:r>
            <a:endParaRPr lang="en-US" sz="30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15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التي تنفق على البحث والتطوير وعلى مدخلات ومخرجات الابتكار2.2%  من إجمالي الناتج المحلى الاجمالي </a:t>
            </a:r>
            <a:r>
              <a:rPr lang="ar-SA" sz="3000" dirty="0" err="1">
                <a:latin typeface="Arial" panose="020B0604020202020204" pitchFamily="34" charset="0"/>
                <a:ea typeface="Calibri" panose="020F0502020204030204" pitchFamily="34" charset="0"/>
                <a:cs typeface="Simplified Arabic" panose="02010000000000000000" pitchFamily="2" charset="-78"/>
              </a:rPr>
              <a:t>فى</a:t>
            </a:r>
            <a:r>
              <a:rPr lang="ar-SA" sz="3000" dirty="0">
                <a:latin typeface="Arial" panose="020B0604020202020204" pitchFamily="34" charset="0"/>
                <a:ea typeface="Calibri" panose="020F0502020204030204" pitchFamily="34" charset="0"/>
                <a:cs typeface="Simplified Arabic" panose="02010000000000000000" pitchFamily="2" charset="-78"/>
              </a:rPr>
              <a:t> عام 2015 وهو يقارب ما تنمقه الدول ذات الدخل المرتفع مثل </a:t>
            </a:r>
            <a:r>
              <a:rPr lang="ar-SA" sz="3000" dirty="0" err="1">
                <a:latin typeface="Arial" panose="020B0604020202020204" pitchFamily="34" charset="0"/>
                <a:ea typeface="Calibri" panose="020F0502020204030204" pitchFamily="34" charset="0"/>
                <a:cs typeface="Simplified Arabic" panose="02010000000000000000" pitchFamily="2" charset="-78"/>
              </a:rPr>
              <a:t>الولاياتالمتحدة</a:t>
            </a:r>
            <a:r>
              <a:rPr lang="ar-SA" sz="3000" dirty="0">
                <a:latin typeface="Arial" panose="020B0604020202020204" pitchFamily="34" charset="0"/>
                <a:ea typeface="Calibri" panose="020F0502020204030204" pitchFamily="34" charset="0"/>
                <a:cs typeface="Simplified Arabic" panose="02010000000000000000" pitchFamily="2" charset="-78"/>
              </a:rPr>
              <a:t> الامريكية )حوالى 2.7 %ا.</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الاهتمام بالتعليم، حيث حصلت الصين على المركز الاول عالميا في مؤشر مستوى التعليم والقراءة  والرياضيات في عام 2017  </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زيادة صادرات المنتجات عالية التقنية والمنتجات الإبداعية ، وقد حصلت الصين علي المركز الأول عالميا في مؤشر نسبة صافي الصادرات عالية التقنية إلى إجمالي التجارة ومؤشر صادرات المنتجات الإبداعية إلى إجمالي التجارة في 2017.</a:t>
            </a:r>
            <a:endParaRPr lang="en-US" sz="3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3883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3631763"/>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5093970" algn="l"/>
              </a:tabLst>
            </a:pPr>
            <a:r>
              <a:rPr lang="ar-SA" sz="4000" dirty="0">
                <a:latin typeface="Arial" panose="020B0604020202020204" pitchFamily="34" charset="0"/>
                <a:ea typeface="Calibri" panose="020F0502020204030204" pitchFamily="34" charset="0"/>
                <a:cs typeface="Simplified Arabic" panose="02010000000000000000" pitchFamily="2" charset="-78"/>
              </a:rPr>
              <a:t>تنفيذ استراتيجية التنمية المدفوعة بالابتكار وتعميق إصلاح نظام، والتحول من بناء النظام وتحفيز نشاط الابتكار إلى تهيئة وتحفيز مناخ الابتكار، ومن الاهتمام بالسياسات المتعلقة بالتكنولوجيا إلى الاهتمام بمنظومة سياسات كاملة، والتحول من السياسات </a:t>
            </a:r>
            <a:r>
              <a:rPr lang="ar-SA" sz="4000" dirty="0" err="1">
                <a:latin typeface="Arial" panose="020B0604020202020204" pitchFamily="34" charset="0"/>
                <a:ea typeface="Calibri" panose="020F0502020204030204" pitchFamily="34" charset="0"/>
                <a:cs typeface="Simplified Arabic" panose="02010000000000000000" pitchFamily="2" charset="-78"/>
              </a:rPr>
              <a:t>التفضاية</a:t>
            </a:r>
            <a:r>
              <a:rPr lang="ar-SA" sz="4000" dirty="0">
                <a:latin typeface="Arial" panose="020B0604020202020204" pitchFamily="34" charset="0"/>
                <a:ea typeface="Calibri" panose="020F0502020204030204" pitchFamily="34" charset="0"/>
                <a:cs typeface="Simplified Arabic" panose="02010000000000000000" pitchFamily="2" charset="-78"/>
              </a:rPr>
              <a:t> لبعض المؤسسات المعنية إلى سياسة المنفعة العامة </a:t>
            </a:r>
            <a:r>
              <a:rPr lang="ar-SA" dirty="0">
                <a:latin typeface="Arial" panose="020B0604020202020204" pitchFamily="34" charset="0"/>
                <a:ea typeface="Calibri" panose="020F0502020204030204" pitchFamily="34" charset="0"/>
                <a:cs typeface="Simplified Arabic" panose="02010000000000000000" pitchFamily="2" charset="-78"/>
              </a:rPr>
              <a:t>.</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91385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2000" cy="6852260"/>
          </a:xfrm>
          <a:prstGeom prst="rect">
            <a:avLst/>
          </a:prstGeom>
        </p:spPr>
        <p:txBody>
          <a:bodyPr wrap="square">
            <a:spAutoFit/>
          </a:bodyPr>
          <a:lstStyle/>
          <a:p>
            <a:pPr marL="514350" lvl="0" indent="-514350" algn="just" rtl="1">
              <a:lnSpc>
                <a:spcPct val="115000"/>
              </a:lnSpc>
              <a:spcAft>
                <a:spcPts val="0"/>
              </a:spcAft>
              <a:buFont typeface="+mj-lt"/>
              <a:buAutoNum type="arabicPeriod" startAt="8"/>
              <a:tabLst>
                <a:tab pos="5093970" algn="l"/>
              </a:tabLst>
            </a:pPr>
            <a:r>
              <a:rPr lang="ar-SA" sz="3000" b="1" dirty="0">
                <a:latin typeface="Arial" panose="020B0604020202020204" pitchFamily="34" charset="0"/>
                <a:ea typeface="Calibri" panose="020F0502020204030204" pitchFamily="34" charset="0"/>
                <a:cs typeface="Simplified Arabic" panose="02010000000000000000" pitchFamily="2" charset="-78"/>
              </a:rPr>
              <a:t>تجربة الامارات العربية المتحدة :</a:t>
            </a:r>
            <a:endParaRPr lang="en-US" sz="3000" dirty="0">
              <a:latin typeface="Calibri" panose="020F0502020204030204" pitchFamily="34" charset="0"/>
              <a:ea typeface="Calibri" panose="020F0502020204030204" pitchFamily="34" charset="0"/>
              <a:cs typeface="Arial" panose="020B0604020202020204" pitchFamily="34" charset="0"/>
            </a:endParaRPr>
          </a:p>
          <a:p>
            <a:pPr indent="629285" algn="just" rtl="1">
              <a:lnSpc>
                <a:spcPct val="106000"/>
              </a:lnSpc>
              <a:spcAft>
                <a:spcPts val="0"/>
              </a:spcAft>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تعتبر دولة الامارات العربية المتحدة من رواد الابتكار على مستوى الدول العربية حيث حصلت علي  الترتيب35  في مؤشر الابتكار </a:t>
            </a:r>
            <a:r>
              <a:rPr lang="ar-SA" sz="3000" dirty="0" err="1">
                <a:latin typeface="Arial" panose="020B0604020202020204" pitchFamily="34" charset="0"/>
                <a:ea typeface="Calibri" panose="020F0502020204030204" pitchFamily="34" charset="0"/>
                <a:cs typeface="Simplified Arabic" panose="02010000000000000000" pitchFamily="2" charset="-78"/>
              </a:rPr>
              <a:t>العالمى</a:t>
            </a:r>
            <a:r>
              <a:rPr lang="ar-SA" sz="3000" dirty="0">
                <a:latin typeface="Arial" panose="020B0604020202020204" pitchFamily="34" charset="0"/>
                <a:ea typeface="Calibri" panose="020F0502020204030204" pitchFamily="34" charset="0"/>
                <a:cs typeface="Simplified Arabic" panose="02010000000000000000" pitchFamily="2" charset="-78"/>
              </a:rPr>
              <a:t> في عام 2017 ومن أبرز ملا مح تجربة الامارات العربية المتحدة  :</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تشريعات جديدة لتنفيذ 30 مبادرة وطنية خلال الفترة من 2015-2018كمرحلة أولي تشمل دعم حاضنات الابتكار  وبناء القدرات الوطنية المتخصصة.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تشجيع المؤسسات البحثية لتركيز على البحوث التطبيقية في القطاعات  ذا ت الأولوية الوطنية.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محفزات للقطاع الخاص وبناء الشراكات العالمية </a:t>
            </a:r>
            <a:r>
              <a:rPr lang="ar-SA" sz="3000" dirty="0" err="1">
                <a:latin typeface="Arial" panose="020B0604020202020204" pitchFamily="34" charset="0"/>
                <a:ea typeface="Calibri" panose="020F0502020204030204" pitchFamily="34" charset="0"/>
                <a:cs typeface="Simplified Arabic" panose="02010000000000000000" pitchFamily="2" charset="-78"/>
              </a:rPr>
              <a:t>البحنية</a:t>
            </a:r>
            <a:r>
              <a:rPr lang="ar-SA" sz="3000" dirty="0">
                <a:latin typeface="Arial" panose="020B0604020202020204" pitchFamily="34" charset="0"/>
                <a:ea typeface="Calibri" panose="020F0502020204030204" pitchFamily="34" charset="0"/>
                <a:cs typeface="Simplified Arabic" panose="02010000000000000000" pitchFamily="2" charset="-78"/>
              </a:rPr>
              <a:t>، مان خلا ل إنشاء مراكز الابتكار والبحث العلمي وتبني التكنولوجيا الجديدة وتشجيع ودعم </a:t>
            </a:r>
            <a:r>
              <a:rPr lang="ar-SA" sz="3000" dirty="0" err="1">
                <a:latin typeface="Arial" panose="020B0604020202020204" pitchFamily="34" charset="0"/>
                <a:ea typeface="Calibri" panose="020F0502020204030204" pitchFamily="34" charset="0"/>
                <a:cs typeface="Simplified Arabic" panose="02010000000000000000" pitchFamily="2" charset="-78"/>
              </a:rPr>
              <a:t>الشركا</a:t>
            </a:r>
            <a:r>
              <a:rPr lang="ar-SA" sz="3000" dirty="0">
                <a:latin typeface="Arial" panose="020B0604020202020204" pitchFamily="34" charset="0"/>
                <a:ea typeface="Calibri" panose="020F0502020204030204" pitchFamily="34" charset="0"/>
                <a:cs typeface="Simplified Arabic" panose="02010000000000000000" pitchFamily="2" charset="-78"/>
              </a:rPr>
              <a:t> ت الوطنية لتنمية منتجات وخدمات مبتكرة.</a:t>
            </a:r>
            <a:endParaRPr lang="en-US" sz="30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000" dirty="0">
                <a:latin typeface="Arial" panose="020B0604020202020204" pitchFamily="34" charset="0"/>
                <a:ea typeface="Calibri" panose="020F0502020204030204" pitchFamily="34" charset="0"/>
                <a:cs typeface="Simplified Arabic" panose="02010000000000000000" pitchFamily="2" charset="-78"/>
              </a:rPr>
              <a:t>تغيير منظومة العمل الحكومي نحو مزيد من الابتكار وتحفيز </a:t>
            </a:r>
            <a:r>
              <a:rPr lang="ar-SA" sz="3000" dirty="0" err="1">
                <a:latin typeface="Arial" panose="020B0604020202020204" pitchFamily="34" charset="0"/>
                <a:ea typeface="Calibri" panose="020F0502020204030204" pitchFamily="34" charset="0"/>
                <a:cs typeface="Simplified Arabic" panose="02010000000000000000" pitchFamily="2" charset="-78"/>
              </a:rPr>
              <a:t>الابتكارفي</a:t>
            </a:r>
            <a:r>
              <a:rPr lang="ar-SA" sz="3000" dirty="0">
                <a:latin typeface="Arial" panose="020B0604020202020204" pitchFamily="34" charset="0"/>
                <a:ea typeface="Calibri" panose="020F0502020204030204" pitchFamily="34" charset="0"/>
                <a:cs typeface="Simplified Arabic" panose="02010000000000000000" pitchFamily="2" charset="-78"/>
              </a:rPr>
              <a:t>  القطاعات  الرئيسية ومعظمها تخدم التنمية الصناعية المستدامة، وتضم هذه </a:t>
            </a:r>
            <a:r>
              <a:rPr lang="ar-SA" sz="3000" dirty="0" err="1">
                <a:latin typeface="Arial" panose="020B0604020202020204" pitchFamily="34" charset="0"/>
                <a:ea typeface="Calibri" panose="020F0502020204030204" pitchFamily="34" charset="0"/>
                <a:cs typeface="Simplified Arabic" panose="02010000000000000000" pitchFamily="2" charset="-78"/>
              </a:rPr>
              <a:t>القطاعا</a:t>
            </a:r>
            <a:r>
              <a:rPr lang="ar-SA" sz="3000" dirty="0">
                <a:latin typeface="Arial" panose="020B0604020202020204" pitchFamily="34" charset="0"/>
                <a:ea typeface="Calibri" panose="020F0502020204030204" pitchFamily="34" charset="0"/>
                <a:cs typeface="Simplified Arabic" panose="02010000000000000000" pitchFamily="2" charset="-78"/>
              </a:rPr>
              <a:t> ت الطاقة المتجددة و  النقل و التعليم و الصحة و المياه و التكنولوجيا والفضاء</a:t>
            </a:r>
            <a:r>
              <a:rPr lang="ar-SA" sz="3000" dirty="0" smtClean="0">
                <a:latin typeface="Arial" panose="020B0604020202020204" pitchFamily="34" charset="0"/>
                <a:ea typeface="Calibri" panose="020F0502020204030204" pitchFamily="34" charset="0"/>
                <a:cs typeface="Simplified Arabic" panose="02010000000000000000" pitchFamily="2" charset="-78"/>
              </a:rPr>
              <a:t>.</a:t>
            </a:r>
            <a:endParaRPr lang="en-US" sz="3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33236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2245268"/>
            <a:ext cx="12192000" cy="3223959"/>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5093970" algn="l"/>
              </a:tabLst>
            </a:pPr>
            <a:endParaRPr lang="ar-SA" dirty="0" smtClean="0">
              <a:latin typeface="Arial" panose="020B0604020202020204" pitchFamily="34" charset="0"/>
              <a:ea typeface="Calibri" panose="020F0502020204030204" pitchFamily="34" charset="0"/>
              <a:cs typeface="Simplified Arabic" panose="02010000000000000000" pitchFamily="2" charset="-78"/>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smtClean="0">
                <a:latin typeface="Arial" panose="020B0604020202020204" pitchFamily="34" charset="0"/>
                <a:ea typeface="Calibri" panose="020F0502020204030204" pitchFamily="34" charset="0"/>
                <a:cs typeface="Simplified Arabic" panose="02010000000000000000" pitchFamily="2" charset="-78"/>
              </a:rPr>
              <a:t>تطوير </a:t>
            </a:r>
            <a:r>
              <a:rPr lang="ar-SA" sz="3200" dirty="0">
                <a:latin typeface="Arial" panose="020B0604020202020204" pitchFamily="34" charset="0"/>
                <a:ea typeface="Calibri" panose="020F0502020204030204" pitchFamily="34" charset="0"/>
                <a:cs typeface="Simplified Arabic" panose="02010000000000000000" pitchFamily="2" charset="-78"/>
              </a:rPr>
              <a:t>التعليم، توسعت </a:t>
            </a:r>
            <a:r>
              <a:rPr lang="ar-SA" sz="3200" dirty="0" err="1" smtClean="0">
                <a:latin typeface="Arial" panose="020B0604020202020204" pitchFamily="34" charset="0"/>
                <a:ea typeface="Calibri" panose="020F0502020204030204" pitchFamily="34" charset="0"/>
                <a:cs typeface="Simplified Arabic" panose="02010000000000000000" pitchFamily="2" charset="-78"/>
              </a:rPr>
              <a:t>بانشاء</a:t>
            </a:r>
            <a:r>
              <a:rPr lang="ar-SA" sz="3200" dirty="0" smtClean="0">
                <a:latin typeface="Arial" panose="020B0604020202020204" pitchFamily="34" charset="0"/>
                <a:ea typeface="Calibri" panose="020F0502020204030204" pitchFamily="34" charset="0"/>
                <a:cs typeface="Simplified Arabic" panose="02010000000000000000" pitchFamily="2" charset="-78"/>
              </a:rPr>
              <a:t> </a:t>
            </a:r>
            <a:r>
              <a:rPr lang="ar-SA" sz="3200" dirty="0">
                <a:latin typeface="Arial" panose="020B0604020202020204" pitchFamily="34" charset="0"/>
                <a:ea typeface="Calibri" panose="020F0502020204030204" pitchFamily="34" charset="0"/>
                <a:cs typeface="Simplified Arabic" panose="02010000000000000000" pitchFamily="2" charset="-78"/>
              </a:rPr>
              <a:t>مؤسسات </a:t>
            </a:r>
            <a:r>
              <a:rPr lang="ar-SA" sz="3200" dirty="0" err="1">
                <a:latin typeface="Arial" panose="020B0604020202020204" pitchFamily="34" charset="0"/>
                <a:ea typeface="Calibri" panose="020F0502020204030204" pitchFamily="34" charset="0"/>
                <a:cs typeface="Simplified Arabic" panose="02010000000000000000" pitchFamily="2" charset="-78"/>
              </a:rPr>
              <a:t>التعايم</a:t>
            </a:r>
            <a:r>
              <a:rPr lang="ar-SA" sz="3200" dirty="0">
                <a:latin typeface="Arial" panose="020B0604020202020204" pitchFamily="34" charset="0"/>
                <a:ea typeface="Calibri" panose="020F0502020204030204" pitchFamily="34" charset="0"/>
                <a:cs typeface="Simplified Arabic" panose="02010000000000000000" pitchFamily="2" charset="-78"/>
              </a:rPr>
              <a:t> العالي الالكتروني ، وعدد من المجمعات والمؤسسات والمعاهد البحثية والتقنية لتشجيع الابتكار والابداع والتحول الي الاقتصاد المعرفي.</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تحفيز نمو المشروعات الصغيرة والمتوسطة في مجال العلوم والتكنولوجيا، وتوفير المؤسسات الداعمة لنقل التكنولوجيا.</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0" y="325584"/>
            <a:ext cx="12192000" cy="1772793"/>
          </a:xfrm>
          <a:prstGeom prst="rect">
            <a:avLst/>
          </a:prstGeom>
        </p:spPr>
        <p:txBody>
          <a:bodyPr wrap="square">
            <a:spAutoFit/>
          </a:bodyPr>
          <a:lstStyle/>
          <a:p>
            <a:pPr marL="342900" lvl="0" indent="-342900" algn="just" rtl="1">
              <a:lnSpc>
                <a:spcPct val="115000"/>
              </a:lnSpc>
              <a:spcAft>
                <a:spcPts val="0"/>
              </a:spcAft>
              <a:buFont typeface="Symbol" panose="05050102010706020507" pitchFamily="18" charset="2"/>
              <a:buChar char=""/>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بيئة محفزة للابتكار من خلال  توفير  بيئة مؤسسية و داعمة </a:t>
            </a:r>
            <a:r>
              <a:rPr lang="ar-SA" sz="3200" dirty="0" err="1">
                <a:latin typeface="Arial" panose="020B0604020202020204" pitchFamily="34" charset="0"/>
                <a:ea typeface="Calibri" panose="020F0502020204030204" pitchFamily="34" charset="0"/>
                <a:cs typeface="Simplified Arabic" panose="02010000000000000000" pitchFamily="2" charset="-78"/>
              </a:rPr>
              <a:t>للابتكاار</a:t>
            </a:r>
            <a:r>
              <a:rPr lang="ar-SA" sz="3200" dirty="0">
                <a:latin typeface="Arial" panose="020B0604020202020204" pitchFamily="34" charset="0"/>
                <a:ea typeface="Calibri" panose="020F0502020204030204" pitchFamily="34" charset="0"/>
                <a:cs typeface="Simplified Arabic" panose="02010000000000000000" pitchFamily="2" charset="-78"/>
              </a:rPr>
              <a:t> والتوسع في دعم حاضنات الابتكار والتركيز على البحث والتطوير في مجالات الابتكار وتوفير بنية تحتية تكنولوجية.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04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مستطيل 2"/>
          <p:cNvSpPr/>
          <p:nvPr/>
        </p:nvSpPr>
        <p:spPr>
          <a:xfrm>
            <a:off x="0" y="0"/>
            <a:ext cx="12192000" cy="6935873"/>
          </a:xfrm>
          <a:prstGeom prst="rect">
            <a:avLst/>
          </a:prstGeom>
        </p:spPr>
        <p:txBody>
          <a:bodyPr wrap="square">
            <a:spAutoFit/>
          </a:bodyPr>
          <a:lstStyle/>
          <a:p>
            <a:pPr indent="628650" algn="r" rtl="1">
              <a:lnSpc>
                <a:spcPct val="106000"/>
              </a:lnSpc>
              <a:spcAft>
                <a:spcPts val="0"/>
              </a:spcAft>
              <a:tabLst>
                <a:tab pos="5093970" algn="l"/>
              </a:tabLst>
            </a:pPr>
            <a:r>
              <a:rPr lang="ar-SA" sz="2800" b="1" dirty="0">
                <a:latin typeface="Arial" panose="020B0604020202020204" pitchFamily="34" charset="0"/>
                <a:ea typeface="Calibri" panose="020F0502020204030204" pitchFamily="34" charset="0"/>
                <a:cs typeface="Simplified Arabic" panose="02010000000000000000" pitchFamily="2" charset="-78"/>
              </a:rPr>
              <a:t>النتائج:</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628650" algn="r" rtl="1">
              <a:lnSpc>
                <a:spcPct val="106000"/>
              </a:lnSpc>
              <a:spcAft>
                <a:spcPts val="0"/>
              </a:spcAft>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توصلت الدراسة الي العديد من النتائج أهمها :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ان الاقتصاد المعرفي هو اتجاه متنامي </a:t>
            </a:r>
            <a:r>
              <a:rPr lang="ar-SA" sz="2800" dirty="0" smtClean="0">
                <a:latin typeface="Arial" panose="020B0604020202020204" pitchFamily="34" charset="0"/>
                <a:ea typeface="Calibri" panose="020F0502020204030204" pitchFamily="34" charset="0"/>
                <a:cs typeface="Simplified Arabic" panose="02010000000000000000" pitchFamily="2" charset="-78"/>
              </a:rPr>
              <a:t>لأفاق </a:t>
            </a:r>
            <a:r>
              <a:rPr lang="ar-SA" sz="2800" dirty="0">
                <a:latin typeface="Arial" panose="020B0604020202020204" pitchFamily="34" charset="0"/>
                <a:ea typeface="Calibri" panose="020F0502020204030204" pitchFamily="34" charset="0"/>
                <a:cs typeface="Simplified Arabic" panose="02010000000000000000" pitchFamily="2" charset="-78"/>
              </a:rPr>
              <a:t>التكامل الاقتصادي العالمي في ظل بيئة اقتصادية عالمية مفتوحة بفضل ثورة الاتصالات والمعلومات .وان الانفتاح الاقتصادي يحمل في طياته مخاطر وفي نفس الوقت يحمل فرص جديدة اذا استطاعت المؤسسات ان تطور نفسها وترفع من مستوى أدائها باستثمار تكنولوجيا المعلومات بصورة جيدة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تؤكد نظريات </a:t>
            </a:r>
            <a:r>
              <a:rPr lang="ar-SA" sz="2800" dirty="0" smtClean="0">
                <a:latin typeface="Arial" panose="020B0604020202020204" pitchFamily="34" charset="0"/>
                <a:ea typeface="Calibri" panose="020F0502020204030204" pitchFamily="34" charset="0"/>
                <a:cs typeface="Simplified Arabic" panose="02010000000000000000" pitchFamily="2" charset="-78"/>
              </a:rPr>
              <a:t>النمو الاقتصادي </a:t>
            </a:r>
            <a:r>
              <a:rPr lang="ar-SA" sz="2800" dirty="0">
                <a:latin typeface="Arial" panose="020B0604020202020204" pitchFamily="34" charset="0"/>
                <a:ea typeface="Calibri" panose="020F0502020204030204" pitchFamily="34" charset="0"/>
                <a:cs typeface="Simplified Arabic" panose="02010000000000000000" pitchFamily="2" charset="-78"/>
              </a:rPr>
              <a:t>الحديثة علي ان الاستثمار في البحوث والتطوير الابداع التقني هو الدافع </a:t>
            </a:r>
            <a:r>
              <a:rPr lang="ar-SA" sz="2800" dirty="0" err="1">
                <a:latin typeface="Arial" panose="020B0604020202020204" pitchFamily="34" charset="0"/>
                <a:ea typeface="Calibri" panose="020F0502020204030204" pitchFamily="34" charset="0"/>
                <a:cs typeface="Simplified Arabic" panose="02010000000000000000" pitchFamily="2" charset="-78"/>
              </a:rPr>
              <a:t>والمحفزللنمو</a:t>
            </a:r>
            <a:r>
              <a:rPr lang="ar-SA" sz="2800" dirty="0">
                <a:latin typeface="Arial" panose="020B0604020202020204" pitchFamily="34" charset="0"/>
                <a:ea typeface="Calibri" panose="020F0502020204030204" pitchFamily="34" charset="0"/>
                <a:cs typeface="Simplified Arabic" panose="02010000000000000000" pitchFamily="2" charset="-78"/>
              </a:rPr>
              <a:t> الاقتصادي ، علي عكس النظريات التقليدية التي كانت تعتقد ان التنافسية تكمن فيها كل دوافع التقدم وان تقنية المعلومات والاتصالات هي احد نتائج البحث والتطوير التقني .</a:t>
            </a:r>
            <a:endParaRPr lang="en-US" sz="28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a:tabLst>
                <a:tab pos="5093970" algn="l"/>
              </a:tabLst>
            </a:pPr>
            <a:r>
              <a:rPr lang="ar-SA" sz="2800" dirty="0">
                <a:latin typeface="Arial" panose="020B0604020202020204" pitchFamily="34" charset="0"/>
                <a:ea typeface="Calibri" panose="020F0502020204030204" pitchFamily="34" charset="0"/>
                <a:cs typeface="Simplified Arabic" panose="02010000000000000000" pitchFamily="2" charset="-78"/>
              </a:rPr>
              <a:t>ان الاقتصاد المعرفي اصبح ضرورة حتمية لتحقيق التنمية المستدامة </a:t>
            </a:r>
            <a:r>
              <a:rPr lang="ar-SA" sz="2800" dirty="0" err="1">
                <a:latin typeface="Arial" panose="020B0604020202020204" pitchFamily="34" charset="0"/>
                <a:ea typeface="Calibri" panose="020F0502020204030204" pitchFamily="34" charset="0"/>
                <a:cs typeface="Simplified Arabic" panose="02010000000000000000" pitchFamily="2" charset="-78"/>
              </a:rPr>
              <a:t>بابعادها</a:t>
            </a:r>
            <a:r>
              <a:rPr lang="ar-SA" sz="2800" dirty="0">
                <a:latin typeface="Arial" panose="020B0604020202020204" pitchFamily="34" charset="0"/>
                <a:ea typeface="Calibri" panose="020F0502020204030204" pitchFamily="34" charset="0"/>
                <a:cs typeface="Simplified Arabic" panose="02010000000000000000" pitchFamily="2" charset="-78"/>
              </a:rPr>
              <a:t> المختلفة من خلال </a:t>
            </a:r>
            <a:r>
              <a:rPr lang="ar-SA" sz="2800" dirty="0" err="1">
                <a:latin typeface="Arial" panose="020B0604020202020204" pitchFamily="34" charset="0"/>
                <a:ea typeface="Calibri" panose="020F0502020204030204" pitchFamily="34" charset="0"/>
                <a:cs typeface="Simplified Arabic" panose="02010000000000000000" pitchFamily="2" charset="-78"/>
              </a:rPr>
              <a:t>مايحدثه</a:t>
            </a:r>
            <a:r>
              <a:rPr lang="ar-SA" sz="2800" dirty="0">
                <a:latin typeface="Arial" panose="020B0604020202020204" pitchFamily="34" charset="0"/>
                <a:ea typeface="Calibri" panose="020F0502020204030204" pitchFamily="34" charset="0"/>
                <a:cs typeface="Simplified Arabic" panose="02010000000000000000" pitchFamily="2" charset="-78"/>
              </a:rPr>
              <a:t> من تعزيز التصنيع الشامل والمستدام وزيادة الفرص التمويلية للمشروعات الصغيرة والمتوسطة ودمجها في سلاسل القيمة ،وتحديث الصناعات القائمة وتحقيق كفاءة استخدام الموارد والارتقاء من الصناعات متوسطة التكنولوجيا نحو الصناعات ذات التكنولوجيا المتقدمة ،والتحول </a:t>
            </a:r>
            <a:r>
              <a:rPr lang="ar-SA" sz="2800" dirty="0" smtClean="0">
                <a:latin typeface="Arial" panose="020B0604020202020204" pitchFamily="34" charset="0"/>
                <a:ea typeface="Calibri" panose="020F0502020204030204" pitchFamily="34" charset="0"/>
                <a:cs typeface="Simplified Arabic" panose="02010000000000000000" pitchFamily="2" charset="-78"/>
              </a:rPr>
              <a:t>الي صناعات </a:t>
            </a:r>
            <a:r>
              <a:rPr lang="ar-SA" sz="2800" dirty="0">
                <a:latin typeface="Arial" panose="020B0604020202020204" pitchFamily="34" charset="0"/>
                <a:ea typeface="Calibri" panose="020F0502020204030204" pitchFamily="34" charset="0"/>
                <a:cs typeface="Simplified Arabic" panose="02010000000000000000" pitchFamily="2" charset="-78"/>
              </a:rPr>
              <a:t>مستدامة وصديقة للبيئة.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7055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مستطيل 1"/>
          <p:cNvSpPr/>
          <p:nvPr/>
        </p:nvSpPr>
        <p:spPr>
          <a:xfrm>
            <a:off x="0" y="0"/>
            <a:ext cx="12191999" cy="6303264"/>
          </a:xfrm>
          <a:prstGeom prst="rect">
            <a:avLst/>
          </a:prstGeom>
        </p:spPr>
        <p:txBody>
          <a:bodyPr wrap="square">
            <a:spAutoFit/>
          </a:bodyPr>
          <a:lstStyle/>
          <a:p>
            <a:pPr marL="342900" lvl="0" indent="-342900" algn="just" rtl="1">
              <a:lnSpc>
                <a:spcPct val="115000"/>
              </a:lnSpc>
              <a:spcAft>
                <a:spcPts val="0"/>
              </a:spcAft>
              <a:buFont typeface="+mj-lt"/>
              <a:buAutoNum type="arabicPeriod" startAt="4"/>
              <a:tabLst>
                <a:tab pos="5093970" algn="l"/>
              </a:tabLst>
            </a:pPr>
            <a:r>
              <a:rPr lang="ar-SA" dirty="0">
                <a:latin typeface="Arial" panose="020B0604020202020204" pitchFamily="34" charset="0"/>
                <a:ea typeface="Calibri" panose="020F0502020204030204" pitchFamily="34" charset="0"/>
                <a:cs typeface="Simplified Arabic" panose="02010000000000000000" pitchFamily="2" charset="-78"/>
              </a:rPr>
              <a:t> </a:t>
            </a:r>
            <a:r>
              <a:rPr lang="ar-SA" sz="3200" dirty="0">
                <a:latin typeface="Arial" panose="020B0604020202020204" pitchFamily="34" charset="0"/>
                <a:ea typeface="Calibri" panose="020F0502020204030204" pitchFamily="34" charset="0"/>
                <a:cs typeface="Simplified Arabic" panose="02010000000000000000" pitchFamily="2" charset="-78"/>
              </a:rPr>
              <a:t>يسهم الاقتصاد المعرفي في زيادة القدرة التنافسية للاقتصاد وتحسين الكثير من المؤشرات مثل مؤشرات التنمية البشرية والفقر وغيرها، ويرتبط بجميع ركائز التنمية المستدامة :الاقتصاد والمجتمع والبيئة.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startAt="4"/>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تدني كفاءة وانتاجية الأنظمة التعليمية والبحثية الناتج عن اختلال التوازن بين مدخلات الأنظمة التعليمية والبحثية ومخرجاتها.</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startAt="4"/>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ان منظومات التعليم في الدول النامية والدول العربية تشكو من غلبة الكم علي الكيف  ، وقصور في تعظيم المدخلات وتحويلها الي مخرجات ذات جودة ،وعجزها عن مواكبة متطلبات الثورة المعلوماتية والتكنولوجية مما انعكس علي تدني قدرتها في بناء راس المال البشري الكفؤ والإهمال في مسيرة التنمية البشرية المستدامة.</a:t>
            </a:r>
            <a:endParaRPr lang="en-US" sz="32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0"/>
              </a:spcAft>
              <a:buFont typeface="+mj-lt"/>
              <a:buAutoNum type="arabicPeriod" startAt="4"/>
              <a:tabLst>
                <a:tab pos="5093970" algn="l"/>
              </a:tabLst>
            </a:pPr>
            <a:r>
              <a:rPr lang="ar-SA" sz="3200" dirty="0">
                <a:latin typeface="Arial" panose="020B0604020202020204" pitchFamily="34" charset="0"/>
                <a:ea typeface="Calibri" panose="020F0502020204030204" pitchFamily="34" charset="0"/>
                <a:cs typeface="Simplified Arabic" panose="02010000000000000000" pitchFamily="2" charset="-78"/>
              </a:rPr>
              <a:t>ضعف وهشاشة البني الاقتصادية المرتبطة بضعف الرصيد النوعي الناتج من مخرجات العليم العالي ومن منظومة البحث والتطوير والابتكار مما ساهم في تدني قدراتها التنافسية.</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66171174"/>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TotalTime>
  <Words>1121</Words>
  <Application>Microsoft Office PowerPoint</Application>
  <PresentationFormat>ملء الشاشة</PresentationFormat>
  <Paragraphs>53</Paragraphs>
  <Slides>12</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12</vt:i4>
      </vt:variant>
    </vt:vector>
  </HeadingPairs>
  <TitlesOfParts>
    <vt:vector size="21" baseType="lpstr">
      <vt:lpstr>Arial</vt:lpstr>
      <vt:lpstr>Calibri</vt:lpstr>
      <vt:lpstr>Century Gothic</vt:lpstr>
      <vt:lpstr>Simplified Arabic</vt:lpstr>
      <vt:lpstr>Symbol</vt:lpstr>
      <vt:lpstr>Tahoma</vt:lpstr>
      <vt:lpstr>Wingdings</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dr_roshdy71</dc:creator>
  <cp:lastModifiedBy>dr_roshdy71</cp:lastModifiedBy>
  <cp:revision>1</cp:revision>
  <dcterms:created xsi:type="dcterms:W3CDTF">2020-03-21T18:22:04Z</dcterms:created>
  <dcterms:modified xsi:type="dcterms:W3CDTF">2020-03-21T18:28:55Z</dcterms:modified>
</cp:coreProperties>
</file>