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72"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3/22/2020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مستطيل 3"/>
          <p:cNvSpPr/>
          <p:nvPr/>
        </p:nvSpPr>
        <p:spPr>
          <a:xfrm>
            <a:off x="3087756" y="1970823"/>
            <a:ext cx="6096000" cy="2668551"/>
          </a:xfrm>
          <a:prstGeom prst="rect">
            <a:avLst/>
          </a:prstGeom>
        </p:spPr>
        <p:txBody>
          <a:bodyPr>
            <a:spAutoFit/>
          </a:bodyPr>
          <a:lstStyle/>
          <a:p>
            <a:pPr algn="ctr" rtl="1">
              <a:lnSpc>
                <a:spcPct val="107000"/>
              </a:lnSpc>
              <a:spcAft>
                <a:spcPts val="800"/>
              </a:spcAft>
            </a:pPr>
            <a:r>
              <a:rPr lang="ar-SA" sz="4800" dirty="0">
                <a:latin typeface="Calibri" panose="020F0502020204030204" pitchFamily="34" charset="0"/>
                <a:ea typeface="Calibri" panose="020F0502020204030204" pitchFamily="34" charset="0"/>
                <a:cs typeface="PT Bold Heading" panose="02010400000000000000" pitchFamily="2" charset="-78"/>
              </a:rPr>
              <a:t>الفصل </a:t>
            </a:r>
            <a:r>
              <a:rPr lang="ar-SA" sz="4800" dirty="0" smtClean="0">
                <a:latin typeface="Calibri" panose="020F0502020204030204" pitchFamily="34" charset="0"/>
                <a:ea typeface="Calibri" panose="020F0502020204030204" pitchFamily="34" charset="0"/>
                <a:cs typeface="PT Bold Heading" panose="02010400000000000000" pitchFamily="2" charset="-78"/>
              </a:rPr>
              <a:t>الرابع</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4800" dirty="0">
                <a:latin typeface="Calibri" panose="020F0502020204030204" pitchFamily="34" charset="0"/>
                <a:ea typeface="Calibri" panose="020F0502020204030204" pitchFamily="34" charset="0"/>
                <a:cs typeface="PT Bold Heading" panose="02010400000000000000" pitchFamily="2" charset="-78"/>
              </a:rPr>
              <a:t> </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4800" dirty="0">
                <a:latin typeface="Calibri" panose="020F0502020204030204" pitchFamily="34" charset="0"/>
                <a:ea typeface="Calibri" panose="020F0502020204030204" pitchFamily="34" charset="0"/>
                <a:cs typeface="PT Bold Heading" panose="02010400000000000000" pitchFamily="2" charset="-78"/>
              </a:rPr>
              <a:t>الاستثمار</a:t>
            </a:r>
            <a:endParaRPr lang="en-US" sz="4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014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60242"/>
            <a:ext cx="12192000" cy="6797758"/>
          </a:xfrm>
          <a:prstGeom prst="rect">
            <a:avLst/>
          </a:prstGeom>
        </p:spPr>
        <p:txBody>
          <a:bodyPr wrap="square">
            <a:spAutoFit/>
          </a:bodyPr>
          <a:lstStyle/>
          <a:p>
            <a:pPr algn="r" rtl="1">
              <a:lnSpc>
                <a:spcPct val="120000"/>
              </a:lnSpc>
              <a:spcAft>
                <a:spcPts val="80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العوامل المؤثرة في الطلب على الاستثمار:</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	يعد الحديث عن الاستثمار واهميته الشغل الشاغل لمتخذي القرار في الدول المختلفة، ذلك أن معظم الدول تسعي الى تشجيع المستثمرين باستخدام الحوافز الاستثمارية المختلفة لدفع عجلة التنمية في الاقتصاد وتحقيق معدلات عالية من التوظف، ولذلك من الضروري التعرف على أهم العوامل المؤثرة على الطلب على الاستثمار فيما يلي: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التطور التكنولوجي أو التقني: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5560" indent="629920" algn="r" rtl="1">
              <a:lnSpc>
                <a:spcPct val="120000"/>
              </a:lnSpc>
              <a:spcAft>
                <a:spcPts val="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ان التطور التكنولوجي والتقني يؤدي الي تخفيض تكاليف الاستثمار ومن ثم تحفيز الاستثمار، وهذا ما نلمسه. فالدول الصناعية في تسابق وصراع فني وتكنولوجي، وهذا يشجع على استخدام وسائل تكنولوجية حديثة في الإنتاج مما يخفض التكاليف ويساعد علي زيادة الاستثمار وبالتالي ينتقل منحنى الطلب على الاستثمار </a:t>
            </a:r>
            <a:r>
              <a:rPr lang="ar-SA" sz="3200" dirty="0" smtClean="0">
                <a:latin typeface="Simplified Arabic" panose="02010000000000000000" pitchFamily="2" charset="-78"/>
                <a:ea typeface="Calibri" panose="020F0502020204030204" pitchFamily="34" charset="0"/>
                <a:cs typeface="Simplified Arabic" panose="02010000000000000000" pitchFamily="2" charset="-78"/>
              </a:rPr>
              <a:t>اعلى </a:t>
            </a:r>
            <a:r>
              <a:rPr lang="ar-SA" sz="3200" dirty="0">
                <a:latin typeface="Simplified Arabic" panose="02010000000000000000" pitchFamily="2" charset="-78"/>
                <a:ea typeface="Calibri" panose="020F0502020204030204" pitchFamily="34" charset="0"/>
                <a:cs typeface="Simplified Arabic" panose="02010000000000000000" pitchFamily="2" charset="-78"/>
              </a:rPr>
              <a:t>اليمين وهذا ما يوضحه الشكل التالي</a:t>
            </a:r>
            <a:r>
              <a:rPr lang="ar-SA" sz="3200" dirty="0" smtClean="0">
                <a:latin typeface="Simplified Arabic" panose="02010000000000000000" pitchFamily="2" charset="-78"/>
                <a:ea typeface="Calibri" panose="020F0502020204030204" pitchFamily="34" charset="0"/>
                <a:cs typeface="Simplified Arabic" panose="02010000000000000000" pitchFamily="2" charset="-78"/>
              </a:rPr>
              <a:t>:</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3815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لوحة قماشية 20"/>
          <p:cNvGrpSpPr/>
          <p:nvPr/>
        </p:nvGrpSpPr>
        <p:grpSpPr>
          <a:xfrm>
            <a:off x="614148" y="259308"/>
            <a:ext cx="10918210" cy="5609230"/>
            <a:chOff x="0" y="0"/>
            <a:chExt cx="4259580" cy="3895725"/>
          </a:xfrm>
        </p:grpSpPr>
        <p:sp>
          <p:nvSpPr>
            <p:cNvPr id="3" name="مستطيل 2"/>
            <p:cNvSpPr/>
            <p:nvPr/>
          </p:nvSpPr>
          <p:spPr>
            <a:xfrm>
              <a:off x="0" y="0"/>
              <a:ext cx="4259580" cy="3895725"/>
            </a:xfrm>
            <a:prstGeom prst="rect">
              <a:avLst/>
            </a:prstGeom>
          </p:spPr>
        </p:sp>
        <p:cxnSp>
          <p:nvCxnSpPr>
            <p:cNvPr id="4" name="رابط مستقيم 3"/>
            <p:cNvCxnSpPr/>
            <p:nvPr/>
          </p:nvCxnSpPr>
          <p:spPr>
            <a:xfrm>
              <a:off x="632533" y="809625"/>
              <a:ext cx="47626" cy="2436495"/>
            </a:xfrm>
            <a:prstGeom prst="line">
              <a:avLst/>
            </a:prstGeom>
          </p:spPr>
          <p:style>
            <a:lnRef idx="3">
              <a:schemeClr val="dk1"/>
            </a:lnRef>
            <a:fillRef idx="0">
              <a:schemeClr val="dk1"/>
            </a:fillRef>
            <a:effectRef idx="2">
              <a:schemeClr val="dk1"/>
            </a:effectRef>
            <a:fontRef idx="minor">
              <a:schemeClr val="tx1"/>
            </a:fontRef>
          </p:style>
        </p:cxnSp>
        <p:cxnSp>
          <p:nvCxnSpPr>
            <p:cNvPr id="5" name="رابط مستقيم 4"/>
            <p:cNvCxnSpPr/>
            <p:nvPr/>
          </p:nvCxnSpPr>
          <p:spPr>
            <a:xfrm>
              <a:off x="664346" y="3246120"/>
              <a:ext cx="3000375" cy="19050"/>
            </a:xfrm>
            <a:prstGeom prst="line">
              <a:avLst/>
            </a:prstGeom>
          </p:spPr>
          <p:style>
            <a:lnRef idx="3">
              <a:schemeClr val="dk1"/>
            </a:lnRef>
            <a:fillRef idx="0">
              <a:schemeClr val="dk1"/>
            </a:fillRef>
            <a:effectRef idx="2">
              <a:schemeClr val="dk1"/>
            </a:effectRef>
            <a:fontRef idx="minor">
              <a:schemeClr val="tx1"/>
            </a:fontRef>
          </p:style>
        </p:cxnSp>
        <p:cxnSp>
          <p:nvCxnSpPr>
            <p:cNvPr id="6" name="رابط مستقيم 5"/>
            <p:cNvCxnSpPr/>
            <p:nvPr/>
          </p:nvCxnSpPr>
          <p:spPr>
            <a:xfrm>
              <a:off x="1054870" y="1228725"/>
              <a:ext cx="1419225" cy="1762125"/>
            </a:xfrm>
            <a:prstGeom prst="line">
              <a:avLst/>
            </a:prstGeom>
          </p:spPr>
          <p:style>
            <a:lnRef idx="3">
              <a:schemeClr val="dk1"/>
            </a:lnRef>
            <a:fillRef idx="0">
              <a:schemeClr val="dk1"/>
            </a:fillRef>
            <a:effectRef idx="2">
              <a:schemeClr val="dk1"/>
            </a:effectRef>
            <a:fontRef idx="minor">
              <a:schemeClr val="tx1"/>
            </a:fontRef>
          </p:style>
        </p:cxnSp>
        <p:sp>
          <p:nvSpPr>
            <p:cNvPr id="7" name="مربع نص 15"/>
            <p:cNvSpPr txBox="1"/>
            <p:nvPr/>
          </p:nvSpPr>
          <p:spPr>
            <a:xfrm>
              <a:off x="3112270" y="3333750"/>
              <a:ext cx="1076325" cy="5619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800" dirty="0">
                  <a:solidFill>
                    <a:schemeClr val="tx1"/>
                  </a:solidFill>
                  <a:effectLst/>
                  <a:ea typeface="Calibri" panose="020F0502020204030204" pitchFamily="34" charset="0"/>
                  <a:cs typeface="Arial" panose="020B0604020202020204" pitchFamily="34" charset="0"/>
                </a:rPr>
                <a:t>حجم الاستثمار </a:t>
              </a:r>
              <a:r>
                <a:rPr lang="en-US" sz="2800" dirty="0">
                  <a:solidFill>
                    <a:schemeClr val="tx1"/>
                  </a:solidFill>
                  <a:effectLst/>
                  <a:ea typeface="Calibri" panose="020F0502020204030204" pitchFamily="34" charset="0"/>
                  <a:cs typeface="Arial" panose="020B0604020202020204" pitchFamily="34" charset="0"/>
                </a:rPr>
                <a:t>I</a:t>
              </a:r>
            </a:p>
          </p:txBody>
        </p:sp>
        <p:sp>
          <p:nvSpPr>
            <p:cNvPr id="8" name="مربع نص 16"/>
            <p:cNvSpPr txBox="1"/>
            <p:nvPr/>
          </p:nvSpPr>
          <p:spPr>
            <a:xfrm>
              <a:off x="175895" y="161773"/>
              <a:ext cx="723900" cy="6667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800" dirty="0">
                  <a:solidFill>
                    <a:schemeClr val="tx1"/>
                  </a:solidFill>
                  <a:effectLst/>
                  <a:ea typeface="Calibri" panose="020F0502020204030204" pitchFamily="34" charset="0"/>
                  <a:cs typeface="Arial" panose="020B0604020202020204" pitchFamily="34" charset="0"/>
                </a:rPr>
                <a:t>سعر الفائدة </a:t>
              </a:r>
              <a:r>
                <a:rPr lang="en-US" sz="2800" dirty="0">
                  <a:solidFill>
                    <a:schemeClr val="tx1"/>
                  </a:solidFill>
                  <a:effectLst/>
                  <a:ea typeface="Calibri" panose="020F0502020204030204" pitchFamily="34" charset="0"/>
                  <a:cs typeface="Arial" panose="020B0604020202020204" pitchFamily="34" charset="0"/>
                </a:rPr>
                <a:t>r</a:t>
              </a:r>
            </a:p>
          </p:txBody>
        </p:sp>
        <p:sp>
          <p:nvSpPr>
            <p:cNvPr id="9" name="مربع نص 17"/>
            <p:cNvSpPr txBox="1"/>
            <p:nvPr/>
          </p:nvSpPr>
          <p:spPr>
            <a:xfrm>
              <a:off x="1751534" y="487572"/>
              <a:ext cx="1656307" cy="676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3200" dirty="0">
                  <a:solidFill>
                    <a:schemeClr val="tx1"/>
                  </a:solidFill>
                  <a:effectLst/>
                  <a:ea typeface="Calibri" panose="020F0502020204030204" pitchFamily="34" charset="0"/>
                  <a:cs typeface="Arial" panose="020B0604020202020204" pitchFamily="34" charset="0"/>
                </a:rPr>
                <a:t>منحنى الطلب على الاستثمار</a:t>
              </a:r>
              <a:endParaRPr lang="en-US" sz="3200" dirty="0">
                <a:solidFill>
                  <a:schemeClr val="tx1"/>
                </a:solidFill>
                <a:effectLst/>
                <a:ea typeface="Calibri" panose="020F0502020204030204" pitchFamily="34" charset="0"/>
                <a:cs typeface="Arial" panose="020B0604020202020204" pitchFamily="34" charset="0"/>
              </a:endParaRPr>
            </a:p>
          </p:txBody>
        </p:sp>
        <p:sp>
          <p:nvSpPr>
            <p:cNvPr id="10" name="مربع نص 18"/>
            <p:cNvSpPr txBox="1"/>
            <p:nvPr/>
          </p:nvSpPr>
          <p:spPr>
            <a:xfrm>
              <a:off x="823091" y="987214"/>
              <a:ext cx="219032" cy="4021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2800" b="1" dirty="0" smtClean="0">
                  <a:solidFill>
                    <a:schemeClr val="tx1"/>
                  </a:solidFill>
                  <a:effectLst/>
                  <a:ea typeface="Calibri" panose="020F0502020204030204" pitchFamily="34" charset="0"/>
                  <a:cs typeface="Arial" panose="020B0604020202020204" pitchFamily="34" charset="0"/>
                </a:rPr>
                <a:t>I</a:t>
              </a:r>
              <a:endParaRPr lang="en-US" sz="2800" dirty="0">
                <a:solidFill>
                  <a:schemeClr val="tx1"/>
                </a:solidFill>
                <a:effectLst/>
                <a:ea typeface="Calibri" panose="020F0502020204030204" pitchFamily="34" charset="0"/>
                <a:cs typeface="Arial" panose="020B0604020202020204" pitchFamily="34" charset="0"/>
              </a:endParaRPr>
            </a:p>
          </p:txBody>
        </p:sp>
        <p:sp>
          <p:nvSpPr>
            <p:cNvPr id="11" name="مربع نص 19"/>
            <p:cNvSpPr txBox="1"/>
            <p:nvPr/>
          </p:nvSpPr>
          <p:spPr>
            <a:xfrm>
              <a:off x="2384810" y="2933854"/>
              <a:ext cx="247650"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2800" b="1" dirty="0">
                  <a:solidFill>
                    <a:schemeClr val="tx1"/>
                  </a:solidFill>
                  <a:effectLst/>
                  <a:ea typeface="Calibri" panose="020F0502020204030204" pitchFamily="34" charset="0"/>
                  <a:cs typeface="Arial" panose="020B0604020202020204" pitchFamily="34" charset="0"/>
                </a:rPr>
                <a:t>I</a:t>
              </a:r>
              <a:endParaRPr lang="en-US" sz="2800" dirty="0">
                <a:solidFill>
                  <a:schemeClr val="tx1"/>
                </a:solidFill>
                <a:effectLst/>
                <a:ea typeface="Calibri" panose="020F0502020204030204" pitchFamily="34" charset="0"/>
                <a:cs typeface="Arial" panose="020B0604020202020204" pitchFamily="34" charset="0"/>
              </a:endParaRPr>
            </a:p>
          </p:txBody>
        </p:sp>
        <p:cxnSp>
          <p:nvCxnSpPr>
            <p:cNvPr id="12" name="رابط مستقيم 11"/>
            <p:cNvCxnSpPr/>
            <p:nvPr/>
          </p:nvCxnSpPr>
          <p:spPr>
            <a:xfrm>
              <a:off x="1257260" y="971550"/>
              <a:ext cx="1533565" cy="1828800"/>
            </a:xfrm>
            <a:prstGeom prst="line">
              <a:avLst/>
            </a:prstGeom>
          </p:spPr>
          <p:style>
            <a:lnRef idx="3">
              <a:schemeClr val="accent6"/>
            </a:lnRef>
            <a:fillRef idx="0">
              <a:schemeClr val="accent6"/>
            </a:fillRef>
            <a:effectRef idx="2">
              <a:schemeClr val="accent6"/>
            </a:effectRef>
            <a:fontRef idx="minor">
              <a:schemeClr val="tx1"/>
            </a:fontRef>
          </p:style>
        </p:cxnSp>
        <p:cxnSp>
          <p:nvCxnSpPr>
            <p:cNvPr id="13" name="رابط كسهم مستقيم 12"/>
            <p:cNvCxnSpPr/>
            <p:nvPr/>
          </p:nvCxnSpPr>
          <p:spPr>
            <a:xfrm flipV="1">
              <a:off x="1676400" y="1743075"/>
              <a:ext cx="180975" cy="1333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4" name="مربع نص 23"/>
            <p:cNvSpPr txBox="1"/>
            <p:nvPr/>
          </p:nvSpPr>
          <p:spPr>
            <a:xfrm>
              <a:off x="2858077" y="2690812"/>
              <a:ext cx="371564" cy="3524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2800" b="1" dirty="0">
                  <a:effectLst/>
                  <a:ea typeface="Calibri" panose="020F0502020204030204" pitchFamily="34" charset="0"/>
                  <a:cs typeface="Arial" panose="020B0604020202020204" pitchFamily="34" charset="0"/>
                </a:rPr>
                <a:t>I</a:t>
              </a:r>
              <a:r>
                <a:rPr lang="en-US" sz="1000" b="1" dirty="0">
                  <a:effectLst/>
                  <a:ea typeface="Calibri" panose="020F0502020204030204" pitchFamily="34" charset="0"/>
                  <a:cs typeface="Arial" panose="020B0604020202020204" pitchFamily="34" charset="0"/>
                </a:rPr>
                <a:t>1</a:t>
              </a:r>
              <a:endParaRPr lang="en-US" sz="1100" dirty="0">
                <a:effectLst/>
                <a:ea typeface="Calibri" panose="020F0502020204030204" pitchFamily="34" charset="0"/>
                <a:cs typeface="Arial" panose="020B0604020202020204" pitchFamily="34" charset="0"/>
              </a:endParaRPr>
            </a:p>
          </p:txBody>
        </p:sp>
        <p:sp>
          <p:nvSpPr>
            <p:cNvPr id="15" name="مربع نص 24"/>
            <p:cNvSpPr txBox="1"/>
            <p:nvPr/>
          </p:nvSpPr>
          <p:spPr>
            <a:xfrm>
              <a:off x="882563" y="687337"/>
              <a:ext cx="361950" cy="3143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2800" b="1" dirty="0">
                  <a:effectLst/>
                  <a:ea typeface="Calibri" panose="020F0502020204030204" pitchFamily="34" charset="0"/>
                  <a:cs typeface="Arial" panose="020B0604020202020204" pitchFamily="34" charset="0"/>
                </a:rPr>
                <a:t>I</a:t>
              </a:r>
              <a:r>
                <a:rPr lang="en-US" sz="1200" b="1" dirty="0">
                  <a:effectLst/>
                  <a:ea typeface="Calibri" panose="020F0502020204030204" pitchFamily="34" charset="0"/>
                  <a:cs typeface="Arial" panose="020B0604020202020204" pitchFamily="34" charset="0"/>
                </a:rPr>
                <a:t>1</a:t>
              </a:r>
              <a:endParaRPr lang="en-US" sz="1200" dirty="0">
                <a:effectLst/>
                <a:ea typeface="Calibri" panose="020F0502020204030204" pitchFamily="34" charset="0"/>
                <a:cs typeface="Arial" panose="020B0604020202020204" pitchFamily="34" charset="0"/>
              </a:endParaRPr>
            </a:p>
          </p:txBody>
        </p:sp>
      </p:grpSp>
      <p:sp>
        <p:nvSpPr>
          <p:cNvPr id="16" name="مستطيل 15"/>
          <p:cNvSpPr/>
          <p:nvPr/>
        </p:nvSpPr>
        <p:spPr>
          <a:xfrm>
            <a:off x="614148" y="6140658"/>
            <a:ext cx="11313995" cy="683264"/>
          </a:xfrm>
          <a:prstGeom prst="rect">
            <a:avLst/>
          </a:prstGeom>
        </p:spPr>
        <p:txBody>
          <a:bodyPr wrap="square">
            <a:spAutoFit/>
          </a:bodyPr>
          <a:lstStyle/>
          <a:p>
            <a:pPr marL="35560" indent="629920" algn="r" rtl="1">
              <a:lnSpc>
                <a:spcPct val="120000"/>
              </a:lnSpc>
              <a:spcAft>
                <a:spcPts val="80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أي أن منحني الطلب على الاستثمار قد انتقل من </a:t>
            </a:r>
            <a:r>
              <a:rPr lang="en-US" sz="3200" dirty="0">
                <a:latin typeface="Simplified Arabic" panose="02010000000000000000" pitchFamily="2" charset="-78"/>
                <a:ea typeface="Calibri" panose="020F0502020204030204" pitchFamily="34" charset="0"/>
                <a:cs typeface="Arial" panose="020B0604020202020204" pitchFamily="34" charset="0"/>
              </a:rPr>
              <a:t>II  </a:t>
            </a:r>
            <a:r>
              <a:rPr lang="ar-SA" sz="3200" dirty="0">
                <a:latin typeface="Simplified Arabic" panose="02010000000000000000" pitchFamily="2" charset="-78"/>
                <a:ea typeface="Calibri" panose="020F0502020204030204" pitchFamily="34" charset="0"/>
                <a:cs typeface="Simplified Arabic" panose="02010000000000000000" pitchFamily="2" charset="-78"/>
              </a:rPr>
              <a:t> الي منحنى أعلي </a:t>
            </a:r>
            <a:r>
              <a:rPr lang="en-US" sz="3200" dirty="0">
                <a:latin typeface="Simplified Arabic" panose="02010000000000000000" pitchFamily="2" charset="-78"/>
                <a:ea typeface="Calibri" panose="020F0502020204030204" pitchFamily="34" charset="0"/>
                <a:cs typeface="Arial" panose="020B0604020202020204" pitchFamily="34" charset="0"/>
              </a:rPr>
              <a:t>I</a:t>
            </a:r>
            <a:r>
              <a:rPr lang="en-US" sz="2000" dirty="0">
                <a:latin typeface="Simplified Arabic" panose="02010000000000000000" pitchFamily="2" charset="-78"/>
                <a:ea typeface="Calibri" panose="020F0502020204030204" pitchFamily="34" charset="0"/>
                <a:cs typeface="Arial" panose="020B0604020202020204" pitchFamily="34" charset="0"/>
              </a:rPr>
              <a:t>1</a:t>
            </a:r>
            <a:r>
              <a:rPr lang="en-US" sz="3200" dirty="0">
                <a:latin typeface="Simplified Arabic" panose="02010000000000000000" pitchFamily="2" charset="-78"/>
                <a:ea typeface="Calibri" panose="020F0502020204030204" pitchFamily="34" charset="0"/>
                <a:cs typeface="Arial" panose="020B0604020202020204" pitchFamily="34" charset="0"/>
              </a:rPr>
              <a:t>I</a:t>
            </a:r>
            <a:r>
              <a:rPr lang="en-US" sz="2000" dirty="0">
                <a:latin typeface="Simplified Arabic" panose="02010000000000000000" pitchFamily="2" charset="-78"/>
                <a:ea typeface="Calibri" panose="020F0502020204030204" pitchFamily="34" charset="0"/>
                <a:cs typeface="Arial" panose="020B0604020202020204" pitchFamily="34" charset="0"/>
              </a:rPr>
              <a:t>1</a:t>
            </a:r>
            <a:r>
              <a:rPr lang="ar-SA" sz="3200" dirty="0">
                <a:latin typeface="Simplified Arabic" panose="02010000000000000000" pitchFamily="2" charset="-78"/>
                <a:ea typeface="Calibri" panose="020F0502020204030204" pitchFamily="34" charset="0"/>
                <a:cs typeface="Simplified Arabic" panose="02010000000000000000" pitchFamily="2" charset="-78"/>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1326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68490" y="0"/>
            <a:ext cx="11696131" cy="6717223"/>
          </a:xfrm>
          <a:prstGeom prst="rect">
            <a:avLst/>
          </a:prstGeom>
        </p:spPr>
        <p:txBody>
          <a:bodyPr wrap="square">
            <a:spAutoFit/>
          </a:bodyPr>
          <a:lstStyle/>
          <a:p>
            <a:pPr lvl="0" algn="r" rtl="1">
              <a:lnSpc>
                <a:spcPct val="120000"/>
              </a:lnSpc>
              <a:spcAft>
                <a:spcPts val="0"/>
              </a:spcAft>
            </a:pPr>
            <a:r>
              <a:rPr lang="ar-SA" sz="3000" dirty="0" smtClean="0">
                <a:latin typeface="Simplified Arabic" panose="02010000000000000000" pitchFamily="2" charset="-78"/>
                <a:ea typeface="Calibri" panose="020F0502020204030204" pitchFamily="34" charset="0"/>
                <a:cs typeface="Simplified Arabic" panose="02010000000000000000" pitchFamily="2" charset="-78"/>
              </a:rPr>
              <a:t>2- التوقعات المستقبلية: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215900" indent="698500" algn="r" rtl="1">
              <a:lnSpc>
                <a:spcPct val="120000"/>
              </a:lnSpc>
              <a:spcAft>
                <a:spcPts val="0"/>
              </a:spcAft>
            </a:pPr>
            <a:r>
              <a:rPr lang="ar-SA" sz="3000" dirty="0">
                <a:latin typeface="Simplified Arabic" panose="02010000000000000000" pitchFamily="2" charset="-78"/>
                <a:ea typeface="Calibri" panose="020F0502020204030204" pitchFamily="34" charset="0"/>
                <a:cs typeface="Simplified Arabic" panose="02010000000000000000" pitchFamily="2" charset="-78"/>
              </a:rPr>
              <a:t>تؤثر التوقعات المستقبلية علي نوعية القرار الاستثماري، فالقرار الاستثماري يرتبط عادة بالمستقبل ومن ثم فهو يتم في اطار حالة من عدم التأكد بسبب كثرة التغيرات الاقتصادية والاجتماعية والسياسية المؤثرة في ذلك .لذا فإذا توقع رجال الأعمال حدوث ركود ،فان العديد من المستثمرين يحجمون عن الاستثمار ومن ثم ينتقل منحنى الطلب علي الاستثمار الي أسفل اليسار، والعكس صحيح اذا توقع رجال الأعمال حدوث رواج اقتصادي ،فان العديد من رجال الاعمال يقبلون على الاستثمار ومن ثم يزداد الطلب على الاستثمار وينتقل منحنى الطلب علي الاستثمار الي اعلي اليمين.</a:t>
            </a:r>
            <a:endParaRPr lang="en-US" sz="3000" dirty="0">
              <a:latin typeface="Calibri" panose="020F0502020204030204" pitchFamily="34" charset="0"/>
              <a:ea typeface="Calibri" panose="020F0502020204030204" pitchFamily="34" charset="0"/>
              <a:cs typeface="Arial" panose="020B0604020202020204" pitchFamily="34" charset="0"/>
            </a:endParaRPr>
          </a:p>
          <a:p>
            <a:pPr lvl="0" algn="r" rtl="1">
              <a:lnSpc>
                <a:spcPct val="120000"/>
              </a:lnSpc>
              <a:spcAft>
                <a:spcPts val="0"/>
              </a:spcAft>
            </a:pPr>
            <a:r>
              <a:rPr lang="ar-SA" sz="3000" dirty="0" smtClean="0">
                <a:latin typeface="Simplified Arabic" panose="02010000000000000000" pitchFamily="2" charset="-78"/>
                <a:ea typeface="Calibri" panose="020F0502020204030204" pitchFamily="34" charset="0"/>
                <a:cs typeface="Simplified Arabic" panose="02010000000000000000" pitchFamily="2" charset="-78"/>
              </a:rPr>
              <a:t>3- الضرائب:</a:t>
            </a:r>
            <a:endParaRPr lang="en-US" sz="3000" dirty="0">
              <a:latin typeface="Calibri" panose="020F0502020204030204" pitchFamily="34" charset="0"/>
              <a:ea typeface="Calibri" panose="020F0502020204030204" pitchFamily="34" charset="0"/>
              <a:cs typeface="Arial" panose="020B0604020202020204" pitchFamily="34" charset="0"/>
            </a:endParaRPr>
          </a:p>
          <a:p>
            <a:pPr marL="125730" algn="r" rtl="1">
              <a:lnSpc>
                <a:spcPct val="120000"/>
              </a:lnSpc>
              <a:spcAft>
                <a:spcPts val="800"/>
              </a:spcAft>
            </a:pPr>
            <a:r>
              <a:rPr lang="ar-SA" sz="3000" dirty="0">
                <a:latin typeface="Simplified Arabic" panose="02010000000000000000" pitchFamily="2" charset="-78"/>
                <a:ea typeface="Calibri" panose="020F0502020204030204" pitchFamily="34" charset="0"/>
                <a:cs typeface="Simplified Arabic" panose="02010000000000000000" pitchFamily="2" charset="-78"/>
              </a:rPr>
              <a:t>تلعب السياسة الضريبية دوراَ هاماً في تحفيز او تثبيط القطاعات الاقتصادية، حيث ان تخفيف العبء الضريبي متمثلا في الإعفاءات الجمركية وتخفيض ضرائب الدخل سيؤدى الي تشجيع الاستثمارات، ومن ثم انتقال منحنى الطلب على الاستثمار لأعلي والعكس </a:t>
            </a:r>
            <a:r>
              <a:rPr lang="ar-SA" sz="3000" dirty="0" smtClean="0">
                <a:latin typeface="Simplified Arabic" panose="02010000000000000000" pitchFamily="2" charset="-78"/>
                <a:ea typeface="Calibri" panose="020F0502020204030204" pitchFamily="34" charset="0"/>
                <a:cs typeface="Simplified Arabic" panose="02010000000000000000" pitchFamily="2" charset="-78"/>
              </a:rPr>
              <a:t>صحيح.</a:t>
            </a: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070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395785" y="262955"/>
            <a:ext cx="11796215" cy="5386090"/>
          </a:xfrm>
          <a:prstGeom prst="rect">
            <a:avLst/>
          </a:prstGeom>
        </p:spPr>
        <p:txBody>
          <a:bodyPr wrap="square">
            <a:spAutoFit/>
          </a:bodyPr>
          <a:lstStyle/>
          <a:p>
            <a:pPr lvl="0" algn="r" rtl="1">
              <a:lnSpc>
                <a:spcPct val="120000"/>
              </a:lnSpc>
              <a:spcAft>
                <a:spcPts val="0"/>
              </a:spcAft>
            </a:pPr>
            <a:r>
              <a:rPr lang="ar-SA" sz="3200" dirty="0" smtClean="0">
                <a:latin typeface="Simplified Arabic" panose="02010000000000000000" pitchFamily="2" charset="-78"/>
                <a:ea typeface="Calibri" panose="020F0502020204030204" pitchFamily="34" charset="0"/>
                <a:cs typeface="Simplified Arabic" panose="02010000000000000000" pitchFamily="2" charset="-78"/>
              </a:rPr>
              <a:t>4- حجم </a:t>
            </a:r>
            <a:r>
              <a:rPr lang="ar-SA" sz="3200" dirty="0">
                <a:latin typeface="Simplified Arabic" panose="02010000000000000000" pitchFamily="2" charset="-78"/>
                <a:ea typeface="Calibri" panose="020F0502020204030204" pitchFamily="34" charset="0"/>
                <a:cs typeface="Simplified Arabic" panose="02010000000000000000" pitchFamily="2" charset="-78"/>
              </a:rPr>
              <a:t>الطلب ونموه:</a:t>
            </a:r>
            <a:endParaRPr lang="en-US" sz="3200" dirty="0">
              <a:latin typeface="Calibri" panose="020F0502020204030204" pitchFamily="34" charset="0"/>
              <a:ea typeface="Calibri" panose="020F0502020204030204" pitchFamily="34" charset="0"/>
              <a:cs typeface="Arial" panose="020B0604020202020204" pitchFamily="34" charset="0"/>
            </a:endParaRPr>
          </a:p>
          <a:p>
            <a:pPr marL="125730" algn="r" rtl="1">
              <a:lnSpc>
                <a:spcPct val="120000"/>
              </a:lnSpc>
              <a:spcAft>
                <a:spcPts val="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إن زيادة الطلب على مختلف السلع والخدمات نموه لفترة زمنية طويلة سيؤدى الي تشجيع الاستثمار لتلبية الطلب المتزايد، ولكي يحقق المستثمرين أرباح أعلي، مما يؤدي الي انتقال منحنى الطلب على الاستثمار الي اعلى جهة اليمين.</a:t>
            </a:r>
            <a:endParaRPr lang="en-US" sz="3200" dirty="0">
              <a:latin typeface="Calibri" panose="020F0502020204030204" pitchFamily="34" charset="0"/>
              <a:ea typeface="Calibri" panose="020F0502020204030204" pitchFamily="34" charset="0"/>
              <a:cs typeface="Arial" panose="020B0604020202020204" pitchFamily="34" charset="0"/>
            </a:endParaRPr>
          </a:p>
          <a:p>
            <a:pPr lvl="0" algn="r" rtl="1">
              <a:lnSpc>
                <a:spcPct val="120000"/>
              </a:lnSpc>
              <a:spcAft>
                <a:spcPts val="0"/>
              </a:spcAft>
            </a:pPr>
            <a:r>
              <a:rPr lang="ar-SA" sz="3200" dirty="0" smtClean="0">
                <a:latin typeface="Simplified Arabic" panose="02010000000000000000" pitchFamily="2" charset="-78"/>
                <a:ea typeface="Calibri" panose="020F0502020204030204" pitchFamily="34" charset="0"/>
                <a:cs typeface="Simplified Arabic" panose="02010000000000000000" pitchFamily="2" charset="-78"/>
              </a:rPr>
              <a:t>5- الحوافز</a:t>
            </a:r>
            <a:r>
              <a:rPr lang="ar-SA" sz="3200" dirty="0">
                <a:latin typeface="Simplified Arabic" panose="02010000000000000000" pitchFamily="2" charset="-78"/>
                <a:ea typeface="Calibri" panose="020F0502020204030204" pitchFamily="34" charset="0"/>
                <a:cs typeface="Simplified Arabic" panose="02010000000000000000" pitchFamily="2" charset="-78"/>
              </a:rPr>
              <a:t>:</a:t>
            </a:r>
            <a:endParaRPr lang="en-US" sz="3200" dirty="0">
              <a:latin typeface="Calibri" panose="020F0502020204030204" pitchFamily="34" charset="0"/>
              <a:ea typeface="Calibri" panose="020F0502020204030204" pitchFamily="34" charset="0"/>
              <a:cs typeface="Arial" panose="020B0604020202020204" pitchFamily="34" charset="0"/>
            </a:endParaRPr>
          </a:p>
          <a:p>
            <a:pPr marL="125730" algn="r" rtl="1">
              <a:lnSpc>
                <a:spcPct val="120000"/>
              </a:lnSpc>
              <a:spcAft>
                <a:spcPts val="80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نعني بالحوافز التسهيلات التي تقدمها الدولة للمستثمرين، وتشمل تسهيلات ائتمانية ودراسات جدوى مجانية للمشروعات المختلفة ومنح أراضي لإقامة المشروعات بأسعار رمزية وغيرها، هذه الحوافز والتسهيلات ستؤدى الي زيادة الاستثمار ومن ثم انتقال منحنى الطلب على الاستثمار لأعلي اليمين.</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4243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55191" y="0"/>
            <a:ext cx="12287534" cy="6502293"/>
          </a:xfrm>
          <a:prstGeom prst="rect">
            <a:avLst/>
          </a:prstGeom>
        </p:spPr>
        <p:txBody>
          <a:bodyPr wrap="square">
            <a:spAutoFit/>
          </a:bodyPr>
          <a:lstStyle/>
          <a:p>
            <a:pPr algn="r" rtl="1">
              <a:lnSpc>
                <a:spcPct val="120000"/>
              </a:lnSpc>
              <a:spcAft>
                <a:spcPts val="800"/>
              </a:spcAft>
            </a:pPr>
            <a:r>
              <a:rPr lang="ar-SA" sz="2800" b="1" dirty="0">
                <a:latin typeface="Simplified Arabic" panose="02010000000000000000" pitchFamily="2" charset="-78"/>
                <a:ea typeface="Calibri" panose="020F0502020204030204" pitchFamily="34" charset="0"/>
                <a:cs typeface="Simplified Arabic" panose="02010000000000000000" pitchFamily="2" charset="-78"/>
              </a:rPr>
              <a:t>نظريات الاستثمار:</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Calibri" panose="020F0502020204030204" pitchFamily="34" charset="0"/>
                <a:cs typeface="Simplified Arabic" panose="02010000000000000000" pitchFamily="2" charset="-78"/>
              </a:rPr>
              <a:t>	توجد العديد من النظريات والمدارس التي تحاول تفسير سلوك الاستثمار من خلال دراسة طبيعة العوامل المحددة له ومن هذه النظريات:</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2800" dirty="0">
                <a:latin typeface="Simplified Arabic" panose="02010000000000000000" pitchFamily="2" charset="-78"/>
                <a:ea typeface="Calibri" panose="020F0502020204030204" pitchFamily="34" charset="0"/>
                <a:cs typeface="Simplified Arabic" panose="02010000000000000000" pitchFamily="2" charset="-78"/>
              </a:rPr>
              <a:t>النظرية </a:t>
            </a:r>
            <a:r>
              <a:rPr lang="ar-SA" sz="2800" dirty="0" err="1">
                <a:latin typeface="Simplified Arabic" panose="02010000000000000000" pitchFamily="2" charset="-78"/>
                <a:ea typeface="Calibri" panose="020F0502020204030204" pitchFamily="34" charset="0"/>
                <a:cs typeface="Simplified Arabic" panose="02010000000000000000" pitchFamily="2" charset="-78"/>
              </a:rPr>
              <a:t>الكينزية</a:t>
            </a:r>
            <a:r>
              <a:rPr lang="ar-SA" sz="2800" dirty="0">
                <a:latin typeface="Simplified Arabic" panose="02010000000000000000" pitchFamily="2" charset="-78"/>
                <a:ea typeface="Calibri" panose="020F0502020204030204" pitchFamily="34" charset="0"/>
                <a:cs typeface="Simplified Arabic" panose="02010000000000000000" pitchFamily="2" charset="-78"/>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2800" dirty="0">
                <a:latin typeface="Simplified Arabic" panose="02010000000000000000" pitchFamily="2" charset="-78"/>
                <a:ea typeface="Calibri" panose="020F0502020204030204" pitchFamily="34" charset="0"/>
                <a:cs typeface="Simplified Arabic" panose="02010000000000000000" pitchFamily="2" charset="-78"/>
              </a:rPr>
              <a:t>نظرية المعجل.</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2800" dirty="0">
                <a:latin typeface="Simplified Arabic" panose="02010000000000000000" pitchFamily="2" charset="-78"/>
                <a:ea typeface="Calibri" panose="020F0502020204030204" pitchFamily="34" charset="0"/>
                <a:cs typeface="Simplified Arabic" panose="02010000000000000000" pitchFamily="2" charset="-78"/>
              </a:rPr>
              <a:t>نظرية المعجل المرن.</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2800" dirty="0">
                <a:latin typeface="Simplified Arabic" panose="02010000000000000000" pitchFamily="2" charset="-78"/>
                <a:ea typeface="Calibri" panose="020F0502020204030204" pitchFamily="34" charset="0"/>
                <a:cs typeface="Simplified Arabic" panose="02010000000000000000" pitchFamily="2" charset="-78"/>
              </a:rPr>
              <a:t>نظرية التمويل الذاتي.</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2800" dirty="0">
                <a:latin typeface="Simplified Arabic" panose="02010000000000000000" pitchFamily="2" charset="-78"/>
                <a:ea typeface="Calibri" panose="020F0502020204030204" pitchFamily="34" charset="0"/>
                <a:cs typeface="Simplified Arabic" panose="02010000000000000000" pitchFamily="2" charset="-78"/>
              </a:rPr>
              <a:t>نظرية </a:t>
            </a:r>
            <a:r>
              <a:rPr lang="ar-SA" sz="2800" dirty="0" err="1">
                <a:latin typeface="Simplified Arabic" panose="02010000000000000000" pitchFamily="2" charset="-78"/>
                <a:ea typeface="Calibri" panose="020F0502020204030204" pitchFamily="34" charset="0"/>
                <a:cs typeface="Simplified Arabic" panose="02010000000000000000" pitchFamily="2" charset="-78"/>
              </a:rPr>
              <a:t>النيوكلاسيك</a:t>
            </a:r>
            <a:r>
              <a:rPr lang="ar-SA" sz="2800" dirty="0">
                <a:latin typeface="Simplified Arabic" panose="02010000000000000000" pitchFamily="2" charset="-78"/>
                <a:ea typeface="Calibri" panose="020F0502020204030204" pitchFamily="34" charset="0"/>
                <a:cs typeface="Simplified Arabic" panose="02010000000000000000" pitchFamily="2" charset="-78"/>
              </a:rPr>
              <a:t>. (التقليديين المحدثين)</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2800" dirty="0">
                <a:latin typeface="Simplified Arabic" panose="02010000000000000000" pitchFamily="2" charset="-78"/>
                <a:ea typeface="Calibri" panose="020F0502020204030204" pitchFamily="34" charset="0"/>
                <a:cs typeface="Simplified Arabic" panose="02010000000000000000" pitchFamily="2" charset="-78"/>
              </a:rPr>
              <a:t>نظرية </a:t>
            </a:r>
            <a:r>
              <a:rPr lang="ar-SA" sz="2800" dirty="0" err="1">
                <a:latin typeface="Simplified Arabic" panose="02010000000000000000" pitchFamily="2" charset="-78"/>
                <a:ea typeface="Calibri" panose="020F0502020204030204" pitchFamily="34" charset="0"/>
                <a:cs typeface="Simplified Arabic" panose="02010000000000000000" pitchFamily="2" charset="-78"/>
              </a:rPr>
              <a:t>توبن</a:t>
            </a:r>
            <a:r>
              <a:rPr lang="ar-SA" sz="2800" dirty="0">
                <a:latin typeface="Simplified Arabic" panose="02010000000000000000" pitchFamily="2" charset="-78"/>
                <a:ea typeface="Calibri" panose="020F0502020204030204" pitchFamily="34" charset="0"/>
                <a:cs typeface="Simplified Arabic" panose="02010000000000000000" pitchFamily="2" charset="-78"/>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5560" indent="421640" algn="r" rtl="1">
              <a:lnSpc>
                <a:spcPct val="120000"/>
              </a:lnSpc>
              <a:spcAft>
                <a:spcPts val="800"/>
              </a:spcAft>
            </a:pPr>
            <a:r>
              <a:rPr lang="ar-SA" sz="2800" dirty="0">
                <a:latin typeface="Simplified Arabic" panose="02010000000000000000" pitchFamily="2" charset="-78"/>
                <a:ea typeface="Calibri" panose="020F0502020204030204" pitchFamily="34" charset="0"/>
                <a:cs typeface="Simplified Arabic" panose="02010000000000000000" pitchFamily="2" charset="-78"/>
              </a:rPr>
              <a:t>وتختلف النظريات عن بعضها البعض في طبيعة العوامل المحددة للقرار الاستثماري، وتركز على عاملين الأول: تحديد الرصيد الأمثل لرأس المال ومحددات ذلك الرصيد، الثاني: تحديد معدل الاستثمار اللازم للوصول الي الرصيد الأمثل لرأس المال.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324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38184"/>
            <a:ext cx="12192000" cy="6819816"/>
          </a:xfrm>
          <a:prstGeom prst="rect">
            <a:avLst/>
          </a:prstGeom>
        </p:spPr>
        <p:txBody>
          <a:bodyPr wrap="square">
            <a:spAutoFit/>
          </a:bodyPr>
          <a:lstStyle/>
          <a:p>
            <a:pPr algn="r" rtl="1">
              <a:lnSpc>
                <a:spcPct val="107000"/>
              </a:lnSpc>
              <a:spcAft>
                <a:spcPts val="800"/>
              </a:spcAft>
            </a:pPr>
            <a:r>
              <a:rPr lang="ar-SA" sz="2800" dirty="0">
                <a:latin typeface="Calibri" panose="020F0502020204030204" pitchFamily="34" charset="0"/>
                <a:ea typeface="Calibri" panose="020F0502020204030204" pitchFamily="34" charset="0"/>
                <a:cs typeface="PT Bold Heading" panose="02010400000000000000" pitchFamily="2" charset="-78"/>
              </a:rPr>
              <a:t>مقدمة: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Calibri" panose="020F0502020204030204" pitchFamily="34" charset="0"/>
                <a:ea typeface="Calibri" panose="020F0502020204030204" pitchFamily="34" charset="0"/>
                <a:cs typeface="PT Bold Heading" panose="02010400000000000000" pitchFamily="2" charset="-78"/>
              </a:rPr>
              <a:t>	</a:t>
            </a:r>
            <a:r>
              <a:rPr lang="ar-SA" sz="2800" dirty="0">
                <a:latin typeface="Simplified Arabic" panose="02010000000000000000" pitchFamily="2" charset="-78"/>
                <a:ea typeface="Calibri" panose="020F0502020204030204" pitchFamily="34" charset="0"/>
                <a:cs typeface="Simplified Arabic" panose="02010000000000000000" pitchFamily="2" charset="-78"/>
              </a:rPr>
              <a:t>يعد الاستثمار أحد مكونات الناتج المحلي الإجمالي، ولا يقل أهمية عن الاستهلاك، حيث يؤدى تغير الاستثمار الي حدوث التقلبات الاقتصادية، ويشكل ما نسبته (15-20%) من الناتج المحلي الإجمالي لأي اقتصاد، ويختلف الانفاق الاستثماري عن غيره من أوجه الانفاق في أنه يسهم في خلق طاقة إنتاجية جديدة للاقتصاد عبر تكوينه لرأس المال.</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Calibri" panose="020F0502020204030204" pitchFamily="34" charset="0"/>
                <a:cs typeface="Simplified Arabic" panose="02010000000000000000" pitchFamily="2" charset="-78"/>
              </a:rPr>
              <a:t>	وتكمن أهمية الانفاق الاستثماري في أنه يؤدي إلى زيادة الطلب الكلى بصورة مباشرة بحكم أنه أحد العناصر المكونة له.</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2800" dirty="0">
                <a:latin typeface="Simplified Arabic" panose="02010000000000000000" pitchFamily="2" charset="-78"/>
                <a:ea typeface="Calibri" panose="020F0502020204030204" pitchFamily="34" charset="0"/>
                <a:cs typeface="Simplified Arabic" panose="02010000000000000000" pitchFamily="2" charset="-78"/>
              </a:rPr>
              <a:t>الطلب الكلى = الاستهلاك +الاستثمار + الانفاق الحكومي + صافي     التعامل الخارجي.</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AD= C+I +G +(X-IM)                      </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457200" algn="r" rtl="1">
              <a:lnSpc>
                <a:spcPct val="120000"/>
              </a:lnSpc>
              <a:spcAft>
                <a:spcPts val="800"/>
              </a:spcAft>
            </a:pPr>
            <a:r>
              <a:rPr lang="ar-SA" sz="2800" dirty="0">
                <a:latin typeface="Calibri" panose="020F0502020204030204" pitchFamily="34" charset="0"/>
                <a:ea typeface="Calibri" panose="020F0502020204030204" pitchFamily="34" charset="0"/>
                <a:cs typeface="Times New Roman" panose="02020603050405020304" pitchFamily="18" charset="0"/>
              </a:rPr>
              <a:t>كما أن الاستثمار يشكل أكثر مكونات الطلب الكلى تقلبا، وينتقل تأثيره من خلال الطلب الكلى الى الدخل التوازني الذي نحصل عليه بمساواة:</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457200" algn="r" rtl="1">
              <a:lnSpc>
                <a:spcPct val="120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Y= AD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186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212036" y="0"/>
            <a:ext cx="12404035" cy="7029617"/>
          </a:xfrm>
          <a:prstGeom prst="rect">
            <a:avLst/>
          </a:prstGeom>
        </p:spPr>
        <p:txBody>
          <a:bodyPr wrap="square">
            <a:spAutoFit/>
          </a:bodyPr>
          <a:lstStyle/>
          <a:p>
            <a:pPr algn="r" rtl="1">
              <a:lnSpc>
                <a:spcPct val="120000"/>
              </a:lnSpc>
              <a:spcAft>
                <a:spcPts val="80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مفهوم الاستثمار:</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Bef>
                <a:spcPts val="600"/>
              </a:spcBef>
              <a:spcAft>
                <a:spcPts val="600"/>
              </a:spcAft>
            </a:pPr>
            <a:r>
              <a:rPr lang="ar-SA" sz="3200" dirty="0">
                <a:latin typeface="Simplified Arabic" panose="02010000000000000000" pitchFamily="2" charset="-78"/>
                <a:ea typeface="Calibri" panose="020F0502020204030204" pitchFamily="34" charset="0"/>
                <a:cs typeface="Simplified Arabic" panose="02010000000000000000" pitchFamily="2" charset="-78"/>
              </a:rPr>
              <a:t>	</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هو اضافة طاقات إنتاجية جديدة إلى الأصول الإنتاجية الموجودة في المجتمع بإنشاء مشروعات جديدة أو التوسع في مشروعات قائمة، أو إحلال أو تجديد مشروعات انتهى عمرها الافتراضي، وكذلك شراء الأوراق المالية المصدرة لإنشاء مشروعات جديدة.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latin typeface="Calibri" panose="020F0502020204030204" pitchFamily="34" charset="0"/>
                <a:ea typeface="Calibri" panose="020F0502020204030204" pitchFamily="34" charset="0"/>
                <a:cs typeface="Times New Roman" panose="02020603050405020304" pitchFamily="18" charset="0"/>
              </a:rPr>
              <a:t>مكونات الاستثمار الكلى:</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200" dirty="0">
                <a:latin typeface="Calibri" panose="020F0502020204030204" pitchFamily="34" charset="0"/>
                <a:ea typeface="Calibri" panose="020F0502020204030204" pitchFamily="34" charset="0"/>
                <a:cs typeface="Times New Roman" panose="02020603050405020304" pitchFamily="18" charset="0"/>
              </a:rPr>
              <a:t>	ينقسم الاستثمار الكلى الي ما يلي: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Calibri" panose="020F0502020204030204" pitchFamily="34" charset="0"/>
                <a:ea typeface="Calibri" panose="020F0502020204030204" pitchFamily="34" charset="0"/>
                <a:cs typeface="Times New Roman" panose="02020603050405020304" pitchFamily="18" charset="0"/>
              </a:rPr>
              <a:t>التكوين الرأسمالي الثابت: ويشمل الآلات والمعدات والأجهزة المختلفة، والمباني والعقارات المستخدمة في عملية الإنتاج.</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المشاريع الانشائية والاسكانية، حيث يعد قطاع الإسكان والانشاءات جزءا من الاستثمار حتى وإن كان البناء بغرض السكن.</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80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التغير في المخزون، هو التغير في كميات السلع والخدمات المخزنة عبر الزمن</a:t>
            </a:r>
            <a:r>
              <a:rPr lang="ar-SA" sz="3200" dirty="0">
                <a:latin typeface="Calibri" panose="020F0502020204030204" pitchFamily="34"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8674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207853"/>
          </a:xfrm>
          <a:prstGeom prst="rect">
            <a:avLst/>
          </a:prstGeom>
        </p:spPr>
        <p:txBody>
          <a:bodyPr wrap="square">
            <a:spAutoFit/>
          </a:bodyPr>
          <a:lstStyle/>
          <a:p>
            <a:pPr algn="r" rtl="1">
              <a:lnSpc>
                <a:spcPct val="120000"/>
              </a:lnSpc>
              <a:spcBef>
                <a:spcPts val="1200"/>
              </a:spcBef>
              <a:spcAft>
                <a:spcPts val="300"/>
              </a:spcAft>
            </a:pPr>
            <a:r>
              <a:rPr lang="ar-SA" sz="3200" b="1" dirty="0">
                <a:latin typeface="Simplified Arabic" panose="02010000000000000000" pitchFamily="2" charset="-78"/>
                <a:ea typeface="Times New Roman" panose="02020603050405020304" pitchFamily="18" charset="0"/>
                <a:cs typeface="Simplified Arabic" panose="02010000000000000000" pitchFamily="2" charset="-78"/>
              </a:rPr>
              <a:t>أهمية الاستثمار:</a:t>
            </a:r>
            <a:endParaRPr lang="en-US" sz="32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Bef>
                <a:spcPts val="1200"/>
              </a:spcBef>
              <a:spcAft>
                <a:spcPts val="300"/>
              </a:spcAft>
            </a:pPr>
            <a:r>
              <a:rPr lang="ar-SA" sz="3200" b="1" dirty="0">
                <a:latin typeface="Simplified Arabic" panose="02010000000000000000" pitchFamily="2" charset="-78"/>
                <a:ea typeface="Times New Roman" panose="02020603050405020304" pitchFamily="18" charset="0"/>
                <a:cs typeface="Simplified Arabic" panose="02010000000000000000" pitchFamily="2" charset="-78"/>
              </a:rPr>
              <a:t>	</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تتمثل أهمية الاستثمار فيما يلي: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زيادة الإنتاج والإنتاجية مما يؤدي إلى زيادة الدخل القومي وارتفاع متوسط نصيب الفرد منه وبالتالي تحسين مستوى معيشة الافراد.</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توفير البنية الأساسية للأفراد والمستثمرين.</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توفير فرص عمل وتخفيض نسبة </a:t>
            </a:r>
            <a:r>
              <a:rPr lang="ar-SA" sz="3200" dirty="0" smtClean="0">
                <a:latin typeface="Simplified Arabic" panose="02010000000000000000" pitchFamily="2" charset="-78"/>
                <a:ea typeface="Calibri" panose="020F0502020204030204" pitchFamily="34" charset="0"/>
                <a:cs typeface="Simplified Arabic" panose="02010000000000000000" pitchFamily="2" charset="-78"/>
              </a:rPr>
              <a:t>البطالة.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Calibri" panose="020F0502020204030204" pitchFamily="34" charset="0"/>
                <a:ea typeface="Calibri" panose="020F0502020204030204" pitchFamily="34" charset="0"/>
                <a:cs typeface="Times New Roman" panose="02020603050405020304" pitchFamily="18" charset="0"/>
              </a:rPr>
              <a:t>زيادة معدلات التكوين الرأسمالي للدولة.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توفير التخصصات المختلفة من الفنيين والإداريين والعمالة الماهرة.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800"/>
              </a:spcAft>
              <a:buFont typeface="+mj-lt"/>
              <a:buAutoNum type="arabicPeriod"/>
            </a:pPr>
            <a:r>
              <a:rPr lang="ar-SA" sz="3200" dirty="0">
                <a:latin typeface="Simplified Arabic" panose="02010000000000000000" pitchFamily="2" charset="-78"/>
                <a:ea typeface="Calibri" panose="020F0502020204030204" pitchFamily="34" charset="0"/>
                <a:cs typeface="Simplified Arabic" panose="02010000000000000000" pitchFamily="2" charset="-78"/>
              </a:rPr>
              <a:t>إنتاج السلع والخدمات التي تشبع حاجات المواطنين</a:t>
            </a:r>
            <a:r>
              <a:rPr lang="ar-SA" sz="3200" dirty="0">
                <a:latin typeface="Simplified Arabic" panose="02010000000000000000" pitchFamily="2" charset="-78"/>
                <a:ea typeface="Times New Roman" panose="02020603050405020304" pitchFamily="18" charset="0"/>
                <a:cs typeface="Simplified Arabic" panose="02010000000000000000" pitchFamily="2" charset="-78"/>
              </a:rPr>
              <a:t> وتصدير الفائض منها للخارج مما يوفر العملات الأجنبية اللازمة لشراء الآلات والمعدات وزيادة التكوين الرأسمالي</a:t>
            </a:r>
            <a:r>
              <a:rPr lang="ar-SA" sz="3200" dirty="0">
                <a:latin typeface="Simplified Arabic" panose="02010000000000000000" pitchFamily="2" charset="-78"/>
                <a:ea typeface="Calibri" panose="020F0502020204030204" pitchFamily="34" charset="0"/>
                <a:cs typeface="Simplified Arabic" panose="02010000000000000000" pitchFamily="2" charset="-78"/>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3272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ربع نص 1"/>
          <p:cNvSpPr txBox="1">
            <a:spLocks noChangeArrowheads="1"/>
          </p:cNvSpPr>
          <p:nvPr/>
        </p:nvSpPr>
        <p:spPr bwMode="auto">
          <a:xfrm>
            <a:off x="2567332" y="4935132"/>
            <a:ext cx="228600" cy="247650"/>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9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Arial" panose="020B0604020202020204" pitchFamily="34" charset="0"/>
              </a:rPr>
              <a:t>1</a:t>
            </a:r>
            <a:endParaRPr kumimoji="0" lang="ar-SA" altLang="ar-SA"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172278" y="33635"/>
            <a:ext cx="1219200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3200" b="1"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أنواع الاستثمار:</a:t>
            </a:r>
            <a:endParaRPr kumimoji="0" lang="en-US" altLang="ar-SA" sz="32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3200" b="1"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	</a:t>
            </a:r>
            <a:r>
              <a:rPr kumimoji="0" lang="ar-SA" altLang="ar-SA" sz="2800" b="0"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توجد عدة تقسيمات للاستثمار نتناول منها ما يلي:</a:t>
            </a:r>
            <a:endParaRPr kumimoji="0" lang="en-US" altLang="ar-SA" sz="2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ar-SA" sz="2800" b="1"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اجمالي الاستثمار وصافي الاستثمار.</a:t>
            </a:r>
            <a:endParaRPr kumimoji="0" lang="en-US" altLang="ar-SA" sz="2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ar-SA" sz="2800" b="1"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الاستثمار التلقائي والاستثمار التابع.</a:t>
            </a:r>
            <a:endParaRPr kumimoji="0" lang="en-US" altLang="ar-SA" sz="2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ar-SA" sz="2800" b="1" i="0" u="none" strike="noStrike" cap="none" normalizeH="0" baseline="0" dirty="0" smtClean="0">
                <a:ln>
                  <a:noFill/>
                </a:ln>
                <a:effectLst/>
                <a:latin typeface="Simplified Arabic" panose="02010000000000000000" pitchFamily="2" charset="-78"/>
                <a:ea typeface="Calibri" panose="020F0502020204030204" pitchFamily="34" charset="0"/>
                <a:cs typeface="Arial" panose="020B0604020202020204" pitchFamily="34" charset="0"/>
              </a:rPr>
              <a:t>الاستثمار</a:t>
            </a:r>
            <a:r>
              <a:rPr kumimoji="0" lang="ar-SA" altLang="ar-SA" sz="2800" b="1"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 المالي والاستثمار الحقيقي.</a:t>
            </a:r>
            <a:endParaRPr kumimoji="0" lang="en-US" altLang="ar-SA" sz="2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altLang="ar-SA" sz="2800" b="1"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اجمالي الاستثمار وصافي الاستثمار</a:t>
            </a:r>
            <a:r>
              <a:rPr kumimoji="0" lang="ar-SA" altLang="ar-SA" sz="2800" b="0" i="0" u="none" strike="noStrike" cap="none" normalizeH="0" baseline="0" dirty="0" smtClean="0">
                <a:ln>
                  <a:noFill/>
                </a:ln>
                <a:solidFill>
                  <a:schemeClr val="tx1"/>
                </a:solidFill>
                <a:effectLst/>
                <a:latin typeface="Simplified Arabic" panose="02010000000000000000" pitchFamily="2" charset="-78"/>
                <a:ea typeface="Calibri" panose="020F0502020204030204" pitchFamily="34" charset="0"/>
                <a:cs typeface="Arial" panose="020B0604020202020204" pitchFamily="34" charset="0"/>
              </a:rPr>
              <a:t>:</a:t>
            </a:r>
            <a:endParaRPr kumimoji="0" lang="en-US" altLang="ar-SA" sz="28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2800" b="1" i="0" u="none" strike="noStrike" cap="none" normalizeH="0" baseline="0" dirty="0" smtClean="0">
                <a:ln>
                  <a:noFill/>
                </a:ln>
                <a:effectLst/>
                <a:latin typeface="Simplified Arabic" panose="02010000000000000000" pitchFamily="2" charset="-78"/>
                <a:ea typeface="Calibri" panose="020F0502020204030204" pitchFamily="34" charset="0"/>
                <a:cs typeface="Arial" panose="020B0604020202020204" pitchFamily="34" charset="0"/>
              </a:rPr>
              <a:t>اجمالي الاستثمار:</a:t>
            </a:r>
            <a:r>
              <a:rPr kumimoji="0" lang="ar-SA" altLang="ar-SA" sz="2800" b="0" i="0" u="none" strike="noStrike" cap="none" normalizeH="0" baseline="0" dirty="0" smtClean="0">
                <a:ln>
                  <a:noFill/>
                </a:ln>
                <a:effectLst/>
                <a:latin typeface="Simplified Arabic" panose="02010000000000000000" pitchFamily="2" charset="-78"/>
                <a:ea typeface="Calibri" panose="020F0502020204030204" pitchFamily="34" charset="0"/>
                <a:cs typeface="Arial" panose="020B0604020202020204" pitchFamily="34" charset="0"/>
              </a:rPr>
              <a:t> هو خلق طاقة إنتاجية جديدة أو الإضافة الى الطاقة الإنتاجية الحالية للمجتمع أو إحلال طاقة إنتاجية محل الآلات والمعدات القديمة التي تستهلك عبر الزمن من خلال تكوينه لرأس المال.</a:t>
            </a:r>
            <a:endParaRPr kumimoji="0" lang="en-US" altLang="ar-SA" sz="2800" b="0" i="0" u="none" strike="noStrike" cap="none" normalizeH="0" baseline="0" dirty="0" smtClean="0">
              <a:ln>
                <a:noFill/>
              </a:ln>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2800" b="1" i="0" u="none" strike="noStrike" cap="none" normalizeH="0" baseline="0" dirty="0" smtClean="0">
                <a:ln>
                  <a:noFill/>
                </a:ln>
                <a:effectLst/>
                <a:latin typeface="Simplified Arabic" panose="02010000000000000000" pitchFamily="2" charset="-78"/>
                <a:ea typeface="Times New Roman" panose="02020603050405020304" pitchFamily="18" charset="0"/>
                <a:cs typeface="Arial" panose="020B0604020202020204" pitchFamily="34" charset="0"/>
              </a:rPr>
              <a:t>صافي الاستثمار</a:t>
            </a:r>
            <a:r>
              <a:rPr kumimoji="0" lang="ar-SA" altLang="ar-SA" sz="2800" b="0" i="0" u="none" strike="noStrike" cap="none" normalizeH="0" baseline="0" dirty="0" smtClean="0">
                <a:ln>
                  <a:noFill/>
                </a:ln>
                <a:effectLst/>
                <a:latin typeface="Simplified Arabic" panose="02010000000000000000" pitchFamily="2" charset="-78"/>
                <a:ea typeface="Times New Roman" panose="02020603050405020304" pitchFamily="18" charset="0"/>
                <a:cs typeface="Arial" panose="020B0604020202020204" pitchFamily="34" charset="0"/>
              </a:rPr>
              <a:t>: هو الإضافة إلى رأس مال المجتمع.</a:t>
            </a:r>
            <a:endParaRPr kumimoji="0" lang="en-US" altLang="ar-SA" sz="2800" b="0" i="0" u="none" strike="noStrike" cap="none" normalizeH="0" baseline="0" dirty="0" smtClean="0">
              <a:ln>
                <a:noFill/>
              </a:ln>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ar-SA" sz="3200" b="0" i="0" u="none" strike="noStrike" cap="none" normalizeH="0" baseline="0" dirty="0" smtClean="0">
              <a:ln>
                <a:noFill/>
              </a:ln>
              <a:solidFill>
                <a:schemeClr val="tx1"/>
              </a:solidFill>
              <a:effectLst/>
              <a:cs typeface="Arial" panose="020B0604020202020204" pitchFamily="34" charset="0"/>
            </a:endParaRPr>
          </a:p>
        </p:txBody>
      </p:sp>
      <p:sp>
        <p:nvSpPr>
          <p:cNvPr id="5" name="Rectangle 5"/>
          <p:cNvSpPr>
            <a:spLocks noChangeArrowheads="1"/>
          </p:cNvSpPr>
          <p:nvPr/>
        </p:nvSpPr>
        <p:spPr bwMode="auto">
          <a:xfrm>
            <a:off x="278296" y="4594056"/>
            <a:ext cx="1174142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US" altLang="ar-SA" sz="3200" dirty="0">
                <a:latin typeface="Simplified Arabic" panose="02010000000000000000" pitchFamily="2" charset="-78"/>
                <a:ea typeface="Times New Roman" panose="02020603050405020304" pitchFamily="18" charset="0"/>
                <a:cs typeface="Arial" panose="020B0604020202020204" pitchFamily="34" charset="0"/>
              </a:rPr>
              <a:t>I=</a:t>
            </a:r>
            <a:r>
              <a:rPr lang="ar-SA" altLang="ar-SA" sz="3200" dirty="0" smtClean="0">
                <a:latin typeface="Cambria Math" panose="02040503050406030204" pitchFamily="18" charset="0"/>
                <a:ea typeface="Times New Roman" panose="02020603050405020304" pitchFamily="18" charset="0"/>
                <a:cs typeface="Arial" panose="020B0604020202020204" pitchFamily="34" charset="0"/>
              </a:rPr>
              <a:t>∆</a:t>
            </a:r>
            <a:r>
              <a:rPr kumimoji="0" lang="en-US" altLang="ar-SA" sz="3200" b="0" i="1" u="none" strike="noStrike" cap="none" normalizeH="0" baseline="0" dirty="0" smtClean="0">
                <a:ln>
                  <a:noFill/>
                </a:ln>
                <a:effectLst/>
                <a:latin typeface="Cambria Math" panose="02040503050406030204" pitchFamily="18" charset="0"/>
                <a:ea typeface="Times New Roman" panose="02020603050405020304" pitchFamily="18" charset="0"/>
                <a:cs typeface="Simplified Arabic" panose="02010000000000000000" pitchFamily="2" charset="-78"/>
              </a:rPr>
              <a:t>K=K-K</a:t>
            </a:r>
            <a:r>
              <a:rPr kumimoji="0" lang="en-US" altLang="ar-SA" sz="3200" b="0" i="0" u="none" strike="noStrike" cap="none" normalizeH="0" baseline="0" dirty="0" smtClean="0">
                <a:ln>
                  <a:noFill/>
                </a:ln>
                <a:effectLst/>
                <a:latin typeface="Cambria Math" panose="02040503050406030204" pitchFamily="18" charset="0"/>
                <a:ea typeface="Times New Roman" panose="02020603050405020304" pitchFamily="18" charset="0"/>
                <a:cs typeface="Simplified Arabic" panose="02010000000000000000" pitchFamily="2" charset="-78"/>
              </a:rPr>
              <a:t>_</a:t>
            </a:r>
            <a:endParaRPr kumimoji="0" lang="en-US" altLang="ar-SA" sz="3200" b="0" i="0" u="none" strike="noStrike" cap="none" normalizeH="0" baseline="0" dirty="0" smtClean="0">
              <a:ln>
                <a:noFill/>
              </a:ln>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Arial" panose="020B0604020202020204" pitchFamily="34" charset="0"/>
              </a:rPr>
              <a:t>حيث أن:</a:t>
            </a:r>
            <a:endParaRPr kumimoji="0" lang="en-US" altLang="ar-SA" sz="3200" b="0" i="0" u="none" strike="noStrike" cap="none" normalizeH="0" baseline="0" dirty="0" smtClean="0">
              <a:ln>
                <a:noFill/>
              </a:ln>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Arial" panose="020B0604020202020204" pitchFamily="34" charset="0"/>
              </a:rPr>
              <a:t> </a:t>
            </a:r>
            <a:r>
              <a:rPr kumimoji="0" lang="en-US"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Arial" panose="020B0604020202020204" pitchFamily="34" charset="0"/>
              </a:rPr>
              <a:t>K   </a:t>
            </a:r>
            <a:r>
              <a:rPr kumimoji="0" lang="ar-SA"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Arial" panose="020B0604020202020204" pitchFamily="34" charset="0"/>
              </a:rPr>
              <a:t>   رصيد رأس المال الحالي.</a:t>
            </a:r>
            <a:endParaRPr kumimoji="0" lang="ar-SA" altLang="ar-SA" sz="3200" b="0" i="0" u="none" strike="noStrike" cap="none" normalizeH="0" baseline="0" dirty="0" smtClean="0">
              <a:ln>
                <a:noFill/>
              </a:ln>
              <a:effectLst/>
              <a:latin typeface="Arial" panose="020B0604020202020204" pitchFamily="34" charset="0"/>
              <a:cs typeface="Arial" panose="020B0604020202020204" pitchFamily="34" charset="0"/>
            </a:endParaRPr>
          </a:p>
        </p:txBody>
      </p:sp>
      <p:sp>
        <p:nvSpPr>
          <p:cNvPr id="6" name="Rectangle 7"/>
          <p:cNvSpPr>
            <a:spLocks noChangeArrowheads="1"/>
          </p:cNvSpPr>
          <p:nvPr/>
        </p:nvSpPr>
        <p:spPr bwMode="auto">
          <a:xfrm>
            <a:off x="4561683" y="5865165"/>
            <a:ext cx="719299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400" b="0" i="0" u="none" strike="noStrike" cap="none" normalizeH="0" baseline="0" dirty="0" smtClean="0">
              <a:ln>
                <a:noFill/>
              </a:ln>
              <a:solidFill>
                <a:srgbClr val="252525"/>
              </a:solidFill>
              <a:effectLst/>
              <a:latin typeface="Simplified Arabic" panose="02010000000000000000" pitchFamily="2" charset="-78"/>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Simplified Arabic" panose="02010000000000000000" pitchFamily="2" charset="-78"/>
              </a:rPr>
              <a:t>   </a:t>
            </a:r>
            <a:r>
              <a:rPr kumimoji="0" lang="en-US"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rPr>
              <a:t>K_</a:t>
            </a:r>
            <a:r>
              <a:rPr kumimoji="0" lang="en-US"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Simplified Arabic" panose="02010000000000000000" pitchFamily="2" charset="-78"/>
              </a:rPr>
              <a:t>  </a:t>
            </a:r>
            <a:r>
              <a:rPr kumimoji="0" lang="ar-SA"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Simplified Arabic" panose="02010000000000000000" pitchFamily="2" charset="-78"/>
              </a:rPr>
              <a:t>رصيد رأس المال المتوفر من الفترة السابقة</a:t>
            </a:r>
            <a:r>
              <a:rPr kumimoji="0" lang="en-US" altLang="ar-SA" sz="3200" b="0" i="0" u="none" strike="noStrike" cap="none" normalizeH="0" baseline="0" dirty="0" smtClean="0">
                <a:ln>
                  <a:noFill/>
                </a:ln>
                <a:effectLst/>
                <a:latin typeface="Simplified Arabic" panose="02010000000000000000" pitchFamily="2" charset="-78"/>
                <a:ea typeface="Times New Roman" panose="02020603050405020304" pitchFamily="18" charset="0"/>
                <a:cs typeface="Simplified Arabic" panose="02010000000000000000" pitchFamily="2" charset="-78"/>
              </a:rPr>
              <a:t>.</a:t>
            </a:r>
            <a:r>
              <a:rPr kumimoji="0" lang="en-US" altLang="ar-SA" sz="3200" b="0" i="0" u="none" strike="noStrike" cap="none" normalizeH="0" baseline="0" dirty="0" smtClean="0">
                <a:ln>
                  <a:noFill/>
                </a:ln>
                <a:solidFill>
                  <a:schemeClr val="tx1"/>
                </a:solidFill>
                <a:effectLst/>
              </a:rPr>
              <a:t> </a:t>
            </a:r>
            <a:endParaRPr kumimoji="0" lang="en-US" altLang="ar-SA" sz="3200" b="0" i="0" u="none" strike="noStrike" cap="none" normalizeH="0" baseline="0" dirty="0" smtClean="0">
              <a:ln>
                <a:noFill/>
              </a:ln>
              <a:solidFill>
                <a:schemeClr val="tx1"/>
              </a:solidFill>
              <a:effectLst/>
              <a:latin typeface="Arial" panose="020B0604020202020204" pitchFamily="34" charset="0"/>
            </a:endParaRPr>
          </a:p>
        </p:txBody>
      </p:sp>
      <p:sp>
        <p:nvSpPr>
          <p:cNvPr id="8" name="مربع نص 7"/>
          <p:cNvSpPr txBox="1">
            <a:spLocks noChangeArrowheads="1"/>
          </p:cNvSpPr>
          <p:nvPr/>
        </p:nvSpPr>
        <p:spPr bwMode="auto">
          <a:xfrm>
            <a:off x="5502688" y="6290725"/>
            <a:ext cx="228600" cy="247650"/>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ar-SA" sz="9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Arial" panose="020B0604020202020204" pitchFamily="34" charset="0"/>
              </a:rPr>
              <a:t>1</a:t>
            </a:r>
            <a:endParaRPr kumimoji="0" lang="ar-SA" altLang="ar-S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93123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13732" y="0"/>
            <a:ext cx="12078268" cy="6567952"/>
          </a:xfrm>
          <a:prstGeom prst="rect">
            <a:avLst/>
          </a:prstGeom>
        </p:spPr>
        <p:txBody>
          <a:bodyPr wrap="square">
            <a:spAutoFit/>
          </a:bodyPr>
          <a:lstStyle/>
          <a:p>
            <a:pPr marL="342900" lvl="0" indent="-342900" algn="r" rtl="1">
              <a:lnSpc>
                <a:spcPct val="120000"/>
              </a:lnSpc>
              <a:spcAft>
                <a:spcPts val="0"/>
              </a:spcAft>
              <a:buFont typeface="Symbol" panose="05050102010706020507" pitchFamily="18" charset="2"/>
              <a:buChar char=""/>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الاستثمار التلقائي والاستثمار التابع:</a:t>
            </a:r>
            <a:endParaRPr lang="en-US" sz="32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20000"/>
              </a:lnSpc>
              <a:spcAft>
                <a:spcPts val="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الاستثمار التلقائي(المستقل):</a:t>
            </a:r>
            <a:r>
              <a:rPr lang="ar-SA" sz="3200" dirty="0">
                <a:latin typeface="Simplified Arabic" panose="02010000000000000000" pitchFamily="2" charset="-78"/>
                <a:ea typeface="Calibri" panose="020F0502020204030204" pitchFamily="34" charset="0"/>
                <a:cs typeface="Simplified Arabic" panose="02010000000000000000" pitchFamily="2" charset="-78"/>
              </a:rPr>
              <a:t> هو ذلك النوع من الاستثمار الذي لا يرتبط بمستوي الدخل، ولكنه يتأثر بعوامل أخرى مثل سعر الفائدة وتوقعات رجال الاعمال والمستوى التكنولوجي.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20000"/>
              </a:lnSpc>
              <a:spcAft>
                <a:spcPts val="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الاستثمار التابع (المشتق):</a:t>
            </a:r>
            <a:r>
              <a:rPr lang="ar-SA" sz="3200" dirty="0">
                <a:latin typeface="Simplified Arabic" panose="02010000000000000000" pitchFamily="2" charset="-78"/>
                <a:ea typeface="Calibri" panose="020F0502020204030204" pitchFamily="34" charset="0"/>
                <a:cs typeface="Simplified Arabic" panose="02010000000000000000" pitchFamily="2" charset="-78"/>
              </a:rPr>
              <a:t> هو الاستثمار الذي يرتبط بمستوي الدخل حيث يتغير بتغير الدخل، وتوجد علاقة طرية بين الدخل والاستثمار.</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20000"/>
              </a:lnSpc>
              <a:spcAft>
                <a:spcPts val="0"/>
              </a:spcAft>
              <a:buFont typeface="Symbol" panose="05050102010706020507" pitchFamily="18" charset="2"/>
              <a:buChar char=""/>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الاستثمار المالي والاستثمار الحقيقي.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20000"/>
              </a:lnSpc>
              <a:spcAft>
                <a:spcPts val="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الاستثمار الحقيقي</a:t>
            </a:r>
            <a:r>
              <a:rPr lang="ar-SA" sz="3200" dirty="0">
                <a:latin typeface="Simplified Arabic" panose="02010000000000000000" pitchFamily="2" charset="-78"/>
                <a:ea typeface="Calibri" panose="020F0502020204030204" pitchFamily="34" charset="0"/>
                <a:cs typeface="Simplified Arabic" panose="02010000000000000000" pitchFamily="2" charset="-78"/>
              </a:rPr>
              <a:t>: هو ذلك النوع من الاستثمار الذي يأخذ شكل الآلات ومعدات ومصانع وإقامة المباني السكنية وانشاء الطرق والكباري والمدارس والتغير في المخزون من السلع والمواد الأولية، أي يأخذ صورة مادية ملموسة.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20000"/>
              </a:lnSpc>
              <a:spcAft>
                <a:spcPts val="800"/>
              </a:spcAft>
            </a:pPr>
            <a:r>
              <a:rPr lang="ar-SA" sz="3200" b="1" dirty="0">
                <a:latin typeface="Simplified Arabic" panose="02010000000000000000" pitchFamily="2" charset="-78"/>
                <a:ea typeface="Calibri" panose="020F0502020204030204" pitchFamily="34" charset="0"/>
                <a:cs typeface="Simplified Arabic" panose="02010000000000000000" pitchFamily="2" charset="-78"/>
              </a:rPr>
              <a:t>الاستثمار المالي</a:t>
            </a:r>
            <a:r>
              <a:rPr lang="ar-SA" sz="3200" dirty="0">
                <a:latin typeface="Simplified Arabic" panose="02010000000000000000" pitchFamily="2" charset="-78"/>
                <a:ea typeface="Calibri" panose="020F0502020204030204" pitchFamily="34" charset="0"/>
                <a:cs typeface="Simplified Arabic" panose="02010000000000000000" pitchFamily="2" charset="-78"/>
              </a:rPr>
              <a:t>: هو شراء الأسهم والسندات في سوق الأوراق المالية.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519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174011"/>
            <a:ext cx="12192000" cy="6161687"/>
          </a:xfrm>
          <a:prstGeom prst="rect">
            <a:avLst/>
          </a:prstGeom>
        </p:spPr>
        <p:txBody>
          <a:bodyPr wrap="square">
            <a:spAutoFit/>
          </a:bodyPr>
          <a:lstStyle/>
          <a:p>
            <a:pPr algn="r" rtl="1">
              <a:lnSpc>
                <a:spcPct val="120000"/>
              </a:lnSpc>
              <a:spcAft>
                <a:spcPts val="800"/>
              </a:spcAft>
            </a:pPr>
            <a:r>
              <a:rPr lang="ar-SA" sz="3600" b="1" dirty="0">
                <a:latin typeface="Simplified Arabic" panose="02010000000000000000" pitchFamily="2" charset="-78"/>
                <a:ea typeface="Calibri" panose="020F0502020204030204" pitchFamily="34" charset="0"/>
                <a:cs typeface="Simplified Arabic" panose="02010000000000000000" pitchFamily="2" charset="-78"/>
              </a:rPr>
              <a:t>منحنى الطلب على الاستثمار:</a:t>
            </a:r>
            <a:endParaRPr lang="en-US" sz="3600" dirty="0">
              <a:latin typeface="Calibri" panose="020F0502020204030204" pitchFamily="34" charset="0"/>
              <a:ea typeface="Calibri" panose="020F0502020204030204" pitchFamily="34" charset="0"/>
              <a:cs typeface="Arial" panose="020B0604020202020204" pitchFamily="34" charset="0"/>
            </a:endParaRPr>
          </a:p>
          <a:p>
            <a:pPr algn="r" rtl="1">
              <a:lnSpc>
                <a:spcPct val="120000"/>
              </a:lnSpc>
              <a:spcAft>
                <a:spcPts val="800"/>
              </a:spcAft>
            </a:pPr>
            <a:r>
              <a:rPr lang="ar-SA" sz="3600" dirty="0">
                <a:latin typeface="Simplified Arabic" panose="02010000000000000000" pitchFamily="2" charset="-78"/>
                <a:ea typeface="Calibri" panose="020F0502020204030204" pitchFamily="34" charset="0"/>
                <a:cs typeface="Simplified Arabic" panose="02010000000000000000" pitchFamily="2" charset="-78"/>
              </a:rPr>
              <a:t>	توجد علاقة وطيدة بين الطلب على الاستثمار وسعر الفائدة، حيث ان سعر الفائدة يعتبر العامل الرئيسي للمبالغ المقترضة للاستثمار ويمكن أن نطلق عليه تكلفة الفرصة البديلة للاستثمار. </a:t>
            </a:r>
            <a:endParaRPr lang="ar-SA" sz="3600" dirty="0" smtClean="0">
              <a:latin typeface="Simplified Arabic" panose="02010000000000000000" pitchFamily="2" charset="-78"/>
              <a:ea typeface="Calibri" panose="020F0502020204030204" pitchFamily="34" charset="0"/>
              <a:cs typeface="Simplified Arabic" panose="02010000000000000000" pitchFamily="2" charset="-78"/>
            </a:endParaRPr>
          </a:p>
          <a:p>
            <a:pPr algn="r" rtl="1">
              <a:lnSpc>
                <a:spcPct val="120000"/>
              </a:lnSpc>
              <a:spcAft>
                <a:spcPts val="800"/>
              </a:spcAft>
            </a:pPr>
            <a:r>
              <a:rPr lang="ar-SA" sz="3600" dirty="0" smtClean="0">
                <a:latin typeface="Simplified Arabic" panose="02010000000000000000" pitchFamily="2" charset="-78"/>
                <a:ea typeface="Calibri" panose="020F0502020204030204" pitchFamily="34" charset="0"/>
                <a:cs typeface="Simplified Arabic" panose="02010000000000000000" pitchFamily="2" charset="-78"/>
              </a:rPr>
              <a:t>وتوجد </a:t>
            </a:r>
            <a:r>
              <a:rPr lang="ar-SA" sz="3600" dirty="0">
                <a:latin typeface="Simplified Arabic" panose="02010000000000000000" pitchFamily="2" charset="-78"/>
                <a:ea typeface="Calibri" panose="020F0502020204030204" pitchFamily="34" charset="0"/>
                <a:cs typeface="Simplified Arabic" panose="02010000000000000000" pitchFamily="2" charset="-78"/>
              </a:rPr>
              <a:t>علاقة عكسية بين سعر الفائدة والطلب على الاستثمار، فكلما ارتفع سعر الفائدة زادت تكلفة الاقتراض </a:t>
            </a:r>
            <a:r>
              <a:rPr lang="ar-SA" sz="3600" dirty="0" smtClean="0">
                <a:latin typeface="Simplified Arabic" panose="02010000000000000000" pitchFamily="2" charset="-78"/>
                <a:ea typeface="Calibri" panose="020F0502020204030204" pitchFamily="34" charset="0"/>
                <a:cs typeface="Simplified Arabic" panose="02010000000000000000" pitchFamily="2" charset="-78"/>
              </a:rPr>
              <a:t>ومن ثم </a:t>
            </a:r>
            <a:r>
              <a:rPr lang="ar-SA" sz="3600" dirty="0">
                <a:latin typeface="Simplified Arabic" panose="02010000000000000000" pitchFamily="2" charset="-78"/>
                <a:ea typeface="Calibri" panose="020F0502020204030204" pitchFamily="34" charset="0"/>
                <a:cs typeface="Simplified Arabic" panose="02010000000000000000" pitchFamily="2" charset="-78"/>
              </a:rPr>
              <a:t>زيادة تكلفة الإنتاج وبالتالي تقل الاستثمارات، أي ان زيادة الفوائد على القروض هي بمثابة مثبط للاستثمار.</a:t>
            </a:r>
            <a:endParaRPr lang="en-US" sz="3600" dirty="0">
              <a:latin typeface="Calibri" panose="020F0502020204030204" pitchFamily="34" charset="0"/>
              <a:ea typeface="Calibri" panose="020F0502020204030204" pitchFamily="34" charset="0"/>
              <a:cs typeface="Arial" panose="020B0604020202020204" pitchFamily="34" charset="0"/>
            </a:endParaRPr>
          </a:p>
          <a:p>
            <a:pPr algn="r" rtl="1"/>
            <a:r>
              <a:rPr lang="ar-SA" sz="3600" dirty="0">
                <a:latin typeface="Simplified Arabic" panose="02010000000000000000" pitchFamily="2" charset="-78"/>
                <a:ea typeface="Calibri" panose="020F0502020204030204" pitchFamily="34" charset="0"/>
                <a:cs typeface="Simplified Arabic" panose="02010000000000000000" pitchFamily="2" charset="-78"/>
              </a:rPr>
              <a:t>وبالعكس كلما انخفض سعر الفائدة كان ذلك دافع للمزيد من الاقتراض وبالتالي زيادة الاستثمارات، لذا فإن تخفيض أسعار الفائدة بمثابة حافز للاستثمار</a:t>
            </a:r>
            <a:r>
              <a:rPr lang="ar-SA" sz="3600" dirty="0" smtClean="0">
                <a:latin typeface="Simplified Arabic" panose="02010000000000000000" pitchFamily="2" charset="-78"/>
                <a:ea typeface="Calibri" panose="020F0502020204030204" pitchFamily="34" charset="0"/>
                <a:cs typeface="Simplified Arabic" panose="02010000000000000000" pitchFamily="2" charset="-78"/>
              </a:rPr>
              <a:t>.</a:t>
            </a:r>
            <a:r>
              <a:rPr lang="ar-SA" sz="3600" b="1" dirty="0"/>
              <a:t>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16615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لوحة قماشية 3"/>
          <p:cNvGrpSpPr/>
          <p:nvPr/>
        </p:nvGrpSpPr>
        <p:grpSpPr>
          <a:xfrm>
            <a:off x="177420" y="286603"/>
            <a:ext cx="11818962" cy="6469039"/>
            <a:chOff x="-298405" y="-170202"/>
            <a:chExt cx="4569687" cy="4065927"/>
          </a:xfrm>
        </p:grpSpPr>
        <p:sp>
          <p:nvSpPr>
            <p:cNvPr id="4" name="مستطيل 3"/>
            <p:cNvSpPr/>
            <p:nvPr/>
          </p:nvSpPr>
          <p:spPr>
            <a:xfrm>
              <a:off x="-298405" y="-170202"/>
              <a:ext cx="4569687" cy="4065927"/>
            </a:xfrm>
            <a:prstGeom prst="rect">
              <a:avLst/>
            </a:prstGeom>
          </p:spPr>
        </p:sp>
        <p:cxnSp>
          <p:nvCxnSpPr>
            <p:cNvPr id="5" name="رابط مستقيم 4"/>
            <p:cNvCxnSpPr/>
            <p:nvPr/>
          </p:nvCxnSpPr>
          <p:spPr>
            <a:xfrm>
              <a:off x="614363" y="302580"/>
              <a:ext cx="49984" cy="2943540"/>
            </a:xfrm>
            <a:prstGeom prst="line">
              <a:avLst/>
            </a:prstGeom>
          </p:spPr>
          <p:style>
            <a:lnRef idx="3">
              <a:schemeClr val="dk1"/>
            </a:lnRef>
            <a:fillRef idx="0">
              <a:schemeClr val="dk1"/>
            </a:fillRef>
            <a:effectRef idx="2">
              <a:schemeClr val="dk1"/>
            </a:effectRef>
            <a:fontRef idx="minor">
              <a:schemeClr val="tx1"/>
            </a:fontRef>
          </p:style>
        </p:cxnSp>
        <p:cxnSp>
          <p:nvCxnSpPr>
            <p:cNvPr id="6" name="رابط مستقيم 5"/>
            <p:cNvCxnSpPr/>
            <p:nvPr/>
          </p:nvCxnSpPr>
          <p:spPr>
            <a:xfrm>
              <a:off x="664346" y="3246120"/>
              <a:ext cx="3000375" cy="19050"/>
            </a:xfrm>
            <a:prstGeom prst="line">
              <a:avLst/>
            </a:prstGeom>
          </p:spPr>
          <p:style>
            <a:lnRef idx="3">
              <a:schemeClr val="dk1"/>
            </a:lnRef>
            <a:fillRef idx="0">
              <a:schemeClr val="dk1"/>
            </a:fillRef>
            <a:effectRef idx="2">
              <a:schemeClr val="dk1"/>
            </a:effectRef>
            <a:fontRef idx="minor">
              <a:schemeClr val="tx1"/>
            </a:fontRef>
          </p:style>
        </p:cxnSp>
        <p:cxnSp>
          <p:nvCxnSpPr>
            <p:cNvPr id="7" name="رابط مستقيم 6"/>
            <p:cNvCxnSpPr>
              <a:stCxn id="11" idx="3"/>
            </p:cNvCxnSpPr>
            <p:nvPr/>
          </p:nvCxnSpPr>
          <p:spPr>
            <a:xfrm>
              <a:off x="945333" y="992057"/>
              <a:ext cx="1528762" cy="1998793"/>
            </a:xfrm>
            <a:prstGeom prst="line">
              <a:avLst/>
            </a:prstGeom>
          </p:spPr>
          <p:style>
            <a:lnRef idx="3">
              <a:schemeClr val="accent6"/>
            </a:lnRef>
            <a:fillRef idx="0">
              <a:schemeClr val="accent6"/>
            </a:fillRef>
            <a:effectRef idx="2">
              <a:schemeClr val="accent6"/>
            </a:effectRef>
            <a:fontRef idx="minor">
              <a:schemeClr val="tx1"/>
            </a:fontRef>
          </p:style>
        </p:cxnSp>
        <p:sp>
          <p:nvSpPr>
            <p:cNvPr id="8" name="مربع نص 7"/>
            <p:cNvSpPr txBox="1"/>
            <p:nvPr/>
          </p:nvSpPr>
          <p:spPr>
            <a:xfrm>
              <a:off x="3183255" y="3302401"/>
              <a:ext cx="1076325" cy="5619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800" dirty="0">
                  <a:solidFill>
                    <a:schemeClr val="tx1"/>
                  </a:solidFill>
                  <a:effectLst/>
                  <a:ea typeface="Calibri" panose="020F0502020204030204" pitchFamily="34" charset="0"/>
                  <a:cs typeface="Arial" panose="020B0604020202020204" pitchFamily="34" charset="0"/>
                </a:rPr>
                <a:t>حجم الاستثمار </a:t>
              </a:r>
              <a:r>
                <a:rPr lang="en-US" sz="2800" dirty="0">
                  <a:solidFill>
                    <a:schemeClr val="tx1"/>
                  </a:solidFill>
                  <a:effectLst/>
                  <a:ea typeface="Calibri" panose="020F0502020204030204" pitchFamily="34" charset="0"/>
                  <a:cs typeface="Arial" panose="020B0604020202020204" pitchFamily="34" charset="0"/>
                </a:rPr>
                <a:t>I</a:t>
              </a:r>
            </a:p>
          </p:txBody>
        </p:sp>
        <p:sp>
          <p:nvSpPr>
            <p:cNvPr id="9" name="مربع نص 9"/>
            <p:cNvSpPr txBox="1"/>
            <p:nvPr/>
          </p:nvSpPr>
          <p:spPr>
            <a:xfrm>
              <a:off x="302396" y="-99375"/>
              <a:ext cx="723900" cy="6667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800" dirty="0">
                  <a:solidFill>
                    <a:schemeClr val="tx1"/>
                  </a:solidFill>
                  <a:effectLst/>
                  <a:ea typeface="Calibri" panose="020F0502020204030204" pitchFamily="34" charset="0"/>
                  <a:cs typeface="Arial" panose="020B0604020202020204" pitchFamily="34" charset="0"/>
                </a:rPr>
                <a:t>سعر الفائدة </a:t>
              </a:r>
              <a:r>
                <a:rPr lang="en-US" sz="2800" dirty="0">
                  <a:solidFill>
                    <a:schemeClr val="tx1"/>
                  </a:solidFill>
                  <a:effectLst/>
                  <a:ea typeface="Calibri" panose="020F0502020204030204" pitchFamily="34" charset="0"/>
                  <a:cs typeface="Arial" panose="020B0604020202020204" pitchFamily="34" charset="0"/>
                </a:rPr>
                <a:t>r</a:t>
              </a:r>
            </a:p>
          </p:txBody>
        </p:sp>
        <p:sp>
          <p:nvSpPr>
            <p:cNvPr id="10" name="مربع نص 10"/>
            <p:cNvSpPr txBox="1"/>
            <p:nvPr/>
          </p:nvSpPr>
          <p:spPr>
            <a:xfrm>
              <a:off x="1498453" y="-35108"/>
              <a:ext cx="1806168" cy="676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ar-SA" sz="2800" dirty="0">
                  <a:solidFill>
                    <a:schemeClr val="tx1"/>
                  </a:solidFill>
                  <a:effectLst/>
                  <a:ea typeface="Calibri" panose="020F0502020204030204" pitchFamily="34" charset="0"/>
                  <a:cs typeface="Arial" panose="020B0604020202020204" pitchFamily="34" charset="0"/>
                </a:rPr>
                <a:t>منحنى الطلب على الاستثمار</a:t>
              </a:r>
              <a:endParaRPr lang="en-US" sz="2800" dirty="0">
                <a:solidFill>
                  <a:schemeClr val="tx1"/>
                </a:solidFill>
                <a:effectLst/>
                <a:ea typeface="Calibri" panose="020F0502020204030204" pitchFamily="34" charset="0"/>
                <a:cs typeface="Arial" panose="020B0604020202020204" pitchFamily="34" charset="0"/>
              </a:endParaRPr>
            </a:p>
          </p:txBody>
        </p:sp>
        <p:sp>
          <p:nvSpPr>
            <p:cNvPr id="11" name="مربع نص 11"/>
            <p:cNvSpPr txBox="1"/>
            <p:nvPr/>
          </p:nvSpPr>
          <p:spPr>
            <a:xfrm>
              <a:off x="773883" y="822646"/>
              <a:ext cx="171450" cy="33882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2800" b="1" dirty="0">
                  <a:solidFill>
                    <a:schemeClr val="tx1"/>
                  </a:solidFill>
                  <a:effectLst/>
                  <a:ea typeface="Calibri" panose="020F0502020204030204" pitchFamily="34" charset="0"/>
                  <a:cs typeface="Arial" panose="020B0604020202020204" pitchFamily="34" charset="0"/>
                </a:rPr>
                <a:t>I</a:t>
              </a:r>
              <a:endParaRPr lang="en-US" sz="2800" dirty="0">
                <a:solidFill>
                  <a:schemeClr val="tx1"/>
                </a:solidFill>
                <a:effectLst/>
                <a:ea typeface="Calibri" panose="020F0502020204030204" pitchFamily="34" charset="0"/>
                <a:cs typeface="Arial" panose="020B0604020202020204" pitchFamily="34" charset="0"/>
              </a:endParaRPr>
            </a:p>
          </p:txBody>
        </p:sp>
        <p:sp>
          <p:nvSpPr>
            <p:cNvPr id="12" name="مربع نص 12"/>
            <p:cNvSpPr txBox="1"/>
            <p:nvPr/>
          </p:nvSpPr>
          <p:spPr>
            <a:xfrm>
              <a:off x="2560659" y="2810671"/>
              <a:ext cx="247650"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r" rtl="1">
                <a:lnSpc>
                  <a:spcPct val="107000"/>
                </a:lnSpc>
                <a:spcAft>
                  <a:spcPts val="800"/>
                </a:spcAft>
              </a:pPr>
              <a:r>
                <a:rPr lang="en-US" sz="3200" b="1" dirty="0">
                  <a:solidFill>
                    <a:schemeClr val="tx1"/>
                  </a:solidFill>
                  <a:effectLst/>
                  <a:ea typeface="Calibri" panose="020F0502020204030204" pitchFamily="34" charset="0"/>
                  <a:cs typeface="Arial" panose="020B0604020202020204" pitchFamily="34" charset="0"/>
                </a:rPr>
                <a:t>I</a:t>
              </a:r>
              <a:endParaRPr lang="en-US" sz="3200" dirty="0">
                <a:solidFill>
                  <a:schemeClr val="tx1"/>
                </a:solidFill>
                <a:effectLst/>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3165504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77422" y="190774"/>
            <a:ext cx="11750722" cy="3388620"/>
          </a:xfrm>
          <a:prstGeom prst="rect">
            <a:avLst/>
          </a:prstGeom>
        </p:spPr>
        <p:txBody>
          <a:bodyPr wrap="square">
            <a:spAutoFit/>
          </a:bodyPr>
          <a:lstStyle/>
          <a:p>
            <a:pPr algn="r" rtl="1">
              <a:lnSpc>
                <a:spcPct val="120000"/>
              </a:lnSpc>
              <a:spcAft>
                <a:spcPts val="800"/>
              </a:spcAft>
            </a:pPr>
            <a:r>
              <a:rPr lang="ar-SA" sz="3600" dirty="0">
                <a:latin typeface="Simplified Arabic" panose="02010000000000000000" pitchFamily="2" charset="-78"/>
                <a:ea typeface="Calibri" panose="020F0502020204030204" pitchFamily="34" charset="0"/>
                <a:cs typeface="Simplified Arabic" panose="02010000000000000000" pitchFamily="2" charset="-78"/>
              </a:rPr>
              <a:t>ويوضح الشكل السابق منحنى الطلب على </a:t>
            </a:r>
            <a:r>
              <a:rPr lang="ar-SA" sz="3600" dirty="0" smtClean="0">
                <a:latin typeface="Simplified Arabic" panose="02010000000000000000" pitchFamily="2" charset="-78"/>
                <a:ea typeface="Calibri" panose="020F0502020204030204" pitchFamily="34" charset="0"/>
                <a:cs typeface="Simplified Arabic" panose="02010000000000000000" pitchFamily="2" charset="-78"/>
              </a:rPr>
              <a:t>الاستثمار</a:t>
            </a:r>
            <a:r>
              <a:rPr lang="en-US" sz="3600" dirty="0">
                <a:latin typeface="Simplified Arabic" panose="02010000000000000000" pitchFamily="2" charset="-78"/>
                <a:ea typeface="Calibri" panose="020F0502020204030204" pitchFamily="34" charset="0"/>
                <a:cs typeface="Arial" panose="020B0604020202020204" pitchFamily="34" charset="0"/>
              </a:rPr>
              <a:t>II</a:t>
            </a:r>
            <a:r>
              <a:rPr lang="ar-SA" sz="3600" dirty="0">
                <a:latin typeface="Simplified Arabic" panose="02010000000000000000" pitchFamily="2" charset="-78"/>
                <a:ea typeface="Calibri" panose="020F0502020204030204" pitchFamily="34" charset="0"/>
                <a:cs typeface="Simplified Arabic" panose="02010000000000000000" pitchFamily="2" charset="-78"/>
              </a:rPr>
              <a:t>، ويعبر عن العلاقة العكسية بين سعر الفائدة (</a:t>
            </a:r>
            <a:r>
              <a:rPr lang="en-US" sz="3600" dirty="0">
                <a:latin typeface="Simplified Arabic" panose="02010000000000000000" pitchFamily="2" charset="-78"/>
                <a:ea typeface="Calibri" panose="020F0502020204030204" pitchFamily="34" charset="0"/>
                <a:cs typeface="Arial" panose="020B0604020202020204" pitchFamily="34" charset="0"/>
              </a:rPr>
              <a:t>r</a:t>
            </a:r>
            <a:r>
              <a:rPr lang="ar-SA" sz="3600" dirty="0">
                <a:latin typeface="Simplified Arabic" panose="02010000000000000000" pitchFamily="2" charset="-78"/>
                <a:ea typeface="Calibri" panose="020F0502020204030204" pitchFamily="34" charset="0"/>
                <a:cs typeface="Simplified Arabic" panose="02010000000000000000" pitchFamily="2" charset="-78"/>
              </a:rPr>
              <a:t>) وحجم الاستثمار </a:t>
            </a:r>
            <a:r>
              <a:rPr lang="en-US" sz="3600" dirty="0">
                <a:latin typeface="Simplified Arabic" panose="02010000000000000000" pitchFamily="2" charset="-78"/>
                <a:ea typeface="Calibri" panose="020F0502020204030204" pitchFamily="34" charset="0"/>
                <a:cs typeface="Arial" panose="020B0604020202020204" pitchFamily="34" charset="0"/>
              </a:rPr>
              <a:t>I</a:t>
            </a:r>
            <a:r>
              <a:rPr lang="ar-SA" sz="3600" dirty="0">
                <a:latin typeface="Simplified Arabic" panose="02010000000000000000" pitchFamily="2" charset="-78"/>
                <a:ea typeface="Calibri" panose="020F0502020204030204" pitchFamily="34" charset="0"/>
                <a:cs typeface="Simplified Arabic" panose="02010000000000000000" pitchFamily="2" charset="-78"/>
              </a:rPr>
              <a:t>، وفي هذا الشكل يمثل سعر الفائدة على المحور الرأسي، بينما يمثل حجم الاستثمار على المحور الأفقي، ومنحني الطلب على الاستثمار ينحدر من أعلي الى أسفل، أي سالب الميل، وذلك بسبب العلاقة العكسية بين سعر الفائدة وحجم الاستثمار.</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156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TotalTime>
  <Words>495</Words>
  <Application>Microsoft Office PowerPoint</Application>
  <PresentationFormat>ملء الشاشة</PresentationFormat>
  <Paragraphs>85</Paragraphs>
  <Slides>14</Slides>
  <Notes>0</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14</vt:i4>
      </vt:variant>
    </vt:vector>
  </HeadingPairs>
  <TitlesOfParts>
    <vt:vector size="25" baseType="lpstr">
      <vt:lpstr>Arial</vt:lpstr>
      <vt:lpstr>Calibri</vt:lpstr>
      <vt:lpstr>Cambria Math</vt:lpstr>
      <vt:lpstr>Century Gothic</vt:lpstr>
      <vt:lpstr>PT Bold Heading</vt:lpstr>
      <vt:lpstr>Simplified Arabic</vt:lpstr>
      <vt:lpstr>Symbol</vt:lpstr>
      <vt:lpstr>Tahoma</vt:lpstr>
      <vt:lpstr>Times New Roman</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dr_roshdy71</dc:creator>
  <cp:lastModifiedBy>dr_roshdy71</cp:lastModifiedBy>
  <cp:revision>2</cp:revision>
  <dcterms:created xsi:type="dcterms:W3CDTF">2020-03-22T20:33:45Z</dcterms:created>
  <dcterms:modified xsi:type="dcterms:W3CDTF">2020-03-22T20:38:34Z</dcterms:modified>
</cp:coreProperties>
</file>