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5" d="100"/>
          <a:sy n="65" d="100"/>
        </p:scale>
        <p:origin x="72"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3/22/2020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9338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2000" cy="6704399"/>
          </a:xfrm>
          <a:prstGeom prst="rect">
            <a:avLst/>
          </a:prstGeom>
        </p:spPr>
        <p:txBody>
          <a:bodyPr wrap="square">
            <a:spAutoFit/>
          </a:bodyPr>
          <a:lstStyle/>
          <a:p>
            <a:pPr algn="just" rtl="1">
              <a:spcAft>
                <a:spcPts val="800"/>
              </a:spcAft>
            </a:pPr>
            <a:r>
              <a:rPr lang="ar-SA" sz="3100" b="1" u="sng" dirty="0">
                <a:latin typeface="Calibri" panose="020F0502020204030204" pitchFamily="34" charset="0"/>
                <a:ea typeface="Calibri" panose="020F0502020204030204" pitchFamily="34" charset="0"/>
                <a:cs typeface="Simplified Arabic" panose="02010000000000000000" pitchFamily="2" charset="-78"/>
              </a:rPr>
              <a:t>رابعاً- نظرية التمويل الذاتي  </a:t>
            </a:r>
            <a:r>
              <a:rPr lang="en-US" sz="3100" b="1" u="sng" dirty="0">
                <a:latin typeface="Calibri" panose="020F0502020204030204" pitchFamily="34" charset="0"/>
                <a:ea typeface="Calibri" panose="020F0502020204030204" pitchFamily="34" charset="0"/>
                <a:cs typeface="Simplified Arabic" panose="02010000000000000000" pitchFamily="2" charset="-78"/>
              </a:rPr>
              <a:t>Internal Fund Theory</a:t>
            </a:r>
            <a:r>
              <a:rPr lang="ar-SA" sz="3100" b="1" u="sng" dirty="0">
                <a:latin typeface="Calibri" panose="020F0502020204030204" pitchFamily="34" charset="0"/>
                <a:ea typeface="Calibri" panose="020F0502020204030204" pitchFamily="34" charset="0"/>
                <a:cs typeface="Simplified Arabic" panose="02010000000000000000" pitchFamily="2" charset="-78"/>
              </a:rPr>
              <a:t>:</a:t>
            </a:r>
            <a:endParaRPr lang="en-US" sz="3100" dirty="0">
              <a:latin typeface="Calibri" panose="020F0502020204030204" pitchFamily="34" charset="0"/>
              <a:ea typeface="Calibri" panose="020F0502020204030204" pitchFamily="34" charset="0"/>
              <a:cs typeface="Arial" panose="020B0604020202020204" pitchFamily="34" charset="0"/>
            </a:endParaRPr>
          </a:p>
          <a:p>
            <a:pPr indent="345440" algn="just" rtl="1">
              <a:spcAft>
                <a:spcPts val="800"/>
              </a:spcAft>
            </a:pPr>
            <a:r>
              <a:rPr lang="ar-SA" sz="3100" dirty="0">
                <a:latin typeface="Calibri" panose="020F0502020204030204" pitchFamily="34" charset="0"/>
                <a:ea typeface="Calibri" panose="020F0502020204030204" pitchFamily="34" charset="0"/>
                <a:cs typeface="Simplified Arabic" panose="02010000000000000000" pitchFamily="2" charset="-78"/>
              </a:rPr>
              <a:t>في نظرية المعجل المرن كان صافي الاستثمار يعتمد على الناتج، وهنا في نظرية التمويل الذاتي يعتمد صافي الاستثمار على الأرباح وبالتالي فالنظرية تنظر إلى الأسعار النسبية لعوامل الإنتاج والتي بدورها تؤثر على تكاليف الإنتاج ومن ثم على الأرباح. وتقول النظرية أن المنشأة أمامها خيارين للحصول على رؤوس الأموال اللازمة هما: مصادر التمويل الداخلية، ومصادر التمويل الخارجية. والمنشآت تحصل على الأصول لأغراض الاستثمار من مصادر مختلفة منها:</a:t>
            </a:r>
            <a:endParaRPr lang="en-US" sz="3100"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tabLst>
                <a:tab pos="125095" algn="l"/>
              </a:tabLst>
            </a:pPr>
            <a:r>
              <a:rPr lang="ar-SA" sz="3100" dirty="0">
                <a:latin typeface="Calibri" panose="020F0502020204030204" pitchFamily="34" charset="0"/>
                <a:ea typeface="Calibri" panose="020F0502020204030204" pitchFamily="34" charset="0"/>
                <a:cs typeface="Simplified Arabic" panose="02010000000000000000" pitchFamily="2" charset="-78"/>
              </a:rPr>
              <a:t>        1-الأرباح المحتجزة              2-نفقات اهتلاك رأس المال        </a:t>
            </a:r>
            <a:endParaRPr lang="en-US" sz="3100"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SA" sz="3100" dirty="0">
                <a:latin typeface="Calibri" panose="020F0502020204030204" pitchFamily="34" charset="0"/>
                <a:ea typeface="Calibri" panose="020F0502020204030204" pitchFamily="34" charset="0"/>
                <a:cs typeface="Simplified Arabic" panose="02010000000000000000" pitchFamily="2" charset="-78"/>
              </a:rPr>
              <a:t>        3-مختلف أنواع الإقراض بما فيها بيع السندات      4- بيع الأسهم</a:t>
            </a:r>
            <a:endParaRPr lang="en-US" sz="3100" dirty="0">
              <a:latin typeface="Calibri" panose="020F0502020204030204" pitchFamily="34" charset="0"/>
              <a:ea typeface="Calibri" panose="020F0502020204030204" pitchFamily="34" charset="0"/>
              <a:cs typeface="Arial" panose="020B0604020202020204" pitchFamily="34" charset="0"/>
            </a:endParaRPr>
          </a:p>
          <a:p>
            <a:pPr indent="345440" algn="just" rtl="1">
              <a:spcAft>
                <a:spcPts val="800"/>
              </a:spcAft>
            </a:pPr>
            <a:r>
              <a:rPr lang="ar-SA" sz="3100" dirty="0">
                <a:latin typeface="Calibri" panose="020F0502020204030204" pitchFamily="34" charset="0"/>
                <a:ea typeface="Calibri" panose="020F0502020204030204" pitchFamily="34" charset="0"/>
                <a:cs typeface="Simplified Arabic" panose="02010000000000000000" pitchFamily="2" charset="-78"/>
              </a:rPr>
              <a:t>وتعتبر الأرباح المحتجزة ونفقات اهتلاك رأس المال من المصادر الداخلية للتمويل، أما المصادر الأخرى فتعتبر مصادر خارجية. وقد أثبتت الدراسات أن الاعتماد على مصادر التمويل الداخلية أفضل من الاعتماد على المصادر الخارجية لما تتميز به هذه الأخيرة من ارتفاع في التكلفة.. لماذا؟ لوجود أسواق المال وتعدد أسعار الفائدة، الأمر الذي يترتب عليه زيادة تكاليف المصادر الخارجية.</a:t>
            </a:r>
            <a:endParaRPr lang="en-US" sz="3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345274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2000" cy="2702343"/>
          </a:xfrm>
          <a:prstGeom prst="rect">
            <a:avLst/>
          </a:prstGeom>
        </p:spPr>
        <p:txBody>
          <a:bodyPr wrap="square">
            <a:spAutoFit/>
          </a:bodyPr>
          <a:lstStyle/>
          <a:p>
            <a:pPr indent="345440" algn="just" rtl="1">
              <a:lnSpc>
                <a:spcPct val="106000"/>
              </a:lnSpc>
              <a:spcAft>
                <a:spcPts val="800"/>
              </a:spcAft>
            </a:pPr>
            <a:r>
              <a:rPr lang="ar-SA" dirty="0">
                <a:latin typeface="Calibri" panose="020F0502020204030204" pitchFamily="34" charset="0"/>
                <a:ea typeface="Calibri" panose="020F0502020204030204" pitchFamily="34" charset="0"/>
                <a:cs typeface="Simplified Arabic" panose="02010000000000000000" pitchFamily="2" charset="-78"/>
              </a:rPr>
              <a:t> </a:t>
            </a:r>
            <a:r>
              <a:rPr lang="ar-SA" sz="3200" dirty="0">
                <a:latin typeface="Calibri" panose="020F0502020204030204" pitchFamily="34" charset="0"/>
                <a:ea typeface="Calibri" panose="020F0502020204030204" pitchFamily="34" charset="0"/>
                <a:cs typeface="Simplified Arabic" panose="02010000000000000000" pitchFamily="2" charset="-78"/>
              </a:rPr>
              <a:t>لو حاولنا تصوير المصادر الداخلية والخارجية بيانياً سيكون </a:t>
            </a:r>
            <a:r>
              <a:rPr lang="en-US" sz="3200" dirty="0">
                <a:latin typeface="Calibri" panose="020F0502020204030204" pitchFamily="34" charset="0"/>
                <a:ea typeface="Calibri" panose="020F0502020204030204" pitchFamily="34" charset="0"/>
                <a:cs typeface="Simplified Arabic" panose="02010000000000000000" pitchFamily="2" charset="-78"/>
              </a:rPr>
              <a:t>Sf</a:t>
            </a:r>
            <a:r>
              <a:rPr lang="ar-SA" sz="3200" dirty="0">
                <a:latin typeface="Calibri" panose="020F0502020204030204" pitchFamily="34" charset="0"/>
                <a:ea typeface="Calibri" panose="020F0502020204030204" pitchFamily="34" charset="0"/>
                <a:cs typeface="Simplified Arabic" panose="02010000000000000000" pitchFamily="2" charset="-78"/>
              </a:rPr>
              <a:t>منحنى عرض المصادر، </a:t>
            </a:r>
            <a:r>
              <a:rPr lang="en-US" sz="3200" dirty="0" err="1">
                <a:latin typeface="Calibri" panose="020F0502020204030204" pitchFamily="34" charset="0"/>
                <a:ea typeface="Calibri" panose="020F0502020204030204" pitchFamily="34" charset="0"/>
                <a:cs typeface="Simplified Arabic" panose="02010000000000000000" pitchFamily="2" charset="-78"/>
              </a:rPr>
              <a:t>D</a:t>
            </a:r>
            <a:r>
              <a:rPr lang="en-US" sz="3200" baseline="-25000" dirty="0" err="1">
                <a:latin typeface="Calibri" panose="020F0502020204030204" pitchFamily="34" charset="0"/>
                <a:ea typeface="Calibri" panose="020F0502020204030204" pitchFamily="34" charset="0"/>
                <a:cs typeface="Simplified Arabic" panose="02010000000000000000" pitchFamily="2" charset="-78"/>
              </a:rPr>
              <a:t>f</a:t>
            </a:r>
            <a:r>
              <a:rPr lang="en-US" sz="3200" baseline="-25000" dirty="0">
                <a:latin typeface="Simplified Arabic" panose="02010000000000000000" pitchFamily="2" charset="-78"/>
                <a:ea typeface="Calibri" panose="020F0502020204030204" pitchFamily="34" charset="0"/>
                <a:cs typeface="Arial" panose="020B0604020202020204" pitchFamily="34" charset="0"/>
              </a:rPr>
              <a:t> </a:t>
            </a:r>
            <a:r>
              <a:rPr lang="ar-SA" sz="3200" dirty="0">
                <a:latin typeface="Calibri" panose="020F0502020204030204" pitchFamily="34" charset="0"/>
                <a:ea typeface="Calibri" panose="020F0502020204030204" pitchFamily="34" charset="0"/>
                <a:cs typeface="Simplified Arabic" panose="02010000000000000000" pitchFamily="2" charset="-78"/>
              </a:rPr>
              <a:t>هو منحنى الطلب عليها.  ولو كانت</a:t>
            </a:r>
            <a:r>
              <a:rPr lang="en-US" sz="3200" dirty="0" err="1">
                <a:latin typeface="Calibri" panose="020F0502020204030204" pitchFamily="34" charset="0"/>
                <a:ea typeface="Calibri" panose="020F0502020204030204" pitchFamily="34" charset="0"/>
                <a:cs typeface="Simplified Arabic" panose="02010000000000000000" pitchFamily="2" charset="-78"/>
              </a:rPr>
              <a:t>oI</a:t>
            </a:r>
            <a:r>
              <a:rPr lang="en-US" sz="3200" dirty="0">
                <a:latin typeface="Calibri" panose="020F0502020204030204" pitchFamily="34" charset="0"/>
                <a:ea typeface="Calibri" panose="020F0502020204030204" pitchFamily="34" charset="0"/>
                <a:cs typeface="Simplified Arabic" panose="02010000000000000000" pitchFamily="2" charset="-78"/>
              </a:rPr>
              <a:t> </a:t>
            </a:r>
            <a:r>
              <a:rPr lang="ar-SA" sz="3200" dirty="0">
                <a:latin typeface="Calibri" panose="020F0502020204030204" pitchFamily="34" charset="0"/>
                <a:ea typeface="Calibri" panose="020F0502020204030204" pitchFamily="34" charset="0"/>
                <a:cs typeface="Simplified Arabic" panose="02010000000000000000" pitchFamily="2" charset="-78"/>
              </a:rPr>
              <a:t> هي المصادر الداخلية، فإن تكلفة الحصول عليها هي</a:t>
            </a:r>
            <a:r>
              <a:rPr lang="en-US" sz="3200" dirty="0">
                <a:latin typeface="Calibri" panose="020F0502020204030204" pitchFamily="34" charset="0"/>
                <a:ea typeface="Calibri" panose="020F0502020204030204" pitchFamily="34" charset="0"/>
                <a:cs typeface="Simplified Arabic" panose="02010000000000000000" pitchFamily="2" charset="-78"/>
              </a:rPr>
              <a:t>or1 </a:t>
            </a:r>
            <a:r>
              <a:rPr lang="ar-SA" sz="3200" dirty="0">
                <a:latin typeface="Calibri" panose="020F0502020204030204" pitchFamily="34" charset="0"/>
                <a:ea typeface="Calibri" panose="020F0502020204030204" pitchFamily="34" charset="0"/>
                <a:cs typeface="Simplified Arabic" panose="02010000000000000000" pitchFamily="2" charset="-78"/>
              </a:rPr>
              <a:t> بينما تكون تكلفة الحصول على المصادر الخارجية أكبر وتتمثل في </a:t>
            </a:r>
            <a:r>
              <a:rPr lang="en-US" sz="3200" dirty="0">
                <a:latin typeface="Calibri" panose="020F0502020204030204" pitchFamily="34" charset="0"/>
                <a:ea typeface="Calibri" panose="020F0502020204030204" pitchFamily="34" charset="0"/>
                <a:cs typeface="Simplified Arabic" panose="02010000000000000000" pitchFamily="2" charset="-78"/>
              </a:rPr>
              <a:t>or2 </a:t>
            </a:r>
            <a:r>
              <a:rPr lang="ar-SA" sz="3200" dirty="0">
                <a:latin typeface="Calibri" panose="020F0502020204030204" pitchFamily="34" charset="0"/>
                <a:ea typeface="Calibri" panose="020F0502020204030204" pitchFamily="34" charset="0"/>
                <a:cs typeface="Simplified Arabic" panose="02010000000000000000" pitchFamily="2" charset="-78"/>
              </a:rPr>
              <a:t>. أما عن تقاطع الطلب مع العرض فيعطي نقطة التوازن</a:t>
            </a:r>
            <a:r>
              <a:rPr lang="en-US" sz="3200" dirty="0">
                <a:latin typeface="Calibri" panose="020F0502020204030204" pitchFamily="34" charset="0"/>
                <a:ea typeface="Calibri" panose="020F0502020204030204" pitchFamily="34" charset="0"/>
                <a:cs typeface="Simplified Arabic" panose="02010000000000000000" pitchFamily="2" charset="-78"/>
              </a:rPr>
              <a:t>A </a:t>
            </a:r>
            <a:r>
              <a:rPr lang="ar-SA" sz="3200" dirty="0">
                <a:latin typeface="Calibri" panose="020F0502020204030204" pitchFamily="34" charset="0"/>
                <a:ea typeface="Calibri" panose="020F0502020204030204" pitchFamily="34" charset="0"/>
                <a:cs typeface="Simplified Arabic" panose="02010000000000000000" pitchFamily="2" charset="-78"/>
              </a:rPr>
              <a:t>، وعندها يكون</a:t>
            </a:r>
            <a:r>
              <a:rPr lang="en-US" sz="3200" dirty="0" err="1">
                <a:latin typeface="Calibri" panose="020F0502020204030204" pitchFamily="34" charset="0"/>
                <a:ea typeface="Calibri" panose="020F0502020204030204" pitchFamily="34" charset="0"/>
                <a:cs typeface="Simplified Arabic" panose="02010000000000000000" pitchFamily="2" charset="-78"/>
              </a:rPr>
              <a:t>i</a:t>
            </a:r>
            <a:r>
              <a:rPr lang="en-US" sz="3200" dirty="0">
                <a:latin typeface="Calibri" panose="020F0502020204030204" pitchFamily="34" charset="0"/>
                <a:ea typeface="Calibri" panose="020F0502020204030204" pitchFamily="34" charset="0"/>
                <a:cs typeface="Simplified Arabic" panose="02010000000000000000" pitchFamily="2" charset="-78"/>
              </a:rPr>
              <a:t>* </a:t>
            </a:r>
            <a:r>
              <a:rPr lang="ar-SA" sz="3200" dirty="0">
                <a:latin typeface="Calibri" panose="020F0502020204030204" pitchFamily="34" charset="0"/>
                <a:ea typeface="Calibri" panose="020F0502020204030204" pitchFamily="34" charset="0"/>
                <a:cs typeface="Simplified Arabic" panose="02010000000000000000" pitchFamily="2" charset="-78"/>
              </a:rPr>
              <a:t> هو السعر التوازني، و </a:t>
            </a:r>
            <a:r>
              <a:rPr lang="en-US" sz="3200" dirty="0">
                <a:latin typeface="Calibri" panose="020F0502020204030204" pitchFamily="34" charset="0"/>
                <a:ea typeface="Calibri" panose="020F0502020204030204" pitchFamily="34" charset="0"/>
                <a:cs typeface="Simplified Arabic" panose="02010000000000000000" pitchFamily="2" charset="-78"/>
              </a:rPr>
              <a:t>I*</a:t>
            </a:r>
            <a:r>
              <a:rPr lang="ar-SA" sz="3200" dirty="0">
                <a:latin typeface="Calibri" panose="020F0502020204030204" pitchFamily="34" charset="0"/>
                <a:ea typeface="Calibri" panose="020F0502020204030204" pitchFamily="34" charset="0"/>
                <a:cs typeface="Simplified Arabic" panose="02010000000000000000" pitchFamily="2" charset="-78"/>
              </a:rPr>
              <a:t> هو حجم التمويل التوازني.</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grpSp>
        <p:nvGrpSpPr>
          <p:cNvPr id="3" name="لوحة قماشية 626"/>
          <p:cNvGrpSpPr/>
          <p:nvPr/>
        </p:nvGrpSpPr>
        <p:grpSpPr>
          <a:xfrm>
            <a:off x="-2278741" y="3256372"/>
            <a:ext cx="10406742" cy="2534829"/>
            <a:chOff x="-3642995" y="1270"/>
            <a:chExt cx="7115810" cy="2548890"/>
          </a:xfrm>
        </p:grpSpPr>
        <p:sp>
          <p:nvSpPr>
            <p:cNvPr id="4" name="مستطيل 3"/>
            <p:cNvSpPr/>
            <p:nvPr/>
          </p:nvSpPr>
          <p:spPr>
            <a:xfrm>
              <a:off x="-3642995" y="1270"/>
              <a:ext cx="3533775" cy="2548890"/>
            </a:xfrm>
            <a:prstGeom prst="rect">
              <a:avLst/>
            </a:prstGeom>
            <a:noFill/>
          </p:spPr>
        </p:sp>
        <p:cxnSp>
          <p:nvCxnSpPr>
            <p:cNvPr id="5" name="Line 275"/>
            <p:cNvCxnSpPr>
              <a:cxnSpLocks noChangeShapeType="1"/>
            </p:cNvCxnSpPr>
            <p:nvPr/>
          </p:nvCxnSpPr>
          <p:spPr bwMode="auto">
            <a:xfrm flipV="1">
              <a:off x="957580" y="455886"/>
              <a:ext cx="635" cy="1714500"/>
            </a:xfrm>
            <a:prstGeom prst="line">
              <a:avLst/>
            </a:prstGeom>
            <a:ln>
              <a:headEnd/>
              <a:tailEnd type="triangle" w="med" len="med"/>
            </a:ln>
            <a:extLst/>
          </p:spPr>
          <p:style>
            <a:lnRef idx="3">
              <a:schemeClr val="accent2"/>
            </a:lnRef>
            <a:fillRef idx="0">
              <a:schemeClr val="accent2"/>
            </a:fillRef>
            <a:effectRef idx="2">
              <a:schemeClr val="accent2"/>
            </a:effectRef>
            <a:fontRef idx="minor">
              <a:schemeClr val="tx1"/>
            </a:fontRef>
          </p:style>
        </p:cxnSp>
        <p:cxnSp>
          <p:nvCxnSpPr>
            <p:cNvPr id="6" name="Line 276"/>
            <p:cNvCxnSpPr>
              <a:cxnSpLocks noChangeShapeType="1"/>
            </p:cNvCxnSpPr>
            <p:nvPr/>
          </p:nvCxnSpPr>
          <p:spPr bwMode="auto">
            <a:xfrm>
              <a:off x="958215" y="2170386"/>
              <a:ext cx="2171700" cy="635"/>
            </a:xfrm>
            <a:prstGeom prst="line">
              <a:avLst/>
            </a:prstGeom>
            <a:ln>
              <a:headEnd/>
              <a:tailEnd type="triangle" w="med" len="med"/>
            </a:ln>
            <a:extLst/>
          </p:spPr>
          <p:style>
            <a:lnRef idx="3">
              <a:schemeClr val="accent1"/>
            </a:lnRef>
            <a:fillRef idx="0">
              <a:schemeClr val="accent1"/>
            </a:fillRef>
            <a:effectRef idx="2">
              <a:schemeClr val="accent1"/>
            </a:effectRef>
            <a:fontRef idx="minor">
              <a:schemeClr val="tx1"/>
            </a:fontRef>
          </p:style>
        </p:cxnSp>
        <p:sp>
          <p:nvSpPr>
            <p:cNvPr id="7" name="Arc 277"/>
            <p:cNvSpPr>
              <a:spLocks/>
            </p:cNvSpPr>
            <p:nvPr/>
          </p:nvSpPr>
          <p:spPr bwMode="auto">
            <a:xfrm rot="17772114" flipH="1">
              <a:off x="1693545" y="48216"/>
              <a:ext cx="685800" cy="1729740"/>
            </a:xfrm>
            <a:custGeom>
              <a:avLst/>
              <a:gdLst>
                <a:gd name="G0" fmla="+- 0 0 0"/>
                <a:gd name="G1" fmla="+- 20118 0 0"/>
                <a:gd name="G2" fmla="+- 21600 0 0"/>
                <a:gd name="T0" fmla="*/ 7863 w 21600"/>
                <a:gd name="T1" fmla="*/ 0 h 27223"/>
                <a:gd name="T2" fmla="*/ 20398 w 21600"/>
                <a:gd name="T3" fmla="*/ 27223 h 27223"/>
                <a:gd name="T4" fmla="*/ 0 w 21600"/>
                <a:gd name="T5" fmla="*/ 20118 h 27223"/>
              </a:gdLst>
              <a:ahLst/>
              <a:cxnLst>
                <a:cxn ang="0">
                  <a:pos x="T0" y="T1"/>
                </a:cxn>
                <a:cxn ang="0">
                  <a:pos x="T2" y="T3"/>
                </a:cxn>
                <a:cxn ang="0">
                  <a:pos x="T4" y="T5"/>
                </a:cxn>
              </a:cxnLst>
              <a:rect l="0" t="0" r="r" b="b"/>
              <a:pathLst>
                <a:path w="21600" h="27223" fill="none" extrusionOk="0">
                  <a:moveTo>
                    <a:pt x="7862" y="0"/>
                  </a:moveTo>
                  <a:cubicBezTo>
                    <a:pt x="16147" y="3237"/>
                    <a:pt x="21600" y="11223"/>
                    <a:pt x="21600" y="20118"/>
                  </a:cubicBezTo>
                  <a:cubicBezTo>
                    <a:pt x="21600" y="22536"/>
                    <a:pt x="21193" y="24938"/>
                    <a:pt x="20398" y="27223"/>
                  </a:cubicBezTo>
                </a:path>
                <a:path w="21600" h="27223" stroke="0" extrusionOk="0">
                  <a:moveTo>
                    <a:pt x="7862" y="0"/>
                  </a:moveTo>
                  <a:cubicBezTo>
                    <a:pt x="16147" y="3237"/>
                    <a:pt x="21600" y="11223"/>
                    <a:pt x="21600" y="20118"/>
                  </a:cubicBezTo>
                  <a:cubicBezTo>
                    <a:pt x="21600" y="22536"/>
                    <a:pt x="21193" y="24938"/>
                    <a:pt x="20398" y="27223"/>
                  </a:cubicBezTo>
                  <a:lnTo>
                    <a:pt x="0" y="20118"/>
                  </a:lnTo>
                  <a:close/>
                </a:path>
              </a:pathLst>
            </a:custGeom>
            <a:noFill/>
            <a:ln w="19050">
              <a:solidFill>
                <a:srgbClr val="2C8458"/>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algn="ctr"/>
              <a:endParaRPr lang="ar-SA"/>
            </a:p>
          </p:txBody>
        </p:sp>
        <p:sp>
          <p:nvSpPr>
            <p:cNvPr id="8" name="Arc 278"/>
            <p:cNvSpPr>
              <a:spLocks/>
            </p:cNvSpPr>
            <p:nvPr/>
          </p:nvSpPr>
          <p:spPr bwMode="auto">
            <a:xfrm rot="12696427" flipH="1">
              <a:off x="1416685" y="88856"/>
              <a:ext cx="798830" cy="1624330"/>
            </a:xfrm>
            <a:custGeom>
              <a:avLst/>
              <a:gdLst>
                <a:gd name="G0" fmla="+- 0 0 0"/>
                <a:gd name="G1" fmla="+- 18446 0 0"/>
                <a:gd name="G2" fmla="+- 21600 0 0"/>
                <a:gd name="T0" fmla="*/ 11239 w 21600"/>
                <a:gd name="T1" fmla="*/ 0 h 25551"/>
                <a:gd name="T2" fmla="*/ 20398 w 21600"/>
                <a:gd name="T3" fmla="*/ 25551 h 25551"/>
                <a:gd name="T4" fmla="*/ 0 w 21600"/>
                <a:gd name="T5" fmla="*/ 18446 h 25551"/>
              </a:gdLst>
              <a:ahLst/>
              <a:cxnLst>
                <a:cxn ang="0">
                  <a:pos x="T0" y="T1"/>
                </a:cxn>
                <a:cxn ang="0">
                  <a:pos x="T2" y="T3"/>
                </a:cxn>
                <a:cxn ang="0">
                  <a:pos x="T4" y="T5"/>
                </a:cxn>
              </a:cxnLst>
              <a:rect l="0" t="0" r="r" b="b"/>
              <a:pathLst>
                <a:path w="21600" h="25551" fill="none" extrusionOk="0">
                  <a:moveTo>
                    <a:pt x="11238" y="0"/>
                  </a:moveTo>
                  <a:cubicBezTo>
                    <a:pt x="17673" y="3920"/>
                    <a:pt x="21600" y="10911"/>
                    <a:pt x="21600" y="18446"/>
                  </a:cubicBezTo>
                  <a:cubicBezTo>
                    <a:pt x="21600" y="20864"/>
                    <a:pt x="21193" y="23266"/>
                    <a:pt x="20398" y="25551"/>
                  </a:cubicBezTo>
                </a:path>
                <a:path w="21600" h="25551" stroke="0" extrusionOk="0">
                  <a:moveTo>
                    <a:pt x="11238" y="0"/>
                  </a:moveTo>
                  <a:cubicBezTo>
                    <a:pt x="17673" y="3920"/>
                    <a:pt x="21600" y="10911"/>
                    <a:pt x="21600" y="18446"/>
                  </a:cubicBezTo>
                  <a:cubicBezTo>
                    <a:pt x="21600" y="20864"/>
                    <a:pt x="21193" y="23266"/>
                    <a:pt x="20398" y="25551"/>
                  </a:cubicBezTo>
                  <a:lnTo>
                    <a:pt x="0" y="18446"/>
                  </a:lnTo>
                  <a:close/>
                </a:path>
              </a:pathLst>
            </a:custGeom>
            <a:noFill/>
            <a:ln w="19050">
              <a:solidFill>
                <a:srgbClr val="003366"/>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algn="ctr"/>
              <a:endParaRPr lang="ar-SA"/>
            </a:p>
          </p:txBody>
        </p:sp>
        <p:cxnSp>
          <p:nvCxnSpPr>
            <p:cNvPr id="9" name="Line 279"/>
            <p:cNvCxnSpPr>
              <a:cxnSpLocks noChangeShapeType="1"/>
            </p:cNvCxnSpPr>
            <p:nvPr/>
          </p:nvCxnSpPr>
          <p:spPr bwMode="auto">
            <a:xfrm>
              <a:off x="958215" y="1255986"/>
              <a:ext cx="1028700" cy="635"/>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cxnSp>
        <p:cxnSp>
          <p:nvCxnSpPr>
            <p:cNvPr id="10" name="Line 280"/>
            <p:cNvCxnSpPr>
              <a:cxnSpLocks noChangeShapeType="1"/>
            </p:cNvCxnSpPr>
            <p:nvPr/>
          </p:nvCxnSpPr>
          <p:spPr bwMode="auto">
            <a:xfrm>
              <a:off x="1986280" y="1255986"/>
              <a:ext cx="635" cy="914400"/>
            </a:xfrm>
            <a:prstGeom prst="line">
              <a:avLst/>
            </a:prstGeom>
            <a:noFill/>
            <a:ln w="9525">
              <a:solidFill>
                <a:srgbClr val="FF0000"/>
              </a:solidFill>
              <a:prstDash val="dashDot"/>
              <a:round/>
              <a:headEnd/>
              <a:tailEnd/>
            </a:ln>
            <a:extLst>
              <a:ext uri="{909E8E84-426E-40DD-AFC4-6F175D3DCCD1}">
                <a14:hiddenFill xmlns:a14="http://schemas.microsoft.com/office/drawing/2010/main">
                  <a:noFill/>
                </a14:hiddenFill>
              </a:ext>
            </a:extLst>
          </p:spPr>
        </p:cxnSp>
        <p:sp>
          <p:nvSpPr>
            <p:cNvPr id="11" name="Text Box 281"/>
            <p:cNvSpPr txBox="1">
              <a:spLocks noChangeArrowheads="1"/>
            </p:cNvSpPr>
            <p:nvPr/>
          </p:nvSpPr>
          <p:spPr bwMode="auto">
            <a:xfrm>
              <a:off x="729615" y="227286"/>
              <a:ext cx="3429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1">
                <a:lnSpc>
                  <a:spcPct val="106000"/>
                </a:lnSpc>
                <a:spcAft>
                  <a:spcPts val="800"/>
                </a:spcAft>
              </a:pPr>
              <a:r>
                <a:rPr lang="en-US" sz="1400" b="1">
                  <a:effectLst/>
                  <a:latin typeface="Calibri" panose="020F0502020204030204" pitchFamily="34" charset="0"/>
                  <a:ea typeface="Calibri" panose="020F0502020204030204" pitchFamily="34" charset="0"/>
                  <a:cs typeface="Arial" panose="020B0604020202020204" pitchFamily="34" charset="0"/>
                </a:rPr>
                <a:t>i</a:t>
              </a:r>
              <a:endParaRPr lang="en-US" sz="1100">
                <a:effectLst/>
                <a:latin typeface="Calibri" panose="020F0502020204030204" pitchFamily="34" charset="0"/>
                <a:ea typeface="Calibri" panose="020F0502020204030204" pitchFamily="34" charset="0"/>
                <a:cs typeface="Arial" panose="020B0604020202020204" pitchFamily="34" charset="0"/>
              </a:endParaRPr>
            </a:p>
          </p:txBody>
        </p:sp>
        <p:sp>
          <p:nvSpPr>
            <p:cNvPr id="12" name="Text Box 282"/>
            <p:cNvSpPr txBox="1">
              <a:spLocks noChangeArrowheads="1"/>
            </p:cNvSpPr>
            <p:nvPr/>
          </p:nvSpPr>
          <p:spPr bwMode="auto">
            <a:xfrm>
              <a:off x="424815" y="1513161"/>
              <a:ext cx="5715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1">
                <a:lnSpc>
                  <a:spcPct val="106000"/>
                </a:lnSpc>
                <a:spcAft>
                  <a:spcPts val="800"/>
                </a:spcAft>
              </a:pPr>
              <a:r>
                <a:rPr lang="en-US" sz="1100" b="1">
                  <a:effectLst/>
                  <a:latin typeface="Calibri" panose="020F0502020204030204" pitchFamily="34" charset="0"/>
                  <a:ea typeface="Calibri" panose="020F0502020204030204" pitchFamily="34" charset="0"/>
                  <a:cs typeface="Arial" panose="020B0604020202020204" pitchFamily="34" charset="0"/>
                </a:rPr>
                <a:t>i</a:t>
              </a:r>
              <a:r>
                <a:rPr lang="en-US" sz="1000" b="1" baseline="-25000">
                  <a:effectLst/>
                  <a:latin typeface="Calibri" panose="020F0502020204030204" pitchFamily="34" charset="0"/>
                  <a:ea typeface="Calibri" panose="020F0502020204030204" pitchFamily="34" charset="0"/>
                  <a:cs typeface="Arial" panose="020B0604020202020204" pitchFamily="34" charset="0"/>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p:txBody>
        </p:sp>
        <p:sp>
          <p:nvSpPr>
            <p:cNvPr id="13" name="Text Box 283"/>
            <p:cNvSpPr txBox="1">
              <a:spLocks noChangeArrowheads="1"/>
            </p:cNvSpPr>
            <p:nvPr/>
          </p:nvSpPr>
          <p:spPr bwMode="auto">
            <a:xfrm>
              <a:off x="615315" y="1713186"/>
              <a:ext cx="3429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1">
                <a:lnSpc>
                  <a:spcPct val="106000"/>
                </a:lnSpc>
                <a:spcAft>
                  <a:spcPts val="800"/>
                </a:spcAft>
              </a:pPr>
              <a:r>
                <a:rPr lang="en-US" sz="1100" b="1">
                  <a:effectLst/>
                  <a:latin typeface="Calibri" panose="020F0502020204030204" pitchFamily="34" charset="0"/>
                  <a:ea typeface="Calibri" panose="020F0502020204030204" pitchFamily="34" charset="0"/>
                  <a:cs typeface="Arial" panose="020B0604020202020204" pitchFamily="34" charset="0"/>
                </a:rPr>
                <a:t>i</a:t>
              </a:r>
              <a:r>
                <a:rPr lang="en-US" sz="1000" b="1" baseline="-25000">
                  <a:effectLst/>
                  <a:latin typeface="Calibri" panose="020F0502020204030204" pitchFamily="34" charset="0"/>
                  <a:ea typeface="Calibri" panose="020F0502020204030204" pitchFamily="34" charset="0"/>
                  <a:cs typeface="Arial" panose="020B0604020202020204" pitchFamily="34" charset="0"/>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ext Box 284"/>
            <p:cNvSpPr txBox="1">
              <a:spLocks noChangeArrowheads="1"/>
            </p:cNvSpPr>
            <p:nvPr/>
          </p:nvSpPr>
          <p:spPr bwMode="auto">
            <a:xfrm>
              <a:off x="1186815" y="2170386"/>
              <a:ext cx="3429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1">
                <a:lnSpc>
                  <a:spcPct val="106000"/>
                </a:lnSpc>
                <a:spcAft>
                  <a:spcPts val="800"/>
                </a:spcAft>
              </a:pPr>
              <a:r>
                <a:rPr lang="en-US" sz="1100" b="1" dirty="0">
                  <a:effectLst/>
                  <a:latin typeface="Calibri" panose="020F0502020204030204" pitchFamily="34" charset="0"/>
                  <a:ea typeface="Calibri" panose="020F0502020204030204" pitchFamily="34" charset="0"/>
                  <a:cs typeface="Arial" panose="020B0604020202020204" pitchFamily="34" charset="0"/>
                </a:rPr>
                <a:t>I</a:t>
              </a:r>
              <a:r>
                <a:rPr lang="en-US" sz="1100" b="1" baseline="-25000" dirty="0">
                  <a:effectLst/>
                  <a:latin typeface="Calibri" panose="020F0502020204030204" pitchFamily="34" charset="0"/>
                  <a:ea typeface="Calibri" panose="020F0502020204030204" pitchFamily="34" charset="0"/>
                  <a:cs typeface="Arial" panose="020B0604020202020204" pitchFamily="34" charset="0"/>
                </a:rPr>
                <a:t>1</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 name="Text Box 285"/>
            <p:cNvSpPr txBox="1">
              <a:spLocks noChangeArrowheads="1"/>
            </p:cNvSpPr>
            <p:nvPr/>
          </p:nvSpPr>
          <p:spPr bwMode="auto">
            <a:xfrm>
              <a:off x="1758315" y="2170386"/>
              <a:ext cx="3429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1">
                <a:lnSpc>
                  <a:spcPct val="106000"/>
                </a:lnSpc>
                <a:spcAft>
                  <a:spcPts val="800"/>
                </a:spcAft>
              </a:pPr>
              <a:r>
                <a:rPr lang="en-US" sz="1100" b="1">
                  <a:effectLst/>
                  <a:latin typeface="Calibri" panose="020F0502020204030204" pitchFamily="34" charset="0"/>
                  <a:ea typeface="Calibri" panose="020F0502020204030204" pitchFamily="34" charset="0"/>
                  <a:cs typeface="Arial" panose="020B0604020202020204" pitchFamily="34" charset="0"/>
                </a:rPr>
                <a:t>I*</a:t>
              </a:r>
              <a:endParaRPr lang="en-US" sz="1100">
                <a:effectLst/>
                <a:latin typeface="Calibri" panose="020F0502020204030204" pitchFamily="34" charset="0"/>
                <a:ea typeface="Calibri" panose="020F0502020204030204" pitchFamily="34" charset="0"/>
                <a:cs typeface="Arial" panose="020B0604020202020204" pitchFamily="34" charset="0"/>
              </a:endParaRPr>
            </a:p>
          </p:txBody>
        </p:sp>
        <p:sp>
          <p:nvSpPr>
            <p:cNvPr id="16" name="Text Box 286"/>
            <p:cNvSpPr txBox="1">
              <a:spLocks noChangeArrowheads="1"/>
            </p:cNvSpPr>
            <p:nvPr/>
          </p:nvSpPr>
          <p:spPr bwMode="auto">
            <a:xfrm>
              <a:off x="3129915" y="2056086"/>
              <a:ext cx="3429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1">
                <a:lnSpc>
                  <a:spcPct val="106000"/>
                </a:lnSpc>
                <a:spcAft>
                  <a:spcPts val="800"/>
                </a:spcAft>
              </a:pPr>
              <a:r>
                <a:rPr lang="en-US" sz="1400" b="1">
                  <a:effectLst/>
                  <a:latin typeface="Calibri" panose="020F0502020204030204" pitchFamily="34" charset="0"/>
                  <a:ea typeface="Calibri" panose="020F0502020204030204" pitchFamily="34" charset="0"/>
                  <a:cs typeface="Arial" panose="020B0604020202020204" pitchFamily="34" charset="0"/>
                </a:rPr>
                <a:t>I</a:t>
              </a:r>
              <a:endParaRPr lang="en-US" sz="1100">
                <a:effectLst/>
                <a:latin typeface="Calibri" panose="020F0502020204030204" pitchFamily="34" charset="0"/>
                <a:ea typeface="Calibri" panose="020F0502020204030204" pitchFamily="34" charset="0"/>
                <a:cs typeface="Arial" panose="020B0604020202020204" pitchFamily="34" charset="0"/>
              </a:endParaRPr>
            </a:p>
          </p:txBody>
        </p:sp>
        <p:sp>
          <p:nvSpPr>
            <p:cNvPr id="17" name="Text Box 287"/>
            <p:cNvSpPr txBox="1">
              <a:spLocks noChangeArrowheads="1"/>
            </p:cNvSpPr>
            <p:nvPr/>
          </p:nvSpPr>
          <p:spPr bwMode="auto">
            <a:xfrm>
              <a:off x="1186815" y="341586"/>
              <a:ext cx="3429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1">
                <a:lnSpc>
                  <a:spcPct val="106000"/>
                </a:lnSpc>
                <a:spcAft>
                  <a:spcPts val="800"/>
                </a:spcAft>
              </a:pPr>
              <a:r>
                <a:rPr lang="en-US" sz="1100" b="1" dirty="0" err="1">
                  <a:effectLst/>
                  <a:latin typeface="Calibri" panose="020F0502020204030204" pitchFamily="34" charset="0"/>
                  <a:ea typeface="Calibri" panose="020F0502020204030204" pitchFamily="34" charset="0"/>
                  <a:cs typeface="Arial" panose="020B0604020202020204" pitchFamily="34" charset="0"/>
                </a:rPr>
                <a:t>D</a:t>
              </a:r>
              <a:r>
                <a:rPr lang="en-US" sz="1100" b="1" baseline="-25000" dirty="0" err="1">
                  <a:effectLst/>
                  <a:latin typeface="Calibri" panose="020F0502020204030204" pitchFamily="34" charset="0"/>
                  <a:ea typeface="Calibri" panose="020F0502020204030204" pitchFamily="34" charset="0"/>
                  <a:cs typeface="Arial" panose="020B0604020202020204" pitchFamily="34" charset="0"/>
                </a:rPr>
                <a:t>f</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8" name="Text Box 288"/>
            <p:cNvSpPr txBox="1">
              <a:spLocks noChangeArrowheads="1"/>
            </p:cNvSpPr>
            <p:nvPr/>
          </p:nvSpPr>
          <p:spPr bwMode="auto">
            <a:xfrm>
              <a:off x="2215515" y="341586"/>
              <a:ext cx="3429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1">
                <a:lnSpc>
                  <a:spcPct val="106000"/>
                </a:lnSpc>
                <a:spcAft>
                  <a:spcPts val="800"/>
                </a:spcAft>
              </a:pPr>
              <a:r>
                <a:rPr lang="en-US" sz="1100" b="1">
                  <a:effectLst/>
                  <a:latin typeface="Calibri" panose="020F0502020204030204" pitchFamily="34" charset="0"/>
                  <a:ea typeface="Calibri" panose="020F0502020204030204" pitchFamily="34" charset="0"/>
                  <a:cs typeface="Arial" panose="020B0604020202020204" pitchFamily="34" charset="0"/>
                </a:rPr>
                <a:t>S</a:t>
              </a:r>
              <a:r>
                <a:rPr lang="en-US" sz="1100" b="1" baseline="-25000">
                  <a:effectLst/>
                  <a:latin typeface="Calibri" panose="020F0502020204030204" pitchFamily="34" charset="0"/>
                  <a:ea typeface="Calibri" panose="020F0502020204030204" pitchFamily="34" charset="0"/>
                  <a:cs typeface="Arial" panose="020B0604020202020204" pitchFamily="34" charset="0"/>
                </a:rPr>
                <a:t>f</a:t>
              </a:r>
              <a:endParaRPr lang="en-US" sz="1100">
                <a:effectLst/>
                <a:latin typeface="Calibri" panose="020F0502020204030204" pitchFamily="34" charset="0"/>
                <a:ea typeface="Calibri" panose="020F0502020204030204" pitchFamily="34" charset="0"/>
                <a:cs typeface="Arial" panose="020B0604020202020204" pitchFamily="34" charset="0"/>
              </a:endParaRPr>
            </a:p>
          </p:txBody>
        </p:sp>
        <p:sp>
          <p:nvSpPr>
            <p:cNvPr id="19" name="Text Box 289"/>
            <p:cNvSpPr txBox="1">
              <a:spLocks noChangeArrowheads="1"/>
            </p:cNvSpPr>
            <p:nvPr/>
          </p:nvSpPr>
          <p:spPr bwMode="auto">
            <a:xfrm>
              <a:off x="1758315" y="913086"/>
              <a:ext cx="3429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1">
                <a:lnSpc>
                  <a:spcPct val="106000"/>
                </a:lnSpc>
                <a:spcAft>
                  <a:spcPts val="800"/>
                </a:spcAft>
              </a:pPr>
              <a:r>
                <a:rPr lang="en-US" sz="1100" b="1" dirty="0">
                  <a:effectLst/>
                  <a:latin typeface="Calibri" panose="020F0502020204030204" pitchFamily="34" charset="0"/>
                  <a:ea typeface="Calibri" panose="020F0502020204030204" pitchFamily="34" charset="0"/>
                  <a:cs typeface="Arial" panose="020B0604020202020204" pitchFamily="34" charset="0"/>
                </a:rPr>
                <a:t>A</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cxnSp>
          <p:nvCxnSpPr>
            <p:cNvPr id="20" name="Line 290"/>
            <p:cNvCxnSpPr>
              <a:cxnSpLocks noChangeShapeType="1"/>
            </p:cNvCxnSpPr>
            <p:nvPr/>
          </p:nvCxnSpPr>
          <p:spPr bwMode="auto">
            <a:xfrm>
              <a:off x="958215" y="1598886"/>
              <a:ext cx="457200" cy="635"/>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21" name="Line 291"/>
            <p:cNvCxnSpPr>
              <a:cxnSpLocks noChangeShapeType="1"/>
            </p:cNvCxnSpPr>
            <p:nvPr/>
          </p:nvCxnSpPr>
          <p:spPr bwMode="auto">
            <a:xfrm>
              <a:off x="958215" y="1826851"/>
              <a:ext cx="457200" cy="635"/>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22" name="Line 292"/>
            <p:cNvCxnSpPr>
              <a:cxnSpLocks noChangeShapeType="1"/>
            </p:cNvCxnSpPr>
            <p:nvPr/>
          </p:nvCxnSpPr>
          <p:spPr bwMode="auto">
            <a:xfrm>
              <a:off x="1415415" y="1598886"/>
              <a:ext cx="0" cy="571500"/>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cxnSp>
        <p:sp>
          <p:nvSpPr>
            <p:cNvPr id="23" name="Text Box 293"/>
            <p:cNvSpPr txBox="1">
              <a:spLocks noChangeArrowheads="1"/>
            </p:cNvSpPr>
            <p:nvPr/>
          </p:nvSpPr>
          <p:spPr bwMode="auto">
            <a:xfrm>
              <a:off x="370840" y="1141686"/>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1">
                <a:lnSpc>
                  <a:spcPct val="106000"/>
                </a:lnSpc>
                <a:spcAft>
                  <a:spcPts val="800"/>
                </a:spcAft>
              </a:pPr>
              <a:r>
                <a:rPr lang="en-US" sz="1100" b="1">
                  <a:effectLst/>
                  <a:latin typeface="Calibri" panose="020F0502020204030204" pitchFamily="34" charset="0"/>
                  <a:ea typeface="Calibri" panose="020F0502020204030204" pitchFamily="34" charset="0"/>
                  <a:cs typeface="Arial" panose="020B0604020202020204" pitchFamily="34" charset="0"/>
                </a:rPr>
                <a:t>i*</a:t>
              </a:r>
              <a:endParaRPr lang="en-US" sz="1100">
                <a:effectLst/>
                <a:latin typeface="Calibri" panose="020F0502020204030204" pitchFamily="34" charset="0"/>
                <a:ea typeface="Calibri" panose="020F0502020204030204" pitchFamily="34" charset="0"/>
                <a:cs typeface="Arial" panose="020B0604020202020204" pitchFamily="34" charset="0"/>
              </a:endParaRPr>
            </a:p>
          </p:txBody>
        </p:sp>
      </p:grpSp>
    </p:spTree>
    <p:extLst>
      <p:ext uri="{BB962C8B-B14F-4D97-AF65-F5344CB8AC3E}">
        <p14:creationId xmlns:p14="http://schemas.microsoft.com/office/powerpoint/2010/main" val="14547629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1999" cy="7046031"/>
          </a:xfrm>
          <a:prstGeom prst="rect">
            <a:avLst/>
          </a:prstGeom>
        </p:spPr>
        <p:txBody>
          <a:bodyPr wrap="square">
            <a:spAutoFit/>
          </a:bodyPr>
          <a:lstStyle/>
          <a:p>
            <a:pPr indent="345440" algn="just" rtl="1">
              <a:lnSpc>
                <a:spcPct val="106000"/>
              </a:lnSpc>
              <a:spcAft>
                <a:spcPts val="800"/>
              </a:spcAft>
            </a:pPr>
            <a:r>
              <a:rPr lang="ar-SA" sz="3000" dirty="0">
                <a:latin typeface="Calibri" panose="020F0502020204030204" pitchFamily="34" charset="0"/>
                <a:ea typeface="Calibri" panose="020F0502020204030204" pitchFamily="34" charset="0"/>
                <a:cs typeface="Simplified Arabic" panose="02010000000000000000" pitchFamily="2" charset="-78"/>
              </a:rPr>
              <a:t>وقد أظهرت نظرية التمويل الداخلية أن المنشآت تفضل عادة تمويل استثماراتها داخلياً، وأن الزيادة المتاحة من التمويل الداخلية من خلال الأرباح الأعلى تؤدي إلى استثمارات جديدة. ولذلك تحجم المنشآت عن الاقتراض إلا في ظروف مواتية جداً وبالمثل فهي تعزف عن زيادة أرصدتها المالية عن طريق إصدار أسهم جديدة، حيث أن زيادة الأسهم تميل إلى تقليل الأرباح على أساس نصيب كل سهم.</a:t>
            </a:r>
            <a:endParaRPr lang="en-US" sz="3000" dirty="0">
              <a:latin typeface="Calibri" panose="020F0502020204030204" pitchFamily="34" charset="0"/>
              <a:ea typeface="Calibri" panose="020F0502020204030204" pitchFamily="34" charset="0"/>
              <a:cs typeface="Arial" panose="020B0604020202020204" pitchFamily="34" charset="0"/>
            </a:endParaRPr>
          </a:p>
          <a:p>
            <a:pPr indent="345440" algn="just" rtl="1">
              <a:lnSpc>
                <a:spcPct val="106000"/>
              </a:lnSpc>
              <a:spcAft>
                <a:spcPts val="800"/>
              </a:spcAft>
            </a:pPr>
            <a:r>
              <a:rPr lang="ar-SA" sz="3000" dirty="0">
                <a:latin typeface="Calibri" panose="020F0502020204030204" pitchFamily="34" charset="0"/>
                <a:ea typeface="Calibri" panose="020F0502020204030204" pitchFamily="34" charset="0"/>
                <a:cs typeface="Simplified Arabic" panose="02010000000000000000" pitchFamily="2" charset="-78"/>
              </a:rPr>
              <a:t>وعلى ذلك فإنه طبقاً لنظرية التمويل الداخلية يتحدد الاستثمار بالأرباح.  أما طبقاً لنظرية المعجل المرن فإن الاستثمار يتحدد بالناتج. وبما أن النظريتين تختلفان بالنظر إلى محددات الاستثمار فإنهما تختلفان أيضاً بالنظر إلى السياسة. فلنفترض أن صانعي السياسة يرغبون في تطبيق برامج مصممة على أساس زيادة الاستثمار، فإنه طبقاً لنظرية التمويل الداخلي تتضمن السياسات تخفيضات في معدل الضرائب على دخول الشركات، حيث يسمح للمنشآت بإهلاك المصانع والآلات بمعدل أسرع ومن ثم ينخفض الدخل الخاضع للضريبة للمنشآت. ومن ناحية أخرى فإن الزيادات في الإنفاق الحكومي أو تخفيضات الضريبة على الدخل الشخصي لن تؤثر مباشرة على الأرباح، ومن ثم لا تؤثر على الاستثمار. وإلى الحد الذي يزيد إليه الناتج استجابة لتغيرات الإنفاق الحكومي والضرائب على تزداد الأرباح، ويكون هناك تأثير غير مباشر على الاستثمارات.</a:t>
            </a:r>
            <a:endParaRPr lang="en-US" sz="3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200417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232228" y="165389"/>
            <a:ext cx="12424228" cy="4434034"/>
          </a:xfrm>
          <a:prstGeom prst="rect">
            <a:avLst/>
          </a:prstGeom>
        </p:spPr>
        <p:txBody>
          <a:bodyPr wrap="square">
            <a:spAutoFit/>
          </a:bodyPr>
          <a:lstStyle/>
          <a:p>
            <a:pPr algn="r" rtl="1">
              <a:lnSpc>
                <a:spcPct val="120000"/>
              </a:lnSpc>
              <a:spcAft>
                <a:spcPts val="800"/>
              </a:spcAft>
            </a:pPr>
            <a:r>
              <a:rPr lang="ar-SA" sz="3200" b="1" dirty="0">
                <a:latin typeface="Simplified Arabic" panose="02010000000000000000" pitchFamily="2" charset="-78"/>
                <a:ea typeface="Calibri" panose="020F0502020204030204" pitchFamily="34" charset="0"/>
                <a:cs typeface="Simplified Arabic" panose="02010000000000000000" pitchFamily="2" charset="-78"/>
              </a:rPr>
              <a:t>أولا: النظرية </a:t>
            </a:r>
            <a:r>
              <a:rPr lang="ar-SA" sz="3200" b="1" dirty="0" err="1">
                <a:latin typeface="Simplified Arabic" panose="02010000000000000000" pitchFamily="2" charset="-78"/>
                <a:ea typeface="Calibri" panose="020F0502020204030204" pitchFamily="34" charset="0"/>
                <a:cs typeface="Simplified Arabic" panose="02010000000000000000" pitchFamily="2" charset="-78"/>
              </a:rPr>
              <a:t>الكينزية</a:t>
            </a:r>
            <a:r>
              <a:rPr lang="ar-SA" sz="3200" b="1" dirty="0">
                <a:latin typeface="Simplified Arabic" panose="02010000000000000000" pitchFamily="2" charset="-78"/>
                <a:ea typeface="Calibri" panose="020F0502020204030204" pitchFamily="34" charset="0"/>
                <a:cs typeface="Simplified Arabic" panose="02010000000000000000" pitchFamily="2" charset="-78"/>
              </a:rPr>
              <a:t>:</a:t>
            </a:r>
            <a:endParaRPr lang="en-US" sz="32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3200" dirty="0">
                <a:latin typeface="Simplified Arabic" panose="02010000000000000000" pitchFamily="2" charset="-78"/>
                <a:ea typeface="Calibri" panose="020F0502020204030204" pitchFamily="34" charset="0"/>
                <a:cs typeface="Simplified Arabic" panose="02010000000000000000" pitchFamily="2" charset="-78"/>
              </a:rPr>
              <a:t>	وفقا للنظرية </a:t>
            </a:r>
            <a:r>
              <a:rPr lang="ar-SA" sz="3200" dirty="0" err="1">
                <a:latin typeface="Simplified Arabic" panose="02010000000000000000" pitchFamily="2" charset="-78"/>
                <a:ea typeface="Calibri" panose="020F0502020204030204" pitchFamily="34" charset="0"/>
                <a:cs typeface="Simplified Arabic" panose="02010000000000000000" pitchFamily="2" charset="-78"/>
              </a:rPr>
              <a:t>الكينزية</a:t>
            </a:r>
            <a:r>
              <a:rPr lang="ar-SA" sz="3200" dirty="0">
                <a:latin typeface="Simplified Arabic" panose="02010000000000000000" pitchFamily="2" charset="-78"/>
                <a:ea typeface="Calibri" panose="020F0502020204030204" pitchFamily="34" charset="0"/>
                <a:cs typeface="Simplified Arabic" panose="02010000000000000000" pitchFamily="2" charset="-78"/>
              </a:rPr>
              <a:t> (نظرية الكفاية الحدية لراس المال) يقارن المستثمر بين ما يتوقع الحصول عليه من عوائد صافية خلال فترة حياة الأصل الاستثماري وبين سعر الفائدة الذي يقترض على أساسه ليمول الاستثمار المطلوب. والمستثمر يشرع في الاستثمار طالما أن سعر الفائدة </a:t>
            </a:r>
            <a:r>
              <a:rPr lang="en-US" sz="3200" dirty="0">
                <a:latin typeface="Simplified Arabic" panose="02010000000000000000" pitchFamily="2" charset="-78"/>
                <a:ea typeface="Calibri" panose="020F0502020204030204" pitchFamily="34" charset="0"/>
                <a:cs typeface="Arial" panose="020B0604020202020204" pitchFamily="34" charset="0"/>
              </a:rPr>
              <a:t>I </a:t>
            </a:r>
            <a:r>
              <a:rPr lang="ar-SA" sz="3200" dirty="0">
                <a:latin typeface="Simplified Arabic" panose="02010000000000000000" pitchFamily="2" charset="-78"/>
                <a:ea typeface="Calibri" panose="020F0502020204030204" pitchFamily="34" charset="0"/>
                <a:cs typeface="Simplified Arabic" panose="02010000000000000000" pitchFamily="2" charset="-78"/>
              </a:rPr>
              <a:t> يقل عن الكفاية الحدية لرأس المال، التي تمثل معدل الخصم لصافي العوائد المتوقعة للأصل الاستثماري خلال فترة حياته.</a:t>
            </a:r>
            <a:endParaRPr lang="en-US" sz="32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3200" dirty="0">
                <a:latin typeface="Simplified Arabic" panose="02010000000000000000" pitchFamily="2" charset="-78"/>
                <a:ea typeface="Calibri" panose="020F0502020204030204" pitchFamily="34" charset="0"/>
                <a:cs typeface="Simplified Arabic" panose="02010000000000000000" pitchFamily="2" charset="-78"/>
              </a:rPr>
              <a:t>ويمكن توضيح ذلك من خلال دالة الاستثمار العامة في الشكل التالي:</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599476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لوحة قماشية 36"/>
          <p:cNvGrpSpPr/>
          <p:nvPr/>
        </p:nvGrpSpPr>
        <p:grpSpPr>
          <a:xfrm>
            <a:off x="406400" y="314552"/>
            <a:ext cx="11785600" cy="6274934"/>
            <a:chOff x="0" y="0"/>
            <a:chExt cx="4176395" cy="3819525"/>
          </a:xfrm>
          <a:noFill/>
        </p:grpSpPr>
        <p:sp>
          <p:nvSpPr>
            <p:cNvPr id="3" name="مستطيل 2"/>
            <p:cNvSpPr/>
            <p:nvPr/>
          </p:nvSpPr>
          <p:spPr>
            <a:xfrm>
              <a:off x="0" y="0"/>
              <a:ext cx="4176395" cy="3819525"/>
            </a:xfrm>
            <a:prstGeom prst="rect">
              <a:avLst/>
            </a:prstGeom>
            <a:grpFill/>
          </p:spPr>
        </p:sp>
        <p:cxnSp>
          <p:nvCxnSpPr>
            <p:cNvPr id="4" name="رابط مستقيم 3"/>
            <p:cNvCxnSpPr/>
            <p:nvPr/>
          </p:nvCxnSpPr>
          <p:spPr>
            <a:xfrm>
              <a:off x="612432" y="795336"/>
              <a:ext cx="47626" cy="2436495"/>
            </a:xfrm>
            <a:prstGeom prst="line">
              <a:avLst/>
            </a:prstGeom>
            <a:grpFill/>
          </p:spPr>
          <p:style>
            <a:lnRef idx="3">
              <a:schemeClr val="dk1"/>
            </a:lnRef>
            <a:fillRef idx="0">
              <a:schemeClr val="dk1"/>
            </a:fillRef>
            <a:effectRef idx="2">
              <a:schemeClr val="dk1"/>
            </a:effectRef>
            <a:fontRef idx="minor">
              <a:schemeClr val="tx1"/>
            </a:fontRef>
          </p:style>
        </p:cxnSp>
        <p:cxnSp>
          <p:nvCxnSpPr>
            <p:cNvPr id="5" name="رابط مستقيم 4"/>
            <p:cNvCxnSpPr/>
            <p:nvPr/>
          </p:nvCxnSpPr>
          <p:spPr>
            <a:xfrm>
              <a:off x="664346" y="3246120"/>
              <a:ext cx="3000375" cy="19050"/>
            </a:xfrm>
            <a:prstGeom prst="line">
              <a:avLst/>
            </a:prstGeom>
            <a:grpFill/>
          </p:spPr>
          <p:style>
            <a:lnRef idx="3">
              <a:schemeClr val="dk1"/>
            </a:lnRef>
            <a:fillRef idx="0">
              <a:schemeClr val="dk1"/>
            </a:fillRef>
            <a:effectRef idx="2">
              <a:schemeClr val="dk1"/>
            </a:effectRef>
            <a:fontRef idx="minor">
              <a:schemeClr val="tx1"/>
            </a:fontRef>
          </p:style>
        </p:cxnSp>
        <p:cxnSp>
          <p:nvCxnSpPr>
            <p:cNvPr id="6" name="رابط مستقيم 5"/>
            <p:cNvCxnSpPr/>
            <p:nvPr/>
          </p:nvCxnSpPr>
          <p:spPr>
            <a:xfrm>
              <a:off x="1054870" y="1228725"/>
              <a:ext cx="1419225" cy="1762125"/>
            </a:xfrm>
            <a:prstGeom prst="line">
              <a:avLst/>
            </a:prstGeom>
            <a:grpFill/>
          </p:spPr>
          <p:style>
            <a:lnRef idx="3">
              <a:schemeClr val="accent6"/>
            </a:lnRef>
            <a:fillRef idx="0">
              <a:schemeClr val="accent6"/>
            </a:fillRef>
            <a:effectRef idx="2">
              <a:schemeClr val="accent6"/>
            </a:effectRef>
            <a:fontRef idx="minor">
              <a:schemeClr val="tx1"/>
            </a:fontRef>
          </p:style>
        </p:cxnSp>
        <p:sp>
          <p:nvSpPr>
            <p:cNvPr id="7" name="مربع نص 31"/>
            <p:cNvSpPr txBox="1"/>
            <p:nvPr/>
          </p:nvSpPr>
          <p:spPr>
            <a:xfrm>
              <a:off x="2816995" y="3301728"/>
              <a:ext cx="1359399" cy="485881"/>
            </a:xfrm>
            <a:prstGeom prst="rect">
              <a:avLst/>
            </a:prstGeom>
            <a:grp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r" rtl="1">
                <a:lnSpc>
                  <a:spcPct val="107000"/>
                </a:lnSpc>
                <a:spcAft>
                  <a:spcPts val="800"/>
                </a:spcAft>
              </a:pPr>
              <a:r>
                <a:rPr lang="ar-SA" sz="2800" b="1" dirty="0">
                  <a:solidFill>
                    <a:schemeClr val="tx1"/>
                  </a:solidFill>
                  <a:effectLst/>
                  <a:ea typeface="Calibri" panose="020F0502020204030204" pitchFamily="34" charset="0"/>
                  <a:cs typeface="Arial" panose="020B0604020202020204" pitchFamily="34" charset="0"/>
                </a:rPr>
                <a:t>حجم الاستثمار </a:t>
              </a:r>
              <a:r>
                <a:rPr lang="en-US" sz="2800" b="1" dirty="0">
                  <a:solidFill>
                    <a:schemeClr val="tx1"/>
                  </a:solidFill>
                  <a:effectLst/>
                  <a:ea typeface="Calibri" panose="020F0502020204030204" pitchFamily="34" charset="0"/>
                  <a:cs typeface="Arial" panose="020B0604020202020204" pitchFamily="34" charset="0"/>
                </a:rPr>
                <a:t>I</a:t>
              </a:r>
              <a:endParaRPr lang="en-US" sz="2800" dirty="0">
                <a:solidFill>
                  <a:schemeClr val="tx1"/>
                </a:solidFill>
                <a:effectLst/>
                <a:ea typeface="Calibri" panose="020F0502020204030204" pitchFamily="34" charset="0"/>
                <a:cs typeface="Arial" panose="020B0604020202020204" pitchFamily="34" charset="0"/>
              </a:endParaRPr>
            </a:p>
          </p:txBody>
        </p:sp>
        <p:sp>
          <p:nvSpPr>
            <p:cNvPr id="8" name="مربع نص 32"/>
            <p:cNvSpPr txBox="1"/>
            <p:nvPr/>
          </p:nvSpPr>
          <p:spPr>
            <a:xfrm>
              <a:off x="80916" y="239077"/>
              <a:ext cx="926330" cy="666750"/>
            </a:xfrm>
            <a:prstGeom prst="rect">
              <a:avLst/>
            </a:prstGeom>
            <a:grp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r" rtl="1">
                <a:lnSpc>
                  <a:spcPct val="107000"/>
                </a:lnSpc>
                <a:spcAft>
                  <a:spcPts val="800"/>
                </a:spcAft>
              </a:pPr>
              <a:r>
                <a:rPr lang="ar-SA" sz="2400" b="1" dirty="0">
                  <a:solidFill>
                    <a:schemeClr val="tx1"/>
                  </a:solidFill>
                  <a:effectLst/>
                  <a:ea typeface="Calibri" panose="020F0502020204030204" pitchFamily="34" charset="0"/>
                  <a:cs typeface="Arial" panose="020B0604020202020204" pitchFamily="34" charset="0"/>
                </a:rPr>
                <a:t>سعر الفائدة</a:t>
              </a:r>
              <a:r>
                <a:rPr lang="ar-SA" sz="2400" dirty="0">
                  <a:solidFill>
                    <a:schemeClr val="tx1"/>
                  </a:solidFill>
                  <a:effectLst/>
                  <a:ea typeface="Calibri" panose="020F0502020204030204" pitchFamily="34" charset="0"/>
                  <a:cs typeface="Arial" panose="020B0604020202020204" pitchFamily="34" charset="0"/>
                </a:rPr>
                <a:t> </a:t>
              </a:r>
              <a:r>
                <a:rPr lang="en-US" sz="2400" b="1" dirty="0" err="1">
                  <a:solidFill>
                    <a:schemeClr val="tx1"/>
                  </a:solidFill>
                  <a:effectLst/>
                  <a:ea typeface="Calibri" panose="020F0502020204030204" pitchFamily="34" charset="0"/>
                  <a:cs typeface="Arial" panose="020B0604020202020204" pitchFamily="34" charset="0"/>
                </a:rPr>
                <a:t>i</a:t>
              </a:r>
              <a:endParaRPr lang="en-US" sz="2400" dirty="0">
                <a:solidFill>
                  <a:schemeClr val="tx1"/>
                </a:solidFill>
                <a:effectLst/>
                <a:ea typeface="Calibri" panose="020F0502020204030204" pitchFamily="34" charset="0"/>
                <a:cs typeface="Arial" panose="020B0604020202020204" pitchFamily="34" charset="0"/>
              </a:endParaRPr>
            </a:p>
          </p:txBody>
        </p:sp>
        <p:sp>
          <p:nvSpPr>
            <p:cNvPr id="9" name="مربع نص 33"/>
            <p:cNvSpPr txBox="1"/>
            <p:nvPr/>
          </p:nvSpPr>
          <p:spPr>
            <a:xfrm>
              <a:off x="1544554" y="123869"/>
              <a:ext cx="1545455" cy="657178"/>
            </a:xfrm>
            <a:prstGeom prst="rect">
              <a:avLst/>
            </a:prstGeom>
            <a:grp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r" rtl="1">
                <a:lnSpc>
                  <a:spcPct val="107000"/>
                </a:lnSpc>
                <a:spcAft>
                  <a:spcPts val="800"/>
                </a:spcAft>
              </a:pPr>
              <a:r>
                <a:rPr lang="ar-SA" sz="3200" b="1" dirty="0">
                  <a:solidFill>
                    <a:schemeClr val="tx1"/>
                  </a:solidFill>
                  <a:effectLst/>
                  <a:ea typeface="Calibri" panose="020F0502020204030204" pitchFamily="34" charset="0"/>
                  <a:cs typeface="Arial" panose="020B0604020202020204" pitchFamily="34" charset="0"/>
                </a:rPr>
                <a:t>دالة الاستثمار العامة</a:t>
              </a:r>
              <a:endParaRPr lang="en-US" sz="3200" dirty="0">
                <a:solidFill>
                  <a:schemeClr val="tx1"/>
                </a:solidFill>
                <a:effectLst/>
                <a:ea typeface="Calibri" panose="020F0502020204030204" pitchFamily="34" charset="0"/>
                <a:cs typeface="Arial" panose="020B0604020202020204" pitchFamily="34" charset="0"/>
              </a:endParaRPr>
            </a:p>
          </p:txBody>
        </p:sp>
        <p:sp>
          <p:nvSpPr>
            <p:cNvPr id="10" name="مربع نص 34"/>
            <p:cNvSpPr txBox="1"/>
            <p:nvPr/>
          </p:nvSpPr>
          <p:spPr>
            <a:xfrm>
              <a:off x="835796" y="942975"/>
              <a:ext cx="171450" cy="266700"/>
            </a:xfrm>
            <a:prstGeom prst="rect">
              <a:avLst/>
            </a:prstGeom>
            <a:grp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r" rtl="1">
                <a:lnSpc>
                  <a:spcPct val="107000"/>
                </a:lnSpc>
                <a:spcAft>
                  <a:spcPts val="800"/>
                </a:spcAft>
              </a:pPr>
              <a:r>
                <a:rPr lang="en-US" sz="1400" b="1" dirty="0">
                  <a:effectLst/>
                  <a:ea typeface="Calibri" panose="020F0502020204030204" pitchFamily="34" charset="0"/>
                  <a:cs typeface="Arial" panose="020B0604020202020204" pitchFamily="34" charset="0"/>
                </a:rPr>
                <a:t>I</a:t>
              </a:r>
              <a:endParaRPr lang="en-US" sz="1100" dirty="0">
                <a:effectLst/>
                <a:ea typeface="Calibri" panose="020F0502020204030204" pitchFamily="34" charset="0"/>
                <a:cs typeface="Arial" panose="020B0604020202020204" pitchFamily="34" charset="0"/>
              </a:endParaRPr>
            </a:p>
          </p:txBody>
        </p:sp>
        <p:sp>
          <p:nvSpPr>
            <p:cNvPr id="11" name="مربع نص 35"/>
            <p:cNvSpPr txBox="1"/>
            <p:nvPr/>
          </p:nvSpPr>
          <p:spPr>
            <a:xfrm>
              <a:off x="2569345" y="2914650"/>
              <a:ext cx="247650" cy="257175"/>
            </a:xfrm>
            <a:prstGeom prst="rect">
              <a:avLst/>
            </a:prstGeom>
            <a:grp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r" rtl="1">
                <a:lnSpc>
                  <a:spcPct val="107000"/>
                </a:lnSpc>
                <a:spcAft>
                  <a:spcPts val="800"/>
                </a:spcAft>
              </a:pPr>
              <a:r>
                <a:rPr lang="en-US" sz="1400" b="1">
                  <a:effectLst/>
                  <a:ea typeface="Calibri" panose="020F0502020204030204" pitchFamily="34" charset="0"/>
                  <a:cs typeface="Arial" panose="020B0604020202020204" pitchFamily="34" charset="0"/>
                </a:rPr>
                <a:t>I</a:t>
              </a:r>
              <a:endParaRPr lang="en-US" sz="1100">
                <a:effectLst/>
                <a:ea typeface="Calibri" panose="020F0502020204030204" pitchFamily="34" charset="0"/>
                <a:cs typeface="Arial" panose="020B0604020202020204" pitchFamily="34" charset="0"/>
              </a:endParaRPr>
            </a:p>
          </p:txBody>
        </p:sp>
      </p:grpSp>
    </p:spTree>
    <p:extLst>
      <p:ext uri="{BB962C8B-B14F-4D97-AF65-F5344CB8AC3E}">
        <p14:creationId xmlns:p14="http://schemas.microsoft.com/office/powerpoint/2010/main" val="8019296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2000" cy="6141681"/>
          </a:xfrm>
          <a:prstGeom prst="rect">
            <a:avLst/>
          </a:prstGeom>
        </p:spPr>
        <p:txBody>
          <a:bodyPr wrap="square">
            <a:spAutoFit/>
          </a:bodyPr>
          <a:lstStyle/>
          <a:p>
            <a:pPr algn="r" rtl="1">
              <a:lnSpc>
                <a:spcPct val="120000"/>
              </a:lnSpc>
              <a:spcAft>
                <a:spcPts val="800"/>
              </a:spcAft>
            </a:pPr>
            <a:r>
              <a:rPr lang="ar-SA" sz="2600" dirty="0">
                <a:latin typeface="Simplified Arabic" panose="02010000000000000000" pitchFamily="2" charset="-78"/>
                <a:ea typeface="Calibri" panose="020F0502020204030204" pitchFamily="34" charset="0"/>
                <a:cs typeface="Simplified Arabic" panose="02010000000000000000" pitchFamily="2" charset="-78"/>
              </a:rPr>
              <a:t>لذا يرتفع حجم الاستثمار في الدولة طالما ان معدل الكفاية الحدية لرأس المال أكبر من سعر الفائدة. أما إذا فاق سعر الفائدة معدل الكفاية الحدية لرأس المال يمتنع المستثمر عن القيام بالاستثمار ويقل حجم الاستثمار الخاص.</a:t>
            </a:r>
            <a:endParaRPr lang="en-US" sz="26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2600" b="1" dirty="0">
                <a:latin typeface="Simplified Arabic" panose="02010000000000000000" pitchFamily="2" charset="-78"/>
                <a:ea typeface="Calibri" panose="020F0502020204030204" pitchFamily="34" charset="0"/>
                <a:cs typeface="Simplified Arabic" panose="02010000000000000000" pitchFamily="2" charset="-78"/>
              </a:rPr>
              <a:t>العلاقة بين سعر الفائدة ومستوى الاستثمار:</a:t>
            </a:r>
            <a:endParaRPr lang="en-US" sz="26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2600" dirty="0">
                <a:latin typeface="Simplified Arabic" panose="02010000000000000000" pitchFamily="2" charset="-78"/>
                <a:ea typeface="Calibri" panose="020F0502020204030204" pitchFamily="34" charset="0"/>
                <a:cs typeface="Simplified Arabic" panose="02010000000000000000" pitchFamily="2" charset="-78"/>
              </a:rPr>
              <a:t>	توجد علاقة عكسية بين سعر الفائدة ومستوى الاستثمار بافتراض ثبات الكفاية الحدية لرأس المال، فكلما انخفض سعر الفائدة تزايد الطلب على الاستثمار وازداد حجمه، وكلما ارتفع سعر الفائدة كلما تناقص الطلب على الاستثمار ونقص حجمه.</a:t>
            </a:r>
            <a:endParaRPr lang="en-US" sz="26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2600" dirty="0">
                <a:latin typeface="Simplified Arabic" panose="02010000000000000000" pitchFamily="2" charset="-78"/>
                <a:ea typeface="Calibri" panose="020F0502020204030204" pitchFamily="34" charset="0"/>
                <a:cs typeface="Simplified Arabic" panose="02010000000000000000" pitchFamily="2" charset="-78"/>
              </a:rPr>
              <a:t>	ومن ثم تؤدي التغيرات في سعر الفائدة الي التحرك علي نفس دالة الاستثمار بالانزلاق لأسفل ومن ثم زيادة حجم الاستثمار مع انخفاض سعر الفائدة وبالصعود لأعلي ومن ثم انخفاض حجم الاستثمار مع ارتفاع سعر الفائدة. ومن جهة أخرى تؤدي التغيرات في معدل الكفاية الحدية لرأس المال الي انتفال المنحنى بأكمله، فإذا ارتفع معدل الكفاية الحدية لرأس المال ينتقل منحني الطلب على الاستثمار لأعلي جهة اليمين ليعبر عن زيادة الاستثمار عند نفس مستويات سعر الفائدة التي لم تتغير، والعكس صحيح. وترجع التغيرات في معدل الكفاية الحدية لرأس المال الي تغيرات صافي الأرباح المتوقعة او تغيرات ثمن الأصول الاستثمارية.</a:t>
            </a:r>
            <a:endParaRPr lang="en-US" sz="2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344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مستطيل 1"/>
              <p:cNvSpPr/>
              <p:nvPr/>
            </p:nvSpPr>
            <p:spPr>
              <a:xfrm>
                <a:off x="0" y="0"/>
                <a:ext cx="12192000" cy="5923673"/>
              </a:xfrm>
              <a:prstGeom prst="rect">
                <a:avLst/>
              </a:prstGeom>
            </p:spPr>
            <p:txBody>
              <a:bodyPr wrap="square">
                <a:spAutoFit/>
              </a:bodyPr>
              <a:lstStyle/>
              <a:p>
                <a:pPr algn="r" rtl="1">
                  <a:lnSpc>
                    <a:spcPct val="120000"/>
                  </a:lnSpc>
                  <a:spcAft>
                    <a:spcPts val="800"/>
                  </a:spcAft>
                </a:pPr>
                <a:r>
                  <a:rPr lang="ar-SA" sz="3200" b="1" dirty="0">
                    <a:latin typeface="Simplified Arabic" panose="02010000000000000000" pitchFamily="2" charset="-78"/>
                    <a:ea typeface="Calibri" panose="020F0502020204030204" pitchFamily="34" charset="0"/>
                    <a:cs typeface="Simplified Arabic" panose="02010000000000000000" pitchFamily="2" charset="-78"/>
                  </a:rPr>
                  <a:t>ثانياً: نظرية المعجل:</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3200" dirty="0">
                    <a:effectLst/>
                    <a:latin typeface="Simplified Arabic" panose="02010000000000000000" pitchFamily="2" charset="-78"/>
                    <a:ea typeface="Calibri" panose="020F0502020204030204" pitchFamily="34" charset="0"/>
                    <a:cs typeface="Simplified Arabic" panose="02010000000000000000" pitchFamily="2" charset="-78"/>
                  </a:rPr>
                  <a:t>	ترجع هذه النظرية للاقتصادي كلارك الذي طور اسسها لتفسير سلوك الاستثمار في المخزون، وفقا لهذه النظرية يعتمد حجم الاستثمار على تغيرات حجم الطلب، ويقاس حجم الطلب في الاقتصاد بالدخل، أي ان الاستثمار يعتمد على تغيرات مستوى الدخل. ويمكن التعبير عن ذلك بالعلاقة التالية: </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14:m>
                  <m:oMathPara xmlns:m="http://schemas.openxmlformats.org/officeDocument/2006/math">
                    <m:oMathParaPr>
                      <m:jc m:val="centerGroup"/>
                    </m:oMathParaPr>
                    <m:oMath xmlns:m="http://schemas.openxmlformats.org/officeDocument/2006/math">
                      <m:r>
                        <a:rPr lang="en-US" sz="3200" i="1">
                          <a:effectLst/>
                          <a:latin typeface="Cambria Math" panose="02040503050406030204" pitchFamily="18" charset="0"/>
                          <a:ea typeface="Calibri" panose="020F0502020204030204" pitchFamily="34" charset="0"/>
                          <a:cs typeface="Simplified Arabic" panose="02010000000000000000" pitchFamily="2" charset="-78"/>
                        </a:rPr>
                        <m:t>𝐼</m:t>
                      </m:r>
                      <m:r>
                        <a:rPr lang="en-US" sz="3200" i="1">
                          <a:effectLst/>
                          <a:latin typeface="Cambria Math" panose="02040503050406030204" pitchFamily="18" charset="0"/>
                          <a:ea typeface="Calibri" panose="020F0502020204030204" pitchFamily="34" charset="0"/>
                          <a:cs typeface="Simplified Arabic" panose="02010000000000000000" pitchFamily="2" charset="-78"/>
                        </a:rPr>
                        <m:t>=</m:t>
                      </m:r>
                      <m:r>
                        <m:rPr>
                          <m:nor/>
                        </m:rPr>
                        <a:rPr lang="en-US" sz="3200">
                          <a:effectLst/>
                          <a:latin typeface="Cambria Math" panose="02040503050406030204" pitchFamily="18" charset="0"/>
                          <a:ea typeface="Calibri" panose="020F0502020204030204" pitchFamily="34" charset="0"/>
                          <a:cs typeface="Simplified Arabic" panose="02010000000000000000" pitchFamily="2" charset="-78"/>
                        </a:rPr>
                        <m:t>f</m:t>
                      </m:r>
                      <m:r>
                        <m:rPr>
                          <m:nor/>
                        </m:rPr>
                        <a:rPr lang="en-US" sz="3200">
                          <a:effectLst/>
                          <a:latin typeface="Cambria Math" panose="02040503050406030204" pitchFamily="18" charset="0"/>
                          <a:ea typeface="Calibri" panose="020F0502020204030204" pitchFamily="34" charset="0"/>
                          <a:cs typeface="Simplified Arabic" panose="02010000000000000000" pitchFamily="2" charset="-78"/>
                        </a:rPr>
                        <m:t>(</m:t>
                      </m:r>
                      <m:r>
                        <m:rPr>
                          <m:nor/>
                        </m:rPr>
                        <a:rPr lang="en-US" sz="3200">
                          <a:effectLst/>
                          <a:latin typeface="Cambria Math" panose="02040503050406030204" pitchFamily="18" charset="0"/>
                          <a:ea typeface="Calibri" panose="020F0502020204030204" pitchFamily="34" charset="0"/>
                          <a:cs typeface="Simplified Arabic" panose="02010000000000000000" pitchFamily="2" charset="-78"/>
                        </a:rPr>
                        <m:t>∆</m:t>
                      </m:r>
                      <m:r>
                        <m:rPr>
                          <m:nor/>
                        </m:rPr>
                        <a:rPr lang="en-US" sz="3200">
                          <a:effectLst/>
                          <a:latin typeface="Cambria Math" panose="02040503050406030204" pitchFamily="18" charset="0"/>
                          <a:ea typeface="Calibri" panose="020F0502020204030204" pitchFamily="34" charset="0"/>
                          <a:cs typeface="Simplified Arabic" panose="02010000000000000000" pitchFamily="2" charset="-78"/>
                        </a:rPr>
                        <m:t>Y</m:t>
                      </m:r>
                      <m:r>
                        <m:rPr>
                          <m:nor/>
                        </m:rPr>
                        <a:rPr lang="en-US" sz="3200">
                          <a:effectLst/>
                          <a:latin typeface="Cambria Math" panose="02040503050406030204" pitchFamily="18" charset="0"/>
                          <a:ea typeface="Calibri" panose="020F0502020204030204" pitchFamily="34" charset="0"/>
                          <a:cs typeface="Simplified Arabic" panose="02010000000000000000" pitchFamily="2" charset="-78"/>
                        </a:rPr>
                        <m:t>)</m:t>
                      </m:r>
                    </m:oMath>
                  </m:oMathPara>
                </a14:m>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3200" dirty="0">
                    <a:effectLst/>
                    <a:latin typeface="Simplified Arabic" panose="02010000000000000000" pitchFamily="2" charset="-78"/>
                    <a:ea typeface="Calibri" panose="020F0502020204030204" pitchFamily="34" charset="0"/>
                    <a:cs typeface="Simplified Arabic" panose="02010000000000000000" pitchFamily="2" charset="-78"/>
                  </a:rPr>
                  <a:t>حيث ان:</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3200" dirty="0">
                    <a:effectLst/>
                    <a:latin typeface="Simplified Arabic" panose="02010000000000000000" pitchFamily="2" charset="-78"/>
                    <a:ea typeface="Calibri" panose="020F0502020204030204" pitchFamily="34" charset="0"/>
                    <a:cs typeface="Simplified Arabic" panose="02010000000000000000" pitchFamily="2" charset="-78"/>
                  </a:rPr>
                  <a:t>       </a:t>
                </a:r>
                <a14:m>
                  <m:oMath xmlns:m="http://schemas.openxmlformats.org/officeDocument/2006/math">
                    <m:r>
                      <a:rPr lang="ar-SA" sz="3200">
                        <a:effectLst/>
                        <a:latin typeface="Cambria Math" panose="02040503050406030204" pitchFamily="18" charset="0"/>
                        <a:ea typeface="Calibri" panose="020F0502020204030204" pitchFamily="34" charset="0"/>
                        <a:cs typeface="Times New Roman" panose="02020603050405020304" pitchFamily="18" charset="0"/>
                      </a:rPr>
                      <m:t>∆</m:t>
                    </m:r>
                    <m:r>
                      <a:rPr lang="en-US" sz="3200" i="1">
                        <a:effectLst/>
                        <a:latin typeface="Cambria Math" panose="02040503050406030204" pitchFamily="18" charset="0"/>
                        <a:ea typeface="Calibri" panose="020F0502020204030204" pitchFamily="34" charset="0"/>
                        <a:cs typeface="Simplified Arabic" panose="02010000000000000000" pitchFamily="2" charset="-78"/>
                      </a:rPr>
                      <m:t>𝑌</m:t>
                    </m:r>
                    <m:r>
                      <a:rPr lang="en-US" sz="3200" i="1">
                        <a:effectLst/>
                        <a:latin typeface="Cambria Math" panose="02040503050406030204" pitchFamily="18" charset="0"/>
                        <a:ea typeface="Calibri" panose="020F0502020204030204" pitchFamily="34" charset="0"/>
                        <a:cs typeface="Simplified Arabic" panose="02010000000000000000" pitchFamily="2" charset="-78"/>
                      </a:rPr>
                      <m:t>=</m:t>
                    </m:r>
                    <m:r>
                      <a:rPr lang="en-US" sz="3200" i="1">
                        <a:effectLst/>
                        <a:latin typeface="Cambria Math" panose="02040503050406030204" pitchFamily="18" charset="0"/>
                        <a:ea typeface="Calibri" panose="020F0502020204030204" pitchFamily="34" charset="0"/>
                        <a:cs typeface="Simplified Arabic" panose="02010000000000000000" pitchFamily="2" charset="-78"/>
                      </a:rPr>
                      <m:t>𝑌</m:t>
                    </m:r>
                    <m:r>
                      <a:rPr lang="en-US" sz="3200" i="1">
                        <a:effectLst/>
                        <a:latin typeface="Cambria Math" panose="02040503050406030204" pitchFamily="18" charset="0"/>
                        <a:ea typeface="Calibri" panose="020F0502020204030204" pitchFamily="34" charset="0"/>
                        <a:cs typeface="Simplified Arabic" panose="02010000000000000000" pitchFamily="2" charset="-78"/>
                      </a:rPr>
                      <m:t>−(</m:t>
                    </m:r>
                    <m:r>
                      <a:rPr lang="en-US" sz="3200" i="1">
                        <a:effectLst/>
                        <a:latin typeface="Cambria Math" panose="02040503050406030204" pitchFamily="18" charset="0"/>
                        <a:ea typeface="Calibri" panose="020F0502020204030204" pitchFamily="34" charset="0"/>
                        <a:cs typeface="Simplified Arabic" panose="02010000000000000000" pitchFamily="2" charset="-78"/>
                      </a:rPr>
                      <m:t>𝑌</m:t>
                    </m:r>
                    <m:r>
                      <a:rPr lang="en-US" sz="3200" i="1">
                        <a:effectLst/>
                        <a:latin typeface="Cambria Math" panose="02040503050406030204" pitchFamily="18" charset="0"/>
                        <a:ea typeface="Calibri" panose="020F0502020204030204" pitchFamily="34" charset="0"/>
                        <a:cs typeface="Simplified Arabic" panose="02010000000000000000" pitchFamily="2" charset="-78"/>
                      </a:rPr>
                      <m:t>_</m:t>
                    </m:r>
                    <m:r>
                      <a:rPr lang="en-US" sz="3200" i="1">
                        <a:effectLst/>
                        <a:latin typeface="Cambria Math" panose="02040503050406030204" pitchFamily="18" charset="0"/>
                        <a:ea typeface="Calibri" panose="020F0502020204030204" pitchFamily="34" charset="0"/>
                        <a:cs typeface="Simplified Arabic" panose="02010000000000000000" pitchFamily="2" charset="-78"/>
                      </a:rPr>
                      <m:t>1</m:t>
                    </m:r>
                    <m:r>
                      <a:rPr lang="en-US" sz="3200" i="1">
                        <a:effectLst/>
                        <a:latin typeface="Cambria Math" panose="02040503050406030204" pitchFamily="18" charset="0"/>
                        <a:ea typeface="Calibri" panose="020F0502020204030204" pitchFamily="34" charset="0"/>
                        <a:cs typeface="Simplified Arabic" panose="02010000000000000000" pitchFamily="2" charset="-78"/>
                      </a:rPr>
                      <m:t>)</m:t>
                    </m:r>
                  </m:oMath>
                </a14:m>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en-US" sz="3200" i="1" dirty="0">
                    <a:effectLst/>
                    <a:latin typeface="Simplified Arabic" panose="02010000000000000000" pitchFamily="2" charset="-78"/>
                    <a:ea typeface="Times New Roman" panose="02020603050405020304" pitchFamily="18" charset="0"/>
                    <a:cs typeface="Arial" panose="020B0604020202020204" pitchFamily="34" charset="0"/>
                  </a:rPr>
                  <a:t> </a:t>
                </a:r>
                <a14:m>
                  <m:oMath xmlns:m="http://schemas.openxmlformats.org/officeDocument/2006/math">
                    <m:r>
                      <a:rPr lang="en-US" sz="3200" i="1">
                        <a:effectLst/>
                        <a:latin typeface="Cambria Math" panose="02040503050406030204" pitchFamily="18" charset="0"/>
                        <a:ea typeface="Calibri" panose="020F0502020204030204" pitchFamily="34" charset="0"/>
                        <a:cs typeface="Simplified Arabic" panose="02010000000000000000" pitchFamily="2" charset="-78"/>
                      </a:rPr>
                      <m:t>(</m:t>
                    </m:r>
                    <m:r>
                      <a:rPr lang="en-US" sz="3200" i="1">
                        <a:effectLst/>
                        <a:latin typeface="Cambria Math" panose="02040503050406030204" pitchFamily="18" charset="0"/>
                        <a:ea typeface="Calibri" panose="020F0502020204030204" pitchFamily="34" charset="0"/>
                        <a:cs typeface="Simplified Arabic" panose="02010000000000000000" pitchFamily="2" charset="-78"/>
                      </a:rPr>
                      <m:t>𝑌</m:t>
                    </m:r>
                    <m:r>
                      <a:rPr lang="en-US" sz="3200" i="1">
                        <a:effectLst/>
                        <a:latin typeface="Cambria Math" panose="02040503050406030204" pitchFamily="18" charset="0"/>
                        <a:ea typeface="Calibri" panose="020F0502020204030204" pitchFamily="34" charset="0"/>
                        <a:cs typeface="Simplified Arabic" panose="02010000000000000000" pitchFamily="2" charset="-78"/>
                      </a:rPr>
                      <m:t>_</m:t>
                    </m:r>
                    <m:r>
                      <a:rPr lang="en-US" sz="3200" i="1">
                        <a:effectLst/>
                        <a:latin typeface="Cambria Math" panose="02040503050406030204" pitchFamily="18" charset="0"/>
                        <a:ea typeface="Calibri" panose="020F0502020204030204" pitchFamily="34" charset="0"/>
                        <a:cs typeface="Simplified Arabic" panose="02010000000000000000" pitchFamily="2" charset="-78"/>
                      </a:rPr>
                      <m:t>1</m:t>
                    </m:r>
                    <m:r>
                      <a:rPr lang="en-US" sz="3200" i="1">
                        <a:effectLst/>
                        <a:latin typeface="Cambria Math" panose="02040503050406030204" pitchFamily="18" charset="0"/>
                        <a:ea typeface="Calibri" panose="020F0502020204030204" pitchFamily="34" charset="0"/>
                        <a:cs typeface="Simplified Arabic" panose="02010000000000000000" pitchFamily="2" charset="-78"/>
                      </a:rPr>
                      <m:t>)</m:t>
                    </m:r>
                  </m:oMath>
                </a14:m>
                <a:r>
                  <a:rPr lang="ar-SA" sz="3200" dirty="0">
                    <a:effectLst/>
                    <a:latin typeface="Simplified Arabic" panose="02010000000000000000" pitchFamily="2" charset="-78"/>
                    <a:ea typeface="Calibri" panose="020F0502020204030204" pitchFamily="34" charset="0"/>
                    <a:cs typeface="Simplified Arabic" panose="02010000000000000000" pitchFamily="2" charset="-78"/>
                  </a:rPr>
                  <a:t>الناتج (الدخل) المتحقق في السنة السابقة</a:t>
                </a:r>
                <a:r>
                  <a:rPr lang="ar-SA" sz="3200" dirty="0" smtClean="0">
                    <a:effectLst/>
                    <a:latin typeface="Simplified Arabic" panose="02010000000000000000" pitchFamily="2" charset="-78"/>
                    <a:ea typeface="Calibri" panose="020F0502020204030204" pitchFamily="34" charset="0"/>
                    <a:cs typeface="Simplified Arabic" panose="02010000000000000000" pitchFamily="2" charset="-78"/>
                  </a:rPr>
                  <a:t>.</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2" name="مستطيل 1"/>
              <p:cNvSpPr>
                <a:spLocks noRot="1" noChangeAspect="1" noMove="1" noResize="1" noEditPoints="1" noAdjustHandles="1" noChangeArrowheads="1" noChangeShapeType="1" noTextEdit="1"/>
              </p:cNvSpPr>
              <p:nvPr/>
            </p:nvSpPr>
            <p:spPr>
              <a:xfrm>
                <a:off x="0" y="0"/>
                <a:ext cx="12192000" cy="5923673"/>
              </a:xfrm>
              <a:prstGeom prst="rect">
                <a:avLst/>
              </a:prstGeom>
              <a:blipFill rotWithShape="0">
                <a:blip r:embed="rId2"/>
                <a:stretch>
                  <a:fillRect r="-1250" b="-2160"/>
                </a:stretch>
              </a:blipFill>
            </p:spPr>
            <p:txBody>
              <a:bodyPr/>
              <a:lstStyle/>
              <a:p>
                <a:r>
                  <a:rPr lang="ar-SA">
                    <a:noFill/>
                  </a:rPr>
                  <a:t> </a:t>
                </a:r>
              </a:p>
            </p:txBody>
          </p:sp>
        </mc:Fallback>
      </mc:AlternateContent>
    </p:spTree>
    <p:extLst>
      <p:ext uri="{BB962C8B-B14F-4D97-AF65-F5344CB8AC3E}">
        <p14:creationId xmlns:p14="http://schemas.microsoft.com/office/powerpoint/2010/main" val="15304898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مستطيل 1"/>
              <p:cNvSpPr/>
              <p:nvPr/>
            </p:nvSpPr>
            <p:spPr>
              <a:xfrm>
                <a:off x="-1" y="0"/>
                <a:ext cx="12192001" cy="6374053"/>
              </a:xfrm>
              <a:prstGeom prst="rect">
                <a:avLst/>
              </a:prstGeom>
            </p:spPr>
            <p:txBody>
              <a:bodyPr wrap="square">
                <a:spAutoFit/>
              </a:bodyPr>
              <a:lstStyle/>
              <a:p>
                <a:pPr algn="r" rtl="1">
                  <a:lnSpc>
                    <a:spcPct val="120000"/>
                  </a:lnSpc>
                  <a:spcAft>
                    <a:spcPts val="800"/>
                  </a:spcAft>
                </a:pPr>
                <a:r>
                  <a:rPr lang="ar-SA" sz="2800" dirty="0">
                    <a:latin typeface="Simplified Arabic" panose="02010000000000000000" pitchFamily="2" charset="-78"/>
                    <a:ea typeface="Calibri" panose="020F0502020204030204" pitchFamily="34" charset="0"/>
                    <a:cs typeface="Simplified Arabic" panose="02010000000000000000" pitchFamily="2" charset="-78"/>
                  </a:rPr>
                  <a:t>وتوجد علاقة طردية تربط بين تغيرات الدخل وتغيرات الاستثمار، فإذا تنامت تغيرات الدخل يعد ذلك مؤشر لتنامى حجم الطلب في الاقتصاد بما يحفز رجال الأعمال للقيام بالاستثمار، فيزيد الاستثمار والعكس صحيح. وللحصول على التي تجمع بين رأس المال والناتج (الدخل</a:t>
                </a:r>
                <a:r>
                  <a:rPr lang="ar-SA" sz="2800" dirty="0" smtClean="0">
                    <a:latin typeface="Simplified Arabic" panose="02010000000000000000" pitchFamily="2" charset="-78"/>
                    <a:ea typeface="Calibri" panose="020F0502020204030204" pitchFamily="34" charset="0"/>
                    <a:cs typeface="Simplified Arabic" panose="02010000000000000000" pitchFamily="2" charset="-78"/>
                  </a:rPr>
                  <a:t>) وهي</a:t>
                </a:r>
                <a:r>
                  <a:rPr lang="ar-SA" sz="2800" dirty="0">
                    <a:latin typeface="Simplified Arabic" panose="02010000000000000000" pitchFamily="2" charset="-78"/>
                    <a:ea typeface="Calibri" panose="020F0502020204030204" pitchFamily="34" charset="0"/>
                    <a:cs typeface="Simplified Arabic" panose="02010000000000000000" pitchFamily="2" charset="-78"/>
                  </a:rPr>
                  <a:t>:</a:t>
                </a:r>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en-US" sz="2800" b="1" dirty="0">
                    <a:latin typeface="Simplified Arabic" panose="02010000000000000000" pitchFamily="2" charset="-78"/>
                    <a:ea typeface="Calibri" panose="020F0502020204030204" pitchFamily="34" charset="0"/>
                    <a:cs typeface="Arial" panose="020B0604020202020204" pitchFamily="34" charset="0"/>
                  </a:rPr>
                  <a:t>K= v Y</a:t>
                </a:r>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2800" i="1" dirty="0">
                    <a:latin typeface="Simplified Arabic" panose="02010000000000000000" pitchFamily="2" charset="-78"/>
                    <a:ea typeface="Calibri" panose="020F0502020204030204" pitchFamily="34" charset="0"/>
                    <a:cs typeface="Simplified Arabic" panose="02010000000000000000" pitchFamily="2" charset="-78"/>
                  </a:rPr>
                  <a:t>حيث تشير </a:t>
                </a:r>
                <a:r>
                  <a:rPr lang="en-US" sz="2800" dirty="0">
                    <a:latin typeface="Simplified Arabic" panose="02010000000000000000" pitchFamily="2" charset="-78"/>
                    <a:ea typeface="Calibri" panose="020F0502020204030204" pitchFamily="34" charset="0"/>
                    <a:cs typeface="Arial" panose="020B0604020202020204" pitchFamily="34" charset="0"/>
                  </a:rPr>
                  <a:t>V </a:t>
                </a:r>
                <a:r>
                  <a:rPr lang="ar-SA" sz="2800" i="1" dirty="0">
                    <a:latin typeface="Simplified Arabic" panose="02010000000000000000" pitchFamily="2" charset="-78"/>
                    <a:ea typeface="Calibri" panose="020F0502020204030204" pitchFamily="34" charset="0"/>
                    <a:cs typeface="Simplified Arabic" panose="02010000000000000000" pitchFamily="2" charset="-78"/>
                  </a:rPr>
                  <a:t>الي معامل رأس المال –الإنتاج، وهو مقدار رأس المال المطلوب لزيادة الإنتاج بوحدة واحدة.</a:t>
                </a:r>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2800" i="1" dirty="0">
                    <a:latin typeface="Simplified Arabic" panose="02010000000000000000" pitchFamily="2" charset="-78"/>
                    <a:ea typeface="Calibri" panose="020F0502020204030204" pitchFamily="34" charset="0"/>
                    <a:cs typeface="Simplified Arabic" panose="02010000000000000000" pitchFamily="2" charset="-78"/>
                  </a:rPr>
                  <a:t>غير أن:</a:t>
                </a:r>
                <a14:m>
                  <m:oMath xmlns:m="http://schemas.openxmlformats.org/officeDocument/2006/math">
                    <m:r>
                      <a:rPr lang="ar-SA" sz="2800">
                        <a:latin typeface="Cambria Math" panose="02040503050406030204" pitchFamily="18" charset="0"/>
                        <a:ea typeface="Calibri" panose="020F0502020204030204" pitchFamily="34" charset="0"/>
                        <a:cs typeface="Times New Roman" panose="02020603050405020304" pitchFamily="18" charset="0"/>
                      </a:rPr>
                      <m:t>∆</m:t>
                    </m:r>
                    <m:r>
                      <a:rPr lang="en-US" sz="2800" i="1">
                        <a:latin typeface="Cambria Math" panose="02040503050406030204" pitchFamily="18" charset="0"/>
                        <a:ea typeface="Calibri" panose="020F0502020204030204" pitchFamily="34" charset="0"/>
                        <a:cs typeface="Simplified Arabic" panose="02010000000000000000" pitchFamily="2" charset="-78"/>
                      </a:rPr>
                      <m:t>𝐾</m:t>
                    </m:r>
                    <m:r>
                      <a:rPr lang="en-US" sz="2800" i="1">
                        <a:latin typeface="Cambria Math" panose="02040503050406030204" pitchFamily="18" charset="0"/>
                        <a:ea typeface="Calibri" panose="020F0502020204030204" pitchFamily="34" charset="0"/>
                        <a:cs typeface="Simplified Arabic" panose="02010000000000000000" pitchFamily="2" charset="-78"/>
                      </a:rPr>
                      <m:t>=</m:t>
                    </m:r>
                    <m:r>
                      <a:rPr lang="en-US" sz="2800" i="1">
                        <a:latin typeface="Cambria Math" panose="02040503050406030204" pitchFamily="18" charset="0"/>
                        <a:ea typeface="Calibri" panose="020F0502020204030204" pitchFamily="34" charset="0"/>
                        <a:cs typeface="Simplified Arabic" panose="02010000000000000000" pitchFamily="2" charset="-78"/>
                      </a:rPr>
                      <m:t>𝐼</m:t>
                    </m:r>
                  </m:oMath>
                </a14:m>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2800" dirty="0">
                    <a:latin typeface="Simplified Arabic" panose="02010000000000000000" pitchFamily="2" charset="-78"/>
                    <a:ea typeface="Calibri" panose="020F0502020204030204" pitchFamily="34" charset="0"/>
                    <a:cs typeface="Simplified Arabic" panose="02010000000000000000" pitchFamily="2" charset="-78"/>
                  </a:rPr>
                  <a:t>وعليه نحصل على دالة معجل الاستثمار على النحو التالي:</a:t>
                </a:r>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14:m>
                  <m:oMathPara xmlns:m="http://schemas.openxmlformats.org/officeDocument/2006/math">
                    <m:oMathParaPr>
                      <m:jc m:val="centerGroup"/>
                    </m:oMathParaPr>
                    <m:oMath xmlns:m="http://schemas.openxmlformats.org/officeDocument/2006/math">
                      <m:r>
                        <a:rPr lang="en-US" sz="2800" i="1">
                          <a:latin typeface="Cambria Math" panose="02040503050406030204" pitchFamily="18" charset="0"/>
                          <a:ea typeface="Calibri" panose="020F0502020204030204" pitchFamily="34" charset="0"/>
                          <a:cs typeface="Simplified Arabic" panose="02010000000000000000" pitchFamily="2" charset="-78"/>
                        </a:rPr>
                        <m:t>𝐼</m:t>
                      </m:r>
                      <m:r>
                        <a:rPr lang="en-US" sz="2800" i="1">
                          <a:latin typeface="Cambria Math" panose="02040503050406030204" pitchFamily="18" charset="0"/>
                          <a:ea typeface="Calibri" panose="020F0502020204030204" pitchFamily="34" charset="0"/>
                          <a:cs typeface="Simplified Arabic" panose="02010000000000000000" pitchFamily="2" charset="-78"/>
                        </a:rPr>
                        <m:t>=</m:t>
                      </m:r>
                      <m:r>
                        <a:rPr lang="en-US" sz="2800" i="1">
                          <a:latin typeface="Cambria Math" panose="02040503050406030204" pitchFamily="18" charset="0"/>
                          <a:ea typeface="Calibri" panose="020F0502020204030204" pitchFamily="34" charset="0"/>
                          <a:cs typeface="Simplified Arabic" panose="02010000000000000000" pitchFamily="2" charset="-78"/>
                        </a:rPr>
                        <m:t>𝑣</m:t>
                      </m:r>
                      <m:r>
                        <a:rPr lang="en-US" sz="2800" i="1">
                          <a:latin typeface="Cambria Math" panose="02040503050406030204" pitchFamily="18" charset="0"/>
                          <a:ea typeface="Calibri" panose="020F0502020204030204" pitchFamily="34" charset="0"/>
                          <a:cs typeface="Simplified Arabic" panose="02010000000000000000" pitchFamily="2" charset="-78"/>
                        </a:rPr>
                        <m:t>∆</m:t>
                      </m:r>
                      <m:r>
                        <a:rPr lang="en-US" sz="2800" i="1">
                          <a:latin typeface="Cambria Math" panose="02040503050406030204" pitchFamily="18" charset="0"/>
                          <a:ea typeface="Calibri" panose="020F0502020204030204" pitchFamily="34" charset="0"/>
                          <a:cs typeface="Simplified Arabic" panose="02010000000000000000" pitchFamily="2" charset="-78"/>
                        </a:rPr>
                        <m:t>𝑌</m:t>
                      </m:r>
                      <m:r>
                        <a:rPr lang="en-US" sz="2800" i="1">
                          <a:latin typeface="Cambria Math" panose="02040503050406030204" pitchFamily="18" charset="0"/>
                          <a:ea typeface="Times New Roman" panose="02020603050405020304" pitchFamily="18" charset="0"/>
                          <a:cs typeface="Simplified Arabic" panose="02010000000000000000" pitchFamily="2" charset="-78"/>
                        </a:rPr>
                        <m:t>=</m:t>
                      </m:r>
                      <m:r>
                        <a:rPr lang="en-US" sz="2800" i="1">
                          <a:latin typeface="Cambria Math" panose="02040503050406030204" pitchFamily="18" charset="0"/>
                          <a:ea typeface="Times New Roman" panose="02020603050405020304" pitchFamily="18" charset="0"/>
                          <a:cs typeface="Simplified Arabic" panose="02010000000000000000" pitchFamily="2" charset="-78"/>
                        </a:rPr>
                        <m:t>𝑉</m:t>
                      </m:r>
                      <m:r>
                        <a:rPr lang="en-US" sz="2800" i="1">
                          <a:latin typeface="Cambria Math" panose="02040503050406030204" pitchFamily="18" charset="0"/>
                          <a:ea typeface="Calibri" panose="020F0502020204030204" pitchFamily="34" charset="0"/>
                          <a:cs typeface="Simplified Arabic" panose="02010000000000000000" pitchFamily="2" charset="-78"/>
                        </a:rPr>
                        <m:t> (</m:t>
                      </m:r>
                      <m:r>
                        <a:rPr lang="en-US" sz="2800" i="1">
                          <a:latin typeface="Cambria Math" panose="02040503050406030204" pitchFamily="18" charset="0"/>
                          <a:ea typeface="Calibri" panose="020F0502020204030204" pitchFamily="34" charset="0"/>
                          <a:cs typeface="Simplified Arabic" panose="02010000000000000000" pitchFamily="2" charset="-78"/>
                        </a:rPr>
                        <m:t>𝑌</m:t>
                      </m:r>
                      <m:r>
                        <a:rPr lang="en-US" sz="2800" i="1">
                          <a:latin typeface="Cambria Math" panose="02040503050406030204" pitchFamily="18" charset="0"/>
                          <a:ea typeface="Calibri" panose="020F0502020204030204" pitchFamily="34" charset="0"/>
                          <a:cs typeface="Simplified Arabic" panose="02010000000000000000" pitchFamily="2" charset="-78"/>
                        </a:rPr>
                        <m:t>−</m:t>
                      </m:r>
                      <m:d>
                        <m:dPr>
                          <m:ctrlPr>
                            <a:rPr lang="en-US" sz="2800" i="1">
                              <a:latin typeface="Cambria Math" panose="02040503050406030204" pitchFamily="18" charset="0"/>
                              <a:ea typeface="Calibri" panose="020F0502020204030204" pitchFamily="34" charset="0"/>
                              <a:cs typeface="Simplified Arabic" panose="02010000000000000000" pitchFamily="2" charset="-78"/>
                            </a:rPr>
                          </m:ctrlPr>
                        </m:dPr>
                        <m:e>
                          <m:sSub>
                            <m:sSubPr>
                              <m:ctrlPr>
                                <a:rPr lang="en-US" sz="2800" i="1">
                                  <a:latin typeface="Cambria Math" panose="02040503050406030204" pitchFamily="18" charset="0"/>
                                  <a:ea typeface="Calibri" panose="020F0502020204030204" pitchFamily="34" charset="0"/>
                                  <a:cs typeface="Simplified Arabic" panose="02010000000000000000" pitchFamily="2" charset="-78"/>
                                </a:rPr>
                              </m:ctrlPr>
                            </m:sSubPr>
                            <m:e>
                              <m:r>
                                <a:rPr lang="en-US" sz="2800" i="1">
                                  <a:latin typeface="Cambria Math" panose="02040503050406030204" pitchFamily="18" charset="0"/>
                                  <a:ea typeface="Calibri" panose="020F0502020204030204" pitchFamily="34" charset="0"/>
                                  <a:cs typeface="Simplified Arabic" panose="02010000000000000000" pitchFamily="2" charset="-78"/>
                                </a:rPr>
                                <m:t>𝑌</m:t>
                              </m:r>
                            </m:e>
                            <m:sub>
                              <m:r>
                                <a:rPr lang="en-US" sz="2800" i="1">
                                  <a:latin typeface="Cambria Math" panose="02040503050406030204" pitchFamily="18" charset="0"/>
                                  <a:ea typeface="Calibri" panose="020F0502020204030204" pitchFamily="34" charset="0"/>
                                  <a:cs typeface="Simplified Arabic" panose="02010000000000000000" pitchFamily="2" charset="-78"/>
                                </a:rPr>
                                <m:t>−</m:t>
                              </m:r>
                              <m:r>
                                <a:rPr lang="en-US" sz="2800" i="1">
                                  <a:latin typeface="Cambria Math" panose="02040503050406030204" pitchFamily="18" charset="0"/>
                                  <a:ea typeface="Calibri" panose="020F0502020204030204" pitchFamily="34" charset="0"/>
                                  <a:cs typeface="Simplified Arabic" panose="02010000000000000000" pitchFamily="2" charset="-78"/>
                                </a:rPr>
                                <m:t>1</m:t>
                              </m:r>
                            </m:sub>
                          </m:sSub>
                        </m:e>
                      </m:d>
                      <m:r>
                        <a:rPr lang="en-US" sz="2800" i="1">
                          <a:latin typeface="Cambria Math" panose="02040503050406030204" pitchFamily="18" charset="0"/>
                          <a:ea typeface="Calibri" panose="020F0502020204030204" pitchFamily="34" charset="0"/>
                          <a:cs typeface="Simplified Arabic" panose="02010000000000000000" pitchFamily="2" charset="-78"/>
                        </a:rPr>
                        <m:t>)</m:t>
                      </m:r>
                    </m:oMath>
                  </m:oMathPara>
                </a14:m>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2800" dirty="0">
                    <a:latin typeface="Simplified Arabic" panose="02010000000000000000" pitchFamily="2" charset="-78"/>
                    <a:ea typeface="Times New Roman" panose="02020603050405020304" pitchFamily="18" charset="0"/>
                    <a:cs typeface="Simplified Arabic" panose="02010000000000000000" pitchFamily="2" charset="-78"/>
                  </a:rPr>
                  <a:t>وتفيد هذه الدالة بان حجم الاستثمار يعتمد على تغيرات الدخل في الاقتصاد. أي ان عندما تغيرات الدخل تساوي صفر فان الاستثمار سيساوى الصفر.</a:t>
                </a:r>
                <a:endParaRPr lang="en-US" sz="2800" dirty="0">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2" name="مستطيل 1"/>
              <p:cNvSpPr>
                <a:spLocks noRot="1" noChangeAspect="1" noMove="1" noResize="1" noEditPoints="1" noAdjustHandles="1" noChangeArrowheads="1" noChangeShapeType="1" noTextEdit="1"/>
              </p:cNvSpPr>
              <p:nvPr/>
            </p:nvSpPr>
            <p:spPr>
              <a:xfrm>
                <a:off x="-1" y="0"/>
                <a:ext cx="12192001" cy="6374053"/>
              </a:xfrm>
              <a:prstGeom prst="rect">
                <a:avLst/>
              </a:prstGeom>
              <a:blipFill rotWithShape="0">
                <a:blip r:embed="rId2"/>
                <a:stretch>
                  <a:fillRect l="-1000" r="-1050" b="-1816"/>
                </a:stretch>
              </a:blipFill>
            </p:spPr>
            <p:txBody>
              <a:bodyPr/>
              <a:lstStyle/>
              <a:p>
                <a:r>
                  <a:rPr lang="ar-SA">
                    <a:noFill/>
                  </a:rPr>
                  <a:t> </a:t>
                </a:r>
              </a:p>
            </p:txBody>
          </p:sp>
        </mc:Fallback>
      </mc:AlternateContent>
    </p:spTree>
    <p:extLst>
      <p:ext uri="{BB962C8B-B14F-4D97-AF65-F5344CB8AC3E}">
        <p14:creationId xmlns:p14="http://schemas.microsoft.com/office/powerpoint/2010/main" val="30816842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217714" y="0"/>
            <a:ext cx="11974286" cy="6772816"/>
          </a:xfrm>
          <a:prstGeom prst="rect">
            <a:avLst/>
          </a:prstGeom>
        </p:spPr>
        <p:txBody>
          <a:bodyPr wrap="square">
            <a:spAutoFit/>
          </a:bodyPr>
          <a:lstStyle/>
          <a:p>
            <a:pPr algn="r" rtl="1">
              <a:lnSpc>
                <a:spcPct val="120000"/>
              </a:lnSpc>
              <a:spcAft>
                <a:spcPts val="800"/>
              </a:spcAft>
            </a:pPr>
            <a:r>
              <a:rPr lang="ar-SA" sz="2800" dirty="0">
                <a:latin typeface="Simplified Arabic" panose="02010000000000000000" pitchFamily="2" charset="-78"/>
                <a:ea typeface="Times New Roman" panose="02020603050405020304" pitchFamily="18" charset="0"/>
                <a:cs typeface="Simplified Arabic" panose="02010000000000000000" pitchFamily="2" charset="-78"/>
              </a:rPr>
              <a:t>ويوجد فجوة زمنية تفصل بين تغيرات الدخل والاستثمار ولا تقتصر على الفترة الراهنة، وتعتمد هذه الفجوة على عوامل فنية ومؤسسية وقانونية تعوق الاستجابة السريعة للاستثمار في وجه تغيرات الدخل.</a:t>
            </a:r>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2800" dirty="0">
                <a:latin typeface="Simplified Arabic" panose="02010000000000000000" pitchFamily="2" charset="-78"/>
                <a:ea typeface="Times New Roman" panose="02020603050405020304" pitchFamily="18" charset="0"/>
                <a:cs typeface="Simplified Arabic" panose="02010000000000000000" pitchFamily="2" charset="-78"/>
              </a:rPr>
              <a:t>فقد يتزايد الدخل اليوم ولكن الاستثمار الفعلي لا يتزايد الابعد انقضاء سنتين أو ثلاثة.</a:t>
            </a:r>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2800" b="1" dirty="0">
                <a:latin typeface="Simplified Arabic" panose="02010000000000000000" pitchFamily="2" charset="-78"/>
                <a:ea typeface="Times New Roman" panose="02020603050405020304" pitchFamily="18" charset="0"/>
                <a:cs typeface="Simplified Arabic" panose="02010000000000000000" pitchFamily="2" charset="-78"/>
              </a:rPr>
              <a:t>ثالثا: نظرية المعجل المرن:</a:t>
            </a:r>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2800" b="1" dirty="0">
                <a:latin typeface="Simplified Arabic" panose="02010000000000000000" pitchFamily="2" charset="-78"/>
                <a:ea typeface="Times New Roman" panose="02020603050405020304" pitchFamily="18" charset="0"/>
                <a:cs typeface="Simplified Arabic" panose="02010000000000000000" pitchFamily="2" charset="-78"/>
              </a:rPr>
              <a:t>	</a:t>
            </a:r>
            <a:r>
              <a:rPr lang="ar-SA" sz="2800" dirty="0">
                <a:latin typeface="Simplified Arabic" panose="02010000000000000000" pitchFamily="2" charset="-78"/>
                <a:ea typeface="Times New Roman" panose="02020603050405020304" pitchFamily="18" charset="0"/>
                <a:cs typeface="Simplified Arabic" panose="02010000000000000000" pitchFamily="2" charset="-78"/>
              </a:rPr>
              <a:t>وفقا لهذه النظرية يتوافر في بداية كل فترة زمنية رصيد معين من رأس المال متبقى من الفترة السابقة ويرمز له ب </a:t>
            </a:r>
            <a:r>
              <a:rPr lang="en-US" sz="2800" dirty="0">
                <a:latin typeface="Simplified Arabic" panose="02010000000000000000" pitchFamily="2" charset="-78"/>
                <a:ea typeface="Times New Roman" panose="02020603050405020304" pitchFamily="18" charset="0"/>
                <a:cs typeface="Arial" panose="020B0604020202020204" pitchFamily="34" charset="0"/>
              </a:rPr>
              <a:t>K_1</a:t>
            </a:r>
            <a:r>
              <a:rPr lang="ar-SA" sz="2800" dirty="0">
                <a:latin typeface="Simplified Arabic" panose="02010000000000000000" pitchFamily="2" charset="-78"/>
                <a:ea typeface="Times New Roman" panose="02020603050405020304" pitchFamily="18" charset="0"/>
                <a:cs typeface="Simplified Arabic" panose="02010000000000000000" pitchFamily="2" charset="-78"/>
              </a:rPr>
              <a:t>، وبالمقابل يوجد حجم أمثل لرأس المال يطلق عليه الرصيد المرغوب من رأس المال</a:t>
            </a:r>
            <a:r>
              <a:rPr lang="en-US" sz="2800" dirty="0">
                <a:latin typeface="Simplified Arabic" panose="02010000000000000000" pitchFamily="2" charset="-78"/>
                <a:ea typeface="Times New Roman" panose="02020603050405020304" pitchFamily="18" charset="0"/>
                <a:cs typeface="Arial" panose="020B0604020202020204" pitchFamily="34" charset="0"/>
              </a:rPr>
              <a:t> K*</a:t>
            </a:r>
            <a:r>
              <a:rPr lang="ar-SA" sz="2800" dirty="0">
                <a:latin typeface="Simplified Arabic" panose="02010000000000000000" pitchFamily="2" charset="-78"/>
                <a:ea typeface="Times New Roman" panose="02020603050405020304" pitchFamily="18" charset="0"/>
                <a:cs typeface="Simplified Arabic" panose="02010000000000000000" pitchFamily="2" charset="-78"/>
              </a:rPr>
              <a:t>، وهو الحجم المراد الحصول عليه من رأس المال في الفترة الحالية. ويتمثل الاستثمار في الفرق بين الرصيد الأمثل لرأس المال وذلك الموجود في الفترة المنقضية أي:</a:t>
            </a:r>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en-US" sz="2800" dirty="0">
                <a:latin typeface="Simplified Arabic" panose="02010000000000000000" pitchFamily="2" charset="-78"/>
                <a:ea typeface="Times New Roman" panose="02020603050405020304" pitchFamily="18" charset="0"/>
                <a:cs typeface="Arial" panose="020B0604020202020204" pitchFamily="34" charset="0"/>
              </a:rPr>
              <a:t>I= K* - K_1 </a:t>
            </a:r>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2800" dirty="0">
                <a:latin typeface="Simplified Arabic" panose="02010000000000000000" pitchFamily="2" charset="-78"/>
                <a:ea typeface="Times New Roman" panose="02020603050405020304" pitchFamily="18" charset="0"/>
                <a:cs typeface="Simplified Arabic" panose="02010000000000000000" pitchFamily="2" charset="-78"/>
              </a:rPr>
              <a:t>ويعتمد الرصيد المثل لرأس المال على عدة عوامل منها مستوى الدخل في الاقتصاد وتغيراته، فاذا كان الدخل</a:t>
            </a:r>
            <a:r>
              <a:rPr lang="en-US" sz="2800" dirty="0">
                <a:latin typeface="Simplified Arabic" panose="02010000000000000000" pitchFamily="2" charset="-78"/>
                <a:ea typeface="Times New Roman" panose="02020603050405020304" pitchFamily="18" charset="0"/>
                <a:cs typeface="Arial" panose="020B0604020202020204" pitchFamily="34" charset="0"/>
              </a:rPr>
              <a:t> Y </a:t>
            </a:r>
            <a:r>
              <a:rPr lang="ar-SA" sz="2800" dirty="0">
                <a:latin typeface="Simplified Arabic" panose="02010000000000000000" pitchFamily="2" charset="-78"/>
                <a:ea typeface="Times New Roman" panose="02020603050405020304" pitchFamily="18" charset="0"/>
                <a:cs typeface="Arial" panose="020B0604020202020204" pitchFamily="34" charset="0"/>
              </a:rPr>
              <a:t>مرتفعا يعتبر ذلك مؤشرا علي زيادة حجم الطلب، فيشرع الاستثمار في التزايد على نحو ما حدث في المعجل البسيط.</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751745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1" y="275954"/>
            <a:ext cx="11945257" cy="6047809"/>
          </a:xfrm>
          <a:prstGeom prst="rect">
            <a:avLst/>
          </a:prstGeom>
        </p:spPr>
        <p:txBody>
          <a:bodyPr wrap="square">
            <a:spAutoFit/>
          </a:bodyPr>
          <a:lstStyle/>
          <a:p>
            <a:pPr algn="r" rtl="1">
              <a:lnSpc>
                <a:spcPct val="120000"/>
              </a:lnSpc>
              <a:spcAft>
                <a:spcPts val="800"/>
              </a:spcAft>
            </a:pPr>
            <a:r>
              <a:rPr lang="ar-SA" sz="3600" dirty="0">
                <a:latin typeface="Simplified Arabic" panose="02010000000000000000" pitchFamily="2" charset="-78"/>
                <a:ea typeface="Times New Roman" panose="02020603050405020304" pitchFamily="18" charset="0"/>
                <a:cs typeface="Simplified Arabic" panose="02010000000000000000" pitchFamily="2" charset="-78"/>
              </a:rPr>
              <a:t>ويعتمد أيضا علي تكلف عناصر الإنتاج مثل الأجر </a:t>
            </a:r>
            <a:r>
              <a:rPr lang="en-US" sz="3600" dirty="0">
                <a:latin typeface="Simplified Arabic" panose="02010000000000000000" pitchFamily="2" charset="-78"/>
                <a:ea typeface="Times New Roman" panose="02020603050405020304" pitchFamily="18" charset="0"/>
                <a:cs typeface="Arial" panose="020B0604020202020204" pitchFamily="34" charset="0"/>
              </a:rPr>
              <a:t>W  </a:t>
            </a:r>
            <a:r>
              <a:rPr lang="ar-SA" sz="3600" dirty="0">
                <a:latin typeface="Simplified Arabic" panose="02010000000000000000" pitchFamily="2" charset="-78"/>
                <a:ea typeface="Times New Roman" panose="02020603050405020304" pitchFamily="18" charset="0"/>
                <a:cs typeface="Simplified Arabic" panose="02010000000000000000" pitchFamily="2" charset="-78"/>
              </a:rPr>
              <a:t> وهو سعر عنصر العمل ،وسعر الفائدة </a:t>
            </a:r>
            <a:r>
              <a:rPr lang="en-US" sz="3600" dirty="0">
                <a:latin typeface="Simplified Arabic" panose="02010000000000000000" pitchFamily="2" charset="-78"/>
                <a:ea typeface="Times New Roman" panose="02020603050405020304" pitchFamily="18" charset="0"/>
                <a:cs typeface="Arial" panose="020B0604020202020204" pitchFamily="34" charset="0"/>
              </a:rPr>
              <a:t>I</a:t>
            </a:r>
            <a:r>
              <a:rPr lang="ar-SA" sz="3600" dirty="0">
                <a:latin typeface="Simplified Arabic" panose="02010000000000000000" pitchFamily="2" charset="-78"/>
                <a:ea typeface="Times New Roman" panose="02020603050405020304" pitchFamily="18" charset="0"/>
                <a:cs typeface="Simplified Arabic" panose="02010000000000000000" pitchFamily="2" charset="-78"/>
              </a:rPr>
              <a:t> وهو سعر عنصر رأس المال ،فاذا تزايد مستوى الاجر في الاقتصاد زادت تكلفة عنصر العمل فيتحول المستثمرون الى اتباع الوسائل الإنتاجية التي تقلل من الاعتماد علي العمل ويستعاض عنه برأس المال ،فيرتفع حجم رصيد رأس المال المرغوب فيه </a:t>
            </a:r>
            <a:r>
              <a:rPr lang="en-US" sz="3600" dirty="0">
                <a:latin typeface="Simplified Arabic" panose="02010000000000000000" pitchFamily="2" charset="-78"/>
                <a:ea typeface="Times New Roman" panose="02020603050405020304" pitchFamily="18" charset="0"/>
                <a:cs typeface="Arial" panose="020B0604020202020204" pitchFamily="34" charset="0"/>
              </a:rPr>
              <a:t>K*</a:t>
            </a:r>
            <a:r>
              <a:rPr lang="ar-SA" sz="3600" dirty="0">
                <a:latin typeface="Simplified Arabic" panose="02010000000000000000" pitchFamily="2" charset="-78"/>
                <a:ea typeface="Times New Roman" panose="02020603050405020304" pitchFamily="18" charset="0"/>
                <a:cs typeface="Simplified Arabic" panose="02010000000000000000" pitchFamily="2" charset="-78"/>
              </a:rPr>
              <a:t>،بينما اذا ارتفع سعر الفائدة السائد في الاقتصاد يمثل ذلك ارتفاعا في تكلفة تمويل المشروعات الاستثمارية فيحبط رجال الاعمال ويقل رصيد رأس المال المرغوب فيه ،وعليه توجد علاقة طردية بين رصيد رأس المال الأمثل </a:t>
            </a:r>
            <a:r>
              <a:rPr lang="en-US" sz="3600" dirty="0">
                <a:latin typeface="Simplified Arabic" panose="02010000000000000000" pitchFamily="2" charset="-78"/>
                <a:ea typeface="Times New Roman" panose="02020603050405020304" pitchFamily="18" charset="0"/>
                <a:cs typeface="Arial" panose="020B0604020202020204" pitchFamily="34" charset="0"/>
              </a:rPr>
              <a:t>K*</a:t>
            </a:r>
            <a:r>
              <a:rPr lang="ar-SA" sz="3600" dirty="0">
                <a:latin typeface="Simplified Arabic" panose="02010000000000000000" pitchFamily="2" charset="-78"/>
                <a:ea typeface="Times New Roman" panose="02020603050405020304" pitchFamily="18" charset="0"/>
                <a:cs typeface="Simplified Arabic" panose="02010000000000000000" pitchFamily="2" charset="-78"/>
              </a:rPr>
              <a:t> ومستويات الدخول والأجور وعلاقة عكسية مع سعر الفائدة في الاقتصاد.</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180815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333829" y="236750"/>
            <a:ext cx="11016341" cy="4536627"/>
          </a:xfrm>
          <a:prstGeom prst="rect">
            <a:avLst/>
          </a:prstGeom>
        </p:spPr>
        <p:txBody>
          <a:bodyPr wrap="square">
            <a:spAutoFit/>
          </a:bodyPr>
          <a:lstStyle/>
          <a:p>
            <a:pPr algn="r" rtl="1">
              <a:lnSpc>
                <a:spcPct val="120000"/>
              </a:lnSpc>
              <a:spcAft>
                <a:spcPts val="800"/>
              </a:spcAft>
            </a:pPr>
            <a:r>
              <a:rPr lang="ar-SA" sz="3200" dirty="0">
                <a:latin typeface="Simplified Arabic" panose="02010000000000000000" pitchFamily="2" charset="-78"/>
                <a:ea typeface="Times New Roman" panose="02020603050405020304" pitchFamily="18" charset="0"/>
                <a:cs typeface="Simplified Arabic" panose="02010000000000000000" pitchFamily="2" charset="-78"/>
              </a:rPr>
              <a:t> ويمكن تمثيل تلك العلاقة كما يلي:</a:t>
            </a:r>
            <a:endParaRPr lang="en-US" sz="32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en-US" sz="3200" dirty="0">
                <a:latin typeface="Simplified Arabic" panose="02010000000000000000" pitchFamily="2" charset="-78"/>
                <a:ea typeface="Times New Roman" panose="02020603050405020304" pitchFamily="18" charset="0"/>
                <a:cs typeface="Arial" panose="020B0604020202020204" pitchFamily="34" charset="0"/>
              </a:rPr>
              <a:t>K= f(W Y </a:t>
            </a:r>
            <a:r>
              <a:rPr lang="en-US" sz="3200" dirty="0" err="1">
                <a:latin typeface="Simplified Arabic" panose="02010000000000000000" pitchFamily="2" charset="-78"/>
                <a:ea typeface="Times New Roman" panose="02020603050405020304" pitchFamily="18" charset="0"/>
                <a:cs typeface="Arial" panose="020B0604020202020204" pitchFamily="34" charset="0"/>
              </a:rPr>
              <a:t>i</a:t>
            </a:r>
            <a:r>
              <a:rPr lang="en-US" sz="3200" dirty="0">
                <a:latin typeface="Simplified Arabic" panose="02010000000000000000" pitchFamily="2" charset="-78"/>
                <a:ea typeface="Times New Roman" panose="02020603050405020304" pitchFamily="18" charset="0"/>
                <a:cs typeface="Arial" panose="020B0604020202020204" pitchFamily="34" charset="0"/>
              </a:rPr>
              <a:t>)          </a:t>
            </a:r>
            <a:br>
              <a:rPr lang="en-US" sz="3200" dirty="0">
                <a:latin typeface="Simplified Arabic" panose="02010000000000000000" pitchFamily="2" charset="-78"/>
                <a:ea typeface="Times New Roman" panose="02020603050405020304" pitchFamily="18" charset="0"/>
                <a:cs typeface="Arial" panose="020B0604020202020204" pitchFamily="34" charset="0"/>
              </a:rPr>
            </a:br>
            <a:r>
              <a:rPr lang="en-US" sz="3200" dirty="0">
                <a:latin typeface="Simplified Arabic" panose="02010000000000000000" pitchFamily="2" charset="-78"/>
                <a:ea typeface="Times New Roman" panose="02020603050405020304" pitchFamily="18" charset="0"/>
                <a:cs typeface="Arial" panose="020B0604020202020204" pitchFamily="34" charset="0"/>
              </a:rPr>
              <a:t>    </a:t>
            </a:r>
            <a:br>
              <a:rPr lang="en-US" sz="3200" dirty="0">
                <a:latin typeface="Simplified Arabic" panose="02010000000000000000" pitchFamily="2" charset="-78"/>
                <a:ea typeface="Times New Roman" panose="02020603050405020304" pitchFamily="18" charset="0"/>
                <a:cs typeface="Arial" panose="020B0604020202020204" pitchFamily="34" charset="0"/>
              </a:rPr>
            </a:br>
            <a:r>
              <a:rPr lang="ar-SA" sz="3200" dirty="0">
                <a:latin typeface="Simplified Arabic" panose="02010000000000000000" pitchFamily="2" charset="-78"/>
                <a:ea typeface="Times New Roman" panose="02020603050405020304" pitchFamily="18" charset="0"/>
                <a:cs typeface="Simplified Arabic" panose="02010000000000000000" pitchFamily="2" charset="-78"/>
              </a:rPr>
              <a:t>وبالتعويض في دالة الاستثمار نحصل علي:</a:t>
            </a:r>
            <a:endParaRPr lang="en-US" sz="32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en-US" sz="3200" dirty="0">
                <a:latin typeface="Simplified Arabic" panose="02010000000000000000" pitchFamily="2" charset="-78"/>
                <a:ea typeface="Times New Roman" panose="02020603050405020304" pitchFamily="18" charset="0"/>
                <a:cs typeface="Arial" panose="020B0604020202020204" pitchFamily="34" charset="0"/>
              </a:rPr>
              <a:t>I= K*- K_1               </a:t>
            </a:r>
            <a:r>
              <a:rPr lang="ar-SA" sz="3200" dirty="0">
                <a:latin typeface="Simplified Arabic" panose="02010000000000000000" pitchFamily="2" charset="-78"/>
                <a:ea typeface="Times New Roman" panose="02020603050405020304" pitchFamily="18" charset="0"/>
                <a:cs typeface="Simplified Arabic" panose="02010000000000000000" pitchFamily="2" charset="-78"/>
              </a:rPr>
              <a:t>    </a:t>
            </a:r>
            <a:endParaRPr lang="en-US" sz="32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3200" dirty="0">
                <a:latin typeface="Simplified Arabic" panose="02010000000000000000" pitchFamily="2" charset="-78"/>
                <a:ea typeface="Times New Roman" panose="02020603050405020304" pitchFamily="18" charset="0"/>
                <a:cs typeface="Simplified Arabic" panose="02010000000000000000" pitchFamily="2" charset="-78"/>
              </a:rPr>
              <a:t>وهي دالة طلب استثمار المعجل المرن التي تعطي الاستثمار كدالة تعتمد طرديا على مستوى الدخل </a:t>
            </a:r>
            <a:r>
              <a:rPr lang="en-US" sz="3200" dirty="0">
                <a:latin typeface="Simplified Arabic" panose="02010000000000000000" pitchFamily="2" charset="-78"/>
                <a:ea typeface="Times New Roman" panose="02020603050405020304" pitchFamily="18" charset="0"/>
                <a:cs typeface="Arial" panose="020B0604020202020204" pitchFamily="34" charset="0"/>
              </a:rPr>
              <a:t>Y </a:t>
            </a:r>
            <a:r>
              <a:rPr lang="ar-SA" sz="3200" dirty="0">
                <a:latin typeface="Simplified Arabic" panose="02010000000000000000" pitchFamily="2" charset="-78"/>
                <a:ea typeface="Times New Roman" panose="02020603050405020304" pitchFamily="18" charset="0"/>
                <a:cs typeface="Simplified Arabic" panose="02010000000000000000" pitchFamily="2" charset="-78"/>
              </a:rPr>
              <a:t>والأجر </a:t>
            </a:r>
            <a:r>
              <a:rPr lang="en-US" sz="3200" dirty="0">
                <a:latin typeface="Simplified Arabic" panose="02010000000000000000" pitchFamily="2" charset="-78"/>
                <a:ea typeface="Times New Roman" panose="02020603050405020304" pitchFamily="18" charset="0"/>
                <a:cs typeface="Arial" panose="020B0604020202020204" pitchFamily="34" charset="0"/>
              </a:rPr>
              <a:t>W</a:t>
            </a:r>
            <a:r>
              <a:rPr lang="ar-SA" sz="3200" dirty="0">
                <a:latin typeface="Simplified Arabic" panose="02010000000000000000" pitchFamily="2" charset="-78"/>
                <a:ea typeface="Times New Roman" panose="02020603050405020304" pitchFamily="18" charset="0"/>
                <a:cs typeface="Simplified Arabic" panose="02010000000000000000" pitchFamily="2" charset="-78"/>
              </a:rPr>
              <a:t> وعكسيا على سعر الفائدة </a:t>
            </a:r>
            <a:r>
              <a:rPr lang="en-US" sz="3200" dirty="0" err="1">
                <a:latin typeface="Simplified Arabic" panose="02010000000000000000" pitchFamily="2" charset="-78"/>
                <a:ea typeface="Times New Roman" panose="02020603050405020304" pitchFamily="18" charset="0"/>
                <a:cs typeface="Arial" panose="020B0604020202020204" pitchFamily="34" charset="0"/>
              </a:rPr>
              <a:t>i</a:t>
            </a:r>
            <a:r>
              <a:rPr lang="ar-SA" sz="3200" dirty="0">
                <a:latin typeface="Simplified Arabic" panose="02010000000000000000" pitchFamily="2" charset="-78"/>
                <a:ea typeface="Times New Roman" panose="02020603050405020304" pitchFamily="18" charset="0"/>
                <a:cs typeface="Simplified Arabic" panose="02010000000000000000" pitchFamily="2" charset="-78"/>
              </a:rPr>
              <a:t>.</a:t>
            </a:r>
            <a:endParaRPr lang="ar-SA" sz="3200" dirty="0"/>
          </a:p>
        </p:txBody>
      </p:sp>
    </p:spTree>
    <p:extLst>
      <p:ext uri="{BB962C8B-B14F-4D97-AF65-F5344CB8AC3E}">
        <p14:creationId xmlns:p14="http://schemas.microsoft.com/office/powerpoint/2010/main" val="4172398268"/>
      </p:ext>
    </p:extLst>
  </p:cSld>
  <p:clrMapOvr>
    <a:masterClrMapping/>
  </p:clrMapOvr>
  <p:timing>
    <p:tnLst>
      <p:par>
        <p:cTn id="1" dur="indefinite" restart="never" nodeType="tmRoot"/>
      </p:par>
    </p:tnLst>
  </p:timing>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TotalTime>
  <Words>778</Words>
  <Application>Microsoft Office PowerPoint</Application>
  <PresentationFormat>ملء الشاشة</PresentationFormat>
  <Paragraphs>54</Paragraphs>
  <Slides>12</Slides>
  <Notes>0</Notes>
  <HiddenSlides>0</HiddenSlides>
  <MMClips>0</MMClips>
  <ScaleCrop>false</ScaleCrop>
  <HeadingPairs>
    <vt:vector size="6" baseType="variant">
      <vt:variant>
        <vt:lpstr>الخطوط المستخدمة</vt:lpstr>
      </vt:variant>
      <vt:variant>
        <vt:i4>8</vt:i4>
      </vt:variant>
      <vt:variant>
        <vt:lpstr>نسق</vt:lpstr>
      </vt:variant>
      <vt:variant>
        <vt:i4>1</vt:i4>
      </vt:variant>
      <vt:variant>
        <vt:lpstr>عناوين الشرائح</vt:lpstr>
      </vt:variant>
      <vt:variant>
        <vt:i4>12</vt:i4>
      </vt:variant>
    </vt:vector>
  </HeadingPairs>
  <TitlesOfParts>
    <vt:vector size="21" baseType="lpstr">
      <vt:lpstr>Arial</vt:lpstr>
      <vt:lpstr>Calibri</vt:lpstr>
      <vt:lpstr>Cambria Math</vt:lpstr>
      <vt:lpstr>Century Gothic</vt:lpstr>
      <vt:lpstr>Simplified Arabic</vt:lpstr>
      <vt:lpstr>Tahoma</vt:lpstr>
      <vt:lpstr>Times New Roman</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dr_roshdy71</dc:creator>
  <cp:lastModifiedBy>dr_roshdy71</cp:lastModifiedBy>
  <cp:revision>1</cp:revision>
  <dcterms:created xsi:type="dcterms:W3CDTF">2020-03-22T20:36:24Z</dcterms:created>
  <dcterms:modified xsi:type="dcterms:W3CDTF">2020-03-22T20:37:48Z</dcterms:modified>
</cp:coreProperties>
</file>