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64" d="100"/>
          <a:sy n="64" d="100"/>
        </p:scale>
        <p:origin x="68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EG"/>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4F729513-E3ED-4D21-83B6-EA7FF01B5D15}" type="datetimeFigureOut">
              <a:rPr lang="ar-EG" smtClean="0"/>
              <a:t>27/07/1441</a:t>
            </a:fld>
            <a:endParaRPr lang="ar-EG"/>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EG"/>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EG"/>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BC363486-EE58-4F96-AAF4-8E86C33D064A}" type="slidenum">
              <a:rPr lang="ar-EG" smtClean="0"/>
              <a:t>‹#›</a:t>
            </a:fld>
            <a:endParaRPr lang="ar-EG"/>
          </a:p>
        </p:txBody>
      </p:sp>
    </p:spTree>
    <p:extLst>
      <p:ext uri="{BB962C8B-B14F-4D97-AF65-F5344CB8AC3E}">
        <p14:creationId xmlns:p14="http://schemas.microsoft.com/office/powerpoint/2010/main" val="12664909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A80F153-2712-4C5B-BC15-6857F94D7F5A}"/>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EG"/>
          </a:p>
        </p:txBody>
      </p:sp>
      <p:sp>
        <p:nvSpPr>
          <p:cNvPr id="3" name="عنوان فرعي 2">
            <a:extLst>
              <a:ext uri="{FF2B5EF4-FFF2-40B4-BE49-F238E27FC236}">
                <a16:creationId xmlns:a16="http://schemas.microsoft.com/office/drawing/2014/main" id="{6649FFBC-B870-4343-AB45-39D725E81F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EG"/>
          </a:p>
        </p:txBody>
      </p:sp>
      <p:sp>
        <p:nvSpPr>
          <p:cNvPr id="4" name="عنصر نائب للتاريخ 3">
            <a:extLst>
              <a:ext uri="{FF2B5EF4-FFF2-40B4-BE49-F238E27FC236}">
                <a16:creationId xmlns:a16="http://schemas.microsoft.com/office/drawing/2014/main" id="{DB3BC21F-3905-4DF0-8124-9C438AB77125}"/>
              </a:ext>
            </a:extLst>
          </p:cNvPr>
          <p:cNvSpPr>
            <a:spLocks noGrp="1"/>
          </p:cNvSpPr>
          <p:nvPr>
            <p:ph type="dt" sz="half" idx="10"/>
          </p:nvPr>
        </p:nvSpPr>
        <p:spPr/>
        <p:txBody>
          <a:bodyPr/>
          <a:lstStyle/>
          <a:p>
            <a:fld id="{83FEF829-F007-43A9-B6BE-4F76B23906DA}" type="datetime12">
              <a:rPr lang="ar-EG" smtClean="0"/>
              <a:t>21/03/2020 02:37 م</a:t>
            </a:fld>
            <a:endParaRPr lang="ar-EG"/>
          </a:p>
        </p:txBody>
      </p:sp>
      <p:sp>
        <p:nvSpPr>
          <p:cNvPr id="5" name="عنصر نائب للتذييل 4">
            <a:extLst>
              <a:ext uri="{FF2B5EF4-FFF2-40B4-BE49-F238E27FC236}">
                <a16:creationId xmlns:a16="http://schemas.microsoft.com/office/drawing/2014/main" id="{3A719405-1AB2-4CF6-BD4A-578CFFF62D94}"/>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6" name="عنصر نائب لرقم الشريحة 5">
            <a:extLst>
              <a:ext uri="{FF2B5EF4-FFF2-40B4-BE49-F238E27FC236}">
                <a16:creationId xmlns:a16="http://schemas.microsoft.com/office/drawing/2014/main" id="{DFA5799A-A83D-4374-8CE2-39E4D177BACF}"/>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1869171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FC51956-5501-4735-BCC9-964411FD2812}"/>
              </a:ext>
            </a:extLst>
          </p:cNvPr>
          <p:cNvSpPr>
            <a:spLocks noGrp="1"/>
          </p:cNvSpPr>
          <p:nvPr>
            <p:ph type="title"/>
          </p:nvPr>
        </p:nvSpPr>
        <p:spPr/>
        <p:txBody>
          <a:bodyPr/>
          <a:lstStyle/>
          <a:p>
            <a:r>
              <a:rPr lang="ar-SA"/>
              <a:t>انقر لتحرير نمط عنوان الشكل الرئيسي</a:t>
            </a:r>
            <a:endParaRPr lang="ar-EG"/>
          </a:p>
        </p:txBody>
      </p:sp>
      <p:sp>
        <p:nvSpPr>
          <p:cNvPr id="3" name="عنصر نائب للعنوان العمودي 2">
            <a:extLst>
              <a:ext uri="{FF2B5EF4-FFF2-40B4-BE49-F238E27FC236}">
                <a16:creationId xmlns:a16="http://schemas.microsoft.com/office/drawing/2014/main" id="{DA24C211-A572-4207-B8FB-B4186E1F968D}"/>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تاريخ 3">
            <a:extLst>
              <a:ext uri="{FF2B5EF4-FFF2-40B4-BE49-F238E27FC236}">
                <a16:creationId xmlns:a16="http://schemas.microsoft.com/office/drawing/2014/main" id="{351D14D6-6169-431E-8348-19814C3C5149}"/>
              </a:ext>
            </a:extLst>
          </p:cNvPr>
          <p:cNvSpPr>
            <a:spLocks noGrp="1"/>
          </p:cNvSpPr>
          <p:nvPr>
            <p:ph type="dt" sz="half" idx="10"/>
          </p:nvPr>
        </p:nvSpPr>
        <p:spPr/>
        <p:txBody>
          <a:bodyPr/>
          <a:lstStyle/>
          <a:p>
            <a:fld id="{3FD83CEF-AB0A-4401-BEFB-A131B93951D7}" type="datetime12">
              <a:rPr lang="ar-EG" smtClean="0"/>
              <a:t>21/03/2020 02:37 م</a:t>
            </a:fld>
            <a:endParaRPr lang="ar-EG"/>
          </a:p>
        </p:txBody>
      </p:sp>
      <p:sp>
        <p:nvSpPr>
          <p:cNvPr id="5" name="عنصر نائب للتذييل 4">
            <a:extLst>
              <a:ext uri="{FF2B5EF4-FFF2-40B4-BE49-F238E27FC236}">
                <a16:creationId xmlns:a16="http://schemas.microsoft.com/office/drawing/2014/main" id="{ED34DE00-15B5-4C02-88F0-2CCE0446ED0C}"/>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6" name="عنصر نائب لرقم الشريحة 5">
            <a:extLst>
              <a:ext uri="{FF2B5EF4-FFF2-40B4-BE49-F238E27FC236}">
                <a16:creationId xmlns:a16="http://schemas.microsoft.com/office/drawing/2014/main" id="{9EA42843-277C-4187-9823-4DB77A18693D}"/>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2588999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73AAC8FD-055E-414E-998F-0C44C63D2E7F}"/>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EG"/>
          </a:p>
        </p:txBody>
      </p:sp>
      <p:sp>
        <p:nvSpPr>
          <p:cNvPr id="3" name="عنصر نائب للعنوان العمودي 2">
            <a:extLst>
              <a:ext uri="{FF2B5EF4-FFF2-40B4-BE49-F238E27FC236}">
                <a16:creationId xmlns:a16="http://schemas.microsoft.com/office/drawing/2014/main" id="{501D2360-3870-4C81-9B57-392237FB8122}"/>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تاريخ 3">
            <a:extLst>
              <a:ext uri="{FF2B5EF4-FFF2-40B4-BE49-F238E27FC236}">
                <a16:creationId xmlns:a16="http://schemas.microsoft.com/office/drawing/2014/main" id="{0A082FCB-10A9-4AD9-BBF5-6ADD4788F1E9}"/>
              </a:ext>
            </a:extLst>
          </p:cNvPr>
          <p:cNvSpPr>
            <a:spLocks noGrp="1"/>
          </p:cNvSpPr>
          <p:nvPr>
            <p:ph type="dt" sz="half" idx="10"/>
          </p:nvPr>
        </p:nvSpPr>
        <p:spPr/>
        <p:txBody>
          <a:bodyPr/>
          <a:lstStyle/>
          <a:p>
            <a:fld id="{A7707EE7-90B0-46BC-A776-8D267D88A0BD}" type="datetime12">
              <a:rPr lang="ar-EG" smtClean="0"/>
              <a:t>21/03/2020 02:37 م</a:t>
            </a:fld>
            <a:endParaRPr lang="ar-EG"/>
          </a:p>
        </p:txBody>
      </p:sp>
      <p:sp>
        <p:nvSpPr>
          <p:cNvPr id="5" name="عنصر نائب للتذييل 4">
            <a:extLst>
              <a:ext uri="{FF2B5EF4-FFF2-40B4-BE49-F238E27FC236}">
                <a16:creationId xmlns:a16="http://schemas.microsoft.com/office/drawing/2014/main" id="{9F293C3A-0AB2-472C-8F2B-13F49D9B421A}"/>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6" name="عنصر نائب لرقم الشريحة 5">
            <a:extLst>
              <a:ext uri="{FF2B5EF4-FFF2-40B4-BE49-F238E27FC236}">
                <a16:creationId xmlns:a16="http://schemas.microsoft.com/office/drawing/2014/main" id="{6F79E476-A821-4E18-9442-D7CC13BB4EDA}"/>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2691033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FC8EDE6-1B4E-435C-A5A4-7AD489198FAB}"/>
              </a:ext>
            </a:extLst>
          </p:cNvPr>
          <p:cNvSpPr>
            <a:spLocks noGrp="1"/>
          </p:cNvSpPr>
          <p:nvPr>
            <p:ph type="title"/>
          </p:nvPr>
        </p:nvSpPr>
        <p:spPr/>
        <p:txBody>
          <a:bodyPr/>
          <a:lstStyle/>
          <a:p>
            <a:r>
              <a:rPr lang="ar-SA"/>
              <a:t>انقر لتحرير نمط عنوان الشكل الرئيسي</a:t>
            </a:r>
            <a:endParaRPr lang="ar-EG"/>
          </a:p>
        </p:txBody>
      </p:sp>
      <p:sp>
        <p:nvSpPr>
          <p:cNvPr id="3" name="عنصر نائب للمحتوى 2">
            <a:extLst>
              <a:ext uri="{FF2B5EF4-FFF2-40B4-BE49-F238E27FC236}">
                <a16:creationId xmlns:a16="http://schemas.microsoft.com/office/drawing/2014/main" id="{84EDE313-F9B0-4AFC-B7A4-321D30134BC7}"/>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تاريخ 3">
            <a:extLst>
              <a:ext uri="{FF2B5EF4-FFF2-40B4-BE49-F238E27FC236}">
                <a16:creationId xmlns:a16="http://schemas.microsoft.com/office/drawing/2014/main" id="{64C4E5BD-7A17-4F6F-B22D-1D32F4876A0A}"/>
              </a:ext>
            </a:extLst>
          </p:cNvPr>
          <p:cNvSpPr>
            <a:spLocks noGrp="1"/>
          </p:cNvSpPr>
          <p:nvPr>
            <p:ph type="dt" sz="half" idx="10"/>
          </p:nvPr>
        </p:nvSpPr>
        <p:spPr/>
        <p:txBody>
          <a:bodyPr/>
          <a:lstStyle/>
          <a:p>
            <a:fld id="{AE93E0D0-22EB-4B56-BC66-2B196C0E80AC}" type="datetime12">
              <a:rPr lang="ar-EG" smtClean="0"/>
              <a:t>21/03/2020 02:37 م</a:t>
            </a:fld>
            <a:endParaRPr lang="ar-EG"/>
          </a:p>
        </p:txBody>
      </p:sp>
      <p:sp>
        <p:nvSpPr>
          <p:cNvPr id="5" name="عنصر نائب للتذييل 4">
            <a:extLst>
              <a:ext uri="{FF2B5EF4-FFF2-40B4-BE49-F238E27FC236}">
                <a16:creationId xmlns:a16="http://schemas.microsoft.com/office/drawing/2014/main" id="{1A055CF0-F481-4185-95D3-9E85B6DEB9DE}"/>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6" name="عنصر نائب لرقم الشريحة 5">
            <a:extLst>
              <a:ext uri="{FF2B5EF4-FFF2-40B4-BE49-F238E27FC236}">
                <a16:creationId xmlns:a16="http://schemas.microsoft.com/office/drawing/2014/main" id="{AF250EEB-7D43-4E63-8AD6-9FE413865FEA}"/>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4253918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B23EE91-924E-4332-8B83-46CCEDB31DE4}"/>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EG"/>
          </a:p>
        </p:txBody>
      </p:sp>
      <p:sp>
        <p:nvSpPr>
          <p:cNvPr id="3" name="عنصر نائب للنص 2">
            <a:extLst>
              <a:ext uri="{FF2B5EF4-FFF2-40B4-BE49-F238E27FC236}">
                <a16:creationId xmlns:a16="http://schemas.microsoft.com/office/drawing/2014/main" id="{2D5B5D64-E051-424F-B0D5-8028008153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B82452CA-2A24-4D10-9C76-2E0061EB5293}"/>
              </a:ext>
            </a:extLst>
          </p:cNvPr>
          <p:cNvSpPr>
            <a:spLocks noGrp="1"/>
          </p:cNvSpPr>
          <p:nvPr>
            <p:ph type="dt" sz="half" idx="10"/>
          </p:nvPr>
        </p:nvSpPr>
        <p:spPr/>
        <p:txBody>
          <a:bodyPr/>
          <a:lstStyle/>
          <a:p>
            <a:fld id="{5E94809E-487C-4524-B4B6-A61BE9DF2594}" type="datetime12">
              <a:rPr lang="ar-EG" smtClean="0"/>
              <a:t>21/03/2020 02:37 م</a:t>
            </a:fld>
            <a:endParaRPr lang="ar-EG"/>
          </a:p>
        </p:txBody>
      </p:sp>
      <p:sp>
        <p:nvSpPr>
          <p:cNvPr id="5" name="عنصر نائب للتذييل 4">
            <a:extLst>
              <a:ext uri="{FF2B5EF4-FFF2-40B4-BE49-F238E27FC236}">
                <a16:creationId xmlns:a16="http://schemas.microsoft.com/office/drawing/2014/main" id="{CC244978-DE9D-433B-9223-067FE3643C5F}"/>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6" name="عنصر نائب لرقم الشريحة 5">
            <a:extLst>
              <a:ext uri="{FF2B5EF4-FFF2-40B4-BE49-F238E27FC236}">
                <a16:creationId xmlns:a16="http://schemas.microsoft.com/office/drawing/2014/main" id="{9A4718E8-1989-4881-90EB-3E45F3B1A2D5}"/>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1623395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F326CC6-9850-40F5-AE3A-9857475CCE06}"/>
              </a:ext>
            </a:extLst>
          </p:cNvPr>
          <p:cNvSpPr>
            <a:spLocks noGrp="1"/>
          </p:cNvSpPr>
          <p:nvPr>
            <p:ph type="title"/>
          </p:nvPr>
        </p:nvSpPr>
        <p:spPr/>
        <p:txBody>
          <a:bodyPr/>
          <a:lstStyle/>
          <a:p>
            <a:r>
              <a:rPr lang="ar-SA"/>
              <a:t>انقر لتحرير نمط عنوان الشكل الرئيسي</a:t>
            </a:r>
            <a:endParaRPr lang="ar-EG"/>
          </a:p>
        </p:txBody>
      </p:sp>
      <p:sp>
        <p:nvSpPr>
          <p:cNvPr id="3" name="عنصر نائب للمحتوى 2">
            <a:extLst>
              <a:ext uri="{FF2B5EF4-FFF2-40B4-BE49-F238E27FC236}">
                <a16:creationId xmlns:a16="http://schemas.microsoft.com/office/drawing/2014/main" id="{032B35DD-B583-4B17-BA2E-98AF501693EC}"/>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محتوى 3">
            <a:extLst>
              <a:ext uri="{FF2B5EF4-FFF2-40B4-BE49-F238E27FC236}">
                <a16:creationId xmlns:a16="http://schemas.microsoft.com/office/drawing/2014/main" id="{F74F887C-895C-495A-B7B5-307DEAE4D75F}"/>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5" name="عنصر نائب للتاريخ 4">
            <a:extLst>
              <a:ext uri="{FF2B5EF4-FFF2-40B4-BE49-F238E27FC236}">
                <a16:creationId xmlns:a16="http://schemas.microsoft.com/office/drawing/2014/main" id="{01B2B6CB-D111-4EA5-9F87-002E5BB763C3}"/>
              </a:ext>
            </a:extLst>
          </p:cNvPr>
          <p:cNvSpPr>
            <a:spLocks noGrp="1"/>
          </p:cNvSpPr>
          <p:nvPr>
            <p:ph type="dt" sz="half" idx="10"/>
          </p:nvPr>
        </p:nvSpPr>
        <p:spPr/>
        <p:txBody>
          <a:bodyPr/>
          <a:lstStyle/>
          <a:p>
            <a:fld id="{14B02492-C70F-4C41-B116-F12044057423}" type="datetime12">
              <a:rPr lang="ar-EG" smtClean="0"/>
              <a:t>21/03/2020 02:37 م</a:t>
            </a:fld>
            <a:endParaRPr lang="ar-EG"/>
          </a:p>
        </p:txBody>
      </p:sp>
      <p:sp>
        <p:nvSpPr>
          <p:cNvPr id="6" name="عنصر نائب للتذييل 5">
            <a:extLst>
              <a:ext uri="{FF2B5EF4-FFF2-40B4-BE49-F238E27FC236}">
                <a16:creationId xmlns:a16="http://schemas.microsoft.com/office/drawing/2014/main" id="{74685DFA-B597-4875-8E0B-559EF158A2D1}"/>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7" name="عنصر نائب لرقم الشريحة 6">
            <a:extLst>
              <a:ext uri="{FF2B5EF4-FFF2-40B4-BE49-F238E27FC236}">
                <a16:creationId xmlns:a16="http://schemas.microsoft.com/office/drawing/2014/main" id="{E6FB5B53-2B09-4D85-BD20-20659B595680}"/>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3687862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137DC4C-6EE5-4C44-B57E-96A9635163C8}"/>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EG"/>
          </a:p>
        </p:txBody>
      </p:sp>
      <p:sp>
        <p:nvSpPr>
          <p:cNvPr id="3" name="عنصر نائب للنص 2">
            <a:extLst>
              <a:ext uri="{FF2B5EF4-FFF2-40B4-BE49-F238E27FC236}">
                <a16:creationId xmlns:a16="http://schemas.microsoft.com/office/drawing/2014/main" id="{CE0C1DBA-FB64-49A9-BE7E-7219F07ABF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40771A07-C0B8-4129-8D82-8CE13AE50176}"/>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5" name="عنصر نائب للنص 4">
            <a:extLst>
              <a:ext uri="{FF2B5EF4-FFF2-40B4-BE49-F238E27FC236}">
                <a16:creationId xmlns:a16="http://schemas.microsoft.com/office/drawing/2014/main" id="{3CA0C32E-E4A7-4CE4-A84D-F5C7551BC1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A239F780-32AD-43EF-963B-434204BF1FFA}"/>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7" name="عنصر نائب للتاريخ 6">
            <a:extLst>
              <a:ext uri="{FF2B5EF4-FFF2-40B4-BE49-F238E27FC236}">
                <a16:creationId xmlns:a16="http://schemas.microsoft.com/office/drawing/2014/main" id="{1193C17D-9533-481F-B8F7-5EAE9C739C21}"/>
              </a:ext>
            </a:extLst>
          </p:cNvPr>
          <p:cNvSpPr>
            <a:spLocks noGrp="1"/>
          </p:cNvSpPr>
          <p:nvPr>
            <p:ph type="dt" sz="half" idx="10"/>
          </p:nvPr>
        </p:nvSpPr>
        <p:spPr/>
        <p:txBody>
          <a:bodyPr/>
          <a:lstStyle/>
          <a:p>
            <a:fld id="{7CB4DF7D-055C-4207-923E-B3372070B63D}" type="datetime12">
              <a:rPr lang="ar-EG" smtClean="0"/>
              <a:t>21/03/2020 02:37 م</a:t>
            </a:fld>
            <a:endParaRPr lang="ar-EG"/>
          </a:p>
        </p:txBody>
      </p:sp>
      <p:sp>
        <p:nvSpPr>
          <p:cNvPr id="8" name="عنصر نائب للتذييل 7">
            <a:extLst>
              <a:ext uri="{FF2B5EF4-FFF2-40B4-BE49-F238E27FC236}">
                <a16:creationId xmlns:a16="http://schemas.microsoft.com/office/drawing/2014/main" id="{3F4C5C6A-E4E9-4848-9D15-87CA712457A1}"/>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9" name="عنصر نائب لرقم الشريحة 8">
            <a:extLst>
              <a:ext uri="{FF2B5EF4-FFF2-40B4-BE49-F238E27FC236}">
                <a16:creationId xmlns:a16="http://schemas.microsoft.com/office/drawing/2014/main" id="{E6969AFB-4F9F-4FFF-AAB1-EAE724CB2DA2}"/>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2901922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951F769-BF8E-4C03-BAD0-74577109232B}"/>
              </a:ext>
            </a:extLst>
          </p:cNvPr>
          <p:cNvSpPr>
            <a:spLocks noGrp="1"/>
          </p:cNvSpPr>
          <p:nvPr>
            <p:ph type="title"/>
          </p:nvPr>
        </p:nvSpPr>
        <p:spPr/>
        <p:txBody>
          <a:bodyPr/>
          <a:lstStyle/>
          <a:p>
            <a:r>
              <a:rPr lang="ar-SA"/>
              <a:t>انقر لتحرير نمط عنوان الشكل الرئيسي</a:t>
            </a:r>
            <a:endParaRPr lang="ar-EG"/>
          </a:p>
        </p:txBody>
      </p:sp>
      <p:sp>
        <p:nvSpPr>
          <p:cNvPr id="3" name="عنصر نائب للتاريخ 2">
            <a:extLst>
              <a:ext uri="{FF2B5EF4-FFF2-40B4-BE49-F238E27FC236}">
                <a16:creationId xmlns:a16="http://schemas.microsoft.com/office/drawing/2014/main" id="{1884FF17-61E8-4E3D-BC02-45A9433614BD}"/>
              </a:ext>
            </a:extLst>
          </p:cNvPr>
          <p:cNvSpPr>
            <a:spLocks noGrp="1"/>
          </p:cNvSpPr>
          <p:nvPr>
            <p:ph type="dt" sz="half" idx="10"/>
          </p:nvPr>
        </p:nvSpPr>
        <p:spPr/>
        <p:txBody>
          <a:bodyPr/>
          <a:lstStyle/>
          <a:p>
            <a:fld id="{ACE6649F-8F1F-4440-A471-65D5E00C2FF2}" type="datetime12">
              <a:rPr lang="ar-EG" smtClean="0"/>
              <a:t>21/03/2020 02:37 م</a:t>
            </a:fld>
            <a:endParaRPr lang="ar-EG"/>
          </a:p>
        </p:txBody>
      </p:sp>
      <p:sp>
        <p:nvSpPr>
          <p:cNvPr id="4" name="عنصر نائب للتذييل 3">
            <a:extLst>
              <a:ext uri="{FF2B5EF4-FFF2-40B4-BE49-F238E27FC236}">
                <a16:creationId xmlns:a16="http://schemas.microsoft.com/office/drawing/2014/main" id="{4FB5BDC9-26A5-4B35-BDFA-8B5F71084347}"/>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5" name="عنصر نائب لرقم الشريحة 4">
            <a:extLst>
              <a:ext uri="{FF2B5EF4-FFF2-40B4-BE49-F238E27FC236}">
                <a16:creationId xmlns:a16="http://schemas.microsoft.com/office/drawing/2014/main" id="{C031FFFB-8E9F-45CA-9FD9-E38D531C5609}"/>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1105370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4B6BB302-C6CF-4E14-A376-0848049262BF}"/>
              </a:ext>
            </a:extLst>
          </p:cNvPr>
          <p:cNvSpPr>
            <a:spLocks noGrp="1"/>
          </p:cNvSpPr>
          <p:nvPr>
            <p:ph type="dt" sz="half" idx="10"/>
          </p:nvPr>
        </p:nvSpPr>
        <p:spPr/>
        <p:txBody>
          <a:bodyPr/>
          <a:lstStyle/>
          <a:p>
            <a:fld id="{4953E821-8346-4D7E-8C36-2D6C43F3E5DC}" type="datetime12">
              <a:rPr lang="ar-EG" smtClean="0"/>
              <a:t>21/03/2020 02:37 م</a:t>
            </a:fld>
            <a:endParaRPr lang="ar-EG"/>
          </a:p>
        </p:txBody>
      </p:sp>
      <p:sp>
        <p:nvSpPr>
          <p:cNvPr id="3" name="عنصر نائب للتذييل 2">
            <a:extLst>
              <a:ext uri="{FF2B5EF4-FFF2-40B4-BE49-F238E27FC236}">
                <a16:creationId xmlns:a16="http://schemas.microsoft.com/office/drawing/2014/main" id="{75666994-E40C-4906-A05D-2D1B66CA935B}"/>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4" name="عنصر نائب لرقم الشريحة 3">
            <a:extLst>
              <a:ext uri="{FF2B5EF4-FFF2-40B4-BE49-F238E27FC236}">
                <a16:creationId xmlns:a16="http://schemas.microsoft.com/office/drawing/2014/main" id="{72F4E72E-6AB3-4DC0-B03D-70B095F7CB37}"/>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1111177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DD712ED-65C7-4F6D-AC8C-3AAB89FA3C03}"/>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EG"/>
          </a:p>
        </p:txBody>
      </p:sp>
      <p:sp>
        <p:nvSpPr>
          <p:cNvPr id="3" name="عنصر نائب للمحتوى 2">
            <a:extLst>
              <a:ext uri="{FF2B5EF4-FFF2-40B4-BE49-F238E27FC236}">
                <a16:creationId xmlns:a16="http://schemas.microsoft.com/office/drawing/2014/main" id="{9193E08B-6CDE-49BF-BADA-12DCAAB2ED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نص 3">
            <a:extLst>
              <a:ext uri="{FF2B5EF4-FFF2-40B4-BE49-F238E27FC236}">
                <a16:creationId xmlns:a16="http://schemas.microsoft.com/office/drawing/2014/main" id="{F15D6AA7-DE0D-47F4-9C7D-50AA1B8ECA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791522DB-FD4F-4FA8-BA42-C92C8CEB4A5C}"/>
              </a:ext>
            </a:extLst>
          </p:cNvPr>
          <p:cNvSpPr>
            <a:spLocks noGrp="1"/>
          </p:cNvSpPr>
          <p:nvPr>
            <p:ph type="dt" sz="half" idx="10"/>
          </p:nvPr>
        </p:nvSpPr>
        <p:spPr/>
        <p:txBody>
          <a:bodyPr/>
          <a:lstStyle/>
          <a:p>
            <a:fld id="{1387ECF4-790F-4705-A8EF-C68DCC10074B}" type="datetime12">
              <a:rPr lang="ar-EG" smtClean="0"/>
              <a:t>21/03/2020 02:37 م</a:t>
            </a:fld>
            <a:endParaRPr lang="ar-EG"/>
          </a:p>
        </p:txBody>
      </p:sp>
      <p:sp>
        <p:nvSpPr>
          <p:cNvPr id="6" name="عنصر نائب للتذييل 5">
            <a:extLst>
              <a:ext uri="{FF2B5EF4-FFF2-40B4-BE49-F238E27FC236}">
                <a16:creationId xmlns:a16="http://schemas.microsoft.com/office/drawing/2014/main" id="{0AA23B86-9ECE-4681-949C-1328369A7C43}"/>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7" name="عنصر نائب لرقم الشريحة 6">
            <a:extLst>
              <a:ext uri="{FF2B5EF4-FFF2-40B4-BE49-F238E27FC236}">
                <a16:creationId xmlns:a16="http://schemas.microsoft.com/office/drawing/2014/main" id="{284E3480-B55D-4F82-AAA0-A7914AA73AD8}"/>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2421952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F6F011C-23EB-4115-83B4-1A45F22B7350}"/>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EG"/>
          </a:p>
        </p:txBody>
      </p:sp>
      <p:sp>
        <p:nvSpPr>
          <p:cNvPr id="3" name="عنصر نائب للصورة 2">
            <a:extLst>
              <a:ext uri="{FF2B5EF4-FFF2-40B4-BE49-F238E27FC236}">
                <a16:creationId xmlns:a16="http://schemas.microsoft.com/office/drawing/2014/main" id="{34DFF3C5-E517-4ED4-9FC4-D164DEB73D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a:extLst>
              <a:ext uri="{FF2B5EF4-FFF2-40B4-BE49-F238E27FC236}">
                <a16:creationId xmlns:a16="http://schemas.microsoft.com/office/drawing/2014/main" id="{1B94A3E7-9FEE-4FFC-AED3-D2A512738B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DC8F769D-25A3-471C-9119-44624D043FF5}"/>
              </a:ext>
            </a:extLst>
          </p:cNvPr>
          <p:cNvSpPr>
            <a:spLocks noGrp="1"/>
          </p:cNvSpPr>
          <p:nvPr>
            <p:ph type="dt" sz="half" idx="10"/>
          </p:nvPr>
        </p:nvSpPr>
        <p:spPr/>
        <p:txBody>
          <a:bodyPr/>
          <a:lstStyle/>
          <a:p>
            <a:fld id="{8B9ECA46-3526-4FE4-AF0A-FC9723A74CEE}" type="datetime12">
              <a:rPr lang="ar-EG" smtClean="0"/>
              <a:t>21/03/2020 02:37 م</a:t>
            </a:fld>
            <a:endParaRPr lang="ar-EG"/>
          </a:p>
        </p:txBody>
      </p:sp>
      <p:sp>
        <p:nvSpPr>
          <p:cNvPr id="6" name="عنصر نائب للتذييل 5">
            <a:extLst>
              <a:ext uri="{FF2B5EF4-FFF2-40B4-BE49-F238E27FC236}">
                <a16:creationId xmlns:a16="http://schemas.microsoft.com/office/drawing/2014/main" id="{B90639A3-F511-46C5-8144-61F4C69BF073}"/>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
        <p:nvSpPr>
          <p:cNvPr id="7" name="عنصر نائب لرقم الشريحة 6">
            <a:extLst>
              <a:ext uri="{FF2B5EF4-FFF2-40B4-BE49-F238E27FC236}">
                <a16:creationId xmlns:a16="http://schemas.microsoft.com/office/drawing/2014/main" id="{FBD25A7E-8E65-402B-BA44-2B0691750004}"/>
              </a:ext>
            </a:extLst>
          </p:cNvPr>
          <p:cNvSpPr>
            <a:spLocks noGrp="1"/>
          </p:cNvSpPr>
          <p:nvPr>
            <p:ph type="sldNum" sz="quarter" idx="12"/>
          </p:nvPr>
        </p:nvSpPr>
        <p:spPr/>
        <p:txBody>
          <a:bodyPr/>
          <a:lstStyle/>
          <a:p>
            <a:fld id="{20E216C5-6794-4860-893B-F4FDF98DC744}" type="slidenum">
              <a:rPr lang="ar-EG" smtClean="0"/>
              <a:t>‹#›</a:t>
            </a:fld>
            <a:endParaRPr lang="ar-EG"/>
          </a:p>
        </p:txBody>
      </p:sp>
    </p:spTree>
    <p:extLst>
      <p:ext uri="{BB962C8B-B14F-4D97-AF65-F5344CB8AC3E}">
        <p14:creationId xmlns:p14="http://schemas.microsoft.com/office/powerpoint/2010/main" val="1483197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645760C2-2379-47F8-80FF-55FB9256243C}"/>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EG"/>
          </a:p>
        </p:txBody>
      </p:sp>
      <p:sp>
        <p:nvSpPr>
          <p:cNvPr id="3" name="عنصر نائب للنص 2">
            <a:extLst>
              <a:ext uri="{FF2B5EF4-FFF2-40B4-BE49-F238E27FC236}">
                <a16:creationId xmlns:a16="http://schemas.microsoft.com/office/drawing/2014/main" id="{92AF4DA9-A94F-4A6B-92CA-45E93F9C4B77}"/>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تاريخ 3">
            <a:extLst>
              <a:ext uri="{FF2B5EF4-FFF2-40B4-BE49-F238E27FC236}">
                <a16:creationId xmlns:a16="http://schemas.microsoft.com/office/drawing/2014/main" id="{972FFE9D-81B9-4F7B-8E69-E52F9E7DEA71}"/>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49A6C75-DC2C-4CF8-9496-9E6CF8F64B5D}" type="datetime12">
              <a:rPr lang="ar-EG" smtClean="0"/>
              <a:t>21/03/2020 02:37 م</a:t>
            </a:fld>
            <a:endParaRPr lang="ar-EG"/>
          </a:p>
        </p:txBody>
      </p:sp>
      <p:sp>
        <p:nvSpPr>
          <p:cNvPr id="5" name="عنصر نائب للتذييل 4">
            <a:extLst>
              <a:ext uri="{FF2B5EF4-FFF2-40B4-BE49-F238E27FC236}">
                <a16:creationId xmlns:a16="http://schemas.microsoft.com/office/drawing/2014/main" id="{C77A1151-9961-4522-9F28-CD8D611B7A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EG"/>
              <a:t>الفرقة الثالثة - شعبة اللغة الإنجليزية - مقرر دراسات تجارية بلغة عربية</a:t>
            </a:r>
          </a:p>
        </p:txBody>
      </p:sp>
      <p:sp>
        <p:nvSpPr>
          <p:cNvPr id="6" name="عنصر نائب لرقم الشريحة 5">
            <a:extLst>
              <a:ext uri="{FF2B5EF4-FFF2-40B4-BE49-F238E27FC236}">
                <a16:creationId xmlns:a16="http://schemas.microsoft.com/office/drawing/2014/main" id="{5812B444-0A3E-4B91-AFEF-65B60E6DCF62}"/>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0E216C5-6794-4860-893B-F4FDF98DC744}" type="slidenum">
              <a:rPr lang="ar-EG" smtClean="0"/>
              <a:t>‹#›</a:t>
            </a:fld>
            <a:endParaRPr lang="ar-EG"/>
          </a:p>
        </p:txBody>
      </p:sp>
    </p:spTree>
    <p:extLst>
      <p:ext uri="{BB962C8B-B14F-4D97-AF65-F5344CB8AC3E}">
        <p14:creationId xmlns:p14="http://schemas.microsoft.com/office/powerpoint/2010/main" val="3829548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0A140A9-7E74-4867-A4ED-754C8C498F51}"/>
              </a:ext>
            </a:extLst>
          </p:cNvPr>
          <p:cNvSpPr>
            <a:spLocks noGrp="1"/>
          </p:cNvSpPr>
          <p:nvPr>
            <p:ph type="ctrTitle"/>
          </p:nvPr>
        </p:nvSpPr>
        <p:spPr>
          <a:solidFill>
            <a:schemeClr val="accent6">
              <a:lumMod val="20000"/>
              <a:lumOff val="80000"/>
            </a:schemeClr>
          </a:solidFill>
        </p:spPr>
        <p:txBody>
          <a:bodyPr>
            <a:normAutofit fontScale="90000"/>
          </a:bodyPr>
          <a:lstStyle/>
          <a:p>
            <a:pPr>
              <a:lnSpc>
                <a:spcPct val="100000"/>
              </a:lnSpc>
            </a:pPr>
            <a:r>
              <a:rPr lang="ar-SA" sz="4000" b="1" dirty="0"/>
              <a:t>الفصل الثالث: </a:t>
            </a:r>
            <a:r>
              <a:rPr lang="ar-SA" sz="4000" b="1" dirty="0">
                <a:solidFill>
                  <a:srgbClr val="FF0000"/>
                </a:solidFill>
              </a:rPr>
              <a:t>تابع</a:t>
            </a:r>
            <a:br>
              <a:rPr lang="ar-SA" b="1" dirty="0"/>
            </a:br>
            <a:r>
              <a:rPr lang="ar-SA" b="1" dirty="0"/>
              <a:t>العمليات المصرفية الإلكترونية</a:t>
            </a:r>
            <a:br>
              <a:rPr lang="en-US" dirty="0"/>
            </a:br>
            <a:endParaRPr lang="ar-EG" dirty="0"/>
          </a:p>
        </p:txBody>
      </p:sp>
      <p:sp>
        <p:nvSpPr>
          <p:cNvPr id="3" name="عنوان فرعي 2">
            <a:extLst>
              <a:ext uri="{FF2B5EF4-FFF2-40B4-BE49-F238E27FC236}">
                <a16:creationId xmlns:a16="http://schemas.microsoft.com/office/drawing/2014/main" id="{8BE0979B-62A5-4CCA-82E8-CB65F6FB1E80}"/>
              </a:ext>
            </a:extLst>
          </p:cNvPr>
          <p:cNvSpPr>
            <a:spLocks noGrp="1"/>
          </p:cNvSpPr>
          <p:nvPr>
            <p:ph type="subTitle" idx="1"/>
          </p:nvPr>
        </p:nvSpPr>
        <p:spPr>
          <a:solidFill>
            <a:schemeClr val="accent4">
              <a:lumMod val="20000"/>
              <a:lumOff val="80000"/>
            </a:schemeClr>
          </a:solidFill>
        </p:spPr>
        <p:txBody>
          <a:bodyPr/>
          <a:lstStyle/>
          <a:p>
            <a:r>
              <a:rPr lang="ar-EG" dirty="0"/>
              <a:t>الأستاذ الدكتور </a:t>
            </a:r>
          </a:p>
          <a:p>
            <a:r>
              <a:rPr lang="ar-EG" dirty="0"/>
              <a:t>مصطفى محمد أحمد الكرداوي</a:t>
            </a:r>
          </a:p>
        </p:txBody>
      </p:sp>
      <p:sp>
        <p:nvSpPr>
          <p:cNvPr id="4" name="عنصر نائب للتاريخ 3">
            <a:extLst>
              <a:ext uri="{FF2B5EF4-FFF2-40B4-BE49-F238E27FC236}">
                <a16:creationId xmlns:a16="http://schemas.microsoft.com/office/drawing/2014/main" id="{C45B4267-0C79-422F-BFC9-E0BE1AD49A85}"/>
              </a:ext>
            </a:extLst>
          </p:cNvPr>
          <p:cNvSpPr>
            <a:spLocks noGrp="1"/>
          </p:cNvSpPr>
          <p:nvPr>
            <p:ph type="dt" sz="half" idx="10"/>
          </p:nvPr>
        </p:nvSpPr>
        <p:spPr/>
        <p:txBody>
          <a:bodyPr/>
          <a:lstStyle/>
          <a:p>
            <a:fld id="{5B73605F-4515-4876-AD4D-A120F4D99B98}" type="datetime12">
              <a:rPr lang="ar-EG" smtClean="0"/>
              <a:t>21/03/2020 02:37 م</a:t>
            </a:fld>
            <a:endParaRPr lang="ar-EG"/>
          </a:p>
        </p:txBody>
      </p:sp>
      <p:sp>
        <p:nvSpPr>
          <p:cNvPr id="5" name="عنصر نائب للتذييل 4">
            <a:extLst>
              <a:ext uri="{FF2B5EF4-FFF2-40B4-BE49-F238E27FC236}">
                <a16:creationId xmlns:a16="http://schemas.microsoft.com/office/drawing/2014/main" id="{99826EE4-7C88-49CE-AA79-2C0E2E9B0A97}"/>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308582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B31A3B7-FCEC-4C2D-A6B1-5F627B4D7B95}"/>
              </a:ext>
            </a:extLst>
          </p:cNvPr>
          <p:cNvSpPr>
            <a:spLocks noGrp="1"/>
          </p:cNvSpPr>
          <p:nvPr>
            <p:ph type="title"/>
          </p:nvPr>
        </p:nvSpPr>
        <p:spPr>
          <a:xfrm>
            <a:off x="838200" y="365126"/>
            <a:ext cx="10515600" cy="1036292"/>
          </a:xfrm>
          <a:solidFill>
            <a:schemeClr val="accent6">
              <a:lumMod val="20000"/>
              <a:lumOff val="80000"/>
            </a:schemeClr>
          </a:solidFill>
        </p:spPr>
        <p:txBody>
          <a:bodyPr/>
          <a:lstStyle/>
          <a:p>
            <a:pPr algn="ctr"/>
            <a:r>
              <a:rPr lang="ar-SA" b="1" dirty="0"/>
              <a:t>مبادئ إدارة مخاطر العمليات المصرفية الإلكترونية: </a:t>
            </a:r>
            <a:r>
              <a:rPr lang="ar-SA" b="1" dirty="0">
                <a:solidFill>
                  <a:srgbClr val="FF0000"/>
                </a:solidFill>
              </a:rPr>
              <a:t>تابع</a:t>
            </a:r>
            <a:endParaRPr lang="ar-EG" dirty="0"/>
          </a:p>
        </p:txBody>
      </p:sp>
      <p:sp>
        <p:nvSpPr>
          <p:cNvPr id="3" name="عنصر نائب للمحتوى 2">
            <a:extLst>
              <a:ext uri="{FF2B5EF4-FFF2-40B4-BE49-F238E27FC236}">
                <a16:creationId xmlns:a16="http://schemas.microsoft.com/office/drawing/2014/main" id="{4F252C27-B1A6-41DD-8C44-E80143F2BCB4}"/>
              </a:ext>
            </a:extLst>
          </p:cNvPr>
          <p:cNvSpPr>
            <a:spLocks noGrp="1"/>
          </p:cNvSpPr>
          <p:nvPr>
            <p:ph idx="1"/>
          </p:nvPr>
        </p:nvSpPr>
        <p:spPr>
          <a:solidFill>
            <a:schemeClr val="accent4">
              <a:lumMod val="20000"/>
              <a:lumOff val="80000"/>
            </a:schemeClr>
          </a:solidFill>
        </p:spPr>
        <p:txBody>
          <a:bodyPr>
            <a:normAutofit fontScale="85000" lnSpcReduction="20000"/>
          </a:bodyPr>
          <a:lstStyle/>
          <a:p>
            <a:pPr marL="0" lvl="0" indent="0" algn="just">
              <a:buNone/>
            </a:pPr>
            <a:r>
              <a:rPr lang="ar-SA" dirty="0">
                <a:solidFill>
                  <a:srgbClr val="FF0000"/>
                </a:solidFill>
              </a:rPr>
              <a:t> </a:t>
            </a:r>
            <a:r>
              <a:rPr lang="ar-EG" b="1" dirty="0">
                <a:solidFill>
                  <a:srgbClr val="FF0000"/>
                </a:solidFill>
              </a:rPr>
              <a:t>(3) </a:t>
            </a:r>
            <a:r>
              <a:rPr lang="ar-SA" b="1" dirty="0">
                <a:solidFill>
                  <a:srgbClr val="FF0000"/>
                </a:solidFill>
              </a:rPr>
              <a:t>متابعة </a:t>
            </a:r>
            <a:r>
              <a:rPr lang="ar-JO" b="1" dirty="0">
                <a:solidFill>
                  <a:srgbClr val="FF0000"/>
                </a:solidFill>
              </a:rPr>
              <a:t>المخاطر </a:t>
            </a:r>
            <a:r>
              <a:rPr lang="en-US" b="1" dirty="0">
                <a:solidFill>
                  <a:srgbClr val="FF0000"/>
                </a:solidFill>
              </a:rPr>
              <a:t>Monitoring risks:</a:t>
            </a:r>
            <a:endParaRPr lang="en-US" dirty="0">
              <a:solidFill>
                <a:srgbClr val="FF0000"/>
              </a:solidFill>
            </a:endParaRPr>
          </a:p>
          <a:p>
            <a:pPr marL="0" indent="0" algn="just">
              <a:buNone/>
            </a:pPr>
            <a:r>
              <a:rPr lang="ar-SA" dirty="0"/>
              <a:t>تتمثل متابعة المخاطر في اختبار النظم وإجراء المراجعة الداخلية والخارجية </a:t>
            </a:r>
            <a:r>
              <a:rPr lang="en-US" b="1" i="1" dirty="0"/>
              <a:t>System</a:t>
            </a:r>
            <a:r>
              <a:rPr lang="en-US" dirty="0"/>
              <a:t> </a:t>
            </a:r>
            <a:r>
              <a:rPr lang="en-US" b="1" i="1" dirty="0"/>
              <a:t>testing</a:t>
            </a:r>
            <a:r>
              <a:rPr lang="en-US" dirty="0"/>
              <a:t> </a:t>
            </a:r>
            <a:r>
              <a:rPr lang="en-US" b="1" i="1" dirty="0"/>
              <a:t>and</a:t>
            </a:r>
            <a:r>
              <a:rPr lang="en-US" dirty="0"/>
              <a:t> </a:t>
            </a:r>
            <a:r>
              <a:rPr lang="en-US" b="1" i="1" dirty="0"/>
              <a:t>auditing</a:t>
            </a:r>
            <a:r>
              <a:rPr lang="ar-SA" dirty="0"/>
              <a:t> وذلك على النحو التالي:</a:t>
            </a:r>
            <a:endParaRPr lang="en-US" dirty="0"/>
          </a:p>
          <a:p>
            <a:pPr marL="0" indent="0" algn="just">
              <a:buNone/>
            </a:pPr>
            <a:r>
              <a:rPr lang="ar-SA" b="1" dirty="0">
                <a:solidFill>
                  <a:srgbClr val="FF0000"/>
                </a:solidFill>
              </a:rPr>
              <a:t>( أ ) إجراء اختبارات دورية للنظم ، والتي يكون من ضمنها :</a:t>
            </a:r>
            <a:endParaRPr lang="en-US" dirty="0">
              <a:solidFill>
                <a:srgbClr val="FF0000"/>
              </a:solidFill>
            </a:endParaRPr>
          </a:p>
          <a:p>
            <a:pPr algn="just"/>
            <a:r>
              <a:rPr lang="ar-SA" dirty="0"/>
              <a:t>إجراء اختبار إمكان الاختراق </a:t>
            </a:r>
            <a:r>
              <a:rPr lang="en-US" b="1" i="1" dirty="0"/>
              <a:t>Penetration</a:t>
            </a:r>
            <a:r>
              <a:rPr lang="en-US" dirty="0"/>
              <a:t> </a:t>
            </a:r>
            <a:r>
              <a:rPr lang="en-US" b="1" i="1" dirty="0"/>
              <a:t>testing</a:t>
            </a:r>
            <a:r>
              <a:rPr lang="en-US" dirty="0"/>
              <a:t> </a:t>
            </a:r>
            <a:r>
              <a:rPr lang="ar-SA" dirty="0"/>
              <a:t>الذي يهــدف الى تحديــد وعزل وتعزيز تدفق البيانات من خلال النظم وإتباع إجراءات لحماية النظم من المحاولات غير العادية للاختراق.</a:t>
            </a:r>
            <a:endParaRPr lang="en-US" dirty="0"/>
          </a:p>
          <a:p>
            <a:pPr algn="just"/>
            <a:r>
              <a:rPr lang="ar-SA" dirty="0"/>
              <a:t>إجراء مراجعة دورية من خلال النظم للتأكد من فاعلية إجراءات التامين والوقوف على مدى اتساقها مع سياسات وإجراءات </a:t>
            </a:r>
            <a:br>
              <a:rPr lang="ar-SA" dirty="0"/>
            </a:br>
            <a:r>
              <a:rPr lang="ar-SA" dirty="0"/>
              <a:t>التامين المقررة.</a:t>
            </a:r>
            <a:endParaRPr lang="en-US" dirty="0"/>
          </a:p>
          <a:p>
            <a:pPr marL="0" indent="0" algn="just">
              <a:buNone/>
            </a:pPr>
            <a:r>
              <a:rPr lang="en-US" b="1" dirty="0">
                <a:solidFill>
                  <a:srgbClr val="FF0000"/>
                </a:solidFill>
              </a:rPr>
              <a:t> </a:t>
            </a:r>
            <a:r>
              <a:rPr lang="ar-SA" b="1" dirty="0">
                <a:solidFill>
                  <a:srgbClr val="FF0000"/>
                </a:solidFill>
              </a:rPr>
              <a:t>(ب) إجراءات المراجعة الداخلية والخارجية:</a:t>
            </a:r>
            <a:endParaRPr lang="en-US" dirty="0">
              <a:solidFill>
                <a:srgbClr val="FF0000"/>
              </a:solidFill>
            </a:endParaRPr>
          </a:p>
          <a:p>
            <a:pPr marL="0" lvl="0" indent="0" algn="just">
              <a:buNone/>
            </a:pPr>
            <a:r>
              <a:rPr lang="ar-SA" dirty="0"/>
              <a:t>تسهم المراجعة الداخلية والخارجية في تتبع الثغرات وحالات عدم الكفاءة وتخفيض حجم المخاطر بهدف التحقق من توافر سياسات وإجراءات مطورة والتزام البنك بها.</a:t>
            </a:r>
            <a:endParaRPr lang="en-US" dirty="0"/>
          </a:p>
          <a:p>
            <a:pPr marL="0" indent="0">
              <a:buNone/>
            </a:pPr>
            <a:endParaRPr lang="ar-EG" dirty="0"/>
          </a:p>
        </p:txBody>
      </p:sp>
      <p:sp>
        <p:nvSpPr>
          <p:cNvPr id="4" name="عنصر نائب للتاريخ 3">
            <a:extLst>
              <a:ext uri="{FF2B5EF4-FFF2-40B4-BE49-F238E27FC236}">
                <a16:creationId xmlns:a16="http://schemas.microsoft.com/office/drawing/2014/main" id="{8EA07B6E-0BE2-4DE7-8E5F-C38644C50E9A}"/>
              </a:ext>
            </a:extLst>
          </p:cNvPr>
          <p:cNvSpPr>
            <a:spLocks noGrp="1"/>
          </p:cNvSpPr>
          <p:nvPr>
            <p:ph type="dt" sz="half" idx="10"/>
          </p:nvPr>
        </p:nvSpPr>
        <p:spPr/>
        <p:txBody>
          <a:bodyPr/>
          <a:lstStyle/>
          <a:p>
            <a:fld id="{AE93E0D0-22EB-4B56-BC66-2B196C0E80AC}" type="datetime12">
              <a:rPr lang="ar-EG" smtClean="0"/>
              <a:t>21/03/2020 07:04 م</a:t>
            </a:fld>
            <a:endParaRPr lang="ar-EG"/>
          </a:p>
        </p:txBody>
      </p:sp>
      <p:sp>
        <p:nvSpPr>
          <p:cNvPr id="5" name="عنصر نائب للتذييل 4">
            <a:extLst>
              <a:ext uri="{FF2B5EF4-FFF2-40B4-BE49-F238E27FC236}">
                <a16:creationId xmlns:a16="http://schemas.microsoft.com/office/drawing/2014/main" id="{201B91D2-1835-4191-8240-02C5F0789112}"/>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2715114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additive="base">
                                        <p:cTn id="4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additive="base">
                                        <p:cTn id="5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D50E5CB-7D96-4782-BE38-469C406C7361}"/>
              </a:ext>
            </a:extLst>
          </p:cNvPr>
          <p:cNvSpPr>
            <a:spLocks noGrp="1"/>
          </p:cNvSpPr>
          <p:nvPr>
            <p:ph type="title"/>
          </p:nvPr>
        </p:nvSpPr>
        <p:spPr>
          <a:xfrm>
            <a:off x="838200" y="365126"/>
            <a:ext cx="10515600" cy="976658"/>
          </a:xfrm>
          <a:solidFill>
            <a:schemeClr val="accent6">
              <a:lumMod val="20000"/>
              <a:lumOff val="80000"/>
            </a:schemeClr>
          </a:solidFill>
        </p:spPr>
        <p:txBody>
          <a:bodyPr/>
          <a:lstStyle/>
          <a:p>
            <a:pPr algn="ctr"/>
            <a:r>
              <a:rPr lang="ar-SA" b="1" dirty="0"/>
              <a:t>اتجاهات البنوك العالمية في العمل المصرفي الالكتروني</a:t>
            </a:r>
            <a:endParaRPr lang="ar-EG" dirty="0"/>
          </a:p>
        </p:txBody>
      </p:sp>
      <p:sp>
        <p:nvSpPr>
          <p:cNvPr id="3" name="عنصر نائب للمحتوى 2">
            <a:extLst>
              <a:ext uri="{FF2B5EF4-FFF2-40B4-BE49-F238E27FC236}">
                <a16:creationId xmlns:a16="http://schemas.microsoft.com/office/drawing/2014/main" id="{1FE86B86-F17F-481E-B8E8-6C3F7C7A13F5}"/>
              </a:ext>
            </a:extLst>
          </p:cNvPr>
          <p:cNvSpPr>
            <a:spLocks noGrp="1"/>
          </p:cNvSpPr>
          <p:nvPr>
            <p:ph idx="1"/>
          </p:nvPr>
        </p:nvSpPr>
        <p:spPr>
          <a:xfrm>
            <a:off x="838200" y="1520687"/>
            <a:ext cx="10515600" cy="4835663"/>
          </a:xfrm>
          <a:solidFill>
            <a:schemeClr val="accent4">
              <a:lumMod val="20000"/>
              <a:lumOff val="80000"/>
            </a:schemeClr>
          </a:solidFill>
        </p:spPr>
        <p:txBody>
          <a:bodyPr>
            <a:normAutofit fontScale="70000" lnSpcReduction="20000"/>
          </a:bodyPr>
          <a:lstStyle/>
          <a:p>
            <a:pPr algn="just">
              <a:lnSpc>
                <a:spcPct val="160000"/>
              </a:lnSpc>
            </a:pPr>
            <a:r>
              <a:rPr lang="ar-SA" dirty="0"/>
              <a:t> </a:t>
            </a:r>
            <a:r>
              <a:rPr lang="ar-SA" sz="3100" b="1" dirty="0"/>
              <a:t>أن غالبية مواقع البنوك على الانترنت مواقع تعريفية معلوماتية وليست مواقع خدمات مصرفية على الخط.</a:t>
            </a:r>
            <a:endParaRPr lang="en-US" sz="3100" b="1" dirty="0"/>
          </a:p>
          <a:p>
            <a:pPr lvl="0" algn="just">
              <a:lnSpc>
                <a:spcPct val="160000"/>
              </a:lnSpc>
            </a:pPr>
            <a:r>
              <a:rPr lang="ar-SA" sz="3100" b="1" dirty="0"/>
              <a:t>يوجد هناك اتجاه دولي للتواجد على الانترنت لكن وفق التقييم الاستراتيجي فان مجرد الوجود على الانترنت ليس هو الغرض المطلوب بقدر ما هو مطلوب استثمار هذه البيئة في نشاط فعال وباقتدار. </a:t>
            </a:r>
            <a:endParaRPr lang="en-US" sz="3100" b="1" dirty="0"/>
          </a:p>
          <a:p>
            <a:pPr lvl="0" algn="just">
              <a:lnSpc>
                <a:spcPct val="160000"/>
              </a:lnSpc>
            </a:pPr>
            <a:r>
              <a:rPr lang="ar-SA" sz="3100" b="1" dirty="0"/>
              <a:t>أن الكثير من مواقع الانترنت البحثية توفر مداخل شاملة لكافة مواقع البنوك على الانترنت وهذا يعني قدرة المستخدم على التحرك بين هذه المواقع بسهولة للوصول إلى أفضل عروض متاحة، ومن هنا فان أهم إستراتيجية في واقع البنوك على الانترنت هي أن يدرك القائمون عليها أن الكل يراك وما تظنه مميزاً قد يكون عادياً </a:t>
            </a:r>
            <a:br>
              <a:rPr lang="ar-SA" sz="3100" b="1" dirty="0"/>
            </a:br>
            <a:r>
              <a:rPr lang="ar-SA" sz="3100" b="1" dirty="0"/>
              <a:t>بالنسبة للغير.</a:t>
            </a:r>
            <a:endParaRPr lang="en-US" sz="3100" b="1" dirty="0"/>
          </a:p>
          <a:p>
            <a:endParaRPr lang="ar-EG" dirty="0"/>
          </a:p>
        </p:txBody>
      </p:sp>
      <p:sp>
        <p:nvSpPr>
          <p:cNvPr id="4" name="عنصر نائب للتاريخ 3">
            <a:extLst>
              <a:ext uri="{FF2B5EF4-FFF2-40B4-BE49-F238E27FC236}">
                <a16:creationId xmlns:a16="http://schemas.microsoft.com/office/drawing/2014/main" id="{311C3D03-8197-4B26-A2AE-3A3A4438A645}"/>
              </a:ext>
            </a:extLst>
          </p:cNvPr>
          <p:cNvSpPr>
            <a:spLocks noGrp="1"/>
          </p:cNvSpPr>
          <p:nvPr>
            <p:ph type="dt" sz="half" idx="10"/>
          </p:nvPr>
        </p:nvSpPr>
        <p:spPr/>
        <p:txBody>
          <a:bodyPr/>
          <a:lstStyle/>
          <a:p>
            <a:fld id="{AE93E0D0-22EB-4B56-BC66-2B196C0E80AC}" type="datetime12">
              <a:rPr lang="ar-EG" smtClean="0"/>
              <a:t>21/03/2020 07:05 م</a:t>
            </a:fld>
            <a:endParaRPr lang="ar-EG"/>
          </a:p>
        </p:txBody>
      </p:sp>
      <p:sp>
        <p:nvSpPr>
          <p:cNvPr id="5" name="عنصر نائب للتذييل 4">
            <a:extLst>
              <a:ext uri="{FF2B5EF4-FFF2-40B4-BE49-F238E27FC236}">
                <a16:creationId xmlns:a16="http://schemas.microsoft.com/office/drawing/2014/main" id="{5F836E3F-DB3A-4F60-BD5E-1D4B8F6B8EAA}"/>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1371963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8EEFE10-F657-470D-801F-EC44C8E649F6}"/>
              </a:ext>
            </a:extLst>
          </p:cNvPr>
          <p:cNvSpPr>
            <a:spLocks noGrp="1"/>
          </p:cNvSpPr>
          <p:nvPr>
            <p:ph type="title"/>
          </p:nvPr>
        </p:nvSpPr>
        <p:spPr>
          <a:solidFill>
            <a:schemeClr val="accent6">
              <a:lumMod val="20000"/>
              <a:lumOff val="80000"/>
            </a:schemeClr>
          </a:solidFill>
        </p:spPr>
        <p:txBody>
          <a:bodyPr>
            <a:normAutofit/>
          </a:bodyPr>
          <a:lstStyle/>
          <a:p>
            <a:pPr algn="ctr"/>
            <a:r>
              <a:rPr lang="ar-SA" sz="4000" b="1" dirty="0"/>
              <a:t>اتجاهات البنوك العالمية في العمل المصرفي الالكتروني: تابع</a:t>
            </a:r>
            <a:endParaRPr lang="ar-EG" sz="4000" dirty="0"/>
          </a:p>
        </p:txBody>
      </p:sp>
      <p:sp>
        <p:nvSpPr>
          <p:cNvPr id="3" name="عنصر نائب للمحتوى 2">
            <a:extLst>
              <a:ext uri="{FF2B5EF4-FFF2-40B4-BE49-F238E27FC236}">
                <a16:creationId xmlns:a16="http://schemas.microsoft.com/office/drawing/2014/main" id="{97C57925-5CE6-4698-8C0A-CD9986A077DE}"/>
              </a:ext>
            </a:extLst>
          </p:cNvPr>
          <p:cNvSpPr>
            <a:spLocks noGrp="1"/>
          </p:cNvSpPr>
          <p:nvPr>
            <p:ph idx="1"/>
          </p:nvPr>
        </p:nvSpPr>
        <p:spPr>
          <a:solidFill>
            <a:schemeClr val="accent4">
              <a:lumMod val="20000"/>
              <a:lumOff val="80000"/>
            </a:schemeClr>
          </a:solidFill>
        </p:spPr>
        <p:txBody>
          <a:bodyPr>
            <a:normAutofit lnSpcReduction="10000"/>
          </a:bodyPr>
          <a:lstStyle/>
          <a:p>
            <a:pPr lvl="0" algn="just"/>
            <a:r>
              <a:rPr lang="ar-SA" sz="4400" dirty="0"/>
              <a:t>لا تزال الولايات المتحدة الأمريكية في مقدمة الدول في حقل أتمتة العمل المصرفي.</a:t>
            </a:r>
          </a:p>
          <a:p>
            <a:pPr lvl="0" algn="just"/>
            <a:r>
              <a:rPr lang="ar-SA" sz="4400" dirty="0"/>
              <a:t> غالبية المواقع المشار إليها فيما تقدم مواقع معرفية ومعلوماتية، لكن لن يمض وقت قصير على تحولها إلى مواقع خدمية تقيم علاقات تفاعل مباشرة مع الزبون، إذ ما بين 1997 و2000 ارتفعت نسبة الاتجاه إلى المواقع التفاعلية ما يقارب 80%.</a:t>
            </a:r>
            <a:endParaRPr lang="en-US" sz="4400" dirty="0"/>
          </a:p>
          <a:p>
            <a:endParaRPr lang="ar-EG" dirty="0"/>
          </a:p>
        </p:txBody>
      </p:sp>
      <p:sp>
        <p:nvSpPr>
          <p:cNvPr id="4" name="عنصر نائب للتاريخ 3">
            <a:extLst>
              <a:ext uri="{FF2B5EF4-FFF2-40B4-BE49-F238E27FC236}">
                <a16:creationId xmlns:a16="http://schemas.microsoft.com/office/drawing/2014/main" id="{447E8D64-5C41-4E70-B8E9-88B910717F3D}"/>
              </a:ext>
            </a:extLst>
          </p:cNvPr>
          <p:cNvSpPr>
            <a:spLocks noGrp="1"/>
          </p:cNvSpPr>
          <p:nvPr>
            <p:ph type="dt" sz="half" idx="10"/>
          </p:nvPr>
        </p:nvSpPr>
        <p:spPr/>
        <p:txBody>
          <a:bodyPr/>
          <a:lstStyle/>
          <a:p>
            <a:fld id="{AE93E0D0-22EB-4B56-BC66-2B196C0E80AC}" type="datetime12">
              <a:rPr lang="ar-EG" smtClean="0"/>
              <a:t>21/03/2020 07:08 م</a:t>
            </a:fld>
            <a:endParaRPr lang="ar-EG"/>
          </a:p>
        </p:txBody>
      </p:sp>
      <p:sp>
        <p:nvSpPr>
          <p:cNvPr id="5" name="عنصر نائب للتذييل 4">
            <a:extLst>
              <a:ext uri="{FF2B5EF4-FFF2-40B4-BE49-F238E27FC236}">
                <a16:creationId xmlns:a16="http://schemas.microsoft.com/office/drawing/2014/main" id="{9DA18D79-5ED4-4D05-AFA4-DCFA674AC0F0}"/>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4164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046939E-BE8A-402C-8A1C-D0020A67D75E}"/>
              </a:ext>
            </a:extLst>
          </p:cNvPr>
          <p:cNvSpPr>
            <a:spLocks noGrp="1"/>
          </p:cNvSpPr>
          <p:nvPr>
            <p:ph type="title"/>
          </p:nvPr>
        </p:nvSpPr>
        <p:spPr>
          <a:solidFill>
            <a:schemeClr val="accent6">
              <a:lumMod val="20000"/>
              <a:lumOff val="80000"/>
            </a:schemeClr>
          </a:solidFill>
        </p:spPr>
        <p:txBody>
          <a:bodyPr/>
          <a:lstStyle/>
          <a:p>
            <a:pPr algn="ctr"/>
            <a:r>
              <a:rPr lang="ar-SA" b="1" dirty="0"/>
              <a:t>متطلبات البنك الإلكتروني</a:t>
            </a:r>
            <a:endParaRPr lang="ar-EG" dirty="0"/>
          </a:p>
        </p:txBody>
      </p:sp>
      <p:sp>
        <p:nvSpPr>
          <p:cNvPr id="3" name="عنصر نائب للمحتوى 2">
            <a:extLst>
              <a:ext uri="{FF2B5EF4-FFF2-40B4-BE49-F238E27FC236}">
                <a16:creationId xmlns:a16="http://schemas.microsoft.com/office/drawing/2014/main" id="{2F2D80C0-2D28-4BC3-8FB8-3953C329F869}"/>
              </a:ext>
            </a:extLst>
          </p:cNvPr>
          <p:cNvSpPr>
            <a:spLocks noGrp="1"/>
          </p:cNvSpPr>
          <p:nvPr>
            <p:ph idx="1"/>
          </p:nvPr>
        </p:nvSpPr>
        <p:spPr>
          <a:solidFill>
            <a:schemeClr val="accent4">
              <a:lumMod val="20000"/>
              <a:lumOff val="80000"/>
            </a:schemeClr>
          </a:solidFill>
        </p:spPr>
        <p:txBody>
          <a:bodyPr>
            <a:normAutofit/>
          </a:bodyPr>
          <a:lstStyle/>
          <a:p>
            <a:r>
              <a:rPr lang="ar-SA" b="1" dirty="0">
                <a:solidFill>
                  <a:srgbClr val="FF0000"/>
                </a:solidFill>
              </a:rPr>
              <a:t> البنية التحتية التقنية:</a:t>
            </a:r>
            <a:endParaRPr lang="en-US" dirty="0">
              <a:solidFill>
                <a:srgbClr val="FF0000"/>
              </a:solidFill>
            </a:endParaRPr>
          </a:p>
          <a:p>
            <a:pPr marL="0" indent="0" algn="just">
              <a:buNone/>
            </a:pPr>
            <a:r>
              <a:rPr lang="ar-SA" dirty="0"/>
              <a:t>البنية التحتية التقنية للبنوك الالكترونية ليست ولا يمكن أن تكون معزولة عن بنى الاتصالات وتقنية المعلومات التحتية للدولة ومختلف القطاعات</a:t>
            </a:r>
            <a:r>
              <a:rPr lang="en-US" b="1" i="1" dirty="0"/>
              <a:t>ICT</a:t>
            </a:r>
            <a:r>
              <a:rPr lang="en-US" dirty="0"/>
              <a:t>)</a:t>
            </a:r>
            <a:r>
              <a:rPr lang="en-US" b="1" i="1" dirty="0"/>
              <a:t> Infrastructure</a:t>
            </a:r>
            <a:r>
              <a:rPr lang="en-US" dirty="0"/>
              <a:t>)</a:t>
            </a:r>
            <a:r>
              <a:rPr lang="ar-SA" dirty="0"/>
              <a:t> ذلك أن البنوك الالكترونية تحيا في بيئة الأعمال الالكترونية والتجارة الالكترونية، والمتطلب الرئيسي لضمان أعمال الكترونية ناجحة بل وضمان دخول آمن وسلس لعصر المعلومات، عصر اقتصاد المعرفة، يتمثل بالاتصالات.</a:t>
            </a:r>
            <a:endParaRPr lang="en-US" dirty="0"/>
          </a:p>
          <a:p>
            <a:pPr lvl="0"/>
            <a:r>
              <a:rPr lang="ar-SA" b="1" dirty="0">
                <a:solidFill>
                  <a:srgbClr val="FF0000"/>
                </a:solidFill>
              </a:rPr>
              <a:t>الكفاءة الأدائية المتفقة مع عصر التقنية: </a:t>
            </a:r>
            <a:endParaRPr lang="en-US" dirty="0">
              <a:solidFill>
                <a:srgbClr val="FF0000"/>
              </a:solidFill>
            </a:endParaRPr>
          </a:p>
          <a:p>
            <a:pPr marL="0" indent="0" algn="just">
              <a:buNone/>
            </a:pPr>
            <a:r>
              <a:rPr lang="ar-SA" dirty="0"/>
              <a:t>هذه الكفاءة القائمة على فهم احتياجات الأداء والتواصل التأهيلي والتدريبي، والاهم من ذلك أن تمتد كفاءة الأداء إلى كافة الوظائف الفنية والمالية والتسويقية والقانونية والاستشارية والإدارية المتصلة بالنشاط البنكي الالكتروني.</a:t>
            </a:r>
            <a:endParaRPr lang="en-US" dirty="0"/>
          </a:p>
          <a:p>
            <a:pPr marL="0" indent="0">
              <a:buNone/>
            </a:pPr>
            <a:endParaRPr lang="ar-EG" dirty="0"/>
          </a:p>
        </p:txBody>
      </p:sp>
      <p:sp>
        <p:nvSpPr>
          <p:cNvPr id="4" name="عنصر نائب للتاريخ 3">
            <a:extLst>
              <a:ext uri="{FF2B5EF4-FFF2-40B4-BE49-F238E27FC236}">
                <a16:creationId xmlns:a16="http://schemas.microsoft.com/office/drawing/2014/main" id="{A48E49FF-1885-431E-8A4A-0CFC598C0206}"/>
              </a:ext>
            </a:extLst>
          </p:cNvPr>
          <p:cNvSpPr>
            <a:spLocks noGrp="1"/>
          </p:cNvSpPr>
          <p:nvPr>
            <p:ph type="dt" sz="half" idx="10"/>
          </p:nvPr>
        </p:nvSpPr>
        <p:spPr/>
        <p:txBody>
          <a:bodyPr/>
          <a:lstStyle/>
          <a:p>
            <a:fld id="{AE93E0D0-22EB-4B56-BC66-2B196C0E80AC}" type="datetime12">
              <a:rPr lang="ar-EG" smtClean="0"/>
              <a:t>21/03/2020 07:11 م</a:t>
            </a:fld>
            <a:endParaRPr lang="ar-EG"/>
          </a:p>
        </p:txBody>
      </p:sp>
      <p:sp>
        <p:nvSpPr>
          <p:cNvPr id="5" name="عنصر نائب للتذييل 4">
            <a:extLst>
              <a:ext uri="{FF2B5EF4-FFF2-40B4-BE49-F238E27FC236}">
                <a16:creationId xmlns:a16="http://schemas.microsoft.com/office/drawing/2014/main" id="{AD5C817D-79EE-45C1-844E-D73700641015}"/>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3252090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BDCA5F8-9164-438B-A9EA-2DBC33611435}"/>
              </a:ext>
            </a:extLst>
          </p:cNvPr>
          <p:cNvSpPr>
            <a:spLocks noGrp="1"/>
          </p:cNvSpPr>
          <p:nvPr>
            <p:ph type="title"/>
          </p:nvPr>
        </p:nvSpPr>
        <p:spPr>
          <a:xfrm>
            <a:off x="838200" y="365126"/>
            <a:ext cx="10515600" cy="966236"/>
          </a:xfrm>
          <a:solidFill>
            <a:schemeClr val="accent6">
              <a:lumMod val="20000"/>
              <a:lumOff val="80000"/>
            </a:schemeClr>
          </a:solidFill>
        </p:spPr>
        <p:txBody>
          <a:bodyPr/>
          <a:lstStyle/>
          <a:p>
            <a:pPr algn="ctr"/>
            <a:r>
              <a:rPr lang="ar-SA" b="1" dirty="0"/>
              <a:t>متطلبات البنك الإلكتروني: تابع</a:t>
            </a:r>
            <a:endParaRPr lang="ar-EG" dirty="0"/>
          </a:p>
        </p:txBody>
      </p:sp>
      <p:sp>
        <p:nvSpPr>
          <p:cNvPr id="3" name="عنصر نائب للمحتوى 2">
            <a:extLst>
              <a:ext uri="{FF2B5EF4-FFF2-40B4-BE49-F238E27FC236}">
                <a16:creationId xmlns:a16="http://schemas.microsoft.com/office/drawing/2014/main" id="{9383C185-186F-4AA2-89B5-47DBA98F2E2D}"/>
              </a:ext>
            </a:extLst>
          </p:cNvPr>
          <p:cNvSpPr>
            <a:spLocks noGrp="1"/>
          </p:cNvSpPr>
          <p:nvPr>
            <p:ph idx="1"/>
          </p:nvPr>
        </p:nvSpPr>
        <p:spPr>
          <a:xfrm>
            <a:off x="838200" y="1510748"/>
            <a:ext cx="10515600" cy="4666215"/>
          </a:xfrm>
          <a:solidFill>
            <a:schemeClr val="accent4">
              <a:lumMod val="20000"/>
              <a:lumOff val="80000"/>
            </a:schemeClr>
          </a:solidFill>
        </p:spPr>
        <p:txBody>
          <a:bodyPr>
            <a:normAutofit fontScale="92500" lnSpcReduction="10000"/>
          </a:bodyPr>
          <a:lstStyle/>
          <a:p>
            <a:pPr lvl="0"/>
            <a:r>
              <a:rPr lang="ar-SA" b="1" dirty="0">
                <a:solidFill>
                  <a:srgbClr val="FF0000"/>
                </a:solidFill>
              </a:rPr>
              <a:t>التطوير والاستمرارية والتفاعلية من المستجدات:</a:t>
            </a:r>
            <a:endParaRPr lang="en-US" dirty="0">
              <a:solidFill>
                <a:srgbClr val="FF0000"/>
              </a:solidFill>
            </a:endParaRPr>
          </a:p>
          <a:p>
            <a:pPr marL="0" indent="0" algn="just">
              <a:buNone/>
            </a:pPr>
            <a:r>
              <a:rPr lang="ar-SA" dirty="0"/>
              <a:t>ويتقدم عنصر (التطوير والاستمرارية </a:t>
            </a:r>
            <a:r>
              <a:rPr lang="ar-SA" dirty="0" err="1"/>
              <a:t>والتنوعية</a:t>
            </a:r>
            <a:r>
              <a:rPr lang="ar-SA" dirty="0"/>
              <a:t>) على العديد من عناصر متطلبات بناء البنوك الالكترونية وتميزها، فالجمود وانتظار الآخرين لا يتفق مع التقاط فرص التميز في مجال تقديم الخدمات الإلكترونية.</a:t>
            </a:r>
          </a:p>
          <a:p>
            <a:pPr lvl="0"/>
            <a:r>
              <a:rPr lang="ar-SA" b="1" dirty="0">
                <a:solidFill>
                  <a:srgbClr val="FF0000"/>
                </a:solidFill>
              </a:rPr>
              <a:t>التفاعل مع متغيرات الوسائل والاستراتيجيات الفنية والإدارية والمالية:</a:t>
            </a:r>
            <a:endParaRPr lang="en-US" dirty="0">
              <a:solidFill>
                <a:srgbClr val="FF0000"/>
              </a:solidFill>
            </a:endParaRPr>
          </a:p>
          <a:p>
            <a:pPr marL="0" indent="0" algn="just">
              <a:buNone/>
            </a:pPr>
            <a:r>
              <a:rPr lang="ar-SA" dirty="0"/>
              <a:t>والتفاعلية لا تكون في التعامل مع الجديد فقط أو مع البنى التقنية فقط وإنما مع الأفكار والنظريات الحديثة في حقول الأداء الفني والتسويقي والمالي والخدمي، تلك الأفكار التي تجيء وليد تفكير ابداعي وليس وليد تفكير نمطي. </a:t>
            </a:r>
            <a:endParaRPr lang="en-US" dirty="0"/>
          </a:p>
          <a:p>
            <a:pPr lvl="0"/>
            <a:r>
              <a:rPr lang="ar-SA" b="1" dirty="0">
                <a:solidFill>
                  <a:srgbClr val="FF0000"/>
                </a:solidFill>
              </a:rPr>
              <a:t>الرقابة التقييمية الحيادية: </a:t>
            </a:r>
            <a:endParaRPr lang="en-US" dirty="0">
              <a:solidFill>
                <a:srgbClr val="FF0000"/>
              </a:solidFill>
            </a:endParaRPr>
          </a:p>
          <a:p>
            <a:pPr marL="0" indent="0" algn="just">
              <a:buNone/>
            </a:pPr>
            <a:r>
              <a:rPr lang="ar-SA" dirty="0"/>
              <a:t>إن واحدا من عناصر النجاح </a:t>
            </a:r>
            <a:r>
              <a:rPr lang="ar-SA" dirty="0" err="1"/>
              <a:t>الارتكان</a:t>
            </a:r>
            <a:r>
              <a:rPr lang="ar-SA" dirty="0"/>
              <a:t> للقادرين على التقييم الموضوعي، ومن هنا أقامت غالبية مواقع البنوك الالكترونية جهات مشورة في تخصصات التقنية والتسويق والقانون والنشر الالكتروني لتقييم فعالية وأداء مواقعها. </a:t>
            </a:r>
            <a:endParaRPr lang="ar-EG" dirty="0"/>
          </a:p>
        </p:txBody>
      </p:sp>
      <p:sp>
        <p:nvSpPr>
          <p:cNvPr id="4" name="عنصر نائب للتاريخ 3">
            <a:extLst>
              <a:ext uri="{FF2B5EF4-FFF2-40B4-BE49-F238E27FC236}">
                <a16:creationId xmlns:a16="http://schemas.microsoft.com/office/drawing/2014/main" id="{CD7FE72A-7CCF-4264-B275-624428FA2F79}"/>
              </a:ext>
            </a:extLst>
          </p:cNvPr>
          <p:cNvSpPr>
            <a:spLocks noGrp="1"/>
          </p:cNvSpPr>
          <p:nvPr>
            <p:ph type="dt" sz="half" idx="10"/>
          </p:nvPr>
        </p:nvSpPr>
        <p:spPr/>
        <p:txBody>
          <a:bodyPr/>
          <a:lstStyle/>
          <a:p>
            <a:fld id="{AE93E0D0-22EB-4B56-BC66-2B196C0E80AC}" type="datetime12">
              <a:rPr lang="ar-EG" smtClean="0"/>
              <a:t>21/03/2020 07:14 م</a:t>
            </a:fld>
            <a:endParaRPr lang="ar-EG"/>
          </a:p>
        </p:txBody>
      </p:sp>
      <p:sp>
        <p:nvSpPr>
          <p:cNvPr id="5" name="عنصر نائب للتذييل 4">
            <a:extLst>
              <a:ext uri="{FF2B5EF4-FFF2-40B4-BE49-F238E27FC236}">
                <a16:creationId xmlns:a16="http://schemas.microsoft.com/office/drawing/2014/main" id="{6235DCF0-D71F-4611-AAFD-9A41D2905A62}"/>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3741431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additive="base">
                                        <p:cTn id="4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C4D01D5-9714-4567-8F7A-A80AABB9501B}"/>
              </a:ext>
            </a:extLst>
          </p:cNvPr>
          <p:cNvSpPr>
            <a:spLocks noGrp="1"/>
          </p:cNvSpPr>
          <p:nvPr>
            <p:ph type="title"/>
          </p:nvPr>
        </p:nvSpPr>
        <p:spPr>
          <a:solidFill>
            <a:schemeClr val="accent6">
              <a:lumMod val="20000"/>
              <a:lumOff val="80000"/>
            </a:schemeClr>
          </a:solidFill>
        </p:spPr>
        <p:txBody>
          <a:bodyPr/>
          <a:lstStyle/>
          <a:p>
            <a:pPr algn="ctr"/>
            <a:r>
              <a:rPr lang="ar-SA" b="1" dirty="0"/>
              <a:t>إصدار وسائل دفع لنقود الكترونية</a:t>
            </a:r>
            <a:endParaRPr lang="ar-EG" dirty="0"/>
          </a:p>
        </p:txBody>
      </p:sp>
      <p:sp>
        <p:nvSpPr>
          <p:cNvPr id="3" name="عنصر نائب للمحتوى 2">
            <a:extLst>
              <a:ext uri="{FF2B5EF4-FFF2-40B4-BE49-F238E27FC236}">
                <a16:creationId xmlns:a16="http://schemas.microsoft.com/office/drawing/2014/main" id="{96F562F8-35E7-44D6-ACBD-00343FF90AEB}"/>
              </a:ext>
            </a:extLst>
          </p:cNvPr>
          <p:cNvSpPr>
            <a:spLocks noGrp="1"/>
          </p:cNvSpPr>
          <p:nvPr>
            <p:ph idx="1"/>
          </p:nvPr>
        </p:nvSpPr>
        <p:spPr>
          <a:solidFill>
            <a:schemeClr val="accent4">
              <a:lumMod val="20000"/>
              <a:lumOff val="80000"/>
            </a:schemeClr>
          </a:solidFill>
        </p:spPr>
        <p:txBody>
          <a:bodyPr>
            <a:normAutofit fontScale="92500" lnSpcReduction="20000"/>
          </a:bodyPr>
          <a:lstStyle/>
          <a:p>
            <a:pPr marL="0" indent="0">
              <a:buNone/>
            </a:pPr>
            <a:r>
              <a:rPr lang="ar-SA" b="1" i="1" dirty="0"/>
              <a:t>يشتمل</a:t>
            </a:r>
            <a:r>
              <a:rPr lang="ar-SA" i="1" dirty="0"/>
              <a:t> </a:t>
            </a:r>
            <a:r>
              <a:rPr lang="ar-SA" b="1" i="1" dirty="0"/>
              <a:t>إصدار وسائل دفع لنقود الكترونية على ما يلي</a:t>
            </a:r>
            <a:r>
              <a:rPr lang="ar-SA" i="1" dirty="0"/>
              <a:t>:</a:t>
            </a:r>
            <a:endParaRPr lang="en-US" dirty="0"/>
          </a:p>
          <a:p>
            <a:pPr marL="0" indent="0" algn="just">
              <a:lnSpc>
                <a:spcPct val="150000"/>
              </a:lnSpc>
              <a:buNone/>
            </a:pPr>
            <a:r>
              <a:rPr lang="ar-SA" dirty="0"/>
              <a:t>( أ ) </a:t>
            </a:r>
            <a:r>
              <a:rPr lang="ar-SA" b="1" dirty="0">
                <a:solidFill>
                  <a:srgbClr val="FF0000"/>
                </a:solidFill>
              </a:rPr>
              <a:t>إصدار البنك لبطاقات القيمة المخزنة</a:t>
            </a:r>
            <a:r>
              <a:rPr lang="en-US" b="1" i="1" dirty="0"/>
              <a:t>Stored</a:t>
            </a:r>
            <a:r>
              <a:rPr lang="en-US" dirty="0"/>
              <a:t> – </a:t>
            </a:r>
            <a:r>
              <a:rPr lang="en-US" b="1" i="1" dirty="0"/>
              <a:t>value</a:t>
            </a:r>
            <a:r>
              <a:rPr lang="en-US" dirty="0"/>
              <a:t> </a:t>
            </a:r>
            <a:r>
              <a:rPr lang="en-US" b="1" i="1" dirty="0"/>
              <a:t>cards</a:t>
            </a:r>
            <a:r>
              <a:rPr lang="en-US" dirty="0"/>
              <a:t> </a:t>
            </a:r>
            <a:r>
              <a:rPr lang="ar-SA" dirty="0"/>
              <a:t> كالبطاقات الذكية</a:t>
            </a:r>
            <a:r>
              <a:rPr lang="en-US" b="1" i="1" dirty="0"/>
              <a:t>Smart</a:t>
            </a:r>
            <a:r>
              <a:rPr lang="en-US" dirty="0"/>
              <a:t> </a:t>
            </a:r>
            <a:r>
              <a:rPr lang="en-US" b="1" i="1" dirty="0"/>
              <a:t>cards</a:t>
            </a:r>
            <a:r>
              <a:rPr lang="en-US" dirty="0"/>
              <a:t>  </a:t>
            </a:r>
            <a:r>
              <a:rPr lang="ar-SA" dirty="0"/>
              <a:t>، أو غيرها، وذلك بالسماح بتخزين وحدات من النقود على هذه البطاقات التي تحمل شرائح ممغنطة تسمح بذلك .</a:t>
            </a:r>
            <a:endParaRPr lang="en-US" dirty="0"/>
          </a:p>
          <a:p>
            <a:pPr marL="0" indent="0" algn="just">
              <a:lnSpc>
                <a:spcPct val="150000"/>
              </a:lnSpc>
              <a:buNone/>
            </a:pPr>
            <a:r>
              <a:rPr lang="ar-SA" dirty="0"/>
              <a:t>(ب) </a:t>
            </a:r>
            <a:r>
              <a:rPr lang="ar-SA" b="1" dirty="0">
                <a:solidFill>
                  <a:srgbClr val="FF0000"/>
                </a:solidFill>
              </a:rPr>
              <a:t>إتاحة البنك لنقدية إلكترونية </a:t>
            </a:r>
            <a:r>
              <a:rPr lang="en-US" b="1" i="1" dirty="0"/>
              <a:t>Electronic</a:t>
            </a:r>
            <a:r>
              <a:rPr lang="en-US" dirty="0"/>
              <a:t> </a:t>
            </a:r>
            <a:r>
              <a:rPr lang="en-US" b="1" i="1" dirty="0"/>
              <a:t>cash</a:t>
            </a:r>
            <a:r>
              <a:rPr lang="en-US" dirty="0"/>
              <a:t> </a:t>
            </a:r>
            <a:r>
              <a:rPr lang="ar-SA" dirty="0"/>
              <a:t>بتخزين وحدات من النقود على وسائط الكترونية </a:t>
            </a:r>
            <a:r>
              <a:rPr lang="en-US" b="1" i="1" dirty="0"/>
              <a:t>Electronic</a:t>
            </a:r>
            <a:r>
              <a:rPr lang="en-US" dirty="0"/>
              <a:t> </a:t>
            </a:r>
            <a:r>
              <a:rPr lang="en-US" b="1" i="1" dirty="0"/>
              <a:t>device</a:t>
            </a:r>
            <a:r>
              <a:rPr lang="en-US" dirty="0"/>
              <a:t> </a:t>
            </a:r>
            <a:r>
              <a:rPr lang="ar-SA" dirty="0"/>
              <a:t>مثل الحاسب الشخصي الذي يتم تحميله ببرنامج خاص لهذا الغرض، وتستخدم هذه النقود لإجراء مدفوعات ذات قيم محدودة بتحويلها إلى الوسائط الالكترونية الخاصة بالأطراف المقابلة</a:t>
            </a:r>
            <a:r>
              <a:rPr lang="ar-EG" dirty="0"/>
              <a:t>.</a:t>
            </a:r>
            <a:endParaRPr lang="en-US" dirty="0"/>
          </a:p>
          <a:p>
            <a:pPr marL="0" indent="0" algn="just">
              <a:lnSpc>
                <a:spcPct val="200000"/>
              </a:lnSpc>
              <a:buNone/>
            </a:pPr>
            <a:endParaRPr lang="ar-EG" sz="3600" b="1" dirty="0"/>
          </a:p>
        </p:txBody>
      </p:sp>
      <p:sp>
        <p:nvSpPr>
          <p:cNvPr id="4" name="عنصر نائب للتاريخ 3">
            <a:extLst>
              <a:ext uri="{FF2B5EF4-FFF2-40B4-BE49-F238E27FC236}">
                <a16:creationId xmlns:a16="http://schemas.microsoft.com/office/drawing/2014/main" id="{F3AD560A-1EDE-4E59-B770-4D21D85CFF1D}"/>
              </a:ext>
            </a:extLst>
          </p:cNvPr>
          <p:cNvSpPr>
            <a:spLocks noGrp="1"/>
          </p:cNvSpPr>
          <p:nvPr>
            <p:ph type="dt" sz="half" idx="10"/>
          </p:nvPr>
        </p:nvSpPr>
        <p:spPr/>
        <p:txBody>
          <a:bodyPr/>
          <a:lstStyle/>
          <a:p>
            <a:fld id="{D7F8F8C7-6E57-4BF4-B66A-46E0AB6B5F89}" type="datetime12">
              <a:rPr lang="ar-EG" smtClean="0"/>
              <a:t>21/03/2020 02:41 م</a:t>
            </a:fld>
            <a:endParaRPr lang="ar-EG"/>
          </a:p>
        </p:txBody>
      </p:sp>
      <p:sp>
        <p:nvSpPr>
          <p:cNvPr id="5" name="عنصر نائب للتذييل 4">
            <a:extLst>
              <a:ext uri="{FF2B5EF4-FFF2-40B4-BE49-F238E27FC236}">
                <a16:creationId xmlns:a16="http://schemas.microsoft.com/office/drawing/2014/main" id="{F4466935-9A02-448E-A233-09F633C49F06}"/>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861154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40A4EAE-21F2-40E1-BAB9-7227B36EB83E}"/>
              </a:ext>
            </a:extLst>
          </p:cNvPr>
          <p:cNvSpPr>
            <a:spLocks noGrp="1"/>
          </p:cNvSpPr>
          <p:nvPr>
            <p:ph type="title"/>
          </p:nvPr>
        </p:nvSpPr>
        <p:spPr>
          <a:solidFill>
            <a:schemeClr val="accent6">
              <a:lumMod val="20000"/>
              <a:lumOff val="80000"/>
            </a:schemeClr>
          </a:solidFill>
        </p:spPr>
        <p:txBody>
          <a:bodyPr>
            <a:normAutofit/>
          </a:bodyPr>
          <a:lstStyle/>
          <a:p>
            <a:pPr algn="ctr"/>
            <a:r>
              <a:rPr lang="ar-SA" b="1" dirty="0"/>
              <a:t>شروط ممارسة البنوك للعمليات المصرفية الالكترونية</a:t>
            </a:r>
            <a:endParaRPr lang="en-US" dirty="0"/>
          </a:p>
        </p:txBody>
      </p:sp>
      <p:sp>
        <p:nvSpPr>
          <p:cNvPr id="3" name="عنصر نائب للمحتوى 2">
            <a:extLst>
              <a:ext uri="{FF2B5EF4-FFF2-40B4-BE49-F238E27FC236}">
                <a16:creationId xmlns:a16="http://schemas.microsoft.com/office/drawing/2014/main" id="{87A9106A-0DB2-4219-953A-C132AD55E471}"/>
              </a:ext>
            </a:extLst>
          </p:cNvPr>
          <p:cNvSpPr>
            <a:spLocks noGrp="1"/>
          </p:cNvSpPr>
          <p:nvPr>
            <p:ph idx="1"/>
          </p:nvPr>
        </p:nvSpPr>
        <p:spPr>
          <a:solidFill>
            <a:schemeClr val="accent4">
              <a:lumMod val="20000"/>
              <a:lumOff val="80000"/>
            </a:schemeClr>
          </a:solidFill>
        </p:spPr>
        <p:txBody>
          <a:bodyPr>
            <a:noAutofit/>
          </a:bodyPr>
          <a:lstStyle/>
          <a:p>
            <a:pPr algn="just"/>
            <a:r>
              <a:rPr lang="ar-SA" b="1" dirty="0">
                <a:solidFill>
                  <a:srgbClr val="FF0000"/>
                </a:solidFill>
              </a:rPr>
              <a:t>أن يكون البنك مستوفياً للضوابط الرقابية التي تتعلق بمدى التزامه بكل من معيار كفاية رأس المـال </a:t>
            </a:r>
            <a:r>
              <a:rPr lang="ar-SA" b="1" dirty="0"/>
              <a:t>وأسس تصنيف القروض وتكوين المخصصات والتوازن في مراكز العملات وتركز التوظيفات لدى المراسلين في الخارج والتركز الائتماني.</a:t>
            </a:r>
            <a:endParaRPr lang="en-US" b="1" dirty="0"/>
          </a:p>
          <a:p>
            <a:pPr algn="just"/>
            <a:r>
              <a:rPr lang="ar-SA" b="1" dirty="0">
                <a:solidFill>
                  <a:srgbClr val="FF0000"/>
                </a:solidFill>
              </a:rPr>
              <a:t>أن يتبع البنك مبادئ حصيفة لإدارة مخاطر إصدار وسائل دفع لنقود الكترونية</a:t>
            </a:r>
            <a:r>
              <a:rPr lang="ar-SA" b="1" dirty="0"/>
              <a:t> وأن يحدد تفصيلا أنواع وسائل الدفع التي يرغب في إصدارها والشروط المتعلقة بها وكذا مسئوليات الجهات ذات العلاقة بهذه النقود والتي تشتمل على مسئوليات البنك والعميل .</a:t>
            </a:r>
            <a:endParaRPr lang="en-US" b="1" dirty="0"/>
          </a:p>
          <a:p>
            <a:pPr algn="just"/>
            <a:r>
              <a:rPr lang="ar-SA" b="1" dirty="0">
                <a:solidFill>
                  <a:srgbClr val="FF0000"/>
                </a:solidFill>
              </a:rPr>
              <a:t>إفصاح البنك المرخص له بإصدار وسائل دفع لنقود الكترونية على صفحة الـ </a:t>
            </a:r>
            <a:r>
              <a:rPr lang="en-US" b="1" i="1" dirty="0">
                <a:solidFill>
                  <a:srgbClr val="FF0000"/>
                </a:solidFill>
              </a:rPr>
              <a:t>Web</a:t>
            </a:r>
            <a:r>
              <a:rPr lang="en-US" b="1" dirty="0">
                <a:solidFill>
                  <a:srgbClr val="FF0000"/>
                </a:solidFill>
              </a:rPr>
              <a:t> </a:t>
            </a:r>
            <a:r>
              <a:rPr lang="ar-SA" b="1" dirty="0">
                <a:solidFill>
                  <a:srgbClr val="FF0000"/>
                </a:solidFill>
              </a:rPr>
              <a:t>الخاصة به</a:t>
            </a:r>
            <a:r>
              <a:rPr lang="ar-SA" b="1" dirty="0"/>
              <a:t> بما يفيد حصوله على ترخيص بذلك ورقم وتاريخ الحصول عليه، مع ربط هذا الموقع بصفحة البنك المركزي المصري المعلن فيها عن أسماء البنوك المرخص لها بذلك من خلال </a:t>
            </a:r>
            <a:r>
              <a:rPr lang="en-US" b="1" i="1" dirty="0"/>
              <a:t>Hypertext</a:t>
            </a:r>
            <a:r>
              <a:rPr lang="en-US" b="1" dirty="0"/>
              <a:t> </a:t>
            </a:r>
            <a:r>
              <a:rPr lang="en-US" b="1" i="1" dirty="0"/>
              <a:t>Links</a:t>
            </a:r>
            <a:r>
              <a:rPr lang="ar-SA" b="1" dirty="0"/>
              <a:t> حتى يتحقق العملاء مـن صحة الترخيص. </a:t>
            </a:r>
            <a:endParaRPr lang="en-US" b="1" dirty="0"/>
          </a:p>
          <a:p>
            <a:pPr marL="0" indent="0">
              <a:buNone/>
            </a:pPr>
            <a:endParaRPr lang="ar-EG" sz="2400" b="1" dirty="0"/>
          </a:p>
        </p:txBody>
      </p:sp>
      <p:sp>
        <p:nvSpPr>
          <p:cNvPr id="4" name="عنصر نائب للتاريخ 3">
            <a:extLst>
              <a:ext uri="{FF2B5EF4-FFF2-40B4-BE49-F238E27FC236}">
                <a16:creationId xmlns:a16="http://schemas.microsoft.com/office/drawing/2014/main" id="{C7E46804-5200-4100-A2BF-DEDB194762BF}"/>
              </a:ext>
            </a:extLst>
          </p:cNvPr>
          <p:cNvSpPr>
            <a:spLocks noGrp="1"/>
          </p:cNvSpPr>
          <p:nvPr>
            <p:ph type="dt" sz="half" idx="10"/>
          </p:nvPr>
        </p:nvSpPr>
        <p:spPr/>
        <p:txBody>
          <a:bodyPr/>
          <a:lstStyle/>
          <a:p>
            <a:fld id="{972E1C19-5630-4232-B160-628E5F5A3E91}" type="datetime12">
              <a:rPr lang="ar-EG" smtClean="0"/>
              <a:t>21/03/2020 02:53 م</a:t>
            </a:fld>
            <a:endParaRPr lang="ar-EG"/>
          </a:p>
        </p:txBody>
      </p:sp>
      <p:sp>
        <p:nvSpPr>
          <p:cNvPr id="5" name="عنصر نائب للتذييل 4">
            <a:extLst>
              <a:ext uri="{FF2B5EF4-FFF2-40B4-BE49-F238E27FC236}">
                <a16:creationId xmlns:a16="http://schemas.microsoft.com/office/drawing/2014/main" id="{96381CA8-28A6-458B-88D4-C216D812949C}"/>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1112924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7964A6C-FB2C-4296-A9D5-AABC58B56AF7}"/>
              </a:ext>
            </a:extLst>
          </p:cNvPr>
          <p:cNvSpPr>
            <a:spLocks noGrp="1"/>
          </p:cNvSpPr>
          <p:nvPr>
            <p:ph type="title"/>
          </p:nvPr>
        </p:nvSpPr>
        <p:spPr>
          <a:solidFill>
            <a:schemeClr val="accent6">
              <a:lumMod val="20000"/>
              <a:lumOff val="80000"/>
            </a:schemeClr>
          </a:solidFill>
        </p:spPr>
        <p:txBody>
          <a:bodyPr>
            <a:normAutofit/>
          </a:bodyPr>
          <a:lstStyle/>
          <a:p>
            <a:pPr algn="ctr"/>
            <a:r>
              <a:rPr lang="ar-SA" sz="4000" b="1" dirty="0"/>
              <a:t>شروط ممارسة البنوك للعمليات المصرفية الالكترونية: </a:t>
            </a:r>
            <a:r>
              <a:rPr lang="ar-SA" sz="4000" b="1" dirty="0">
                <a:solidFill>
                  <a:srgbClr val="FF0000"/>
                </a:solidFill>
              </a:rPr>
              <a:t>تابع</a:t>
            </a:r>
            <a:endParaRPr lang="ar-EG" sz="4000" dirty="0">
              <a:solidFill>
                <a:srgbClr val="FF0000"/>
              </a:solidFill>
            </a:endParaRPr>
          </a:p>
        </p:txBody>
      </p:sp>
      <p:sp>
        <p:nvSpPr>
          <p:cNvPr id="3" name="عنصر نائب للمحتوى 2">
            <a:extLst>
              <a:ext uri="{FF2B5EF4-FFF2-40B4-BE49-F238E27FC236}">
                <a16:creationId xmlns:a16="http://schemas.microsoft.com/office/drawing/2014/main" id="{1FD5A4B0-D011-4EC7-812C-300F1B7FD88B}"/>
              </a:ext>
            </a:extLst>
          </p:cNvPr>
          <p:cNvSpPr>
            <a:spLocks noGrp="1"/>
          </p:cNvSpPr>
          <p:nvPr>
            <p:ph idx="1"/>
          </p:nvPr>
        </p:nvSpPr>
        <p:spPr>
          <a:solidFill>
            <a:schemeClr val="accent4">
              <a:lumMod val="20000"/>
              <a:lumOff val="80000"/>
            </a:schemeClr>
          </a:solidFill>
        </p:spPr>
        <p:txBody>
          <a:bodyPr>
            <a:normAutofit/>
          </a:bodyPr>
          <a:lstStyle/>
          <a:p>
            <a:pPr algn="just">
              <a:lnSpc>
                <a:spcPct val="150000"/>
              </a:lnSpc>
            </a:pPr>
            <a:r>
              <a:rPr lang="ar-SA" b="1" dirty="0">
                <a:solidFill>
                  <a:srgbClr val="FF0000"/>
                </a:solidFill>
              </a:rPr>
              <a:t>أن يتم الحصول على موافقة العميل على الخصم على رصيد حسابه الجاري </a:t>
            </a:r>
            <a:r>
              <a:rPr lang="ar-SA" b="1" dirty="0"/>
              <a:t>بالقيمة التي يتيحها له البنك الكترونياً والعمولة التي يتقاضاها البنك لقاء ذلك .</a:t>
            </a:r>
            <a:endParaRPr lang="en-US" b="1" dirty="0"/>
          </a:p>
          <a:p>
            <a:pPr algn="just">
              <a:lnSpc>
                <a:spcPct val="150000"/>
              </a:lnSpc>
            </a:pPr>
            <a:r>
              <a:rPr lang="ar-SA" b="1" dirty="0">
                <a:solidFill>
                  <a:srgbClr val="FF0000"/>
                </a:solidFill>
              </a:rPr>
              <a:t>أن يقتصر إصدار وسائل دفع لنقود الكترونية على الجنيه المصري فقط لعملاء البنك</a:t>
            </a:r>
            <a:r>
              <a:rPr lang="ar-SA" b="1" dirty="0"/>
              <a:t> خصما على حساباتهم الجارية الدائنة بالجنيه المصري مع عدم السماح بإجراء عمليات مبادلة </a:t>
            </a:r>
            <a:r>
              <a:rPr lang="en-US" b="1" i="1" dirty="0"/>
              <a:t>currency</a:t>
            </a:r>
            <a:r>
              <a:rPr lang="en-US" b="1" dirty="0"/>
              <a:t> </a:t>
            </a:r>
            <a:r>
              <a:rPr lang="en-US" b="1" i="1" dirty="0"/>
              <a:t>swap</a:t>
            </a:r>
            <a:r>
              <a:rPr lang="en-US" b="1" dirty="0"/>
              <a:t> </a:t>
            </a:r>
            <a:r>
              <a:rPr lang="ar-SA" b="1" dirty="0"/>
              <a:t> بغرض إتاحة مثل هذا الاستخدام.</a:t>
            </a:r>
            <a:r>
              <a:rPr lang="en-US" b="1" dirty="0"/>
              <a:t> </a:t>
            </a:r>
          </a:p>
          <a:p>
            <a:pPr lvl="0" algn="just">
              <a:lnSpc>
                <a:spcPct val="150000"/>
              </a:lnSpc>
            </a:pPr>
            <a:endParaRPr lang="ar-EG" sz="3600" b="1" dirty="0"/>
          </a:p>
        </p:txBody>
      </p:sp>
      <p:sp>
        <p:nvSpPr>
          <p:cNvPr id="4" name="عنصر نائب للتاريخ 3">
            <a:extLst>
              <a:ext uri="{FF2B5EF4-FFF2-40B4-BE49-F238E27FC236}">
                <a16:creationId xmlns:a16="http://schemas.microsoft.com/office/drawing/2014/main" id="{47A193D8-3489-432D-A07B-29A2C70B692E}"/>
              </a:ext>
            </a:extLst>
          </p:cNvPr>
          <p:cNvSpPr>
            <a:spLocks noGrp="1"/>
          </p:cNvSpPr>
          <p:nvPr>
            <p:ph type="dt" sz="half" idx="10"/>
          </p:nvPr>
        </p:nvSpPr>
        <p:spPr/>
        <p:txBody>
          <a:bodyPr/>
          <a:lstStyle/>
          <a:p>
            <a:fld id="{8B4D98B2-54E2-4BAD-8360-7656F99A0FD0}" type="datetime12">
              <a:rPr lang="ar-EG" smtClean="0"/>
              <a:t>21/03/2020 02:57 م</a:t>
            </a:fld>
            <a:endParaRPr lang="ar-EG"/>
          </a:p>
        </p:txBody>
      </p:sp>
      <p:sp>
        <p:nvSpPr>
          <p:cNvPr id="5" name="عنصر نائب للتذييل 4">
            <a:extLst>
              <a:ext uri="{FF2B5EF4-FFF2-40B4-BE49-F238E27FC236}">
                <a16:creationId xmlns:a16="http://schemas.microsoft.com/office/drawing/2014/main" id="{608B4C9D-1296-4498-A358-16922076E1ED}"/>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1965370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33BD6AF-D51B-4AC7-ABBB-9A82A8409C51}"/>
              </a:ext>
            </a:extLst>
          </p:cNvPr>
          <p:cNvSpPr>
            <a:spLocks noGrp="1"/>
          </p:cNvSpPr>
          <p:nvPr>
            <p:ph type="title"/>
          </p:nvPr>
        </p:nvSpPr>
        <p:spPr>
          <a:solidFill>
            <a:schemeClr val="accent6">
              <a:lumMod val="20000"/>
              <a:lumOff val="80000"/>
            </a:schemeClr>
          </a:solidFill>
        </p:spPr>
        <p:txBody>
          <a:bodyPr>
            <a:normAutofit/>
          </a:bodyPr>
          <a:lstStyle/>
          <a:p>
            <a:pPr algn="ctr">
              <a:lnSpc>
                <a:spcPct val="100000"/>
              </a:lnSpc>
            </a:pPr>
            <a:r>
              <a:rPr lang="ar-SA" b="1" dirty="0"/>
              <a:t>مخاطر العمليات المصرفية الالكترونية</a:t>
            </a:r>
            <a:endParaRPr lang="ar-EG" dirty="0"/>
          </a:p>
        </p:txBody>
      </p:sp>
      <p:sp>
        <p:nvSpPr>
          <p:cNvPr id="3" name="عنصر نائب للمحتوى 2">
            <a:extLst>
              <a:ext uri="{FF2B5EF4-FFF2-40B4-BE49-F238E27FC236}">
                <a16:creationId xmlns:a16="http://schemas.microsoft.com/office/drawing/2014/main" id="{B5032DA4-00D3-47CF-ACB5-EE078299CB94}"/>
              </a:ext>
            </a:extLst>
          </p:cNvPr>
          <p:cNvSpPr>
            <a:spLocks noGrp="1"/>
          </p:cNvSpPr>
          <p:nvPr>
            <p:ph idx="1"/>
          </p:nvPr>
        </p:nvSpPr>
        <p:spPr>
          <a:solidFill>
            <a:schemeClr val="accent4">
              <a:lumMod val="20000"/>
              <a:lumOff val="80000"/>
            </a:schemeClr>
          </a:solidFill>
        </p:spPr>
        <p:txBody>
          <a:bodyPr>
            <a:normAutofit fontScale="92500" lnSpcReduction="10000"/>
          </a:bodyPr>
          <a:lstStyle/>
          <a:p>
            <a:pPr marL="0" indent="0">
              <a:lnSpc>
                <a:spcPct val="150000"/>
              </a:lnSpc>
              <a:buNone/>
            </a:pPr>
            <a:r>
              <a:rPr lang="ar-JO" dirty="0">
                <a:solidFill>
                  <a:srgbClr val="FF0000"/>
                </a:solidFill>
              </a:rPr>
              <a:t> </a:t>
            </a:r>
            <a:r>
              <a:rPr lang="ar-JO" b="1" dirty="0">
                <a:solidFill>
                  <a:srgbClr val="FF0000"/>
                </a:solidFill>
              </a:rPr>
              <a:t> </a:t>
            </a:r>
            <a:r>
              <a:rPr lang="ar-SA" b="1" dirty="0">
                <a:solidFill>
                  <a:srgbClr val="FF0000"/>
                </a:solidFill>
              </a:rPr>
              <a:t>(1) مخـاطـر التشغــيل </a:t>
            </a:r>
            <a:r>
              <a:rPr lang="en-US" b="1" dirty="0">
                <a:solidFill>
                  <a:srgbClr val="FF0000"/>
                </a:solidFill>
              </a:rPr>
              <a:t>Operational Risk</a:t>
            </a:r>
            <a:r>
              <a:rPr lang="ar-SA" b="1" dirty="0">
                <a:solidFill>
                  <a:srgbClr val="FF0000"/>
                </a:solidFill>
              </a:rPr>
              <a:t>:</a:t>
            </a:r>
            <a:endParaRPr lang="en-US" dirty="0">
              <a:solidFill>
                <a:srgbClr val="FF0000"/>
              </a:solidFill>
            </a:endParaRPr>
          </a:p>
          <a:p>
            <a:pPr marL="0" indent="0" algn="just">
              <a:lnSpc>
                <a:spcPct val="150000"/>
              </a:lnSpc>
              <a:buNone/>
            </a:pPr>
            <a:r>
              <a:rPr lang="ar-SA" dirty="0"/>
              <a:t>تنشأ مخاطر التشغيل من عدم التأمين الكافي للنظم أو عدم ملاءمة تصميم النظم أو إنجاز العمل أو أعمال الصيانة وكذا نتيجة إساءة الاستخدام من قبل العملاء وذلك على النحو التالي: </a:t>
            </a:r>
            <a:endParaRPr lang="en-US" dirty="0"/>
          </a:p>
          <a:p>
            <a:pPr marL="0" indent="0">
              <a:lnSpc>
                <a:spcPct val="150000"/>
              </a:lnSpc>
              <a:buNone/>
            </a:pPr>
            <a:r>
              <a:rPr lang="ar-SA" b="1" dirty="0">
                <a:solidFill>
                  <a:srgbClr val="FF0000"/>
                </a:solidFill>
              </a:rPr>
              <a:t>(أ) عدم التأمين الكافي للنظم</a:t>
            </a:r>
            <a:r>
              <a:rPr lang="ar-SA" b="1" i="1" dirty="0">
                <a:solidFill>
                  <a:srgbClr val="FF0000"/>
                </a:solidFill>
              </a:rPr>
              <a:t> </a:t>
            </a:r>
            <a:r>
              <a:rPr lang="en-US" b="1" i="1" dirty="0">
                <a:solidFill>
                  <a:srgbClr val="FF0000"/>
                </a:solidFill>
              </a:rPr>
              <a:t>System security</a:t>
            </a:r>
            <a:r>
              <a:rPr lang="ar-JO" b="1" i="1" dirty="0">
                <a:solidFill>
                  <a:srgbClr val="FF0000"/>
                </a:solidFill>
              </a:rPr>
              <a:t>:</a:t>
            </a:r>
            <a:endParaRPr lang="en-US" dirty="0">
              <a:solidFill>
                <a:srgbClr val="FF0000"/>
              </a:solidFill>
            </a:endParaRPr>
          </a:p>
          <a:p>
            <a:pPr marL="0" indent="0" algn="just">
              <a:lnSpc>
                <a:spcPct val="150000"/>
              </a:lnSpc>
              <a:buNone/>
            </a:pPr>
            <a:r>
              <a:rPr lang="ar-SA" dirty="0"/>
              <a:t>تنشأ هذه المخاطر عند إمكان اختراق غير المرخص لهم </a:t>
            </a:r>
            <a:r>
              <a:rPr lang="en-US" b="1" i="1" dirty="0"/>
              <a:t>access</a:t>
            </a:r>
            <a:r>
              <a:rPr lang="en-US" dirty="0"/>
              <a:t> </a:t>
            </a:r>
            <a:r>
              <a:rPr lang="en-US" b="1" dirty="0"/>
              <a:t>Unauthorized</a:t>
            </a:r>
            <a:r>
              <a:rPr lang="ar-SA" dirty="0"/>
              <a:t> لنظم حسابات البنك بهدف التعرف على المعلومات الخاصة بالعملاء واستغلالها سواء تم ذلك من خارج البنك أو من العاملين   به، بما يستلزم توافر إجراءات كافية لكشف وإعاقة ذلك الاختراق.</a:t>
            </a:r>
            <a:endParaRPr lang="en-US" dirty="0"/>
          </a:p>
        </p:txBody>
      </p:sp>
      <p:sp>
        <p:nvSpPr>
          <p:cNvPr id="4" name="عنصر نائب للتاريخ 3">
            <a:extLst>
              <a:ext uri="{FF2B5EF4-FFF2-40B4-BE49-F238E27FC236}">
                <a16:creationId xmlns:a16="http://schemas.microsoft.com/office/drawing/2014/main" id="{EE9EAB25-B238-4042-AFCB-F0F0450F65A2}"/>
              </a:ext>
            </a:extLst>
          </p:cNvPr>
          <p:cNvSpPr>
            <a:spLocks noGrp="1"/>
          </p:cNvSpPr>
          <p:nvPr>
            <p:ph type="dt" sz="half" idx="10"/>
          </p:nvPr>
        </p:nvSpPr>
        <p:spPr/>
        <p:txBody>
          <a:bodyPr/>
          <a:lstStyle/>
          <a:p>
            <a:fld id="{E7B3E764-D278-44EE-93BE-E1314C274774}" type="datetime12">
              <a:rPr lang="ar-EG" smtClean="0"/>
              <a:t>21/03/2020 03:00 م</a:t>
            </a:fld>
            <a:endParaRPr lang="ar-EG"/>
          </a:p>
        </p:txBody>
      </p:sp>
      <p:sp>
        <p:nvSpPr>
          <p:cNvPr id="5" name="عنصر نائب للتذييل 4">
            <a:extLst>
              <a:ext uri="{FF2B5EF4-FFF2-40B4-BE49-F238E27FC236}">
                <a16:creationId xmlns:a16="http://schemas.microsoft.com/office/drawing/2014/main" id="{8E6174B5-2104-4EB0-A4C0-BA759737893A}"/>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376211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390FA95-0CC8-44F6-A115-E5A027EA1EEA}"/>
              </a:ext>
            </a:extLst>
          </p:cNvPr>
          <p:cNvSpPr>
            <a:spLocks noGrp="1"/>
          </p:cNvSpPr>
          <p:nvPr>
            <p:ph type="title"/>
          </p:nvPr>
        </p:nvSpPr>
        <p:spPr>
          <a:solidFill>
            <a:schemeClr val="accent6">
              <a:lumMod val="20000"/>
              <a:lumOff val="80000"/>
            </a:schemeClr>
          </a:solidFill>
        </p:spPr>
        <p:txBody>
          <a:bodyPr/>
          <a:lstStyle/>
          <a:p>
            <a:pPr algn="ctr"/>
            <a:r>
              <a:rPr lang="ar-SA" b="1" dirty="0"/>
              <a:t>مخاطر العمليات المصرفية الالكترونية: </a:t>
            </a:r>
            <a:r>
              <a:rPr lang="ar-SA" b="1" dirty="0">
                <a:solidFill>
                  <a:srgbClr val="FF0000"/>
                </a:solidFill>
              </a:rPr>
              <a:t>تابع</a:t>
            </a:r>
            <a:endParaRPr lang="ar-EG" dirty="0">
              <a:solidFill>
                <a:srgbClr val="FF0000"/>
              </a:solidFill>
            </a:endParaRPr>
          </a:p>
        </p:txBody>
      </p:sp>
      <p:sp>
        <p:nvSpPr>
          <p:cNvPr id="3" name="عنصر نائب للمحتوى 2">
            <a:extLst>
              <a:ext uri="{FF2B5EF4-FFF2-40B4-BE49-F238E27FC236}">
                <a16:creationId xmlns:a16="http://schemas.microsoft.com/office/drawing/2014/main" id="{B7D72257-A7B9-4C57-B1EE-13FBC0D41CD5}"/>
              </a:ext>
            </a:extLst>
          </p:cNvPr>
          <p:cNvSpPr>
            <a:spLocks noGrp="1"/>
          </p:cNvSpPr>
          <p:nvPr>
            <p:ph idx="1"/>
          </p:nvPr>
        </p:nvSpPr>
        <p:spPr>
          <a:solidFill>
            <a:schemeClr val="accent4">
              <a:lumMod val="20000"/>
              <a:lumOff val="80000"/>
            </a:schemeClr>
          </a:solidFill>
        </p:spPr>
        <p:txBody>
          <a:bodyPr>
            <a:normAutofit/>
          </a:bodyPr>
          <a:lstStyle/>
          <a:p>
            <a:pPr marL="0" indent="0" algn="just">
              <a:buNone/>
            </a:pPr>
            <a:r>
              <a:rPr lang="ar-SA" b="1" dirty="0">
                <a:solidFill>
                  <a:srgbClr val="FF0000"/>
                </a:solidFill>
              </a:rPr>
              <a:t>(ب) عدم ملاءمة تصميم النظم أو إنجاز العمل أو أعمال الصيانة:</a:t>
            </a:r>
            <a:endParaRPr lang="en-US" dirty="0">
              <a:solidFill>
                <a:srgbClr val="FF0000"/>
              </a:solidFill>
            </a:endParaRPr>
          </a:p>
          <a:p>
            <a:pPr marL="0" indent="0" algn="just">
              <a:buNone/>
            </a:pPr>
            <a:r>
              <a:rPr lang="ar-SA" dirty="0"/>
              <a:t>وهي تنشأ من إخفاق النظم أو عدم كفاءتها (بطء الأداء على سبيل المثال) لمواجهة متطلبات المستخدمين وعدم السرعة في حل هذه المشاكل وصيانة النظم وخاصة إذا زاد الاعتماد على مصادر خارج البنوك لتقديم الدعم الفني بشأن البنية الأساسية اللازمة</a:t>
            </a:r>
            <a:r>
              <a:rPr lang="en-US" dirty="0"/>
              <a:t>.</a:t>
            </a:r>
            <a:r>
              <a:rPr lang="ar-SA" dirty="0"/>
              <a:t> </a:t>
            </a:r>
            <a:endParaRPr lang="en-US" dirty="0"/>
          </a:p>
          <a:p>
            <a:pPr marL="0" indent="0" algn="just">
              <a:buNone/>
            </a:pPr>
            <a:r>
              <a:rPr lang="ar-SA" b="1" dirty="0">
                <a:solidFill>
                  <a:srgbClr val="FF0000"/>
                </a:solidFill>
              </a:rPr>
              <a:t>(ج) إساءة الاستخدام من قبل العملاء</a:t>
            </a:r>
            <a:r>
              <a:rPr lang="ar-EG" b="1" dirty="0">
                <a:solidFill>
                  <a:srgbClr val="FF0000"/>
                </a:solidFill>
              </a:rPr>
              <a:t>:</a:t>
            </a:r>
            <a:endParaRPr lang="en-US" dirty="0">
              <a:solidFill>
                <a:srgbClr val="FF0000"/>
              </a:solidFill>
            </a:endParaRPr>
          </a:p>
          <a:p>
            <a:pPr marL="0" indent="0" algn="just">
              <a:buNone/>
            </a:pPr>
            <a:r>
              <a:rPr lang="ar-SA" dirty="0"/>
              <a:t>نتيجة عدم إحاطة العملاء بإجراءات التأمين الوقائية أو بسماحهم لعناصر إجرامية بالدخول الى حسابات عملاء آخرين أو القيام بعمليات غسيل الأموال باستخدام معلوماتهم الشخصية أو قيامهم بعدم إتباع إجراءات التأمين الواجبة.</a:t>
            </a:r>
            <a:endParaRPr lang="en-US" dirty="0"/>
          </a:p>
          <a:p>
            <a:pPr marL="0" indent="0" algn="just">
              <a:lnSpc>
                <a:spcPct val="150000"/>
              </a:lnSpc>
              <a:buNone/>
            </a:pPr>
            <a:endParaRPr lang="ar-EG" b="1" dirty="0"/>
          </a:p>
        </p:txBody>
      </p:sp>
      <p:sp>
        <p:nvSpPr>
          <p:cNvPr id="4" name="عنصر نائب للتاريخ 3">
            <a:extLst>
              <a:ext uri="{FF2B5EF4-FFF2-40B4-BE49-F238E27FC236}">
                <a16:creationId xmlns:a16="http://schemas.microsoft.com/office/drawing/2014/main" id="{989BF0C0-0866-4439-93AD-269836C1EFED}"/>
              </a:ext>
            </a:extLst>
          </p:cNvPr>
          <p:cNvSpPr>
            <a:spLocks noGrp="1"/>
          </p:cNvSpPr>
          <p:nvPr>
            <p:ph type="dt" sz="half" idx="10"/>
          </p:nvPr>
        </p:nvSpPr>
        <p:spPr/>
        <p:txBody>
          <a:bodyPr/>
          <a:lstStyle/>
          <a:p>
            <a:fld id="{74C31030-E65C-4102-BA05-1B9265DECBC8}" type="datetime12">
              <a:rPr lang="ar-EG" smtClean="0"/>
              <a:t>21/03/2020 03:01 م</a:t>
            </a:fld>
            <a:endParaRPr lang="ar-EG"/>
          </a:p>
        </p:txBody>
      </p:sp>
      <p:sp>
        <p:nvSpPr>
          <p:cNvPr id="5" name="عنصر نائب للتذييل 4">
            <a:extLst>
              <a:ext uri="{FF2B5EF4-FFF2-40B4-BE49-F238E27FC236}">
                <a16:creationId xmlns:a16="http://schemas.microsoft.com/office/drawing/2014/main" id="{8ABD151A-951C-4445-AF39-6495A9C07DE9}"/>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81751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1469B42-ACF4-4253-9A44-0AFE22B281BD}"/>
              </a:ext>
            </a:extLst>
          </p:cNvPr>
          <p:cNvSpPr>
            <a:spLocks noGrp="1"/>
          </p:cNvSpPr>
          <p:nvPr>
            <p:ph type="title"/>
          </p:nvPr>
        </p:nvSpPr>
        <p:spPr>
          <a:solidFill>
            <a:schemeClr val="accent6">
              <a:lumMod val="20000"/>
              <a:lumOff val="80000"/>
            </a:schemeClr>
          </a:solidFill>
        </p:spPr>
        <p:txBody>
          <a:bodyPr/>
          <a:lstStyle/>
          <a:p>
            <a:pPr algn="ctr"/>
            <a:r>
              <a:rPr lang="ar-SA" b="1" dirty="0"/>
              <a:t>مخاطر العمليات المصرفية الالكترونية: </a:t>
            </a:r>
            <a:r>
              <a:rPr lang="ar-SA" b="1" dirty="0">
                <a:solidFill>
                  <a:srgbClr val="FF0000"/>
                </a:solidFill>
              </a:rPr>
              <a:t>تابع</a:t>
            </a:r>
            <a:endParaRPr lang="ar-EG" dirty="0"/>
          </a:p>
        </p:txBody>
      </p:sp>
      <p:sp>
        <p:nvSpPr>
          <p:cNvPr id="3" name="عنصر نائب للمحتوى 2">
            <a:extLst>
              <a:ext uri="{FF2B5EF4-FFF2-40B4-BE49-F238E27FC236}">
                <a16:creationId xmlns:a16="http://schemas.microsoft.com/office/drawing/2014/main" id="{B4D363FC-7DDB-463C-99EA-2172D324B37D}"/>
              </a:ext>
            </a:extLst>
          </p:cNvPr>
          <p:cNvSpPr>
            <a:spLocks noGrp="1"/>
          </p:cNvSpPr>
          <p:nvPr>
            <p:ph idx="1"/>
          </p:nvPr>
        </p:nvSpPr>
        <p:spPr>
          <a:solidFill>
            <a:schemeClr val="accent4">
              <a:lumMod val="20000"/>
              <a:lumOff val="80000"/>
            </a:schemeClr>
          </a:solidFill>
        </p:spPr>
        <p:txBody>
          <a:bodyPr>
            <a:normAutofit fontScale="85000" lnSpcReduction="20000"/>
          </a:bodyPr>
          <a:lstStyle/>
          <a:p>
            <a:pPr marL="0" indent="0" algn="just">
              <a:buNone/>
            </a:pPr>
            <a:r>
              <a:rPr lang="ar-SA" b="1" dirty="0">
                <a:solidFill>
                  <a:srgbClr val="FF0000"/>
                </a:solidFill>
              </a:rPr>
              <a:t>(2) مخاطر السمعة </a:t>
            </a:r>
            <a:r>
              <a:rPr lang="en-US" b="1" i="1" dirty="0">
                <a:solidFill>
                  <a:srgbClr val="FF0000"/>
                </a:solidFill>
              </a:rPr>
              <a:t>Reputational risk</a:t>
            </a:r>
            <a:r>
              <a:rPr lang="ar-SA" b="1" dirty="0">
                <a:solidFill>
                  <a:srgbClr val="FF0000"/>
                </a:solidFill>
              </a:rPr>
              <a:t> :</a:t>
            </a:r>
            <a:endParaRPr lang="en-US" dirty="0">
              <a:solidFill>
                <a:srgbClr val="FF0000"/>
              </a:solidFill>
            </a:endParaRPr>
          </a:p>
          <a:p>
            <a:pPr marL="0" indent="0" algn="just">
              <a:buNone/>
            </a:pPr>
            <a:r>
              <a:rPr lang="ar-SA" dirty="0"/>
              <a:t>تنشأ مخاطـر السمعة في حالة توافر رأى عام سلبى تجاه البنك، الأمر الذي قد يمتد إلــى التأثير علـى بنوك أخرى، نتيجة عدم مقدرة البنك على إدارة نظمه بكفاءة أو حدوث اختراق مؤثر لها.</a:t>
            </a:r>
            <a:endParaRPr lang="en-US" dirty="0"/>
          </a:p>
          <a:p>
            <a:pPr marL="0" indent="0" algn="just">
              <a:buNone/>
            </a:pPr>
            <a:r>
              <a:rPr lang="ar-SA" b="1" dirty="0">
                <a:solidFill>
                  <a:srgbClr val="FF0000"/>
                </a:solidFill>
              </a:rPr>
              <a:t>(3) المخاطر القانونية </a:t>
            </a:r>
            <a:r>
              <a:rPr lang="en-US" b="1" i="1" dirty="0">
                <a:solidFill>
                  <a:srgbClr val="FF0000"/>
                </a:solidFill>
              </a:rPr>
              <a:t>Legal risk</a:t>
            </a:r>
            <a:r>
              <a:rPr lang="ar-SA" b="1" dirty="0">
                <a:solidFill>
                  <a:srgbClr val="FF0000"/>
                </a:solidFill>
              </a:rPr>
              <a:t>:</a:t>
            </a:r>
            <a:endParaRPr lang="en-US" dirty="0">
              <a:solidFill>
                <a:srgbClr val="FF0000"/>
              </a:solidFill>
            </a:endParaRPr>
          </a:p>
          <a:p>
            <a:pPr marL="0" indent="0" algn="just">
              <a:buNone/>
            </a:pPr>
            <a:r>
              <a:rPr lang="ar-SA" dirty="0"/>
              <a:t>تقع هذه المخاطر في حالة انتهاك القوانين أو القواعد أو الضوابط المقررة خاصة تلك المتعلقة بمكافحة عمليات غسيل الأموال، أو نتيجة عدم التحديد الواضح للحقوق والالتزامات القانونية الناتجة عن العمليات المصرفية الالكترونية ومن ذلك عدم وضوح مدى توافر قواعد لحماية المستهلكين في بعض الدول أو لعدم المعرفة القانونية </a:t>
            </a:r>
            <a:r>
              <a:rPr lang="en-US" b="1" i="1" dirty="0"/>
              <a:t>Validity</a:t>
            </a:r>
            <a:r>
              <a:rPr lang="en-US" dirty="0"/>
              <a:t> </a:t>
            </a:r>
            <a:r>
              <a:rPr lang="ar-SA" dirty="0"/>
              <a:t>لبعض الاتفاقيات المبرمة باستخدام وسائل الوساطة الالكترونية</a:t>
            </a:r>
            <a:r>
              <a:rPr lang="ar-EG" dirty="0"/>
              <a:t>.</a:t>
            </a:r>
            <a:endParaRPr lang="en-US" dirty="0"/>
          </a:p>
          <a:p>
            <a:pPr marL="0" indent="0" algn="just">
              <a:buNone/>
            </a:pPr>
            <a:r>
              <a:rPr lang="ar-SA" b="1" dirty="0">
                <a:solidFill>
                  <a:srgbClr val="FF0000"/>
                </a:solidFill>
              </a:rPr>
              <a:t>(4)  المخاطر الأخرى:</a:t>
            </a:r>
            <a:endParaRPr lang="en-US" dirty="0">
              <a:solidFill>
                <a:srgbClr val="FF0000"/>
              </a:solidFill>
            </a:endParaRPr>
          </a:p>
          <a:p>
            <a:pPr marL="0" indent="0" algn="just">
              <a:buNone/>
            </a:pPr>
            <a:r>
              <a:rPr lang="ar-SA" dirty="0"/>
              <a:t>يرتبط أداء العمليات المصرفيـة الالكترونية بالمخاطر الخاصة بالعمليات المصرفية التقليدية، ومن ذلك مخاطر الائتمان والسيولة وسعر العائد ومخاطر السوق مع احتمال زيادة حدتها، فعلى سبيل المثال فإن استخدام قنوات غير تقليدية للاتصال بالعملاء وامتداد  نشاط منح الائتمان إلى عملاء عبر الحدود </a:t>
            </a:r>
            <a:r>
              <a:rPr lang="en-US" b="1" i="1" dirty="0"/>
              <a:t>Cross</a:t>
            </a:r>
            <a:r>
              <a:rPr lang="en-US" dirty="0"/>
              <a:t>- </a:t>
            </a:r>
            <a:r>
              <a:rPr lang="en-US" b="1" i="1" dirty="0"/>
              <a:t>border</a:t>
            </a:r>
            <a:r>
              <a:rPr lang="ar-SA" dirty="0"/>
              <a:t> قد يزيد من  احتمالات إخفاق بعض العملاء في سداد التزاماتهم.</a:t>
            </a:r>
            <a:endParaRPr lang="en-US" dirty="0"/>
          </a:p>
          <a:p>
            <a:pPr algn="just"/>
            <a:endParaRPr lang="ar-EG" b="1" dirty="0"/>
          </a:p>
        </p:txBody>
      </p:sp>
      <p:sp>
        <p:nvSpPr>
          <p:cNvPr id="4" name="عنصر نائب للتاريخ 3">
            <a:extLst>
              <a:ext uri="{FF2B5EF4-FFF2-40B4-BE49-F238E27FC236}">
                <a16:creationId xmlns:a16="http://schemas.microsoft.com/office/drawing/2014/main" id="{B343E612-B1B4-45F4-87CA-CDF29C73423E}"/>
              </a:ext>
            </a:extLst>
          </p:cNvPr>
          <p:cNvSpPr>
            <a:spLocks noGrp="1"/>
          </p:cNvSpPr>
          <p:nvPr>
            <p:ph type="dt" sz="half" idx="10"/>
          </p:nvPr>
        </p:nvSpPr>
        <p:spPr/>
        <p:txBody>
          <a:bodyPr/>
          <a:lstStyle/>
          <a:p>
            <a:fld id="{070D5B91-F0C7-4C54-AED8-60DA7CAFE66B}" type="datetime12">
              <a:rPr lang="ar-EG" smtClean="0"/>
              <a:t>21/03/2020 03:04 م</a:t>
            </a:fld>
            <a:endParaRPr lang="ar-EG"/>
          </a:p>
        </p:txBody>
      </p:sp>
      <p:sp>
        <p:nvSpPr>
          <p:cNvPr id="5" name="عنصر نائب للتذييل 4">
            <a:extLst>
              <a:ext uri="{FF2B5EF4-FFF2-40B4-BE49-F238E27FC236}">
                <a16:creationId xmlns:a16="http://schemas.microsoft.com/office/drawing/2014/main" id="{BC4D1DD7-F1DF-4AD9-8DD5-B51E921B5D74}"/>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3161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additive="base">
                                        <p:cTn id="4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E51C52A-C008-4412-BB88-A3A5E90577F1}"/>
              </a:ext>
            </a:extLst>
          </p:cNvPr>
          <p:cNvSpPr>
            <a:spLocks noGrp="1"/>
          </p:cNvSpPr>
          <p:nvPr>
            <p:ph type="title"/>
          </p:nvPr>
        </p:nvSpPr>
        <p:spPr>
          <a:solidFill>
            <a:schemeClr val="accent6">
              <a:lumMod val="20000"/>
              <a:lumOff val="80000"/>
            </a:schemeClr>
          </a:solidFill>
        </p:spPr>
        <p:txBody>
          <a:bodyPr/>
          <a:lstStyle/>
          <a:p>
            <a:pPr algn="ctr"/>
            <a:r>
              <a:rPr lang="ar-SA" b="1" dirty="0"/>
              <a:t>مبادئ إدارة مخاطر العمليات المصرفية الإلكترونية</a:t>
            </a:r>
            <a:endParaRPr lang="ar-EG" b="1" dirty="0"/>
          </a:p>
        </p:txBody>
      </p:sp>
      <p:sp>
        <p:nvSpPr>
          <p:cNvPr id="3" name="عنصر نائب للمحتوى 2">
            <a:extLst>
              <a:ext uri="{FF2B5EF4-FFF2-40B4-BE49-F238E27FC236}">
                <a16:creationId xmlns:a16="http://schemas.microsoft.com/office/drawing/2014/main" id="{FF651AFD-4026-4A40-B593-04EA75C2AD09}"/>
              </a:ext>
            </a:extLst>
          </p:cNvPr>
          <p:cNvSpPr>
            <a:spLocks noGrp="1"/>
          </p:cNvSpPr>
          <p:nvPr>
            <p:ph idx="1"/>
          </p:nvPr>
        </p:nvSpPr>
        <p:spPr>
          <a:solidFill>
            <a:schemeClr val="accent4">
              <a:lumMod val="20000"/>
              <a:lumOff val="80000"/>
            </a:schemeClr>
          </a:solidFill>
        </p:spPr>
        <p:txBody>
          <a:bodyPr>
            <a:noAutofit/>
          </a:bodyPr>
          <a:lstStyle/>
          <a:p>
            <a:pPr marL="0" indent="0">
              <a:buNone/>
            </a:pPr>
            <a:r>
              <a:rPr lang="ar-EG" sz="2000" dirty="0">
                <a:solidFill>
                  <a:srgbClr val="FF0000"/>
                </a:solidFill>
              </a:rPr>
              <a:t> </a:t>
            </a:r>
            <a:r>
              <a:rPr lang="ar-SA" sz="2000" b="1" dirty="0">
                <a:solidFill>
                  <a:srgbClr val="FF0000"/>
                </a:solidFill>
              </a:rPr>
              <a:t>(1) تقييم </a:t>
            </a:r>
            <a:r>
              <a:rPr lang="ar-SA" sz="2000" b="1" i="1" dirty="0">
                <a:solidFill>
                  <a:srgbClr val="FF0000"/>
                </a:solidFill>
              </a:rPr>
              <a:t>المخاطر</a:t>
            </a:r>
            <a:r>
              <a:rPr lang="en-US" sz="2000" b="1" i="1" dirty="0">
                <a:solidFill>
                  <a:srgbClr val="FF0000"/>
                </a:solidFill>
              </a:rPr>
              <a:t>Assessing</a:t>
            </a:r>
            <a:r>
              <a:rPr lang="en-US" sz="2000" b="1" dirty="0">
                <a:solidFill>
                  <a:srgbClr val="FF0000"/>
                </a:solidFill>
              </a:rPr>
              <a:t> </a:t>
            </a:r>
            <a:r>
              <a:rPr lang="en-US" sz="2000" b="1" i="1" dirty="0">
                <a:solidFill>
                  <a:srgbClr val="FF0000"/>
                </a:solidFill>
              </a:rPr>
              <a:t>risks</a:t>
            </a:r>
            <a:r>
              <a:rPr lang="en-US" sz="2000" b="1" dirty="0">
                <a:solidFill>
                  <a:srgbClr val="FF0000"/>
                </a:solidFill>
              </a:rPr>
              <a:t>   </a:t>
            </a:r>
            <a:r>
              <a:rPr lang="ar-SA" sz="2000" b="1" dirty="0"/>
              <a:t>: </a:t>
            </a:r>
            <a:r>
              <a:rPr lang="ar-SA" sz="2000" dirty="0"/>
              <a:t>ويشمل التقييم ما يلى:</a:t>
            </a:r>
            <a:endParaRPr lang="en-US" sz="2000" dirty="0"/>
          </a:p>
          <a:p>
            <a:pPr marL="0" indent="0">
              <a:buNone/>
            </a:pPr>
            <a:r>
              <a:rPr lang="ar-SA" sz="2000" dirty="0"/>
              <a:t> ( أ ) تحديد المخاطر التي قد يتعرض لها البنك ، ومدى تأثيرها عليه.</a:t>
            </a:r>
            <a:endParaRPr lang="en-US" sz="2000" dirty="0"/>
          </a:p>
          <a:p>
            <a:pPr marL="0" indent="0">
              <a:buNone/>
            </a:pPr>
            <a:r>
              <a:rPr lang="ar-SA" sz="2000" dirty="0"/>
              <a:t> (ب) وضع حدود قصوى لما يمكن للبنك أن يتحمله من خسائر نتيجة التعامل مع هذه المخاطر.</a:t>
            </a:r>
            <a:endParaRPr lang="en-US" sz="2000" dirty="0"/>
          </a:p>
          <a:p>
            <a:pPr marL="0" indent="0">
              <a:buNone/>
            </a:pPr>
            <a:r>
              <a:rPr lang="ar-SA" sz="2000" b="1" dirty="0">
                <a:solidFill>
                  <a:srgbClr val="FF0000"/>
                </a:solidFill>
              </a:rPr>
              <a:t>(2) الرقابة على التعرض للمخاطـر </a:t>
            </a:r>
            <a:r>
              <a:rPr lang="en-US" sz="2000" b="1" i="1" dirty="0">
                <a:solidFill>
                  <a:srgbClr val="FF0000"/>
                </a:solidFill>
              </a:rPr>
              <a:t>risk</a:t>
            </a:r>
            <a:r>
              <a:rPr lang="en-US" sz="2000" b="1" dirty="0">
                <a:solidFill>
                  <a:srgbClr val="FF0000"/>
                </a:solidFill>
              </a:rPr>
              <a:t> </a:t>
            </a:r>
            <a:r>
              <a:rPr lang="en-US" sz="2000" b="1" i="1" dirty="0">
                <a:solidFill>
                  <a:srgbClr val="FF0000"/>
                </a:solidFill>
              </a:rPr>
              <a:t>exposures</a:t>
            </a:r>
            <a:r>
              <a:rPr lang="en-US" sz="2000" b="1" dirty="0">
                <a:solidFill>
                  <a:srgbClr val="FF0000"/>
                </a:solidFill>
              </a:rPr>
              <a:t>   </a:t>
            </a:r>
            <a:r>
              <a:rPr lang="en-US" sz="2000" b="1" i="1" dirty="0">
                <a:solidFill>
                  <a:srgbClr val="FF0000"/>
                </a:solidFill>
              </a:rPr>
              <a:t>Controlling</a:t>
            </a:r>
            <a:r>
              <a:rPr lang="ar-SA" sz="2000" b="1" dirty="0">
                <a:solidFill>
                  <a:srgbClr val="FF0000"/>
                </a:solidFill>
              </a:rPr>
              <a:t>:</a:t>
            </a:r>
            <a:endParaRPr lang="en-US" sz="2000" dirty="0">
              <a:solidFill>
                <a:srgbClr val="FF0000"/>
              </a:solidFill>
            </a:endParaRPr>
          </a:p>
          <a:p>
            <a:pPr marL="0" indent="0">
              <a:buNone/>
            </a:pPr>
            <a:r>
              <a:rPr lang="ar-SA" sz="2000" dirty="0"/>
              <a:t>	تشتمل هذه الرقابة على  ستة مجالات على النحو التالي :</a:t>
            </a:r>
            <a:endParaRPr lang="en-US" sz="2000" dirty="0"/>
          </a:p>
          <a:p>
            <a:pPr marL="0" indent="0">
              <a:buNone/>
            </a:pPr>
            <a:r>
              <a:rPr lang="ar-SA" sz="2000" b="1" dirty="0"/>
              <a:t>(أ) تنفيذ سياسات وإجراءات التأمين</a:t>
            </a:r>
            <a:r>
              <a:rPr lang="ar-SA" sz="2000" dirty="0"/>
              <a:t>، و</a:t>
            </a:r>
            <a:r>
              <a:rPr lang="ar-SA" sz="2000" b="1" dirty="0"/>
              <a:t>تستهدف سياسات وإجراءات التأمين ما يلى:</a:t>
            </a:r>
            <a:endParaRPr lang="en-US" sz="2000" dirty="0"/>
          </a:p>
          <a:p>
            <a:pPr marL="0" indent="0">
              <a:buNone/>
            </a:pPr>
            <a:r>
              <a:rPr lang="ar-SA" sz="2000" dirty="0"/>
              <a:t>	(1) تحديد شخصية المتعامل مع النظم / التصديق (</a:t>
            </a:r>
            <a:r>
              <a:rPr lang="en-US" sz="2000" b="1" i="1" dirty="0"/>
              <a:t>Identification</a:t>
            </a:r>
            <a:r>
              <a:rPr lang="en-US" sz="2000" dirty="0"/>
              <a:t> /</a:t>
            </a:r>
            <a:r>
              <a:rPr lang="en-US" sz="2000" b="1" i="1" dirty="0"/>
              <a:t>authentication</a:t>
            </a:r>
            <a:r>
              <a:rPr lang="ar-SA" sz="2000" dirty="0"/>
              <a:t>).</a:t>
            </a:r>
            <a:endParaRPr lang="en-US" sz="2000" dirty="0"/>
          </a:p>
          <a:p>
            <a:pPr marL="0" indent="0">
              <a:buNone/>
            </a:pPr>
            <a:r>
              <a:rPr lang="ar-SA" sz="2000" dirty="0"/>
              <a:t>	(2) ضمان عدم إجراء تعديلات على رسائل العملاء أثناء انتقالها عبر القنوات.</a:t>
            </a:r>
            <a:endParaRPr lang="en-US" sz="2000" dirty="0"/>
          </a:p>
          <a:p>
            <a:pPr marL="0" indent="0">
              <a:buNone/>
            </a:pPr>
            <a:r>
              <a:rPr lang="ar-SA" sz="2000" dirty="0"/>
              <a:t>	(3) ضمان الحفاظ على سرية معاملات العملاء </a:t>
            </a:r>
            <a:r>
              <a:rPr lang="en-US" sz="2000" b="1" i="1" dirty="0"/>
              <a:t>Privacy</a:t>
            </a:r>
            <a:r>
              <a:rPr lang="ar-JO" sz="2000" b="1" i="1" dirty="0"/>
              <a:t>.</a:t>
            </a:r>
            <a:endParaRPr lang="en-US" sz="2000" dirty="0"/>
          </a:p>
          <a:p>
            <a:pPr marL="0" indent="0">
              <a:buNone/>
            </a:pPr>
            <a:r>
              <a:rPr lang="ar-SA" sz="2000" dirty="0"/>
              <a:t>	(4) ضمان عدم إنكار مرسل الرسالة لها </a:t>
            </a:r>
            <a:r>
              <a:rPr lang="en-US" sz="2000" b="1" i="1" dirty="0"/>
              <a:t>Non</a:t>
            </a:r>
            <a:r>
              <a:rPr lang="en-US" sz="2000" dirty="0"/>
              <a:t> – </a:t>
            </a:r>
            <a:r>
              <a:rPr lang="en-US" sz="2000" b="1" i="1" dirty="0"/>
              <a:t>repudiation</a:t>
            </a:r>
            <a:r>
              <a:rPr lang="en-US" sz="2000" dirty="0"/>
              <a:t> </a:t>
            </a:r>
          </a:p>
          <a:p>
            <a:pPr marL="0" indent="0" algn="just">
              <a:lnSpc>
                <a:spcPct val="150000"/>
              </a:lnSpc>
              <a:buNone/>
            </a:pPr>
            <a:endParaRPr lang="ar-EG" sz="2000" b="1" dirty="0"/>
          </a:p>
        </p:txBody>
      </p:sp>
      <p:sp>
        <p:nvSpPr>
          <p:cNvPr id="4" name="عنصر نائب للتاريخ 3">
            <a:extLst>
              <a:ext uri="{FF2B5EF4-FFF2-40B4-BE49-F238E27FC236}">
                <a16:creationId xmlns:a16="http://schemas.microsoft.com/office/drawing/2014/main" id="{BBA130E1-3820-4929-B769-DC45BB5EB10D}"/>
              </a:ext>
            </a:extLst>
          </p:cNvPr>
          <p:cNvSpPr>
            <a:spLocks noGrp="1"/>
          </p:cNvSpPr>
          <p:nvPr>
            <p:ph type="dt" sz="half" idx="10"/>
          </p:nvPr>
        </p:nvSpPr>
        <p:spPr/>
        <p:txBody>
          <a:bodyPr/>
          <a:lstStyle/>
          <a:p>
            <a:fld id="{DDF11EBE-4D30-453F-8813-1A1FA4B9FBA5}" type="datetime12">
              <a:rPr lang="ar-EG" smtClean="0"/>
              <a:t>21/03/2020 03:29 م</a:t>
            </a:fld>
            <a:endParaRPr lang="ar-EG"/>
          </a:p>
        </p:txBody>
      </p:sp>
      <p:sp>
        <p:nvSpPr>
          <p:cNvPr id="5" name="عنصر نائب للتذييل 4">
            <a:extLst>
              <a:ext uri="{FF2B5EF4-FFF2-40B4-BE49-F238E27FC236}">
                <a16:creationId xmlns:a16="http://schemas.microsoft.com/office/drawing/2014/main" id="{6BEF5A7A-C733-4286-B9F9-527BB69D33E9}"/>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2017014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additive="base">
                                        <p:cTn id="4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additive="base">
                                        <p:cTn id="5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 calcmode="lin" valueType="num">
                                      <p:cBhvr additive="base">
                                        <p:cTn id="6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8" end="8"/>
                                            </p:txEl>
                                          </p:spTgt>
                                        </p:tgtEl>
                                        <p:attrNameLst>
                                          <p:attrName>style.visibility</p:attrName>
                                        </p:attrNameLst>
                                      </p:cBhvr>
                                      <p:to>
                                        <p:strVal val="visible"/>
                                      </p:to>
                                    </p:set>
                                    <p:anim calcmode="lin" valueType="num">
                                      <p:cBhvr additive="base">
                                        <p:cTn id="6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9" end="9"/>
                                            </p:txEl>
                                          </p:spTgt>
                                        </p:tgtEl>
                                        <p:attrNameLst>
                                          <p:attrName>style.visibility</p:attrName>
                                        </p:attrNameLst>
                                      </p:cBhvr>
                                      <p:to>
                                        <p:strVal val="visible"/>
                                      </p:to>
                                    </p:set>
                                    <p:anim calcmode="lin" valueType="num">
                                      <p:cBhvr additive="base">
                                        <p:cTn id="7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4212594-8CD2-4DBD-8225-17D0497C9019}"/>
              </a:ext>
            </a:extLst>
          </p:cNvPr>
          <p:cNvSpPr>
            <a:spLocks noGrp="1"/>
          </p:cNvSpPr>
          <p:nvPr>
            <p:ph type="title"/>
          </p:nvPr>
        </p:nvSpPr>
        <p:spPr>
          <a:solidFill>
            <a:schemeClr val="accent6">
              <a:lumMod val="20000"/>
              <a:lumOff val="80000"/>
            </a:schemeClr>
          </a:solidFill>
        </p:spPr>
        <p:txBody>
          <a:bodyPr/>
          <a:lstStyle/>
          <a:p>
            <a:pPr algn="ctr"/>
            <a:r>
              <a:rPr lang="ar-SA" b="1" dirty="0"/>
              <a:t>مبادئ إدارة مخاطر العمليات المصرفية الإلكترونية: </a:t>
            </a:r>
            <a:r>
              <a:rPr lang="ar-SA" b="1" dirty="0">
                <a:solidFill>
                  <a:srgbClr val="FF0000"/>
                </a:solidFill>
              </a:rPr>
              <a:t>تابع</a:t>
            </a:r>
            <a:endParaRPr lang="ar-EG" dirty="0">
              <a:solidFill>
                <a:srgbClr val="FF0000"/>
              </a:solidFill>
            </a:endParaRPr>
          </a:p>
        </p:txBody>
      </p:sp>
      <p:sp>
        <p:nvSpPr>
          <p:cNvPr id="3" name="عنصر نائب للمحتوى 2">
            <a:extLst>
              <a:ext uri="{FF2B5EF4-FFF2-40B4-BE49-F238E27FC236}">
                <a16:creationId xmlns:a16="http://schemas.microsoft.com/office/drawing/2014/main" id="{9C9C96D4-D8B3-4786-9566-1B474632C25E}"/>
              </a:ext>
            </a:extLst>
          </p:cNvPr>
          <p:cNvSpPr>
            <a:spLocks noGrp="1"/>
          </p:cNvSpPr>
          <p:nvPr>
            <p:ph idx="1"/>
          </p:nvPr>
        </p:nvSpPr>
        <p:spPr>
          <a:xfrm>
            <a:off x="838200" y="1828800"/>
            <a:ext cx="10515600" cy="4348163"/>
          </a:xfrm>
          <a:solidFill>
            <a:schemeClr val="accent4">
              <a:lumMod val="20000"/>
              <a:lumOff val="80000"/>
            </a:schemeClr>
          </a:solidFill>
        </p:spPr>
        <p:txBody>
          <a:bodyPr>
            <a:normAutofit fontScale="85000" lnSpcReduction="10000"/>
          </a:bodyPr>
          <a:lstStyle/>
          <a:p>
            <a:pPr marL="0" indent="0" algn="just">
              <a:lnSpc>
                <a:spcPct val="170000"/>
              </a:lnSpc>
              <a:buNone/>
            </a:pPr>
            <a:r>
              <a:rPr lang="ar-SA" dirty="0"/>
              <a:t>(ب) تدعيم الاتصالات بين المستويات المختلفة بالبنك من مجلس إدارة وإدارة عليا، وبين العاملين بشأن سلامة أداء النظم وتوفير التدريب المستمر للعاملين </a:t>
            </a:r>
            <a:r>
              <a:rPr lang="en-US" b="1" i="1" dirty="0"/>
              <a:t>Coordinating</a:t>
            </a:r>
            <a:r>
              <a:rPr lang="en-US" b="1" dirty="0"/>
              <a:t> </a:t>
            </a:r>
            <a:r>
              <a:rPr lang="en-US" b="1" i="1" dirty="0"/>
              <a:t>internal</a:t>
            </a:r>
            <a:r>
              <a:rPr lang="en-US" b="1" dirty="0"/>
              <a:t> </a:t>
            </a:r>
            <a:r>
              <a:rPr lang="en-US" b="1" i="1" dirty="0"/>
              <a:t>communication</a:t>
            </a:r>
            <a:r>
              <a:rPr lang="ar-JO" b="1" i="1" dirty="0"/>
              <a:t>.</a:t>
            </a:r>
            <a:endParaRPr lang="en-US" dirty="0"/>
          </a:p>
          <a:p>
            <a:pPr marL="0" indent="0" algn="just">
              <a:lnSpc>
                <a:spcPct val="170000"/>
              </a:lnSpc>
              <a:buNone/>
            </a:pPr>
            <a:r>
              <a:rPr lang="ar-SA" dirty="0"/>
              <a:t>(ج) استمرار تقديم وتطوير الخدمات </a:t>
            </a:r>
            <a:r>
              <a:rPr lang="en-US" b="1" i="1" dirty="0"/>
              <a:t>Evaluating</a:t>
            </a:r>
            <a:r>
              <a:rPr lang="en-US" b="1" dirty="0"/>
              <a:t> and developing services</a:t>
            </a:r>
            <a:r>
              <a:rPr lang="ar-EG" b="1" i="1" dirty="0"/>
              <a:t>.</a:t>
            </a:r>
            <a:endParaRPr lang="en-US" dirty="0"/>
          </a:p>
          <a:p>
            <a:pPr marL="447675" lvl="0" indent="-447675" algn="just">
              <a:lnSpc>
                <a:spcPct val="170000"/>
              </a:lnSpc>
              <a:buNone/>
            </a:pPr>
            <a:r>
              <a:rPr lang="ar-SA" dirty="0"/>
              <a:t>(د) وضع ضوابط للحد من المخاطر في حالة الاعتماد على مصادر خارج البنك لتقديم الدعــم الفني.  </a:t>
            </a:r>
            <a:endParaRPr lang="en-US" dirty="0"/>
          </a:p>
          <a:p>
            <a:pPr marL="447675" indent="-447675" algn="just">
              <a:lnSpc>
                <a:spcPct val="170000"/>
              </a:lnSpc>
              <a:buNone/>
            </a:pPr>
            <a:r>
              <a:rPr lang="ar-SA" dirty="0"/>
              <a:t>(هـ) إحاطة العملاء عن العمليات المصرفية الالكترونية وكيفية استخدامها</a:t>
            </a:r>
            <a:endParaRPr lang="en-US" dirty="0"/>
          </a:p>
          <a:p>
            <a:pPr marL="447675" indent="-447675" algn="just">
              <a:lnSpc>
                <a:spcPct val="170000"/>
              </a:lnSpc>
              <a:buNone/>
            </a:pPr>
            <a:r>
              <a:rPr lang="ar-SA" dirty="0"/>
              <a:t>(و) إعداد خطط طوارئ</a:t>
            </a:r>
            <a:r>
              <a:rPr lang="ar-SA" b="1" i="1" dirty="0"/>
              <a:t> </a:t>
            </a:r>
            <a:r>
              <a:rPr lang="en-US" b="1" i="1" dirty="0"/>
              <a:t>Contingency planning</a:t>
            </a:r>
            <a:endParaRPr lang="ar-EG" b="1" dirty="0"/>
          </a:p>
        </p:txBody>
      </p:sp>
      <p:sp>
        <p:nvSpPr>
          <p:cNvPr id="4" name="عنصر نائب للتاريخ 3">
            <a:extLst>
              <a:ext uri="{FF2B5EF4-FFF2-40B4-BE49-F238E27FC236}">
                <a16:creationId xmlns:a16="http://schemas.microsoft.com/office/drawing/2014/main" id="{9ECC5149-95F1-41E2-841F-6323F11C2BED}"/>
              </a:ext>
            </a:extLst>
          </p:cNvPr>
          <p:cNvSpPr>
            <a:spLocks noGrp="1"/>
          </p:cNvSpPr>
          <p:nvPr>
            <p:ph type="dt" sz="half" idx="10"/>
          </p:nvPr>
        </p:nvSpPr>
        <p:spPr/>
        <p:txBody>
          <a:bodyPr/>
          <a:lstStyle/>
          <a:p>
            <a:fld id="{702E0CDF-20CA-4258-AFFE-78198748BF43}" type="datetime12">
              <a:rPr lang="ar-EG" smtClean="0"/>
              <a:t>21/03/2020 07:01 م</a:t>
            </a:fld>
            <a:endParaRPr lang="ar-EG"/>
          </a:p>
        </p:txBody>
      </p:sp>
      <p:sp>
        <p:nvSpPr>
          <p:cNvPr id="5" name="عنصر نائب للتذييل 4">
            <a:extLst>
              <a:ext uri="{FF2B5EF4-FFF2-40B4-BE49-F238E27FC236}">
                <a16:creationId xmlns:a16="http://schemas.microsoft.com/office/drawing/2014/main" id="{48065060-01B8-4435-972B-0E3757C5B97E}"/>
              </a:ext>
            </a:extLst>
          </p:cNvPr>
          <p:cNvSpPr>
            <a:spLocks noGrp="1"/>
          </p:cNvSpPr>
          <p:nvPr>
            <p:ph type="ftr" sz="quarter" idx="11"/>
          </p:nvPr>
        </p:nvSpPr>
        <p:spPr/>
        <p:txBody>
          <a:bodyPr/>
          <a:lstStyle/>
          <a:p>
            <a:r>
              <a:rPr lang="ar-EG"/>
              <a:t>الفرقة الثالثة - شعبة اللغة الإنجليزية - مقرر دراسات تجارية بلغة عربية</a:t>
            </a:r>
          </a:p>
        </p:txBody>
      </p:sp>
    </p:spTree>
    <p:extLst>
      <p:ext uri="{BB962C8B-B14F-4D97-AF65-F5344CB8AC3E}">
        <p14:creationId xmlns:p14="http://schemas.microsoft.com/office/powerpoint/2010/main" val="529995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TotalTime>
  <Words>1648</Words>
  <Application>Microsoft Office PowerPoint</Application>
  <PresentationFormat>شاشة عريضة</PresentationFormat>
  <Paragraphs>103</Paragraphs>
  <Slides>14</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14</vt:i4>
      </vt:variant>
    </vt:vector>
  </HeadingPairs>
  <TitlesOfParts>
    <vt:vector size="18" baseType="lpstr">
      <vt:lpstr>Arial</vt:lpstr>
      <vt:lpstr>Calibri</vt:lpstr>
      <vt:lpstr>Calibri Light</vt:lpstr>
      <vt:lpstr>نسق Office</vt:lpstr>
      <vt:lpstr>الفصل الثالث: تابع العمليات المصرفية الإلكترونية </vt:lpstr>
      <vt:lpstr>إصدار وسائل دفع لنقود الكترونية</vt:lpstr>
      <vt:lpstr>شروط ممارسة البنوك للعمليات المصرفية الالكترونية</vt:lpstr>
      <vt:lpstr>شروط ممارسة البنوك للعمليات المصرفية الالكترونية: تابع</vt:lpstr>
      <vt:lpstr>مخاطر العمليات المصرفية الالكترونية</vt:lpstr>
      <vt:lpstr>مخاطر العمليات المصرفية الالكترونية: تابع</vt:lpstr>
      <vt:lpstr>مخاطر العمليات المصرفية الالكترونية: تابع</vt:lpstr>
      <vt:lpstr>مبادئ إدارة مخاطر العمليات المصرفية الإلكترونية</vt:lpstr>
      <vt:lpstr>مبادئ إدارة مخاطر العمليات المصرفية الإلكترونية: تابع</vt:lpstr>
      <vt:lpstr>مبادئ إدارة مخاطر العمليات المصرفية الإلكترونية: تابع</vt:lpstr>
      <vt:lpstr>اتجاهات البنوك العالمية في العمل المصرفي الالكتروني</vt:lpstr>
      <vt:lpstr>اتجاهات البنوك العالمية في العمل المصرفي الالكتروني: تابع</vt:lpstr>
      <vt:lpstr>متطلبات البنك الإلكتروني</vt:lpstr>
      <vt:lpstr>متطلبات البنك الإلكتروني: تابع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الثالث العمليات المصرفية الإلكترونية</dc:title>
  <dc:creator>Amr AL-Kerdawy</dc:creator>
  <cp:lastModifiedBy>Amr AL-Kerdawy</cp:lastModifiedBy>
  <cp:revision>10</cp:revision>
  <dcterms:created xsi:type="dcterms:W3CDTF">2020-03-15T19:04:11Z</dcterms:created>
  <dcterms:modified xsi:type="dcterms:W3CDTF">2020-03-21T17:18:33Z</dcterms:modified>
</cp:coreProperties>
</file>