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6" r:id="rId2"/>
    <p:sldId id="267" r:id="rId3"/>
    <p:sldId id="257" r:id="rId4"/>
    <p:sldId id="258" r:id="rId5"/>
    <p:sldId id="259" r:id="rId6"/>
    <p:sldId id="260" r:id="rId7"/>
    <p:sldId id="261" r:id="rId8"/>
    <p:sldId id="262" r:id="rId9"/>
    <p:sldId id="263" r:id="rId10"/>
    <p:sldId id="264" r:id="rId11"/>
    <p:sldId id="265" r:id="rId12"/>
    <p:sldId id="268" r:id="rId13"/>
    <p:sldId id="269" r:id="rId14"/>
    <p:sldId id="270" r:id="rId15"/>
    <p:sldId id="271" r:id="rId16"/>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97" autoAdjust="0"/>
    <p:restoredTop sz="94624"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EG"/>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29/07/1441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29/07/1441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EG"/>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29/07/1441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29/07/1441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B53285C-1C11-4DED-9D81-66E8E2FF4412}" type="datetimeFigureOut">
              <a:rPr lang="ar-EG" smtClean="0"/>
              <a:pPr/>
              <a:t>29/07/1441</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5" name="عنصر نائب للتاريخ 4"/>
          <p:cNvSpPr>
            <a:spLocks noGrp="1"/>
          </p:cNvSpPr>
          <p:nvPr>
            <p:ph type="dt" sz="half" idx="10"/>
          </p:nvPr>
        </p:nvSpPr>
        <p:spPr/>
        <p:txBody>
          <a:bodyPr/>
          <a:lstStyle/>
          <a:p>
            <a:fld id="{0B53285C-1C11-4DED-9D81-66E8E2FF4412}" type="datetimeFigureOut">
              <a:rPr lang="ar-EG" smtClean="0"/>
              <a:pPr/>
              <a:t>29/07/1441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7" name="عنصر نائب للتاريخ 6"/>
          <p:cNvSpPr>
            <a:spLocks noGrp="1"/>
          </p:cNvSpPr>
          <p:nvPr>
            <p:ph type="dt" sz="half" idx="10"/>
          </p:nvPr>
        </p:nvSpPr>
        <p:spPr/>
        <p:txBody>
          <a:bodyPr/>
          <a:lstStyle/>
          <a:p>
            <a:fld id="{0B53285C-1C11-4DED-9D81-66E8E2FF4412}" type="datetimeFigureOut">
              <a:rPr lang="ar-EG" smtClean="0"/>
              <a:pPr/>
              <a:t>29/07/1441</a:t>
            </a:fld>
            <a:endParaRPr lang="ar-EG"/>
          </a:p>
        </p:txBody>
      </p:sp>
      <p:sp>
        <p:nvSpPr>
          <p:cNvPr id="8" name="عنصر نائب للتذييل 7"/>
          <p:cNvSpPr>
            <a:spLocks noGrp="1"/>
          </p:cNvSpPr>
          <p:nvPr>
            <p:ph type="ftr" sz="quarter" idx="11"/>
          </p:nvPr>
        </p:nvSpPr>
        <p:spPr/>
        <p:txBody>
          <a:bodyPr/>
          <a:lstStyle/>
          <a:p>
            <a:endParaRPr lang="ar-EG"/>
          </a:p>
        </p:txBody>
      </p:sp>
      <p:sp>
        <p:nvSpPr>
          <p:cNvPr id="9" name="عنصر نائب لرقم الشريحة 8"/>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EG"/>
          </a:p>
        </p:txBody>
      </p:sp>
      <p:sp>
        <p:nvSpPr>
          <p:cNvPr id="3" name="عنصر نائب للتاريخ 2"/>
          <p:cNvSpPr>
            <a:spLocks noGrp="1"/>
          </p:cNvSpPr>
          <p:nvPr>
            <p:ph type="dt" sz="half" idx="10"/>
          </p:nvPr>
        </p:nvSpPr>
        <p:spPr/>
        <p:txBody>
          <a:bodyPr/>
          <a:lstStyle/>
          <a:p>
            <a:fld id="{0B53285C-1C11-4DED-9D81-66E8E2FF4412}" type="datetimeFigureOut">
              <a:rPr lang="ar-EG" smtClean="0"/>
              <a:pPr/>
              <a:t>29/07/1441</a:t>
            </a:fld>
            <a:endParaRPr lang="ar-EG"/>
          </a:p>
        </p:txBody>
      </p:sp>
      <p:sp>
        <p:nvSpPr>
          <p:cNvPr id="4" name="عنصر نائب للتذييل 3"/>
          <p:cNvSpPr>
            <a:spLocks noGrp="1"/>
          </p:cNvSpPr>
          <p:nvPr>
            <p:ph type="ftr" sz="quarter" idx="11"/>
          </p:nvPr>
        </p:nvSpPr>
        <p:spPr/>
        <p:txBody>
          <a:bodyPr/>
          <a:lstStyle/>
          <a:p>
            <a:endParaRPr lang="ar-EG"/>
          </a:p>
        </p:txBody>
      </p:sp>
      <p:sp>
        <p:nvSpPr>
          <p:cNvPr id="5" name="عنصر نائب لرقم الشريحة 4"/>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B53285C-1C11-4DED-9D81-66E8E2FF4412}" type="datetimeFigureOut">
              <a:rPr lang="ar-EG" smtClean="0"/>
              <a:pPr/>
              <a:t>29/07/1441</a:t>
            </a:fld>
            <a:endParaRPr lang="ar-EG"/>
          </a:p>
        </p:txBody>
      </p:sp>
      <p:sp>
        <p:nvSpPr>
          <p:cNvPr id="3" name="عنصر نائب للتذييل 2"/>
          <p:cNvSpPr>
            <a:spLocks noGrp="1"/>
          </p:cNvSpPr>
          <p:nvPr>
            <p:ph type="ftr" sz="quarter" idx="11"/>
          </p:nvPr>
        </p:nvSpPr>
        <p:spPr/>
        <p:txBody>
          <a:bodyPr/>
          <a:lstStyle/>
          <a:p>
            <a:endParaRPr lang="ar-EG"/>
          </a:p>
        </p:txBody>
      </p:sp>
      <p:sp>
        <p:nvSpPr>
          <p:cNvPr id="4" name="عنصر نائب لرقم الشريحة 3"/>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EG"/>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53285C-1C11-4DED-9D81-66E8E2FF4412}" type="datetimeFigureOut">
              <a:rPr lang="ar-EG" smtClean="0"/>
              <a:pPr/>
              <a:t>29/07/1441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EG"/>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B53285C-1C11-4DED-9D81-66E8E2FF4412}" type="datetimeFigureOut">
              <a:rPr lang="ar-EG" smtClean="0"/>
              <a:pPr/>
              <a:t>29/07/1441</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86E442D8-EB49-4B61-996D-6DC6CF87B141}"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EG"/>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B53285C-1C11-4DED-9D81-66E8E2FF4412}" type="datetimeFigureOut">
              <a:rPr lang="ar-EG" smtClean="0"/>
              <a:pPr/>
              <a:t>29/07/1441</a:t>
            </a:fld>
            <a:endParaRPr lang="ar-EG"/>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6E442D8-EB49-4B61-996D-6DC6CF87B141}"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404664"/>
            <a:ext cx="8229600" cy="1143000"/>
          </a:xfrm>
        </p:spPr>
        <p:txBody>
          <a:bodyPr>
            <a:noAutofit/>
          </a:bodyPr>
          <a:lstStyle/>
          <a:p>
            <a:r>
              <a:rPr lang="ar-EG" sz="5400" dirty="0" smtClean="0"/>
              <a:t/>
            </a:r>
            <a:br>
              <a:rPr lang="ar-EG" sz="5400" dirty="0" smtClean="0"/>
            </a:br>
            <a:r>
              <a:rPr lang="ar-EG" sz="5400" u="sng" dirty="0" smtClean="0"/>
              <a:t/>
            </a:r>
            <a:br>
              <a:rPr lang="ar-EG" sz="5400" u="sng" dirty="0" smtClean="0"/>
            </a:br>
            <a:r>
              <a:rPr lang="ar-EG" sz="6000" dirty="0" smtClean="0"/>
              <a:t/>
            </a:r>
            <a:br>
              <a:rPr lang="ar-EG" sz="6000" dirty="0" smtClean="0"/>
            </a:br>
            <a:r>
              <a:rPr lang="en-US" sz="6000" dirty="0"/>
              <a:t/>
            </a:r>
            <a:br>
              <a:rPr lang="en-US" sz="6000" dirty="0"/>
            </a:br>
            <a:endParaRPr lang="ar-EG" sz="6000" dirty="0"/>
          </a:p>
        </p:txBody>
      </p:sp>
      <p:sp>
        <p:nvSpPr>
          <p:cNvPr id="3" name="عنصر نائب للمحتوى 2"/>
          <p:cNvSpPr>
            <a:spLocks noGrp="1"/>
          </p:cNvSpPr>
          <p:nvPr>
            <p:ph idx="1"/>
          </p:nvPr>
        </p:nvSpPr>
        <p:spPr>
          <a:xfrm>
            <a:off x="323528" y="332656"/>
            <a:ext cx="8229600" cy="6261393"/>
          </a:xfrm>
        </p:spPr>
        <p:txBody>
          <a:bodyPr>
            <a:normAutofit fontScale="92500" lnSpcReduction="10000"/>
          </a:bodyPr>
          <a:lstStyle/>
          <a:p>
            <a:pPr algn="ctr">
              <a:buNone/>
            </a:pPr>
            <a:r>
              <a:rPr lang="ar-EG" sz="4800" b="1" u="sng" dirty="0" smtClean="0">
                <a:solidFill>
                  <a:schemeClr val="accent2"/>
                </a:solidFill>
              </a:rPr>
              <a:t>المحاضرة الثانية</a:t>
            </a:r>
          </a:p>
          <a:p>
            <a:pPr algn="ctr">
              <a:buNone/>
            </a:pPr>
            <a:r>
              <a:rPr lang="ar-EG" sz="4800" b="1" u="sng" dirty="0" smtClean="0">
                <a:solidFill>
                  <a:schemeClr val="accent2"/>
                </a:solidFill>
              </a:rPr>
              <a:t>الفرقة الأولى ( انتظام وانتساب وشعبة)</a:t>
            </a:r>
          </a:p>
          <a:p>
            <a:pPr algn="ctr">
              <a:buNone/>
            </a:pPr>
            <a:r>
              <a:rPr lang="ar-EG" sz="6000" b="1" dirty="0" smtClean="0"/>
              <a:t>المدخل إلى دراسة القانون</a:t>
            </a:r>
          </a:p>
          <a:p>
            <a:pPr algn="ctr">
              <a:buNone/>
            </a:pPr>
            <a:r>
              <a:rPr lang="ar-EG" sz="6000" b="1" u="sng" dirty="0" smtClean="0"/>
              <a:t>( نظرية الحق )</a:t>
            </a:r>
          </a:p>
          <a:p>
            <a:pPr algn="ctr">
              <a:buNone/>
            </a:pPr>
            <a:endParaRPr lang="ar-EG" sz="4800" b="1" dirty="0" smtClean="0"/>
          </a:p>
          <a:p>
            <a:pPr algn="ctr">
              <a:buNone/>
            </a:pPr>
            <a:r>
              <a:rPr lang="ar-EG" sz="4800" b="1" dirty="0" smtClean="0"/>
              <a:t>الدكتور</a:t>
            </a:r>
          </a:p>
          <a:p>
            <a:pPr algn="ctr">
              <a:buNone/>
            </a:pPr>
            <a:r>
              <a:rPr lang="ar-EG" sz="4800" b="1" dirty="0" smtClean="0"/>
              <a:t>جمال </a:t>
            </a:r>
            <a:r>
              <a:rPr lang="ar-EG" sz="4800" b="1" dirty="0"/>
              <a:t>أبو الفتوح محمد أبو الخير</a:t>
            </a:r>
            <a:endParaRPr lang="en-US" sz="4800" dirty="0"/>
          </a:p>
          <a:p>
            <a:pPr algn="ctr">
              <a:buNone/>
            </a:pPr>
            <a:r>
              <a:rPr lang="ar-EG" sz="3600" b="1" dirty="0" smtClean="0">
                <a:solidFill>
                  <a:schemeClr val="tx2"/>
                </a:solidFill>
              </a:rPr>
              <a:t>قسم القانون المدني ووكيل كلية الحقوق جامعة دمياط </a:t>
            </a:r>
            <a:endParaRPr lang="ar-EG" sz="3600" b="1"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EG" sz="4000" b="1" u="sng" dirty="0"/>
              <a:t>تصنيف حقوق الشخصية:</a:t>
            </a:r>
            <a:endParaRPr lang="ar-EG" sz="4000" b="1" dirty="0"/>
          </a:p>
        </p:txBody>
      </p:sp>
      <p:sp>
        <p:nvSpPr>
          <p:cNvPr id="3" name="عنصر نائب للمحتوى 2"/>
          <p:cNvSpPr>
            <a:spLocks noGrp="1"/>
          </p:cNvSpPr>
          <p:nvPr>
            <p:ph idx="1"/>
          </p:nvPr>
        </p:nvSpPr>
        <p:spPr/>
        <p:txBody>
          <a:bodyPr>
            <a:normAutofit/>
          </a:bodyPr>
          <a:lstStyle/>
          <a:p>
            <a:r>
              <a:rPr lang="ar-EG" b="1" dirty="0"/>
              <a:t>أولاً</a:t>
            </a:r>
            <a:r>
              <a:rPr lang="ar-EG" dirty="0"/>
              <a:t>: الحقوق التي ترمي إلي حماية الكيان المادي للإنسان.</a:t>
            </a:r>
            <a:endParaRPr lang="en-US" dirty="0"/>
          </a:p>
          <a:p>
            <a:r>
              <a:rPr lang="ar-EG" b="1" dirty="0"/>
              <a:t>ثانياً</a:t>
            </a:r>
            <a:r>
              <a:rPr lang="ar-EG" dirty="0"/>
              <a:t>: الحقوق التي ترمي إلي حماية الكيان الأدبي أو المعنوي للإنسان.</a:t>
            </a:r>
            <a:endParaRPr lang="en-US" dirty="0"/>
          </a:p>
          <a:p>
            <a:r>
              <a:rPr lang="ar-EG" b="1" dirty="0"/>
              <a:t>ثالثاً</a:t>
            </a:r>
            <a:r>
              <a:rPr lang="ar-EG" dirty="0"/>
              <a:t>: الحقوق التي تمكن الشخص من مزاولة نشاطه.</a:t>
            </a:r>
            <a:endParaRPr lang="en-US" dirty="0"/>
          </a:p>
          <a:p>
            <a:endParaRPr lang="ar-E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476672"/>
            <a:ext cx="7772400" cy="1470025"/>
          </a:xfrm>
        </p:spPr>
        <p:txBody>
          <a:bodyPr>
            <a:normAutofit/>
          </a:bodyPr>
          <a:lstStyle/>
          <a:p>
            <a:pPr algn="r"/>
            <a:r>
              <a:rPr lang="ar-EG" b="1" u="sng" dirty="0"/>
              <a:t>تصنيف حقوق الشخصية:</a:t>
            </a:r>
            <a:r>
              <a:rPr lang="en-US" dirty="0"/>
              <a:t/>
            </a:r>
            <a:br>
              <a:rPr lang="en-US" dirty="0"/>
            </a:br>
            <a:endParaRPr lang="ar-EG" dirty="0"/>
          </a:p>
        </p:txBody>
      </p:sp>
      <p:sp>
        <p:nvSpPr>
          <p:cNvPr id="3" name="عنوان فرعي 2"/>
          <p:cNvSpPr>
            <a:spLocks noGrp="1"/>
          </p:cNvSpPr>
          <p:nvPr>
            <p:ph type="subTitle" idx="1"/>
          </p:nvPr>
        </p:nvSpPr>
        <p:spPr>
          <a:xfrm>
            <a:off x="1547664" y="1772816"/>
            <a:ext cx="6400800" cy="1752600"/>
          </a:xfrm>
        </p:spPr>
        <p:txBody>
          <a:bodyPr>
            <a:noAutofit/>
          </a:bodyPr>
          <a:lstStyle/>
          <a:p>
            <a:pPr algn="r"/>
            <a:r>
              <a:rPr lang="ar-EG" sz="2400" b="1" u="sng" dirty="0">
                <a:solidFill>
                  <a:schemeClr val="tx1"/>
                </a:solidFill>
              </a:rPr>
              <a:t>أولاً: الحقوق التي ترمي إلي حماية الكيان المادي للإنسان:</a:t>
            </a:r>
            <a:endParaRPr lang="en-US" sz="2400" dirty="0">
              <a:solidFill>
                <a:schemeClr val="tx1"/>
              </a:solidFill>
            </a:endParaRPr>
          </a:p>
          <a:p>
            <a:pPr algn="r"/>
            <a:r>
              <a:rPr lang="ar-EG" sz="2800" dirty="0">
                <a:solidFill>
                  <a:schemeClr val="tx1"/>
                </a:solidFill>
              </a:rPr>
              <a:t>تهدف هذه الحقوق إلي تمكين صاحبها من حماية كيانه المادي والدفاع عنه ضد أي اعتداء غير مشروع، وهذا ما يعرف بالحق في سلامة البدن أو الجسد أو الحق في الحياة. وتتنوع هذه الحقوق إلي عدة أنواع؛ فمنها ما يهدف إلي حماية الجسد في مواجهة الغير، ومنها ما يفرض علي صاحبها واجباً بعدم إبرام أية تصرفات يكون محلها جسده أو أحد أعضائه. وفيما يلي بيان بهذه الحقوق</a:t>
            </a:r>
            <a:r>
              <a:rPr lang="ar-EG" sz="2800" dirty="0" smtClean="0">
                <a:solidFill>
                  <a:schemeClr val="tx1"/>
                </a:solidFill>
              </a:rPr>
              <a:t>.</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EG" sz="3200" b="1" dirty="0">
                <a:solidFill>
                  <a:schemeClr val="accent2"/>
                </a:solidFill>
              </a:rPr>
              <a:t>أولاً: الحقوق التي ترمي إلي حماية الكيان المادي للإنسان:</a:t>
            </a:r>
            <a:endParaRPr lang="en-US" sz="3200" dirty="0">
              <a:solidFill>
                <a:schemeClr val="accent2"/>
              </a:solidFill>
            </a:endParaRPr>
          </a:p>
        </p:txBody>
      </p:sp>
      <p:sp>
        <p:nvSpPr>
          <p:cNvPr id="3" name="عنصر نائب للمحتوى 2"/>
          <p:cNvSpPr>
            <a:spLocks noGrp="1"/>
          </p:cNvSpPr>
          <p:nvPr>
            <p:ph idx="1"/>
          </p:nvPr>
        </p:nvSpPr>
        <p:spPr/>
        <p:txBody>
          <a:bodyPr/>
          <a:lstStyle/>
          <a:p>
            <a:pPr marL="0" indent="0">
              <a:buNone/>
            </a:pPr>
            <a:r>
              <a:rPr lang="ar-EG" b="1" u="sng" dirty="0"/>
              <a:t>(أ) الحقوق التي ترمي إلي حماية الجسد في مواجهة </a:t>
            </a:r>
            <a:r>
              <a:rPr lang="ar-EG" b="1" u="sng" dirty="0" smtClean="0"/>
              <a:t>الغير.</a:t>
            </a:r>
          </a:p>
          <a:p>
            <a:pPr marL="0" indent="0">
              <a:buNone/>
            </a:pPr>
            <a:r>
              <a:rPr lang="ar-EG" b="1" u="sng" dirty="0"/>
              <a:t>(ب) الحقوق التي ترمي إلي حماية الجسد في مواجهة صاحبه نفسه</a:t>
            </a:r>
            <a:r>
              <a:rPr lang="ar-EG" b="1" u="sng" dirty="0" smtClean="0"/>
              <a:t>:</a:t>
            </a:r>
          </a:p>
          <a:p>
            <a:pPr marL="0" indent="0">
              <a:buNone/>
            </a:pPr>
            <a:r>
              <a:rPr lang="ar-EG" b="1" u="sng" dirty="0"/>
              <a:t>ثانياً: الحقوق التي ترمي إلي حماية الكيان الأدبي أو المعنوي للإنسان</a:t>
            </a:r>
            <a:r>
              <a:rPr lang="ar-EG" b="1" u="sng" dirty="0" smtClean="0"/>
              <a:t>:</a:t>
            </a:r>
          </a:p>
          <a:p>
            <a:pPr marL="0" indent="0">
              <a:buNone/>
            </a:pPr>
            <a:r>
              <a:rPr lang="ar-EG" b="1" u="sng" dirty="0"/>
              <a:t>رابعاً: الحقوق التي تمكن الشخص من مزاولة نشاطه وحرياته:</a:t>
            </a:r>
            <a:endParaRPr lang="en-US" dirty="0"/>
          </a:p>
          <a:p>
            <a:pPr marL="0" indent="0">
              <a:buNone/>
            </a:pPr>
            <a:endParaRPr lang="en-US" dirty="0"/>
          </a:p>
          <a:p>
            <a:pPr marL="0" indent="0">
              <a:buNone/>
            </a:pPr>
            <a:endParaRPr lang="ar-E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92696"/>
            <a:ext cx="8229600" cy="1143000"/>
          </a:xfrm>
        </p:spPr>
        <p:txBody>
          <a:bodyPr>
            <a:normAutofit fontScale="90000"/>
          </a:bodyPr>
          <a:lstStyle/>
          <a:p>
            <a:pPr algn="r"/>
            <a:r>
              <a:rPr lang="ar-EG" sz="4000" b="1" u="sng" dirty="0">
                <a:solidFill>
                  <a:schemeClr val="accent2"/>
                </a:solidFill>
              </a:rPr>
              <a:t>خصائص الحقوق اللصيقة بالشخصية:</a:t>
            </a:r>
            <a:r>
              <a:rPr lang="en-US" sz="4000" dirty="0"/>
              <a:t/>
            </a:r>
            <a:br>
              <a:rPr lang="en-US" sz="4000" dirty="0"/>
            </a:br>
            <a:r>
              <a:rPr lang="ar-EG" sz="3100" dirty="0"/>
              <a:t>تتمتع الحقوق اللصيقة بالشخصية بمجموعة من الخصائص </a:t>
            </a:r>
            <a:r>
              <a:rPr lang="ar-EG" sz="3100" dirty="0" smtClean="0"/>
              <a:t>وتتمثل </a:t>
            </a:r>
            <a:r>
              <a:rPr lang="ar-EG" sz="3100" dirty="0"/>
              <a:t>في: </a:t>
            </a:r>
            <a:r>
              <a:rPr lang="en-US" dirty="0"/>
              <a:t/>
            </a:r>
            <a:br>
              <a:rPr lang="en-US" dirty="0"/>
            </a:br>
            <a:r>
              <a:rPr lang="en-US" dirty="0"/>
              <a:t/>
            </a:r>
            <a:br>
              <a:rPr lang="en-US" dirty="0"/>
            </a:br>
            <a:endParaRPr lang="ar-EG" dirty="0">
              <a:solidFill>
                <a:srgbClr val="C00000"/>
              </a:solidFill>
            </a:endParaRPr>
          </a:p>
        </p:txBody>
      </p:sp>
      <p:sp>
        <p:nvSpPr>
          <p:cNvPr id="3" name="عنصر نائب للمحتوى 2"/>
          <p:cNvSpPr>
            <a:spLocks noGrp="1"/>
          </p:cNvSpPr>
          <p:nvPr>
            <p:ph idx="1"/>
          </p:nvPr>
        </p:nvSpPr>
        <p:spPr/>
        <p:txBody>
          <a:bodyPr>
            <a:normAutofit fontScale="85000" lnSpcReduction="20000"/>
          </a:bodyPr>
          <a:lstStyle/>
          <a:p>
            <a:r>
              <a:rPr lang="ar-EG" b="1" u="sng" dirty="0"/>
              <a:t>(1) أنها حقوق غير مالية:</a:t>
            </a:r>
            <a:endParaRPr lang="en-US" dirty="0"/>
          </a:p>
          <a:p>
            <a:r>
              <a:rPr lang="ar-EG" dirty="0"/>
              <a:t>معنى ذلك عدم جواز تقويم محلها بالمال، ولكن الاعتداء عليها قد ينتج عنه حق مالي وهذا ما يعرف بالحق في </a:t>
            </a:r>
            <a:r>
              <a:rPr lang="ar-EG" dirty="0" smtClean="0"/>
              <a:t>التعويض</a:t>
            </a:r>
          </a:p>
          <a:p>
            <a:r>
              <a:rPr lang="ar-EG" b="1" u="sng" dirty="0"/>
              <a:t>(2) أنها حقوق مطلقة:</a:t>
            </a:r>
            <a:endParaRPr lang="en-US" dirty="0"/>
          </a:p>
          <a:p>
            <a:r>
              <a:rPr lang="ar-EG" dirty="0"/>
              <a:t>أي يمكن الاحتجاج بها في مواجهة الكافة وليس علي فرد بذاته، حيث إن حق الفرد يقابله واجب سلبي عام مؤداه أن يمتنع الكافة عن القيام بأي عمل يكون فيه مساس بهذا الحق.</a:t>
            </a:r>
            <a:endParaRPr lang="en-US" dirty="0"/>
          </a:p>
          <a:p>
            <a:r>
              <a:rPr lang="ar-EG" b="1" u="sng" dirty="0"/>
              <a:t>(3) لا تنتقل إلي الورثة:</a:t>
            </a:r>
            <a:endParaRPr lang="en-US" dirty="0"/>
          </a:p>
          <a:p>
            <a:r>
              <a:rPr lang="ar-EG" dirty="0"/>
              <a:t>نظراً لارتباط الحقوق الشخصية بالشخص ارتباطاً وثيقاً، فإنها لا تنتقل إلي ورثته كقاعدة عامة حيث تثبت للشخص بوجوده وتنقضي بوفاته وانتهاء شخصيته. ويستثنى من ذلك الحق الأدبي للمؤلف بحيث إذا مات قبل أن يقرر نشر مصنفه انتقل حق تقرير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r>
              <a:rPr lang="ar-EG" sz="4000" b="1" u="sng" dirty="0">
                <a:solidFill>
                  <a:schemeClr val="accent2"/>
                </a:solidFill>
              </a:rPr>
              <a:t>خصائص الحقوق اللصيقة بالشخصية:</a:t>
            </a:r>
            <a:r>
              <a:rPr lang="en-US" sz="5400" dirty="0"/>
              <a:t/>
            </a:r>
            <a:br>
              <a:rPr lang="en-US" sz="5400" dirty="0"/>
            </a:br>
            <a:r>
              <a:rPr lang="ar-EG" sz="3100" b="1" dirty="0"/>
              <a:t>تتمتع الحقوق اللصيقة بالشخصية بمجموعة من الخصائص وتتمثل في:</a:t>
            </a:r>
            <a:r>
              <a:rPr lang="en-US" dirty="0"/>
              <a:t/>
            </a:r>
            <a:br>
              <a:rPr lang="en-US" dirty="0"/>
            </a:br>
            <a:endParaRPr lang="ar-EG" dirty="0">
              <a:solidFill>
                <a:srgbClr val="C00000"/>
              </a:solidFill>
            </a:endParaRPr>
          </a:p>
        </p:txBody>
      </p:sp>
      <p:sp>
        <p:nvSpPr>
          <p:cNvPr id="3" name="عنصر نائب للمحتوى 2"/>
          <p:cNvSpPr>
            <a:spLocks noGrp="1"/>
          </p:cNvSpPr>
          <p:nvPr>
            <p:ph idx="1"/>
          </p:nvPr>
        </p:nvSpPr>
        <p:spPr/>
        <p:txBody>
          <a:bodyPr>
            <a:normAutofit fontScale="92500" lnSpcReduction="20000"/>
          </a:bodyPr>
          <a:lstStyle/>
          <a:p>
            <a:r>
              <a:rPr lang="ar-EG" b="1" u="sng" dirty="0"/>
              <a:t>(4) عدم خضوعها لنظام التقادم:</a:t>
            </a:r>
            <a:endParaRPr lang="en-US" dirty="0"/>
          </a:p>
          <a:p>
            <a:r>
              <a:rPr lang="ar-EG" dirty="0"/>
              <a:t>نظراً لاتصال هذه الحقوق بشخصية صاحبها وملازمتها له، فإنها تخرج عن دائرة المعاملات القانونية، فلا تخضع لنظام التقادم المكسب أو المسقط، فهذه الحقوق لا تسقط بعدم الاستعمال مهما طال </a:t>
            </a:r>
            <a:r>
              <a:rPr lang="ar-EG" dirty="0" smtClean="0"/>
              <a:t>الزمن</a:t>
            </a:r>
          </a:p>
          <a:p>
            <a:r>
              <a:rPr lang="ar-EG" b="1" u="sng" dirty="0"/>
              <a:t>(5) حقوق خارجة عن دائرة التعامل:</a:t>
            </a:r>
            <a:endParaRPr lang="en-US" dirty="0"/>
          </a:p>
          <a:p>
            <a:r>
              <a:rPr lang="ar-EG" dirty="0"/>
              <a:t>لما كانت الحقوق الشخصية ملازمة لشخص الإنسان، ولا يجوز النزول عنها للغير ولا تدخل في جانب الذمة المالية له، فإنها تخرج عن دائرة التعامل ويترتب علي ذلك أنه لا يجوز التصرف فيها بمقابل أو بدون مقابل، ولكن هذا المنع ليس مطلقاً فهناك بعض الحقوق التي تقبل التعامل عليها كالحق في الاسم التجاري.</a:t>
            </a:r>
            <a:endParaRPr lang="en-US" dirty="0"/>
          </a:p>
          <a:p>
            <a:endParaRPr lang="ar-E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420888"/>
            <a:ext cx="8229600" cy="1143000"/>
          </a:xfrm>
        </p:spPr>
        <p:txBody>
          <a:bodyPr>
            <a:normAutofit fontScale="90000"/>
          </a:bodyPr>
          <a:lstStyle/>
          <a:p>
            <a:r>
              <a:rPr lang="ar-EG" b="1" dirty="0"/>
              <a:t> </a:t>
            </a:r>
            <a:r>
              <a:rPr lang="ar-SA" b="1" dirty="0"/>
              <a:t> </a:t>
            </a:r>
            <a:r>
              <a:rPr lang="ar-SA" b="1" dirty="0" smtClean="0"/>
              <a:t> </a:t>
            </a:r>
            <a:r>
              <a:rPr lang="ar-EG" b="1" u="sng" dirty="0"/>
              <a:t>الفصل الثاني</a:t>
            </a:r>
            <a:r>
              <a:rPr lang="en-US" dirty="0"/>
              <a:t/>
            </a:r>
            <a:br>
              <a:rPr lang="en-US" dirty="0"/>
            </a:br>
            <a:r>
              <a:rPr lang="ar-EG" b="1" u="sng" dirty="0"/>
              <a:t>الحقوق </a:t>
            </a:r>
            <a:r>
              <a:rPr lang="ar-EG" b="1" u="sng" dirty="0" smtClean="0"/>
              <a:t>المادية</a:t>
            </a:r>
            <a:br>
              <a:rPr lang="ar-EG" b="1" u="sng" dirty="0" smtClean="0"/>
            </a:br>
            <a:r>
              <a:rPr lang="ar-EG" b="1" u="sng" dirty="0" smtClean="0"/>
              <a:t>( المالية )</a:t>
            </a:r>
            <a:endParaRPr lang="en-US" dirty="0"/>
          </a:p>
        </p:txBody>
      </p:sp>
      <p:sp>
        <p:nvSpPr>
          <p:cNvPr id="3" name="عنصر نائب للمحتوى 2"/>
          <p:cNvSpPr>
            <a:spLocks noGrp="1"/>
          </p:cNvSpPr>
          <p:nvPr>
            <p:ph idx="1"/>
          </p:nvPr>
        </p:nvSpPr>
        <p:spPr/>
        <p:txBody>
          <a:bodyPr>
            <a:normAutofit/>
          </a:bodyPr>
          <a:lstStyle/>
          <a:p>
            <a:pPr marL="0" indent="0">
              <a:buNone/>
            </a:pPr>
            <a:endParaRPr lang="en-US" dirty="0"/>
          </a:p>
          <a:p>
            <a:pPr>
              <a:buNone/>
            </a:pPr>
            <a:endParaRPr lang="ar-E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764704"/>
            <a:ext cx="8229600" cy="1143000"/>
          </a:xfrm>
        </p:spPr>
        <p:txBody>
          <a:bodyPr>
            <a:normAutofit fontScale="90000"/>
          </a:bodyPr>
          <a:lstStyle/>
          <a:p>
            <a:r>
              <a:rPr lang="ar-EG" b="1" dirty="0" smtClean="0"/>
              <a:t>الباب الأول</a:t>
            </a:r>
            <a:br>
              <a:rPr lang="ar-EG" b="1" dirty="0" smtClean="0"/>
            </a:br>
            <a:r>
              <a:rPr lang="ar-EG" b="1" dirty="0" smtClean="0"/>
              <a:t>أنواع الحقوق</a:t>
            </a:r>
            <a:r>
              <a:rPr lang="en-US" sz="6000" dirty="0"/>
              <a:t/>
            </a:r>
            <a:br>
              <a:rPr lang="en-US" sz="6000" dirty="0"/>
            </a:br>
            <a:endParaRPr lang="ar-EG" sz="6000" b="1" dirty="0"/>
          </a:p>
        </p:txBody>
      </p:sp>
      <p:sp>
        <p:nvSpPr>
          <p:cNvPr id="3" name="عنصر نائب للمحتوى 2"/>
          <p:cNvSpPr>
            <a:spLocks noGrp="1"/>
          </p:cNvSpPr>
          <p:nvPr>
            <p:ph idx="1"/>
          </p:nvPr>
        </p:nvSpPr>
        <p:spPr/>
        <p:txBody>
          <a:bodyPr>
            <a:normAutofit fontScale="70000" lnSpcReduction="20000"/>
          </a:bodyPr>
          <a:lstStyle/>
          <a:p>
            <a:pPr marL="0" indent="0">
              <a:buNone/>
            </a:pPr>
            <a:r>
              <a:rPr lang="ar-EG" sz="6000" b="1" dirty="0">
                <a:solidFill>
                  <a:schemeClr val="accent2"/>
                </a:solidFill>
              </a:rPr>
              <a:t>تهدف دراسة هذا الباب إلي معرفة الدارس بالأمور الآتية:</a:t>
            </a:r>
            <a:endParaRPr lang="en-US" sz="6000" b="1" dirty="0">
              <a:solidFill>
                <a:schemeClr val="accent2"/>
              </a:solidFill>
            </a:endParaRPr>
          </a:p>
          <a:p>
            <a:r>
              <a:rPr lang="ar-EG" sz="4100" b="1" dirty="0"/>
              <a:t>أولاً: حقوقه السياسية التي تمكنه من المشاركة في نظام الحكم </a:t>
            </a:r>
            <a:r>
              <a:rPr lang="ar-EG" sz="4100" b="1" dirty="0" smtClean="0"/>
              <a:t>. </a:t>
            </a:r>
            <a:endParaRPr lang="en-US" sz="4100" b="1" dirty="0"/>
          </a:p>
          <a:p>
            <a:r>
              <a:rPr lang="ar-EG" sz="4100" b="1" dirty="0"/>
              <a:t>ثانياً: </a:t>
            </a:r>
            <a:r>
              <a:rPr lang="ar-EG" sz="4100" b="1" dirty="0" smtClean="0"/>
              <a:t>حقوقه </a:t>
            </a:r>
            <a:r>
              <a:rPr lang="ar-EG" sz="4100" b="1" dirty="0"/>
              <a:t>اللصيقة بشخصيته والتي ترمي إليها حماية كيانه المادي والأدبي </a:t>
            </a:r>
            <a:r>
              <a:rPr lang="ar-EG" sz="4100" b="1" dirty="0" smtClean="0"/>
              <a:t>.</a:t>
            </a:r>
          </a:p>
          <a:p>
            <a:r>
              <a:rPr lang="ar-EG" sz="4400" b="1" dirty="0"/>
              <a:t>ثالثاً: حقوقه المالية </a:t>
            </a:r>
            <a:r>
              <a:rPr lang="ar-EG" sz="4400" b="1" dirty="0" smtClean="0"/>
              <a:t>.</a:t>
            </a:r>
            <a:endParaRPr lang="ar-EG" sz="4400" b="1" dirty="0" smtClean="0"/>
          </a:p>
          <a:p>
            <a:r>
              <a:rPr lang="ar-EG" sz="4400" b="1" dirty="0"/>
              <a:t>رابعاً: حقوقه علي نتاجه الذهني أو ما تعرف باسم حقوق الملكية الفكرية </a:t>
            </a:r>
            <a:r>
              <a:rPr lang="ar-EG" sz="4400" b="1" dirty="0" smtClean="0"/>
              <a:t>.</a:t>
            </a:r>
            <a:endParaRPr lang="ar-EG" sz="4400" b="1" dirty="0" smtClean="0"/>
          </a:p>
          <a:p>
            <a:r>
              <a:rPr lang="ar-EG" sz="4000" b="1" dirty="0"/>
              <a:t>خامساً: كيفية تأمين الوفاء بالحق الشخصي لدى الغير </a:t>
            </a:r>
            <a:r>
              <a:rPr lang="ar-EG" sz="4000" b="1" dirty="0" smtClean="0"/>
              <a:t>.</a:t>
            </a:r>
            <a:endParaRPr lang="en-US" sz="4100" b="1" dirty="0"/>
          </a:p>
          <a:p>
            <a:pPr marL="0" indent="0">
              <a:buNone/>
            </a:pPr>
            <a:endParaRPr lang="en-US" sz="6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836712"/>
            <a:ext cx="7772400" cy="1470025"/>
          </a:xfrm>
        </p:spPr>
        <p:txBody>
          <a:bodyPr>
            <a:normAutofit fontScale="90000"/>
          </a:bodyPr>
          <a:lstStyle/>
          <a:p>
            <a:r>
              <a:rPr lang="ar-EG" b="1" dirty="0"/>
              <a:t>الفصل الأول</a:t>
            </a:r>
            <a:r>
              <a:rPr lang="ar-EG" b="1" u="sng" dirty="0"/>
              <a:t> </a:t>
            </a:r>
            <a:r>
              <a:rPr lang="en-US" dirty="0"/>
              <a:t/>
            </a:r>
            <a:br>
              <a:rPr lang="en-US" dirty="0"/>
            </a:br>
            <a:r>
              <a:rPr lang="ar-EG" b="1" dirty="0"/>
              <a:t>الحقوق غير المالية</a:t>
            </a:r>
            <a:r>
              <a:rPr lang="en-US" sz="6000" dirty="0"/>
              <a:t/>
            </a:r>
            <a:br>
              <a:rPr lang="en-US" sz="6000" dirty="0"/>
            </a:br>
            <a:r>
              <a:rPr lang="en-US" sz="6600" dirty="0"/>
              <a:t/>
            </a:r>
            <a:br>
              <a:rPr lang="en-US" sz="6600" dirty="0"/>
            </a:br>
            <a:endParaRPr lang="ar-EG" sz="6600" b="1" dirty="0"/>
          </a:p>
        </p:txBody>
      </p:sp>
      <p:sp>
        <p:nvSpPr>
          <p:cNvPr id="3" name="عنوان فرعي 2"/>
          <p:cNvSpPr>
            <a:spLocks noGrp="1"/>
          </p:cNvSpPr>
          <p:nvPr>
            <p:ph type="subTitle" idx="1"/>
          </p:nvPr>
        </p:nvSpPr>
        <p:spPr>
          <a:xfrm>
            <a:off x="1331640" y="1988840"/>
            <a:ext cx="6400800" cy="1752600"/>
          </a:xfrm>
        </p:spPr>
        <p:txBody>
          <a:bodyPr>
            <a:normAutofit fontScale="25000" lnSpcReduction="20000"/>
          </a:bodyPr>
          <a:lstStyle/>
          <a:p>
            <a:pPr algn="just"/>
            <a:r>
              <a:rPr lang="ar-EG" sz="4400" dirty="0"/>
              <a:t> </a:t>
            </a:r>
            <a:r>
              <a:rPr lang="ar-EG" sz="12800" b="1" dirty="0">
                <a:solidFill>
                  <a:schemeClr val="tx1"/>
                </a:solidFill>
              </a:rPr>
              <a:t>هي الحقوق التي لا يمكن تقويم محلها بالمال، وذلك لكونها ترد علي قيمة معنوية لا تقدر بالنقود بطبيعتها، وهي تهدف في الأساس إلي تحقيق مصلحة معنوية أو أدبية لصاحبها. ولما كانت هذه الحقوق غير مالية فإنها تخرج من دائرة التعامل، ولا تدخل في الذمة المالية لصاحبها، ولذلك يطلق عليها الحقوق غير المتقومة بالمال أو الحقوق غير المتعلقة بالذمة </a:t>
            </a:r>
            <a:r>
              <a:rPr lang="ar-EG" sz="12800" b="1" dirty="0" smtClean="0">
                <a:solidFill>
                  <a:schemeClr val="tx1"/>
                </a:solidFill>
              </a:rPr>
              <a:t>المالية ، </a:t>
            </a:r>
            <a:r>
              <a:rPr lang="ar-EG" sz="12800" b="1" dirty="0">
                <a:solidFill>
                  <a:schemeClr val="tx1"/>
                </a:solidFill>
              </a:rPr>
              <a:t>وتشكل هذه الطائفة ثلاثة أنواع هي: الحقوق السياسية، وحقوق شخصية، وحقوق الأسرة. </a:t>
            </a:r>
            <a:endParaRPr lang="en-US" sz="12800" b="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764704"/>
            <a:ext cx="7772400" cy="1470025"/>
          </a:xfrm>
        </p:spPr>
        <p:txBody>
          <a:bodyPr>
            <a:normAutofit fontScale="90000"/>
          </a:bodyPr>
          <a:lstStyle/>
          <a:p>
            <a:r>
              <a:rPr lang="ar-EG" b="1" dirty="0"/>
              <a:t>المبحث الأول </a:t>
            </a:r>
            <a:r>
              <a:rPr lang="en-US" dirty="0"/>
              <a:t/>
            </a:r>
            <a:br>
              <a:rPr lang="en-US" dirty="0"/>
            </a:br>
            <a:r>
              <a:rPr lang="ar-EG" b="1" dirty="0"/>
              <a:t>الحقوق السياسية</a:t>
            </a:r>
            <a:r>
              <a:rPr lang="en-US" sz="6000" dirty="0"/>
              <a:t/>
            </a:r>
            <a:br>
              <a:rPr lang="en-US" sz="6000" dirty="0"/>
            </a:br>
            <a:r>
              <a:rPr lang="ar-EG" sz="6600" b="1" dirty="0" smtClean="0"/>
              <a:t/>
            </a:r>
            <a:br>
              <a:rPr lang="ar-EG" sz="6600" b="1" dirty="0" smtClean="0"/>
            </a:br>
            <a:endParaRPr lang="ar-EG" sz="6600" b="1" dirty="0"/>
          </a:p>
        </p:txBody>
      </p:sp>
      <p:sp>
        <p:nvSpPr>
          <p:cNvPr id="3" name="عنوان فرعي 2"/>
          <p:cNvSpPr>
            <a:spLocks noGrp="1"/>
          </p:cNvSpPr>
          <p:nvPr>
            <p:ph type="subTitle" idx="1"/>
          </p:nvPr>
        </p:nvSpPr>
        <p:spPr>
          <a:xfrm>
            <a:off x="1619672" y="1844824"/>
            <a:ext cx="6400800" cy="1752600"/>
          </a:xfrm>
        </p:spPr>
        <p:txBody>
          <a:bodyPr>
            <a:noAutofit/>
          </a:bodyPr>
          <a:lstStyle/>
          <a:p>
            <a:pPr algn="just"/>
            <a:r>
              <a:rPr lang="ar-EG" b="1" dirty="0">
                <a:solidFill>
                  <a:schemeClr val="tx1"/>
                </a:solidFill>
              </a:rPr>
              <a:t>هي</a:t>
            </a:r>
            <a:r>
              <a:rPr lang="ar-EG" dirty="0">
                <a:solidFill>
                  <a:schemeClr val="tx1"/>
                </a:solidFill>
              </a:rPr>
              <a:t> تلك  التي تثبت للشخص بصفته مواطناً في دولة معينة، وهي سلطات تقررها فروع القانون العام لبعض الأشخاص باعتبارهم منتمين إلي بلد معين، ويستطيعون بواسطتها القيام بأعمال معينة يشتركون بها في إدارة شئون المجتمع السياسية، كحق الانتخاب، وحق الترشيح، وحق إبداء الرأي في الاستفتاء، وحق تولى الوظائف العامة، وحق تكوين الأحزاب السياسية أو الانتماء إليها</a:t>
            </a:r>
            <a:r>
              <a:rPr lang="ar-EG" dirty="0"/>
              <a:t>.</a:t>
            </a:r>
            <a:endParaRPr lang="ar-EG"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EG" b="1" dirty="0"/>
              <a:t>المبحث الأول </a:t>
            </a:r>
            <a:r>
              <a:rPr lang="en-US" dirty="0"/>
              <a:t/>
            </a:r>
            <a:br>
              <a:rPr lang="en-US" dirty="0"/>
            </a:br>
            <a:r>
              <a:rPr lang="ar-EG" b="1" dirty="0"/>
              <a:t>الحقوق السياسية</a:t>
            </a:r>
          </a:p>
        </p:txBody>
      </p:sp>
      <p:sp>
        <p:nvSpPr>
          <p:cNvPr id="3" name="عنصر نائب للمحتوى 2"/>
          <p:cNvSpPr>
            <a:spLocks noGrp="1"/>
          </p:cNvSpPr>
          <p:nvPr>
            <p:ph idx="1"/>
          </p:nvPr>
        </p:nvSpPr>
        <p:spPr/>
        <p:txBody>
          <a:bodyPr>
            <a:normAutofit fontScale="92500" lnSpcReduction="20000"/>
          </a:bodyPr>
          <a:lstStyle/>
          <a:p>
            <a:r>
              <a:rPr lang="ar-SA" b="1" dirty="0" smtClean="0">
                <a:solidFill>
                  <a:schemeClr val="accent2"/>
                </a:solidFill>
              </a:rPr>
              <a:t>خصائص الحق</a:t>
            </a:r>
            <a:r>
              <a:rPr lang="ar-EG" b="1" dirty="0" smtClean="0">
                <a:solidFill>
                  <a:schemeClr val="accent2"/>
                </a:solidFill>
              </a:rPr>
              <a:t>وق السياسية </a:t>
            </a:r>
            <a:r>
              <a:rPr lang="ar-SA" b="1" dirty="0" smtClean="0">
                <a:solidFill>
                  <a:schemeClr val="accent2"/>
                </a:solidFill>
              </a:rPr>
              <a:t>:</a:t>
            </a:r>
            <a:endParaRPr lang="ar-EG" b="1" dirty="0" smtClean="0">
              <a:solidFill>
                <a:schemeClr val="accent2"/>
              </a:solidFill>
            </a:endParaRPr>
          </a:p>
          <a:p>
            <a:r>
              <a:rPr lang="ar-EG" b="1" dirty="0" smtClean="0"/>
              <a:t>أولاً</a:t>
            </a:r>
            <a:r>
              <a:rPr lang="ar-EG" dirty="0"/>
              <a:t>: أن هذه الحقوق لا تمنح لكل من يعيش علي إقليم الدولة، بل هي مقصورة فقط علي الوطنيين دون </a:t>
            </a:r>
            <a:r>
              <a:rPr lang="ar-EG" dirty="0" smtClean="0"/>
              <a:t>الأجانب.</a:t>
            </a:r>
          </a:p>
          <a:p>
            <a:r>
              <a:rPr lang="ar-EG" b="1" dirty="0" smtClean="0"/>
              <a:t>ثانياً </a:t>
            </a:r>
            <a:r>
              <a:rPr lang="ar-EG" dirty="0" smtClean="0"/>
              <a:t>:ا </a:t>
            </a:r>
            <a:r>
              <a:rPr lang="ar-EG" dirty="0"/>
              <a:t>تثبت لكل الوطنيين علي حد سواء بل تطلب المشرع لاكتسابها ضرورة توافر شروط معينة مثل: بلوغ سن معينة، أداء الخدمة العسكرية، إجادة القراءة </a:t>
            </a:r>
            <a:r>
              <a:rPr lang="ar-EG" dirty="0" smtClean="0"/>
              <a:t>والكتابة.</a:t>
            </a:r>
            <a:endParaRPr lang="en-US" dirty="0"/>
          </a:p>
          <a:p>
            <a:r>
              <a:rPr lang="ar-EG" b="1" dirty="0"/>
              <a:t>ثالثاً</a:t>
            </a:r>
            <a:r>
              <a:rPr lang="ar-EG" dirty="0"/>
              <a:t>: أنها حقوق غير مالية لا تقوم بمال، لذلك لا يجوز الحجز عليها أو التنازل عنها للغير، سواء أكان ذلك بمقابل أم بدون مقابل، وكذلك لا تنتقل إلي الغير </a:t>
            </a:r>
            <a:r>
              <a:rPr lang="ar-EG" dirty="0" smtClean="0"/>
              <a:t>بالميراث</a:t>
            </a:r>
            <a:r>
              <a:rPr lang="ar-EG" dirty="0"/>
              <a:t>.</a:t>
            </a:r>
            <a:endParaRPr lang="ar-EG" dirty="0" smtClean="0"/>
          </a:p>
          <a:p>
            <a:r>
              <a:rPr lang="ar-EG" b="1" dirty="0"/>
              <a:t>رابعاً</a:t>
            </a:r>
            <a:r>
              <a:rPr lang="ar-EG" dirty="0"/>
              <a:t>: ينظر إلي هذه الحقوق علي أنها حقوق وواجبات في نفس </a:t>
            </a:r>
            <a:r>
              <a:rPr lang="ar-EG" dirty="0" smtClean="0"/>
              <a:t>الوقت.</a:t>
            </a:r>
            <a:endParaRPr lang="ar-EG" dirty="0">
              <a:solidFill>
                <a:schemeClr val="accent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404664"/>
            <a:ext cx="8229600" cy="1143000"/>
          </a:xfrm>
        </p:spPr>
        <p:txBody>
          <a:bodyPr>
            <a:normAutofit fontScale="90000"/>
          </a:bodyPr>
          <a:lstStyle/>
          <a:p>
            <a:r>
              <a:rPr lang="ar-EG" sz="4000" b="1" dirty="0"/>
              <a:t>المبحث الأول </a:t>
            </a:r>
            <a:r>
              <a:rPr lang="en-US" sz="4000" dirty="0"/>
              <a:t/>
            </a:r>
            <a:br>
              <a:rPr lang="en-US" sz="4000" dirty="0"/>
            </a:br>
            <a:r>
              <a:rPr lang="ar-EG" sz="4000" b="1" dirty="0"/>
              <a:t>الحقوق السياسية</a:t>
            </a:r>
          </a:p>
        </p:txBody>
      </p:sp>
      <p:sp>
        <p:nvSpPr>
          <p:cNvPr id="3" name="عنصر نائب للمحتوى 2"/>
          <p:cNvSpPr>
            <a:spLocks noGrp="1"/>
          </p:cNvSpPr>
          <p:nvPr>
            <p:ph idx="1"/>
          </p:nvPr>
        </p:nvSpPr>
        <p:spPr/>
        <p:txBody>
          <a:bodyPr>
            <a:normAutofit fontScale="92500"/>
          </a:bodyPr>
          <a:lstStyle/>
          <a:p>
            <a:pPr marL="0" indent="0">
              <a:buNone/>
            </a:pPr>
            <a:r>
              <a:rPr lang="ar-EG" sz="4400" b="1" u="sng" dirty="0">
                <a:solidFill>
                  <a:schemeClr val="accent2"/>
                </a:solidFill>
              </a:rPr>
              <a:t>التمييز بين الحقوق السياسية والحقوق المدنية:</a:t>
            </a:r>
            <a:endParaRPr lang="en-US" sz="4400" dirty="0">
              <a:solidFill>
                <a:schemeClr val="accent2"/>
              </a:solidFill>
            </a:endParaRPr>
          </a:p>
          <a:p>
            <a:r>
              <a:rPr lang="ar-EG" sz="2800" dirty="0"/>
              <a:t>سائر الحقوق الأخرى غير السياسية تسمى الحقوق المدنية وهي التي تكون للشخص بحكم وجوده، فهي الحقوق المقررة لحماية الشخص في كيانه وحريته؛ ليتمكن من مزاولة نشاطه؛ كحقه الشخصي في الحياة، حريته في العقيدة، وحقه في الزواج، وحريته في المعاملات.</a:t>
            </a:r>
            <a:endParaRPr lang="en-US" sz="2800" dirty="0"/>
          </a:p>
          <a:p>
            <a:r>
              <a:rPr lang="ar-EG" sz="2800" dirty="0"/>
              <a:t>وتتميز هذه الحقوق عن الحقوق السياسية في أنها تثبت لكل إنسان بغض النظر عن جنسه، أو جنسيته، أو سنه، أو عقيدته، فالإنسان يستطيع أن يعيش دون أن يباشر حقوقه السياسية، لكنه لا يمكن أن يعيش دون مباشرة حقوقه المدنية.</a:t>
            </a:r>
            <a:endParaRPr lang="en-US" sz="2800" dirty="0"/>
          </a:p>
          <a:p>
            <a:pPr marL="0" indent="0">
              <a:buNone/>
            </a:pPr>
            <a:endParaRPr lang="en-US" sz="2800" dirty="0"/>
          </a:p>
          <a:p>
            <a:endParaRPr lang="en-US" sz="4400" dirty="0"/>
          </a:p>
          <a:p>
            <a:endParaRPr lang="ar-EG" sz="4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60648"/>
            <a:ext cx="7772400" cy="1470025"/>
          </a:xfrm>
        </p:spPr>
        <p:txBody>
          <a:bodyPr>
            <a:normAutofit/>
          </a:bodyPr>
          <a:lstStyle/>
          <a:p>
            <a:r>
              <a:rPr lang="ar-EG" sz="4000" b="1" u="sng" dirty="0"/>
              <a:t>المبحث </a:t>
            </a:r>
            <a:r>
              <a:rPr lang="ar-EG" sz="4000" b="1" u="sng" dirty="0" smtClean="0"/>
              <a:t>الثان</a:t>
            </a:r>
            <a:r>
              <a:rPr lang="ar-EG" sz="4000" b="1" u="sng" dirty="0"/>
              <a:t>ي</a:t>
            </a:r>
            <a:r>
              <a:rPr lang="en-US" sz="4000" dirty="0"/>
              <a:t/>
            </a:r>
            <a:br>
              <a:rPr lang="en-US" sz="4000" dirty="0"/>
            </a:br>
            <a:r>
              <a:rPr lang="ar-EG" sz="4000" b="1" u="sng" dirty="0"/>
              <a:t>حقوق الأسرة</a:t>
            </a:r>
            <a:endParaRPr lang="en-US" sz="4000" dirty="0"/>
          </a:p>
        </p:txBody>
      </p:sp>
      <p:sp>
        <p:nvSpPr>
          <p:cNvPr id="3" name="عنوان فرعي 2"/>
          <p:cNvSpPr>
            <a:spLocks noGrp="1"/>
          </p:cNvSpPr>
          <p:nvPr>
            <p:ph type="subTitle" idx="1"/>
          </p:nvPr>
        </p:nvSpPr>
        <p:spPr>
          <a:xfrm>
            <a:off x="1357290" y="2143116"/>
            <a:ext cx="6400800" cy="1752600"/>
          </a:xfrm>
        </p:spPr>
        <p:txBody>
          <a:bodyPr>
            <a:noAutofit/>
          </a:bodyPr>
          <a:lstStyle/>
          <a:p>
            <a:pPr algn="r"/>
            <a:r>
              <a:rPr lang="ar-EG" sz="2800" b="1" dirty="0">
                <a:solidFill>
                  <a:schemeClr val="accent2"/>
                </a:solidFill>
              </a:rPr>
              <a:t>تعريفها:</a:t>
            </a:r>
            <a:endParaRPr lang="en-US" sz="2800" dirty="0">
              <a:solidFill>
                <a:schemeClr val="accent2"/>
              </a:solidFill>
            </a:endParaRPr>
          </a:p>
          <a:p>
            <a:pPr algn="just"/>
            <a:r>
              <a:rPr lang="ar-EG" sz="2800" dirty="0" smtClean="0">
                <a:solidFill>
                  <a:schemeClr val="tx1"/>
                </a:solidFill>
              </a:rPr>
              <a:t> </a:t>
            </a:r>
            <a:r>
              <a:rPr lang="ar-EG" sz="2800" dirty="0">
                <a:solidFill>
                  <a:schemeClr val="tx1"/>
                </a:solidFill>
              </a:rPr>
              <a:t>هي تلك التي تثبت للإنسان باعتباره عضواً في أسرة معينة سواء أكان ذلك بسبب الزواج أم النسب، ومن أمثلتها حق الزوج في طاعة زوجته له، وحق الزوجة في إنفاق زوجها عليها، وحق الأب في تأديب أولاده، وحق الأولاد في إنفاق والدهم عليهم. </a:t>
            </a:r>
            <a:endParaRPr lang="en-US" sz="2800" dirty="0">
              <a:solidFill>
                <a:schemeClr val="tx1"/>
              </a:solidFill>
            </a:endParaRPr>
          </a:p>
          <a:p>
            <a:pPr algn="r"/>
            <a:endParaRPr lang="en-US" sz="2800" dirty="0">
              <a:solidFill>
                <a:schemeClr val="tx1"/>
              </a:solidFill>
            </a:endParaRPr>
          </a:p>
          <a:p>
            <a:pPr algn="r"/>
            <a:endParaRPr lang="ar-EG" sz="28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SA" sz="4000" b="1" dirty="0">
                <a:solidFill>
                  <a:schemeClr val="accent2"/>
                </a:solidFill>
              </a:rPr>
              <a:t>خصائص </a:t>
            </a:r>
            <a:r>
              <a:rPr lang="ar-EG" sz="4000" b="1" dirty="0" smtClean="0">
                <a:solidFill>
                  <a:schemeClr val="accent2"/>
                </a:solidFill>
              </a:rPr>
              <a:t>حقوق الأسرة :</a:t>
            </a:r>
            <a:endParaRPr lang="ar-EG" sz="4000" dirty="0">
              <a:solidFill>
                <a:schemeClr val="accent2"/>
              </a:solidFill>
            </a:endParaRPr>
          </a:p>
        </p:txBody>
      </p:sp>
      <p:sp>
        <p:nvSpPr>
          <p:cNvPr id="3" name="عنصر نائب للمحتوى 2"/>
          <p:cNvSpPr>
            <a:spLocks noGrp="1"/>
          </p:cNvSpPr>
          <p:nvPr>
            <p:ph idx="1"/>
          </p:nvPr>
        </p:nvSpPr>
        <p:spPr/>
        <p:txBody>
          <a:bodyPr>
            <a:normAutofit/>
          </a:bodyPr>
          <a:lstStyle/>
          <a:p>
            <a:r>
              <a:rPr lang="ar-EG" sz="2800" dirty="0"/>
              <a:t>(1) الكثرة الغالبة من حقوق الأسرة حقوق ذات طابع أدبي، أي حقوق غير مالية، تقوم علي أساس رابطة القرابة التي تجمع بين أفراد </a:t>
            </a:r>
            <a:r>
              <a:rPr lang="ar-EG" sz="2800" dirty="0" smtClean="0"/>
              <a:t>الأسرة.</a:t>
            </a:r>
          </a:p>
          <a:p>
            <a:r>
              <a:rPr lang="ar-EG" sz="2800" dirty="0"/>
              <a:t>(2) يقترن هذا الحق عادة بواجب يقع علي عاتق من تقرر له الحق، فالأب له حق في تربية أولاده، ولكن في مقابل ذلك يقع علي عاتقه واجب الإنفاق </a:t>
            </a:r>
            <a:r>
              <a:rPr lang="ar-EG" sz="2800" dirty="0" smtClean="0"/>
              <a:t>عليهم.</a:t>
            </a:r>
          </a:p>
          <a:p>
            <a:r>
              <a:rPr lang="ar-EG" sz="2800" dirty="0"/>
              <a:t>(3) الهدف الأساسي من تقرير حقوق الأسرة تحقيق مصلحة </a:t>
            </a:r>
            <a:r>
              <a:rPr lang="ar-EG" sz="2800" dirty="0" smtClean="0"/>
              <a:t>الأسرة</a:t>
            </a:r>
            <a:r>
              <a:rPr lang="ar-EG" sz="2800" dirty="0"/>
              <a:t> </a:t>
            </a:r>
            <a:r>
              <a:rPr lang="ar-EG" sz="2800" dirty="0" smtClean="0"/>
              <a:t>.</a:t>
            </a:r>
          </a:p>
          <a:p>
            <a:r>
              <a:rPr lang="ar-EG" sz="2800" dirty="0"/>
              <a:t>(4) حقوق الأسرة حقوق غير مالية لا تسقط بالتقادم، ولا يمكن التصرف فيها، ولا ينتقل معظمها إلي الورثة.</a:t>
            </a:r>
            <a:endParaRPr lang="en-US" sz="2800" dirty="0"/>
          </a:p>
          <a:p>
            <a:endParaRPr lang="ar-EG" sz="28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908720"/>
            <a:ext cx="8229600" cy="1143000"/>
          </a:xfrm>
        </p:spPr>
        <p:txBody>
          <a:bodyPr>
            <a:normAutofit fontScale="90000"/>
          </a:bodyPr>
          <a:lstStyle/>
          <a:p>
            <a:r>
              <a:rPr lang="ar-EG" b="1" u="sng" dirty="0"/>
              <a:t>المبحث الثالث</a:t>
            </a:r>
            <a:r>
              <a:rPr lang="en-US" dirty="0"/>
              <a:t/>
            </a:r>
            <a:br>
              <a:rPr lang="en-US" dirty="0"/>
            </a:br>
            <a:r>
              <a:rPr lang="ar-EG" b="1" u="sng" dirty="0"/>
              <a:t>الحقوق اللصيقة بالشخصية</a:t>
            </a:r>
            <a:r>
              <a:rPr lang="en-US" sz="5400" dirty="0"/>
              <a:t/>
            </a:r>
            <a:br>
              <a:rPr lang="en-US" sz="5400" dirty="0"/>
            </a:br>
            <a:r>
              <a:rPr lang="en-US" sz="6000" dirty="0"/>
              <a:t/>
            </a:r>
            <a:br>
              <a:rPr lang="en-US" sz="6000" dirty="0"/>
            </a:br>
            <a:endParaRPr lang="ar-EG" sz="6000" dirty="0">
              <a:solidFill>
                <a:srgbClr val="C00000"/>
              </a:solidFill>
            </a:endParaRPr>
          </a:p>
        </p:txBody>
      </p:sp>
      <p:sp>
        <p:nvSpPr>
          <p:cNvPr id="3" name="عنصر نائب للمحتوى 2"/>
          <p:cNvSpPr>
            <a:spLocks noGrp="1"/>
          </p:cNvSpPr>
          <p:nvPr>
            <p:ph idx="1"/>
          </p:nvPr>
        </p:nvSpPr>
        <p:spPr>
          <a:xfrm>
            <a:off x="467544" y="1700808"/>
            <a:ext cx="8229600" cy="4525963"/>
          </a:xfrm>
        </p:spPr>
        <p:txBody>
          <a:bodyPr>
            <a:normAutofit/>
          </a:bodyPr>
          <a:lstStyle/>
          <a:p>
            <a:r>
              <a:rPr lang="ar-EG" sz="3600" dirty="0"/>
              <a:t>هي مجموعة من الحقوق التي تثبت للشخص لكونه إنساناً بحيث لا يتصور وجوده بدونها، حيث توجد معه من وقت ميلاده، وتظل تتبعه إلي وقت وفاته.</a:t>
            </a:r>
            <a:endParaRPr lang="en-US" sz="3600" dirty="0"/>
          </a:p>
          <a:p>
            <a:r>
              <a:rPr lang="ar-EG" sz="3600" dirty="0"/>
              <a:t>ونظراً لارتباط هذه الحقوق بآدمية الإنسان وأهميتها الخاصة له. فقد حرصت المواثيق الدولية والدساتير الوطنية علي تضمين نصوصها ما يدعم هذه الحقوق ويقويها.</a:t>
            </a:r>
            <a:endParaRPr lang="en-US" sz="3600" dirty="0"/>
          </a:p>
          <a:p>
            <a:endParaRPr lang="ar-EG" sz="36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617</TotalTime>
  <Words>1091</Words>
  <Application>Microsoft Office PowerPoint</Application>
  <PresentationFormat>عرض على الشاشة (3:4)‏</PresentationFormat>
  <Paragraphs>67</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سمة Office</vt:lpstr>
      <vt:lpstr>    </vt:lpstr>
      <vt:lpstr>الباب الأول أنواع الحقوق </vt:lpstr>
      <vt:lpstr>الفصل الأول  الحقوق غير المالية  </vt:lpstr>
      <vt:lpstr>المبحث الأول  الحقوق السياسية  </vt:lpstr>
      <vt:lpstr>المبحث الأول  الحقوق السياسية</vt:lpstr>
      <vt:lpstr>المبحث الأول  الحقوق السياسية</vt:lpstr>
      <vt:lpstr>المبحث الثاني حقوق الأسرة</vt:lpstr>
      <vt:lpstr>خصائص حقوق الأسرة :</vt:lpstr>
      <vt:lpstr>المبحث الثالث الحقوق اللصيقة بالشخصية  </vt:lpstr>
      <vt:lpstr>تصنيف حقوق الشخصية:</vt:lpstr>
      <vt:lpstr>تصنيف حقوق الشخصية: </vt:lpstr>
      <vt:lpstr>أولاً: الحقوق التي ترمي إلي حماية الكيان المادي للإنسان:</vt:lpstr>
      <vt:lpstr>خصائص الحقوق اللصيقة بالشخصية: تتمتع الحقوق اللصيقة بالشخصية بمجموعة من الخصائص وتتمثل في:   </vt:lpstr>
      <vt:lpstr>خصائص الحقوق اللصيقة بالشخصية: تتمتع الحقوق اللصيقة بالشخصية بمجموعة من الخصائص وتتمثل في: </vt:lpstr>
      <vt:lpstr>   الفصل الثاني الحقوق المادية ( المالية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القسم الأول     النظرية العامة للقانون</dc:title>
  <dc:creator>bios</dc:creator>
  <cp:lastModifiedBy>bios</cp:lastModifiedBy>
  <cp:revision>71</cp:revision>
  <dcterms:created xsi:type="dcterms:W3CDTF">2018-10-01T21:10:41Z</dcterms:created>
  <dcterms:modified xsi:type="dcterms:W3CDTF">2020-03-23T13:54:20Z</dcterms:modified>
</cp:coreProperties>
</file>