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36" r:id="rId2"/>
    <p:sldMasterId id="2147483943" r:id="rId3"/>
    <p:sldMasterId id="2147483965" r:id="rId4"/>
    <p:sldMasterId id="2147483968" r:id="rId5"/>
    <p:sldMasterId id="2147483971" r:id="rId6"/>
    <p:sldMasterId id="2147483976" r:id="rId7"/>
  </p:sldMasterIdLst>
  <p:notesMasterIdLst>
    <p:notesMasterId r:id="rId64"/>
  </p:notesMasterIdLst>
  <p:sldIdLst>
    <p:sldId id="563" r:id="rId8"/>
    <p:sldId id="267" r:id="rId9"/>
    <p:sldId id="910" r:id="rId10"/>
    <p:sldId id="911" r:id="rId11"/>
    <p:sldId id="947" r:id="rId12"/>
    <p:sldId id="912" r:id="rId13"/>
    <p:sldId id="948" r:id="rId14"/>
    <p:sldId id="950" r:id="rId15"/>
    <p:sldId id="953" r:id="rId16"/>
    <p:sldId id="955" r:id="rId17"/>
    <p:sldId id="958" r:id="rId18"/>
    <p:sldId id="960" r:id="rId19"/>
    <p:sldId id="961" r:id="rId20"/>
    <p:sldId id="964" r:id="rId21"/>
    <p:sldId id="915" r:id="rId22"/>
    <p:sldId id="965" r:id="rId23"/>
    <p:sldId id="966" r:id="rId24"/>
    <p:sldId id="967" r:id="rId25"/>
    <p:sldId id="970" r:id="rId26"/>
    <p:sldId id="971" r:id="rId27"/>
    <p:sldId id="972" r:id="rId28"/>
    <p:sldId id="914" r:id="rId29"/>
    <p:sldId id="973" r:id="rId30"/>
    <p:sldId id="974" r:id="rId31"/>
    <p:sldId id="975" r:id="rId32"/>
    <p:sldId id="976" r:id="rId33"/>
    <p:sldId id="978" r:id="rId34"/>
    <p:sldId id="977" r:id="rId35"/>
    <p:sldId id="979" r:id="rId36"/>
    <p:sldId id="980" r:id="rId37"/>
    <p:sldId id="981" r:id="rId38"/>
    <p:sldId id="982" r:id="rId39"/>
    <p:sldId id="983" r:id="rId40"/>
    <p:sldId id="984" r:id="rId41"/>
    <p:sldId id="985" r:id="rId42"/>
    <p:sldId id="986" r:id="rId43"/>
    <p:sldId id="987" r:id="rId44"/>
    <p:sldId id="988" r:id="rId45"/>
    <p:sldId id="989" r:id="rId46"/>
    <p:sldId id="990" r:id="rId47"/>
    <p:sldId id="991" r:id="rId48"/>
    <p:sldId id="992" r:id="rId49"/>
    <p:sldId id="993" r:id="rId50"/>
    <p:sldId id="994" r:id="rId51"/>
    <p:sldId id="995" r:id="rId52"/>
    <p:sldId id="996" r:id="rId53"/>
    <p:sldId id="997" r:id="rId54"/>
    <p:sldId id="998" r:id="rId55"/>
    <p:sldId id="999" r:id="rId56"/>
    <p:sldId id="1001" r:id="rId57"/>
    <p:sldId id="1002" r:id="rId58"/>
    <p:sldId id="1003" r:id="rId59"/>
    <p:sldId id="916" r:id="rId60"/>
    <p:sldId id="1004" r:id="rId61"/>
    <p:sldId id="1005" r:id="rId62"/>
    <p:sldId id="1006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CC"/>
    <a:srgbClr val="000099"/>
    <a:srgbClr val="196E78"/>
    <a:srgbClr val="0000FF"/>
    <a:srgbClr val="FFD757"/>
    <a:srgbClr val="FFE07D"/>
    <a:srgbClr val="BDEEFF"/>
    <a:srgbClr val="C4F8EE"/>
    <a:srgbClr val="BAD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9" autoAdjust="0"/>
    <p:restoredTop sz="94949" autoAdjust="0"/>
  </p:normalViewPr>
  <p:slideViewPr>
    <p:cSldViewPr>
      <p:cViewPr varScale="1">
        <p:scale>
          <a:sx n="71" d="100"/>
          <a:sy n="71" d="100"/>
        </p:scale>
        <p:origin x="1242" y="60"/>
      </p:cViewPr>
      <p:guideLst>
        <p:guide orient="horz" pos="2160"/>
        <p:guide pos="3504"/>
      </p:guideLst>
    </p:cSldViewPr>
  </p:slideViewPr>
  <p:outlineViewPr>
    <p:cViewPr>
      <p:scale>
        <a:sx n="33" d="100"/>
        <a:sy n="33" d="100"/>
      </p:scale>
      <p:origin x="0" y="4026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3184" y="20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1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8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9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8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8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3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2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03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57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34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7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5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8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56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8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49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9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67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47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74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93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06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10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13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010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51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484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2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11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16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5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42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73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71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33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67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264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83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3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880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10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304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0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2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1752600"/>
            <a:ext cx="8839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900" b="1" i="0" dirty="0">
                <a:latin typeface="Source Sans Pro" charset="0"/>
                <a:ea typeface="Source Sans Pro" charset="0"/>
                <a:cs typeface="Source Sans Pro" charset="0"/>
              </a:rPr>
              <a:t>Third Edition</a:t>
            </a:r>
            <a:endParaRPr lang="en-US" dirty="0"/>
          </a:p>
        </p:txBody>
      </p:sp>
      <p:sp>
        <p:nvSpPr>
          <p:cNvPr id="27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2362200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David Klein</a:t>
            </a:r>
            <a:endParaRPr lang="en-US" dirty="0"/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267200"/>
            <a:ext cx="8839200" cy="2438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events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</p:spTree>
    <p:extLst>
      <p:ext uri="{BB962C8B-B14F-4D97-AF65-F5344CB8AC3E}">
        <p14:creationId xmlns:p14="http://schemas.microsoft.com/office/powerpoint/2010/main" val="1349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4000" b="0" i="0" dirty="0" smtClean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  <a:endParaRPr lang="en-US" dirty="0"/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4000" b="0" i="0" dirty="0">
                <a:latin typeface="Source Sans Pro" charset="0"/>
                <a:ea typeface="Source Sans Pro" charset="0"/>
                <a:cs typeface="Source Sans Pro" charset="0"/>
              </a:rPr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events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12700" indent="0">
              <a:spcBef>
                <a:spcPts val="1000"/>
              </a:spcBef>
              <a:buNone/>
              <a:tabLst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indent="-790575">
              <a:buNone/>
              <a:tabLst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a.	Companies record events that change their financial statements in the period in which events occur, even if cash was not exchanged.</a:t>
            </a:r>
          </a:p>
          <a:p>
            <a:pPr lvl="2"/>
            <a:r>
              <a:rPr lang="en-US" dirty="0"/>
              <a:t>✔️b.	Companies recognize revenue in the period in which the performance obligation is satisfied.</a:t>
            </a:r>
          </a:p>
          <a:p>
            <a:pPr lvl="1"/>
            <a:r>
              <a:rPr lang="en-US" dirty="0"/>
              <a:t>c.	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8" name="Title"/>
          <p:cNvSpPr>
            <a:spLocks noGrp="1"/>
          </p:cNvSpPr>
          <p:nvPr>
            <p:ph sz="quarter" idx="16"/>
          </p:nvPr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sz="quarter" idx="17" hasCustomPrompt="1"/>
          </p:nvPr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7620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5240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900" b="1" i="0" dirty="0">
                <a:latin typeface="Source Sans Pro" charset="0"/>
                <a:ea typeface="Source Sans Pro" charset="0"/>
                <a:cs typeface="Source Sans Pro" charset="0"/>
              </a:rPr>
              <a:t>Third Edition</a:t>
            </a:r>
            <a:endParaRPr lang="en-US" dirty="0"/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David Klein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sz="quarter" idx="16" hasCustomPrompt="1"/>
          </p:nvPr>
        </p:nvSpPr>
        <p:spPr>
          <a:xfrm>
            <a:off x="304800" y="838201"/>
            <a:ext cx="85344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603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99060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738"/>
            <a:ext cx="8534400" cy="445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350050"/>
            <a:ext cx="8534400" cy="30997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000" dirty="0"/>
              <a:t>Figure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04800" y="5780675"/>
            <a:ext cx="8534400" cy="46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000" dirty="0"/>
              <a:t>Figure 4.5 Figure title placeholder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126673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738"/>
            <a:ext cx="8534400" cy="4970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5920581"/>
            <a:ext cx="8534400" cy="43577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777241"/>
            <a:ext cx="8543926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buClr>
                <a:schemeClr val="accent2"/>
              </a:buClr>
              <a:tabLst/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30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43000" indent="-292608">
              <a:buClr>
                <a:schemeClr val="accent2"/>
              </a:buClr>
              <a:defRPr sz="26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77241"/>
            <a:ext cx="8534400" cy="97536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Chapter Outline</a:t>
            </a:r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  <p:sldLayoutId id="214748398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Copyright ©2018 John Wiley &amp; Son,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©2018 John </a:t>
            </a:r>
            <a:r>
              <a:rPr lang="en-US" dirty="0"/>
              <a:t>Wiley &amp; Son,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1430-7FCB-BA4C-90CE-EB7ACCC9E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2431"/>
          </a:xfrm>
        </p:spPr>
        <p:txBody>
          <a:bodyPr anchor="ctr" anchorCtr="0"/>
          <a:lstStyle/>
          <a:p>
            <a:r>
              <a:rPr lang="en-US" dirty="0" smtClean="0"/>
              <a:t>Accounting Principles</a:t>
            </a:r>
            <a:endParaRPr lang="en-US" dirty="0"/>
          </a:p>
        </p:txBody>
      </p:sp>
      <p:sp>
        <p:nvSpPr>
          <p:cNvPr id="3" name="Edition"/>
          <p:cNvSpPr>
            <a:spLocks noGrp="1"/>
          </p:cNvSpPr>
          <p:nvPr>
            <p:ph sz="quarter" idx="17"/>
          </p:nvPr>
        </p:nvSpPr>
        <p:spPr>
          <a:xfrm>
            <a:off x="152400" y="1553598"/>
            <a:ext cx="8839200" cy="503802"/>
          </a:xfrm>
        </p:spPr>
        <p:txBody>
          <a:bodyPr/>
          <a:lstStyle/>
          <a:p>
            <a:r>
              <a:rPr lang="en-US" dirty="0" smtClean="0"/>
              <a:t>Thirteenth Edition</a:t>
            </a:r>
            <a:endParaRPr lang="en-US" dirty="0"/>
          </a:p>
        </p:txBody>
      </p:sp>
      <p:sp>
        <p:nvSpPr>
          <p:cNvPr id="4" name="Author"/>
          <p:cNvSpPr>
            <a:spLocks noGrp="1"/>
          </p:cNvSpPr>
          <p:nvPr>
            <p:ph sz="quarter" idx="18"/>
          </p:nvPr>
        </p:nvSpPr>
        <p:spPr>
          <a:xfrm>
            <a:off x="152400" y="2133600"/>
            <a:ext cx="8839200" cy="468411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Weygandt Kimmel Kieso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CN"/>
          <p:cNvSpPr>
            <a:spLocks noGrp="1"/>
          </p:cNvSpPr>
          <p:nvPr>
            <p:ph sz="quarter" idx="19"/>
          </p:nvPr>
        </p:nvSpPr>
        <p:spPr>
          <a:xfrm>
            <a:off x="152400" y="3505200"/>
            <a:ext cx="8839200" cy="533400"/>
          </a:xfrm>
        </p:spPr>
        <p:txBody>
          <a:bodyPr/>
          <a:lstStyle/>
          <a:p>
            <a:r>
              <a:rPr lang="en-US" b="1" dirty="0"/>
              <a:t>Chapter </a:t>
            </a:r>
            <a:r>
              <a:rPr lang="en-US" dirty="0" smtClean="0"/>
              <a:t>8</a:t>
            </a:r>
            <a:endParaRPr lang="en-US" b="1" dirty="0"/>
          </a:p>
        </p:txBody>
      </p:sp>
      <p:sp>
        <p:nvSpPr>
          <p:cNvPr id="6" name="CT"/>
          <p:cNvSpPr>
            <a:spLocks noGrp="1"/>
          </p:cNvSpPr>
          <p:nvPr>
            <p:ph sz="quarter" idx="20"/>
          </p:nvPr>
        </p:nvSpPr>
        <p:spPr>
          <a:xfrm>
            <a:off x="554182" y="4311018"/>
            <a:ext cx="8035636" cy="12512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 smtClean="0"/>
              <a:t>Fraud</a:t>
            </a:r>
            <a:r>
              <a:rPr lang="en-US" sz="4800" dirty="0"/>
              <a:t>, Internal Control, </a:t>
            </a:r>
            <a:endParaRPr lang="en-US" sz="4800" dirty="0" smtClean="0"/>
          </a:p>
          <a:p>
            <a:pPr>
              <a:spcBef>
                <a:spcPts val="0"/>
              </a:spcBef>
            </a:pPr>
            <a:r>
              <a:rPr lang="en-US" sz="4800" dirty="0" smtClean="0"/>
              <a:t>and </a:t>
            </a:r>
            <a:r>
              <a:rPr lang="en-US" sz="4800" dirty="0"/>
              <a:t>Cash</a:t>
            </a:r>
          </a:p>
        </p:txBody>
      </p:sp>
      <p:sp>
        <p:nvSpPr>
          <p:cNvPr id="8" name="Edition"/>
          <p:cNvSpPr txBox="1">
            <a:spLocks/>
          </p:cNvSpPr>
          <p:nvPr/>
        </p:nvSpPr>
        <p:spPr>
          <a:xfrm>
            <a:off x="304800" y="2667000"/>
            <a:ext cx="8839200" cy="609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9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N"/>
          <p:cNvSpPr txBox="1">
            <a:spLocks/>
          </p:cNvSpPr>
          <p:nvPr/>
        </p:nvSpPr>
        <p:spPr>
          <a:xfrm>
            <a:off x="0" y="2994660"/>
            <a:ext cx="9144000" cy="58674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N"/>
          <p:cNvSpPr txBox="1">
            <a:spLocks/>
          </p:cNvSpPr>
          <p:nvPr/>
        </p:nvSpPr>
        <p:spPr>
          <a:xfrm>
            <a:off x="11017" y="2867891"/>
            <a:ext cx="9144000" cy="484909"/>
          </a:xfrm>
          <a:prstGeom prst="rect">
            <a:avLst/>
          </a:prstGeom>
          <a:solidFill>
            <a:srgbClr val="196E78"/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4522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 smtClean="0"/>
              <a:t>Physical Controls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Safes</a:t>
            </a:r>
            <a:r>
              <a:rPr lang="en-US" sz="2800" dirty="0"/>
              <a:t>, vaults, and safety deposit boxes </a:t>
            </a:r>
            <a:endParaRPr lang="en-US" sz="2800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Locked </a:t>
            </a:r>
            <a:r>
              <a:rPr lang="en-US" sz="2800" dirty="0"/>
              <a:t>warehouses and storage cabinets </a:t>
            </a:r>
            <a:endParaRPr lang="en-US" sz="2800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Computer </a:t>
            </a:r>
            <a:r>
              <a:rPr lang="en-US" sz="2800" dirty="0"/>
              <a:t>facilities with passkey access </a:t>
            </a:r>
            <a:r>
              <a:rPr lang="en-US" sz="2800" dirty="0" smtClean="0"/>
              <a:t>or fingerprint or eyeball scans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Alarms to prevent break-ins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Television monitors and garment sensors 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 smtClean="0"/>
              <a:t>Time clocks for recording time worked</a:t>
            </a:r>
            <a:endParaRPr 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</p:spTree>
    <p:extLst>
      <p:ext uri="{BB962C8B-B14F-4D97-AF65-F5344CB8AC3E}">
        <p14:creationId xmlns:p14="http://schemas.microsoft.com/office/powerpoint/2010/main" val="95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76600"/>
            <a:ext cx="4596357" cy="2855825"/>
          </a:xfrm>
          <a:prstGeom prst="rect">
            <a:avLst/>
          </a:prstGeom>
        </p:spPr>
      </p:pic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33528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 smtClean="0"/>
              <a:t>Independent Internal Verification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3200" dirty="0" smtClean="0"/>
              <a:t>Records periodically verified </a:t>
            </a:r>
            <a:r>
              <a:rPr lang="en-US" altLang="en-US" sz="3200" dirty="0"/>
              <a:t>by an employee </a:t>
            </a:r>
            <a:endParaRPr lang="en-US" altLang="en-US" sz="3200" dirty="0" smtClean="0"/>
          </a:p>
          <a:p>
            <a:pPr marL="574675" lvl="2" indent="-346075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dirty="0"/>
              <a:t>	</a:t>
            </a:r>
            <a:r>
              <a:rPr lang="en-US" altLang="en-US" sz="3200" dirty="0" smtClean="0"/>
              <a:t>who </a:t>
            </a:r>
            <a:r>
              <a:rPr lang="en-US" altLang="en-US" sz="3200" dirty="0"/>
              <a:t>is </a:t>
            </a:r>
            <a:r>
              <a:rPr lang="en-US" altLang="en-US" sz="3200" dirty="0" smtClean="0"/>
              <a:t>independent</a:t>
            </a:r>
            <a:endParaRPr lang="en-US" altLang="en-US" sz="32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3200" dirty="0" smtClean="0"/>
              <a:t>Discrepancies </a:t>
            </a:r>
          </a:p>
          <a:p>
            <a:pPr marL="574675" lvl="2" indent="-346075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dirty="0" smtClean="0"/>
              <a:t>	reported </a:t>
            </a:r>
            <a:r>
              <a:rPr lang="en-US" altLang="en-US" sz="3200" dirty="0"/>
              <a:t>to </a:t>
            </a:r>
            <a:endParaRPr lang="en-US" altLang="en-US" sz="3200" dirty="0" smtClean="0"/>
          </a:p>
          <a:p>
            <a:pPr marL="574675" lvl="2" indent="-346075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dirty="0"/>
              <a:t>	</a:t>
            </a:r>
            <a:r>
              <a:rPr lang="en-US" altLang="en-US" sz="3200" dirty="0" smtClean="0"/>
              <a:t>management</a:t>
            </a:r>
            <a:endParaRPr lang="en-US" alt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09800" y="5181600"/>
            <a:ext cx="2895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b="1" dirty="0" smtClean="0">
                <a:solidFill>
                  <a:srgbClr val="196E78"/>
                </a:solidFill>
                <a:latin typeface="Liberation Sans" panose="020B0604020202020204" pitchFamily="34" charset="0"/>
              </a:rPr>
              <a:t>ILLUSTRATION 8.3</a:t>
            </a:r>
          </a:p>
          <a:p>
            <a:pPr algn="l"/>
            <a:r>
              <a:rPr lang="en-US" sz="1200" dirty="0" smtClean="0">
                <a:latin typeface="Liberation Sans" panose="020B0604020202020204" pitchFamily="34" charset="0"/>
              </a:rPr>
              <a:t>Comparison </a:t>
            </a:r>
            <a:r>
              <a:rPr lang="en-US" sz="1200" dirty="0">
                <a:latin typeface="Liberation Sans" panose="020B0604020202020204" pitchFamily="34" charset="0"/>
              </a:rPr>
              <a:t>of </a:t>
            </a:r>
            <a:r>
              <a:rPr lang="en-US" sz="1200" dirty="0" smtClean="0">
                <a:latin typeface="Liberation Sans" panose="020B0604020202020204" pitchFamily="34" charset="0"/>
              </a:rPr>
              <a:t>segregation of </a:t>
            </a:r>
            <a:r>
              <a:rPr lang="en-US" sz="1200" dirty="0">
                <a:latin typeface="Liberation Sans" panose="020B0604020202020204" pitchFamily="34" charset="0"/>
              </a:rPr>
              <a:t>duties principle </a:t>
            </a:r>
            <a:r>
              <a:rPr lang="en-US" sz="1200" dirty="0" smtClean="0">
                <a:latin typeface="Liberation Sans" panose="020B0604020202020204" pitchFamily="34" charset="0"/>
              </a:rPr>
              <a:t>with independent </a:t>
            </a:r>
            <a:r>
              <a:rPr lang="en-US" sz="1200" dirty="0">
                <a:latin typeface="Liberation Sans" panose="020B0604020202020204" pitchFamily="34" charset="0"/>
              </a:rPr>
              <a:t>internal</a:t>
            </a:r>
          </a:p>
          <a:p>
            <a:pPr algn="l"/>
            <a:r>
              <a:rPr lang="en-US" sz="1200" dirty="0" smtClean="0">
                <a:latin typeface="Liberation Sans" panose="020B0604020202020204" pitchFamily="34" charset="0"/>
              </a:rPr>
              <a:t>verification </a:t>
            </a:r>
            <a:r>
              <a:rPr lang="en-US" sz="1200" dirty="0">
                <a:latin typeface="Liberation Sans" panose="020B0604020202020204" pitchFamily="34" charset="0"/>
              </a:rPr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15267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Copyright ©2018 John </a:t>
            </a:r>
            <a:r>
              <a:rPr lang="en-US" dirty="0">
                <a:latin typeface="+mn-lt"/>
              </a:rPr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81000" y="685800"/>
            <a:ext cx="8410575" cy="411162"/>
          </a:xfrm>
          <a:prstGeom prst="rect">
            <a:avLst/>
          </a:prstGeom>
          <a:solidFill>
            <a:srgbClr val="196E78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114300">
              <a:lnSpc>
                <a:spcPct val="9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take: $275,000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7200" y="1219200"/>
            <a:ext cx="82296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The Missing Control</a:t>
            </a:r>
          </a:p>
          <a:p>
            <a:pPr algn="just">
              <a:spcBef>
                <a:spcPts val="600"/>
              </a:spcBef>
            </a:pPr>
            <a:r>
              <a:rPr lang="en-US" sz="2000" b="1" dirty="0" smtClean="0">
                <a:latin typeface="+mn-lt"/>
              </a:rPr>
              <a:t>Independent </a:t>
            </a:r>
            <a:r>
              <a:rPr lang="en-US" sz="2000" b="1" dirty="0">
                <a:latin typeface="+mn-lt"/>
              </a:rPr>
              <a:t>internal verification. </a:t>
            </a:r>
            <a:r>
              <a:rPr lang="en-US" sz="2000" dirty="0">
                <a:latin typeface="+mn-lt"/>
              </a:rPr>
              <a:t>Bobbi Jean’s boss </a:t>
            </a:r>
            <a:r>
              <a:rPr lang="en-US" sz="2000" dirty="0" smtClean="0">
                <a:latin typeface="+mn-lt"/>
              </a:rPr>
              <a:t>should have verified </a:t>
            </a:r>
            <a:r>
              <a:rPr lang="en-US" sz="2000" dirty="0">
                <a:latin typeface="+mn-lt"/>
              </a:rPr>
              <a:t>her expense reports. When asked what he thought </a:t>
            </a:r>
            <a:r>
              <a:rPr lang="en-US" sz="2000" dirty="0" smtClean="0">
                <a:latin typeface="+mn-lt"/>
              </a:rPr>
              <a:t>her expenses </a:t>
            </a:r>
            <a:r>
              <a:rPr lang="en-US" sz="2000" dirty="0">
                <a:latin typeface="+mn-lt"/>
              </a:rPr>
              <a:t>for a year were, the boss said about $10,000. At $</a:t>
            </a:r>
            <a:r>
              <a:rPr lang="en-US" sz="2000" dirty="0" smtClean="0">
                <a:latin typeface="+mn-lt"/>
              </a:rPr>
              <a:t>115,000 per </a:t>
            </a:r>
            <a:r>
              <a:rPr lang="en-US" sz="2000" dirty="0">
                <a:latin typeface="+mn-lt"/>
              </a:rPr>
              <a:t>year, her actual expenses were more than 10 times what </a:t>
            </a:r>
            <a:r>
              <a:rPr lang="en-US" sz="2000" dirty="0" smtClean="0">
                <a:latin typeface="+mn-lt"/>
              </a:rPr>
              <a:t>would have </a:t>
            </a:r>
            <a:r>
              <a:rPr lang="en-US" sz="2000" dirty="0">
                <a:latin typeface="+mn-lt"/>
              </a:rPr>
              <a:t>been expected. However, because he was “too busy” to </a:t>
            </a:r>
            <a:r>
              <a:rPr lang="en-US" sz="2000" dirty="0" smtClean="0">
                <a:latin typeface="+mn-lt"/>
              </a:rPr>
              <a:t>verify her </a:t>
            </a:r>
            <a:r>
              <a:rPr lang="en-US" sz="2000" dirty="0">
                <a:latin typeface="+mn-lt"/>
              </a:rPr>
              <a:t>expense reports or to review the budget, he never noticed.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6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37338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 smtClean="0"/>
              <a:t>Human Resource Controls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3200" dirty="0" smtClean="0"/>
              <a:t>Bond </a:t>
            </a:r>
            <a:r>
              <a:rPr lang="en-US" altLang="en-US" sz="3200" dirty="0"/>
              <a:t>employees who </a:t>
            </a:r>
            <a:endParaRPr lang="en-US" altLang="en-US" sz="3200" dirty="0" smtClean="0"/>
          </a:p>
          <a:p>
            <a:pPr marL="574675" lvl="2" indent="-346075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dirty="0" smtClean="0"/>
              <a:t>	handle cash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3200" dirty="0" smtClean="0"/>
              <a:t>Rotate </a:t>
            </a:r>
            <a:r>
              <a:rPr lang="en-US" altLang="en-US" sz="3200" dirty="0"/>
              <a:t>employees’ duties </a:t>
            </a:r>
            <a:endParaRPr lang="en-US" altLang="en-US" sz="3200" dirty="0" smtClean="0"/>
          </a:p>
          <a:p>
            <a:pPr marL="574675" lvl="2" indent="-346075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dirty="0"/>
              <a:t>	</a:t>
            </a:r>
            <a:r>
              <a:rPr lang="en-US" altLang="en-US" sz="3200" dirty="0" smtClean="0"/>
              <a:t>and </a:t>
            </a:r>
            <a:r>
              <a:rPr lang="en-US" altLang="en-US" sz="3200" dirty="0"/>
              <a:t>require </a:t>
            </a:r>
            <a:r>
              <a:rPr lang="en-US" altLang="en-US" sz="3200" dirty="0" smtClean="0"/>
              <a:t>vacations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3200" dirty="0" smtClean="0"/>
              <a:t>Conduct </a:t>
            </a:r>
            <a:r>
              <a:rPr lang="en-US" altLang="en-US" sz="3200" dirty="0"/>
              <a:t>background </a:t>
            </a:r>
            <a:r>
              <a:rPr lang="en-US" altLang="en-US" sz="3200" dirty="0" smtClean="0"/>
              <a:t>checks</a:t>
            </a:r>
            <a:endParaRPr lang="en-US" altLang="en-US" sz="32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endParaRPr lang="en-US" alt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176" y="1905000"/>
            <a:ext cx="2385024" cy="39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Limitations of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Internal </a:t>
            </a:r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Control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419600"/>
          </a:xfrm>
          <a:prstGeom prst="rect">
            <a:avLst/>
          </a:prstGeom>
        </p:spPr>
        <p:txBody>
          <a:bodyPr/>
          <a:lstStyle/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Costs </a:t>
            </a:r>
            <a:r>
              <a:rPr lang="en-US" altLang="en-US" sz="2800" dirty="0"/>
              <a:t>should not exceed benefit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Human </a:t>
            </a:r>
            <a:r>
              <a:rPr lang="en-US" altLang="en-US" sz="2800" dirty="0" smtClean="0"/>
              <a:t>element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Size of the </a:t>
            </a:r>
            <a:r>
              <a:rPr lang="en-US" altLang="en-US" sz="2800" dirty="0" smtClean="0"/>
              <a:t>business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sz="2400" b="1" dirty="0" smtClean="0"/>
              <a:t>Helpful Hint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Controls </a:t>
            </a:r>
            <a:r>
              <a:rPr lang="en-US" sz="2200" dirty="0"/>
              <a:t>may vary with </a:t>
            </a:r>
            <a:r>
              <a:rPr lang="en-US" sz="2200" dirty="0" smtClean="0"/>
              <a:t>the risk </a:t>
            </a:r>
            <a:r>
              <a:rPr lang="en-US" sz="2200" dirty="0"/>
              <a:t>level of the activity. </a:t>
            </a:r>
            <a:r>
              <a:rPr lang="en-US" sz="2200" dirty="0" smtClean="0"/>
              <a:t>For example</a:t>
            </a:r>
            <a:r>
              <a:rPr lang="en-US" sz="2200" dirty="0"/>
              <a:t>, management </a:t>
            </a:r>
            <a:r>
              <a:rPr lang="en-US" sz="2200" dirty="0" smtClean="0"/>
              <a:t>may consider </a:t>
            </a:r>
            <a:r>
              <a:rPr lang="en-US" sz="2200" dirty="0"/>
              <a:t>cash to be high </a:t>
            </a:r>
            <a:r>
              <a:rPr lang="en-US" sz="2200" dirty="0" smtClean="0"/>
              <a:t>risk and </a:t>
            </a:r>
            <a:r>
              <a:rPr lang="en-US" sz="2200" dirty="0"/>
              <a:t>maintaining </a:t>
            </a:r>
            <a:r>
              <a:rPr lang="en-US" sz="2200" dirty="0" smtClean="0"/>
              <a:t>inventories in </a:t>
            </a:r>
            <a:r>
              <a:rPr lang="en-US" sz="2200" dirty="0"/>
              <a:t>the stockroom as low </a:t>
            </a:r>
            <a:r>
              <a:rPr lang="en-US" sz="2200" dirty="0" smtClean="0"/>
              <a:t>risk. Thus</a:t>
            </a:r>
            <a:r>
              <a:rPr lang="en-US" sz="2200" dirty="0"/>
              <a:t>, management </a:t>
            </a:r>
            <a:r>
              <a:rPr lang="en-US" sz="2200" dirty="0" smtClean="0"/>
              <a:t>would have </a:t>
            </a:r>
            <a:r>
              <a:rPr lang="en-US" sz="2200" dirty="0"/>
              <a:t>stricter controls for cash.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729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4800" y="1408332"/>
            <a:ext cx="8540224" cy="48132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Identify which control </a:t>
            </a:r>
            <a:r>
              <a:rPr lang="en-US" sz="2400" dirty="0"/>
              <a:t>activity </a:t>
            </a:r>
            <a:r>
              <a:rPr lang="en-US" sz="2400" dirty="0" smtClean="0"/>
              <a:t>is violated and </a:t>
            </a:r>
            <a:r>
              <a:rPr lang="en-US" sz="2400" dirty="0"/>
              <a:t>explain how the situation creates an opportunity for a fraud.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The person with primary responsibility for reconciling the bank account and making all bank deposits is also the company’s accountant.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Solution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/>
              <a:t>Violates the control activity of segregation of </a:t>
            </a:r>
            <a:r>
              <a:rPr lang="en-US" sz="2400" dirty="0" smtClean="0"/>
              <a:t>duties</a:t>
            </a:r>
            <a:endParaRPr lang="en-US" sz="2400" dirty="0"/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/>
              <a:t>Recordkeeping should be separate from physical </a:t>
            </a:r>
            <a:r>
              <a:rPr lang="en-US" sz="2400" dirty="0" smtClean="0"/>
              <a:t>custody</a:t>
            </a:r>
            <a:endParaRPr lang="en-US" sz="2400" dirty="0"/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/>
              <a:t>Employee could embezzle cash and make journal entries to hide the </a:t>
            </a:r>
            <a:r>
              <a:rPr lang="en-US" sz="2400" dirty="0" smtClean="0"/>
              <a:t>theft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1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Control Activities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3432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4800" y="1408332"/>
            <a:ext cx="8540224" cy="48132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Identify </a:t>
            </a:r>
            <a:r>
              <a:rPr lang="en-US" sz="2400" dirty="0"/>
              <a:t>which control activity is </a:t>
            </a:r>
            <a:r>
              <a:rPr lang="en-US" sz="2400" dirty="0" smtClean="0"/>
              <a:t>and </a:t>
            </a:r>
            <a:r>
              <a:rPr lang="en-US" sz="2400" dirty="0"/>
              <a:t>explain how the situation creates an opportunity for a fraud.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 smtClean="0"/>
              <a:t>Wellstone </a:t>
            </a:r>
            <a:r>
              <a:rPr lang="en-US" sz="2400" dirty="0"/>
              <a:t>Company’s treasurer received an award for distinguished service because he had </a:t>
            </a:r>
            <a:r>
              <a:rPr lang="en-US" sz="2400" dirty="0" smtClean="0"/>
              <a:t>not taken </a:t>
            </a:r>
            <a:r>
              <a:rPr lang="en-US" sz="2400" dirty="0"/>
              <a:t>a vacation in 30 years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Solution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 smtClean="0"/>
              <a:t>Violates </a:t>
            </a:r>
            <a:r>
              <a:rPr lang="en-US" sz="2400" dirty="0"/>
              <a:t>the control activity of human resource </a:t>
            </a:r>
            <a:r>
              <a:rPr lang="en-US" sz="2400" dirty="0" smtClean="0"/>
              <a:t>controls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 smtClean="0"/>
              <a:t>Key </a:t>
            </a:r>
            <a:r>
              <a:rPr lang="en-US" sz="2400" dirty="0"/>
              <a:t>employees must take </a:t>
            </a:r>
            <a:r>
              <a:rPr lang="en-US" sz="2400" dirty="0" smtClean="0"/>
              <a:t>vacations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 smtClean="0"/>
              <a:t>Treasurer</a:t>
            </a:r>
            <a:r>
              <a:rPr lang="en-US" sz="2400" dirty="0"/>
              <a:t>, who manages the company’s cash, might embezzle cash and use his position to conceal the </a:t>
            </a:r>
            <a:r>
              <a:rPr lang="en-US" sz="2400" dirty="0" smtClean="0"/>
              <a:t>theft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1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Control Activities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3432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4800" y="1408332"/>
            <a:ext cx="8540224" cy="481320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Identify </a:t>
            </a:r>
            <a:r>
              <a:rPr lang="en-US" sz="2400" dirty="0"/>
              <a:t>which control activity is violated </a:t>
            </a:r>
            <a:r>
              <a:rPr lang="en-US" sz="2400" dirty="0" smtClean="0"/>
              <a:t>and </a:t>
            </a:r>
            <a:r>
              <a:rPr lang="en-US" sz="2400" dirty="0"/>
              <a:t>explain how the situation creates an opportunity for a fraud.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 smtClean="0"/>
              <a:t>A </a:t>
            </a:r>
            <a:r>
              <a:rPr lang="en-US" sz="2400" dirty="0"/>
              <a:t>local </a:t>
            </a:r>
            <a:r>
              <a:rPr lang="en-US" sz="2400" dirty="0" smtClean="0"/>
              <a:t>restaurant </a:t>
            </a:r>
            <a:r>
              <a:rPr lang="en-US" sz="2400" dirty="0"/>
              <a:t>does not buy prenumbered order slips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Solution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/>
              <a:t>Violates </a:t>
            </a:r>
            <a:r>
              <a:rPr lang="en-US" sz="2400" dirty="0" smtClean="0"/>
              <a:t>the control </a:t>
            </a:r>
            <a:r>
              <a:rPr lang="en-US" sz="2400" dirty="0"/>
              <a:t>activity of documentation </a:t>
            </a:r>
            <a:r>
              <a:rPr lang="en-US" sz="2400" dirty="0" smtClean="0"/>
              <a:t>procedures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 smtClean="0"/>
              <a:t>If </a:t>
            </a:r>
            <a:r>
              <a:rPr lang="en-US" sz="2400" dirty="0"/>
              <a:t>prenumbered documents are not used, then it is virtually impossible to account for the </a:t>
            </a:r>
            <a:r>
              <a:rPr lang="en-US" sz="2400" dirty="0" smtClean="0"/>
              <a:t>documents</a:t>
            </a:r>
          </a:p>
          <a:p>
            <a:pPr marL="574675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tabLst>
                <a:tab pos="7029450" algn="r"/>
              </a:tabLst>
            </a:pPr>
            <a:r>
              <a:rPr lang="en-US" sz="2400" dirty="0" smtClean="0"/>
              <a:t>An </a:t>
            </a:r>
            <a:r>
              <a:rPr lang="en-US" sz="2400" dirty="0"/>
              <a:t>employee could write up a dinner sale, receive cash from the customer, and then throw away the order slip and keep the cash.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1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Control Activities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3432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419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Receipts 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Establishment of Responsibility: </a:t>
            </a:r>
            <a:endParaRPr lang="en-US" altLang="en-US" sz="2800" b="1" dirty="0" smtClean="0"/>
          </a:p>
          <a:p>
            <a:pPr marL="1143000" lvl="3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/>
              <a:t>Only </a:t>
            </a:r>
            <a:r>
              <a:rPr lang="en-US" sz="2600" dirty="0"/>
              <a:t>designated personnel are authorized to handle cash </a:t>
            </a:r>
            <a:r>
              <a:rPr lang="en-US" sz="2600" dirty="0" smtClean="0"/>
              <a:t>receipts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Segregation of Duties: </a:t>
            </a:r>
            <a:r>
              <a:rPr lang="en-US" altLang="en-US" sz="2800" dirty="0" smtClean="0"/>
              <a:t>Different individuals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Receive cash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Record cash receipts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Hold cash</a:t>
            </a:r>
          </a:p>
        </p:txBody>
      </p:sp>
    </p:spTree>
    <p:extLst>
      <p:ext uri="{BB962C8B-B14F-4D97-AF65-F5344CB8AC3E}">
        <p14:creationId xmlns:p14="http://schemas.microsoft.com/office/powerpoint/2010/main" val="5723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800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Receipts 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 smtClean="0"/>
              <a:t>Documentation Procedures: </a:t>
            </a:r>
            <a:r>
              <a:rPr lang="en-US" sz="2800" dirty="0"/>
              <a:t>Use </a:t>
            </a:r>
            <a:endParaRPr lang="en-US" sz="2800" dirty="0" smtClean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Remittance </a:t>
            </a:r>
            <a:r>
              <a:rPr lang="en-US" sz="2800" dirty="0"/>
              <a:t>advice (mail receipts</a:t>
            </a:r>
            <a:r>
              <a:rPr lang="en-US" sz="2800" dirty="0" smtClean="0"/>
              <a:t>)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Cash </a:t>
            </a:r>
            <a:r>
              <a:rPr lang="en-US" sz="2800" dirty="0"/>
              <a:t>register tapes or computer </a:t>
            </a:r>
            <a:r>
              <a:rPr lang="en-US" sz="2800" dirty="0" smtClean="0"/>
              <a:t>records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Deposit slips</a:t>
            </a:r>
          </a:p>
          <a:p>
            <a:pPr marL="574675" lvl="3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Physical Controls 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Store </a:t>
            </a:r>
            <a:r>
              <a:rPr lang="en-US" sz="2800" dirty="0"/>
              <a:t>cash in safes and bank </a:t>
            </a:r>
            <a:r>
              <a:rPr lang="en-US" sz="2800" dirty="0" smtClean="0"/>
              <a:t>vaults 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Limit </a:t>
            </a:r>
            <a:r>
              <a:rPr lang="en-US" sz="2800" dirty="0"/>
              <a:t>access to storage </a:t>
            </a:r>
            <a:r>
              <a:rPr lang="en-US" sz="2800" dirty="0" smtClean="0"/>
              <a:t>areas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cash registers or point-of-sale terminals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84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ea typeface="Source Sans Pro" charset="0"/>
              </a:rPr>
              <a:t>Chapter </a:t>
            </a:r>
            <a:r>
              <a:rPr lang="en-US" sz="4000" b="1" dirty="0" smtClean="0">
                <a:ea typeface="Source Sans Pro" charset="0"/>
              </a:rPr>
              <a:t>Outline</a:t>
            </a:r>
            <a:endParaRPr lang="en-US" sz="4000" b="1" dirty="0">
              <a:ea typeface="Source Sans Pro" charset="0"/>
            </a:endParaRPr>
          </a:p>
        </p:txBody>
      </p:sp>
      <p:sp>
        <p:nvSpPr>
          <p:cNvPr id="4" name="COB/LO"/>
          <p:cNvSpPr>
            <a:spLocks noGrp="1"/>
          </p:cNvSpPr>
          <p:nvPr>
            <p:ph sz="quarter" idx="14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lvl="1" indent="-520700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 smtClean="0"/>
              <a:t>Learning Objectives</a:t>
            </a:r>
          </a:p>
          <a:p>
            <a:r>
              <a:rPr lang="en-US" sz="2800" b="1" dirty="0" smtClean="0">
                <a:solidFill>
                  <a:srgbClr val="990000"/>
                </a:solidFill>
              </a:rPr>
              <a:t>LO 1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/>
              <a:t>Define </a:t>
            </a:r>
            <a:r>
              <a:rPr lang="en-US" sz="2800" dirty="0"/>
              <a:t>fraud and </a:t>
            </a:r>
            <a:r>
              <a:rPr lang="en-US" sz="2800" dirty="0" smtClean="0"/>
              <a:t>the principles </a:t>
            </a:r>
            <a:r>
              <a:rPr lang="en-US" sz="2800" dirty="0"/>
              <a:t>of internal control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990000"/>
                </a:solidFill>
              </a:rPr>
              <a:t>LO 2</a:t>
            </a:r>
            <a:r>
              <a:rPr lang="en-US" sz="2800" dirty="0"/>
              <a:t> 	</a:t>
            </a:r>
            <a:r>
              <a:rPr lang="en-US" sz="2800" dirty="0" smtClean="0"/>
              <a:t>Apply </a:t>
            </a:r>
            <a:r>
              <a:rPr lang="en-US" sz="2800" dirty="0"/>
              <a:t>internal </a:t>
            </a:r>
            <a:r>
              <a:rPr lang="en-US" sz="2800" dirty="0" smtClean="0"/>
              <a:t>control principles </a:t>
            </a:r>
            <a:r>
              <a:rPr lang="en-US" sz="2800" dirty="0"/>
              <a:t>to cash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990000"/>
                </a:solidFill>
              </a:rPr>
              <a:t>LO 3 	</a:t>
            </a:r>
            <a:r>
              <a:rPr lang="en-US" sz="2800" dirty="0" smtClean="0"/>
              <a:t>Identify </a:t>
            </a:r>
            <a:r>
              <a:rPr lang="en-US" sz="2800" dirty="0"/>
              <a:t>the control features </a:t>
            </a:r>
            <a:r>
              <a:rPr lang="en-US" sz="2800" dirty="0" smtClean="0"/>
              <a:t>of a </a:t>
            </a:r>
            <a:r>
              <a:rPr lang="en-US" sz="2800" dirty="0"/>
              <a:t>bank account</a:t>
            </a:r>
            <a:r>
              <a:rPr lang="en-US" sz="2800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990000"/>
                </a:solidFill>
              </a:rPr>
              <a:t>LO </a:t>
            </a:r>
            <a:r>
              <a:rPr lang="en-US" sz="2800" b="1" dirty="0" smtClean="0">
                <a:solidFill>
                  <a:srgbClr val="990000"/>
                </a:solidFill>
              </a:rPr>
              <a:t>4 </a:t>
            </a:r>
            <a:r>
              <a:rPr lang="en-US" sz="2800" b="1" dirty="0">
                <a:solidFill>
                  <a:srgbClr val="990000"/>
                </a:solidFill>
              </a:rPr>
              <a:t>	</a:t>
            </a:r>
            <a:r>
              <a:rPr lang="en-US" sz="2800" dirty="0" smtClean="0"/>
              <a:t>Explain </a:t>
            </a:r>
            <a:r>
              <a:rPr lang="en-US" sz="2800" dirty="0"/>
              <a:t>the reporting of </a:t>
            </a:r>
            <a:r>
              <a:rPr lang="en-US" sz="2800" dirty="0" smtClean="0"/>
              <a:t>cash.</a:t>
            </a:r>
            <a:endParaRPr lang="en-US" sz="2800" dirty="0"/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val="6873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Receipts 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 smtClean="0"/>
              <a:t>Independent Internal Verification</a:t>
            </a:r>
            <a:endParaRPr lang="en-US" sz="2800" dirty="0" smtClean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Supervisors count </a:t>
            </a:r>
            <a:r>
              <a:rPr lang="en-US" sz="2800" dirty="0"/>
              <a:t>cash receipts </a:t>
            </a:r>
            <a:r>
              <a:rPr lang="en-US" sz="2800" dirty="0" smtClean="0"/>
              <a:t>daily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Assistant </a:t>
            </a:r>
            <a:r>
              <a:rPr lang="en-US" sz="2800" dirty="0"/>
              <a:t>treasurer compares total receipts to bank deposits daily</a:t>
            </a:r>
          </a:p>
          <a:p>
            <a:pPr marL="574675" lvl="3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Human Resource Controls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Bond personnel who handle cash 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Require employees to take vacations 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Conduct background checks</a:t>
            </a:r>
            <a:endParaRPr lang="en-US" sz="2800" dirty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85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599882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Over-the-Counter Receipts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74498"/>
              </p:ext>
            </p:extLst>
          </p:nvPr>
        </p:nvGraphicFramePr>
        <p:xfrm>
          <a:off x="304800" y="1325880"/>
          <a:ext cx="8534400" cy="478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451"/>
                <a:gridCol w="2163316"/>
                <a:gridCol w="3280633"/>
              </a:tblGrid>
              <a:tr h="3644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1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 Receipts Controls</a:t>
                      </a:r>
                      <a:endParaRPr lang="en-US" sz="2200" b="1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/>
                </a:tc>
              </a:tr>
              <a:tr h="364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Clerk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Enters </a:t>
                      </a:r>
                      <a:r>
                        <a:rPr lang="en-US" sz="2200" u="none" strike="noStrike" dirty="0">
                          <a:effectLst/>
                        </a:rPr>
                        <a:t>sales,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counts </a:t>
                      </a:r>
                      <a:r>
                        <a:rPr lang="en-US" sz="2200" u="none" strike="noStrike" dirty="0">
                          <a:effectLst/>
                        </a:rPr>
                        <a:t>cash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Supervisor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Removes </a:t>
                      </a:r>
                      <a:r>
                        <a:rPr lang="en-US" sz="2200" u="none" strike="noStrike" dirty="0">
                          <a:effectLst/>
                        </a:rPr>
                        <a:t>locked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cash </a:t>
                      </a:r>
                      <a:r>
                        <a:rPr lang="en-US" sz="2200" u="none" strike="noStrike" dirty="0">
                          <a:effectLst/>
                        </a:rPr>
                        <a:t>register tape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T="91440" marB="91440" anchor="ctr">
                    <a:noFill/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Sends cash and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count to </a:t>
                      </a:r>
                      <a:r>
                        <a:rPr lang="en-US" sz="2200" u="none" strike="noStrike" dirty="0">
                          <a:effectLst/>
                        </a:rPr>
                        <a:t>cashier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18288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Sends cash register tape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to </a:t>
                      </a:r>
                      <a:r>
                        <a:rPr lang="en-US" sz="2200" u="none" strike="noStrike" dirty="0">
                          <a:effectLst/>
                        </a:rPr>
                        <a:t>accounting dept.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T="91440" marB="91440" anchor="ctr">
                    <a:noFill/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Cashier </a:t>
                      </a:r>
                      <a:endParaRPr lang="en-US" sz="2200" b="1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Counts </a:t>
                      </a:r>
                      <a:r>
                        <a:rPr lang="en-US" sz="2200" u="none" strike="noStrike" dirty="0">
                          <a:effectLst/>
                        </a:rPr>
                        <a:t>cash,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prepares deposit </a:t>
                      </a:r>
                      <a:r>
                        <a:rPr lang="en-US" sz="2200" u="none" strike="noStrike" dirty="0">
                          <a:effectLst/>
                        </a:rPr>
                        <a:t>slips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Sends deposit slip copy to accounting dept.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b="1" u="none" strike="noStrike" dirty="0">
                          <a:effectLst/>
                        </a:rPr>
                        <a:t>Accounting Department </a:t>
                      </a:r>
                      <a:r>
                        <a:rPr lang="en-US" sz="2200" u="none" strike="noStrike" dirty="0">
                          <a:effectLst/>
                        </a:rPr>
                        <a:t>Agrees register tape to deposit </a:t>
                      </a:r>
                      <a:r>
                        <a:rPr lang="en-US" sz="2200" u="none" strike="noStrike" dirty="0" smtClean="0">
                          <a:effectLst/>
                        </a:rPr>
                        <a:t>slip </a:t>
                      </a:r>
                      <a:r>
                        <a:rPr lang="en-US" sz="2200" u="none" strike="noStrike" dirty="0">
                          <a:effectLst/>
                        </a:rPr>
                        <a:t>and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records </a:t>
                      </a:r>
                      <a:r>
                        <a:rPr lang="en-US" sz="2200" u="none" strike="noStrike" dirty="0">
                          <a:effectLst/>
                        </a:rPr>
                        <a:t>journal entry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T="182880" marB="91440" anchor="ctr">
                    <a:noFill/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Delivers </a:t>
                      </a:r>
                      <a:r>
                        <a:rPr lang="en-US" sz="2200" u="none" strike="noStrike" dirty="0" smtClean="0">
                          <a:effectLst/>
                        </a:rPr>
                        <a:t>cash </a:t>
                      </a:r>
                      <a:r>
                        <a:rPr lang="en-US" sz="2200" u="none" strike="noStrike" dirty="0">
                          <a:effectLst/>
                        </a:rPr>
                        <a:t>and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 smtClean="0">
                          <a:effectLst/>
                        </a:rPr>
                        <a:t>deposit </a:t>
                      </a:r>
                      <a:r>
                        <a:rPr lang="en-US" sz="2200" u="none" strike="noStrike" dirty="0">
                          <a:effectLst/>
                        </a:rPr>
                        <a:t>slip to bank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18288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Bank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T="91440" marB="91440" anchor="ctr"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290652" y="28194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90652" y="36576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90652" y="52578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28194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7338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5105400"/>
            <a:ext cx="0" cy="22860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12770" y="4495800"/>
            <a:ext cx="25146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87340" y="4495800"/>
            <a:ext cx="25146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4382" y="5681759"/>
            <a:ext cx="2476818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05600" y="990600"/>
            <a:ext cx="22098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96E78"/>
                </a:solidFill>
                <a:latin typeface="+mn-lt"/>
              </a:rPr>
              <a:t>ILLUSTRATION 8.5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latin typeface="+mn-lt"/>
              </a:rPr>
              <a:t>Control of over-the-counter receipts</a:t>
            </a:r>
            <a:endParaRPr lang="en-US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5240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/>
              <a:t>Mail Receipts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Mail </a:t>
            </a:r>
            <a:r>
              <a:rPr lang="en-US" altLang="en-US" sz="2800" dirty="0"/>
              <a:t>receipts should be </a:t>
            </a:r>
            <a:r>
              <a:rPr lang="en-US" altLang="en-US" sz="2800" b="1" dirty="0"/>
              <a:t>opened by two </a:t>
            </a:r>
            <a:r>
              <a:rPr lang="en-US" altLang="en-US" sz="2800" b="1" dirty="0" smtClean="0"/>
              <a:t>clerks</a:t>
            </a:r>
            <a:r>
              <a:rPr lang="en-US" altLang="en-US" sz="2800" dirty="0"/>
              <a:t>, a list prepared, </a:t>
            </a:r>
            <a:r>
              <a:rPr lang="en-US" altLang="en-US" sz="2800" dirty="0" smtClean="0"/>
              <a:t>each </a:t>
            </a:r>
            <a:r>
              <a:rPr lang="en-US" altLang="en-US" sz="2800" dirty="0"/>
              <a:t>check endorsed “For Deposit </a:t>
            </a:r>
            <a:r>
              <a:rPr lang="en-US" altLang="en-US" sz="2800" dirty="0" smtClean="0"/>
              <a:t>Only” 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Each </a:t>
            </a:r>
            <a:r>
              <a:rPr lang="en-US" altLang="en-US" sz="2800" b="1" dirty="0" smtClean="0"/>
              <a:t>clerk </a:t>
            </a:r>
            <a:r>
              <a:rPr lang="en-US" altLang="en-US" sz="2800" b="1" dirty="0"/>
              <a:t>signs the list </a:t>
            </a:r>
            <a:r>
              <a:rPr lang="en-US" altLang="en-US" sz="2800" dirty="0"/>
              <a:t>to establish </a:t>
            </a:r>
            <a:r>
              <a:rPr lang="en-US" altLang="en-US" sz="2800" dirty="0" smtClean="0"/>
              <a:t>responsibility 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Original copy of </a:t>
            </a:r>
            <a:r>
              <a:rPr lang="en-US" altLang="en-US" sz="2800" b="1" dirty="0" smtClean="0"/>
              <a:t>list</a:t>
            </a:r>
            <a:r>
              <a:rPr lang="en-US" altLang="en-US" sz="2800" dirty="0"/>
              <a:t>, along with </a:t>
            </a:r>
            <a:r>
              <a:rPr lang="en-US" altLang="en-US" sz="2800" dirty="0" smtClean="0"/>
              <a:t>checks</a:t>
            </a:r>
            <a:r>
              <a:rPr lang="en-US" altLang="en-US" sz="2800" dirty="0"/>
              <a:t>, is sent to </a:t>
            </a:r>
            <a:r>
              <a:rPr lang="en-US" altLang="en-US" sz="2800" dirty="0" smtClean="0"/>
              <a:t>cashier’s department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Copy of </a:t>
            </a:r>
            <a:r>
              <a:rPr lang="en-US" altLang="en-US" sz="2800" b="1" dirty="0" smtClean="0"/>
              <a:t>list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sent to </a:t>
            </a:r>
            <a:r>
              <a:rPr lang="en-US" altLang="en-US" sz="2800" dirty="0" smtClean="0"/>
              <a:t>accounting </a:t>
            </a:r>
            <a:r>
              <a:rPr lang="en-US" altLang="en-US" sz="2800" dirty="0"/>
              <a:t>department for recording.  Clerks also keep a copy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Receipts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Permitting </a:t>
            </a:r>
            <a:r>
              <a:rPr lang="en-US" sz="2800" dirty="0">
                <a:cs typeface="Times New Roman" pitchFamily="18" charset="0"/>
              </a:rPr>
              <a:t>only designated personnel to handle cash receipts is an application of the principle of: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segregation of duties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establishment of responsibility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independent internal </a:t>
            </a:r>
            <a:r>
              <a:rPr lang="en-US" sz="2800" dirty="0" smtClean="0">
                <a:cs typeface="Times New Roman" pitchFamily="18" charset="0"/>
              </a:rPr>
              <a:t>verification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human resource </a:t>
            </a:r>
            <a:r>
              <a:rPr lang="en-US" sz="2800" dirty="0" smtClean="0">
                <a:cs typeface="Times New Roman" pitchFamily="18" charset="0"/>
              </a:rPr>
              <a:t>controls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28600" y="3069264"/>
            <a:ext cx="554182" cy="457200"/>
          </a:xfrm>
          <a:prstGeom prst="notchedRightArrow">
            <a:avLst/>
          </a:prstGeom>
          <a:solidFill>
            <a:srgbClr val="196E78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Receipts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b="1" dirty="0" smtClean="0">
                <a:cs typeface="Times New Roman" pitchFamily="18" charset="0"/>
              </a:rPr>
              <a:t>Generally</a:t>
            </a:r>
            <a:r>
              <a:rPr lang="en-US" sz="2800" dirty="0">
                <a:cs typeface="Times New Roman" pitchFamily="18" charset="0"/>
              </a:rPr>
              <a:t>, internal control over cash disbursements is more </a:t>
            </a:r>
            <a:r>
              <a:rPr lang="en-US" sz="2800" dirty="0" smtClean="0">
                <a:cs typeface="Times New Roman" pitchFamily="18" charset="0"/>
              </a:rPr>
              <a:t>effective </a:t>
            </a:r>
            <a:r>
              <a:rPr lang="en-US" sz="2800" dirty="0">
                <a:cs typeface="Times New Roman" pitchFamily="18" charset="0"/>
              </a:rPr>
              <a:t>when companies </a:t>
            </a:r>
            <a:r>
              <a:rPr lang="en-US" sz="2800" b="1" dirty="0">
                <a:cs typeface="Times New Roman" pitchFamily="18" charset="0"/>
              </a:rPr>
              <a:t>pay by check or electronic funds transfer (EFT)</a:t>
            </a:r>
            <a:r>
              <a:rPr lang="en-US" sz="2800" dirty="0">
                <a:cs typeface="Times New Roman" pitchFamily="18" charset="0"/>
              </a:rPr>
              <a:t> rather than by cash. </a:t>
            </a:r>
            <a:endParaRPr lang="en-US" sz="2800" dirty="0" smtClean="0"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One </a:t>
            </a:r>
            <a:r>
              <a:rPr lang="en-US" sz="2800" dirty="0">
                <a:cs typeface="Times New Roman" pitchFamily="18" charset="0"/>
              </a:rPr>
              <a:t>exception is </a:t>
            </a:r>
            <a:r>
              <a:rPr lang="en-US" sz="2800" b="1" dirty="0">
                <a:cs typeface="Times New Roman" pitchFamily="18" charset="0"/>
              </a:rPr>
              <a:t>payments for incidental amounts that are paid out of petty </a:t>
            </a:r>
            <a:r>
              <a:rPr lang="en-US" sz="2800" b="1" dirty="0" smtClean="0">
                <a:cs typeface="Times New Roman" pitchFamily="18" charset="0"/>
              </a:rPr>
              <a:t>cash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Disbursement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419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Disbursements 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Establishment of </a:t>
            </a:r>
            <a:r>
              <a:rPr lang="en-US" altLang="en-US" sz="2800" b="1" dirty="0" smtClean="0"/>
              <a:t>Responsibility </a:t>
            </a:r>
          </a:p>
          <a:p>
            <a:pPr marL="1143000" lvl="3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/>
              <a:t>Only </a:t>
            </a:r>
            <a:r>
              <a:rPr lang="en-US" sz="2600" dirty="0"/>
              <a:t>designated personnel are authorized to </a:t>
            </a:r>
            <a:r>
              <a:rPr lang="en-US" sz="2600" dirty="0" smtClean="0"/>
              <a:t>sign checks (treasurer) and approve vendors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Segregation of </a:t>
            </a:r>
            <a:r>
              <a:rPr lang="en-US" altLang="en-US" sz="2800" b="1" dirty="0" smtClean="0"/>
              <a:t>Duties</a:t>
            </a:r>
            <a:endParaRPr lang="en-US" sz="2800" dirty="0" smtClean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Different individuals approve </a:t>
            </a:r>
            <a:r>
              <a:rPr lang="en-US" sz="2800" dirty="0" smtClean="0"/>
              <a:t>and </a:t>
            </a:r>
            <a:r>
              <a:rPr lang="en-US" sz="2800" dirty="0"/>
              <a:t>make </a:t>
            </a:r>
            <a:r>
              <a:rPr lang="en-US" sz="2800" dirty="0" smtClean="0"/>
              <a:t>payments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Check-signers </a:t>
            </a:r>
            <a:r>
              <a:rPr lang="en-US" sz="2800" dirty="0"/>
              <a:t>do not record disbursements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97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419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</a:t>
            </a:r>
            <a:r>
              <a:rPr lang="en-US" altLang="en-US" sz="3200" b="1" dirty="0">
                <a:solidFill>
                  <a:srgbClr val="990000"/>
                </a:solidFill>
              </a:rPr>
              <a:t>Disbursements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 smtClean="0"/>
              <a:t>Documentation Procedures</a:t>
            </a:r>
            <a:r>
              <a:rPr lang="en-US" sz="2800" dirty="0" smtClean="0"/>
              <a:t>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Use </a:t>
            </a:r>
            <a:r>
              <a:rPr lang="en-US" sz="2800" dirty="0"/>
              <a:t>prenumbered checks and account for </a:t>
            </a:r>
            <a:r>
              <a:rPr lang="en-US" sz="2800" dirty="0" smtClean="0"/>
              <a:t>sequence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Each </a:t>
            </a:r>
            <a:r>
              <a:rPr lang="en-US" sz="2800" dirty="0"/>
              <a:t>check must have an approved </a:t>
            </a:r>
            <a:r>
              <a:rPr lang="en-US" sz="2800" dirty="0" smtClean="0"/>
              <a:t>invoice 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R</a:t>
            </a:r>
            <a:r>
              <a:rPr lang="en-US" sz="2800" dirty="0" smtClean="0"/>
              <a:t>equire </a:t>
            </a:r>
            <a:r>
              <a:rPr lang="en-US" sz="2800" dirty="0"/>
              <a:t>employees to use corporate credit cards for reimbursable </a:t>
            </a:r>
            <a:r>
              <a:rPr lang="en-US" sz="2800" dirty="0" smtClean="0"/>
              <a:t>expenses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/>
              <a:t>S</a:t>
            </a:r>
            <a:r>
              <a:rPr lang="en-US" sz="2800" dirty="0" smtClean="0"/>
              <a:t>tamp </a:t>
            </a:r>
            <a:r>
              <a:rPr lang="en-US" sz="2800" dirty="0"/>
              <a:t>invoices “paid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94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419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</a:t>
            </a:r>
            <a:r>
              <a:rPr lang="en-US" altLang="en-US" sz="3200" b="1" dirty="0">
                <a:solidFill>
                  <a:srgbClr val="990000"/>
                </a:solidFill>
              </a:rPr>
              <a:t>Disbursements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Controls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 smtClean="0"/>
              <a:t>Physical Controls 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Store </a:t>
            </a:r>
            <a:r>
              <a:rPr lang="en-US" sz="2800" dirty="0"/>
              <a:t>blank checks in safes, with limited </a:t>
            </a:r>
            <a:r>
              <a:rPr lang="en-US" sz="2800" dirty="0" smtClean="0"/>
              <a:t>access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Print </a:t>
            </a:r>
            <a:r>
              <a:rPr lang="en-US" sz="2800" dirty="0"/>
              <a:t>check amounts by machine in indelible </a:t>
            </a:r>
            <a:r>
              <a:rPr lang="en-US" sz="2800" dirty="0" smtClean="0"/>
              <a:t>ink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Independent Internal </a:t>
            </a:r>
            <a:r>
              <a:rPr lang="en-US" altLang="en-US" sz="2800" b="1" dirty="0" smtClean="0"/>
              <a:t>Verification</a:t>
            </a:r>
            <a:endParaRPr lang="en-US" sz="2800" dirty="0" smtClean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Compare checks to invoices</a:t>
            </a:r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Reconcile bank statement monthly</a:t>
            </a:r>
          </a:p>
        </p:txBody>
      </p:sp>
    </p:spTree>
    <p:extLst>
      <p:ext uri="{BB962C8B-B14F-4D97-AF65-F5344CB8AC3E}">
        <p14:creationId xmlns:p14="http://schemas.microsoft.com/office/powerpoint/2010/main" val="20891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</a:t>
            </a:r>
            <a:r>
              <a:rPr lang="en-US" altLang="en-US" sz="3200" b="1" dirty="0">
                <a:solidFill>
                  <a:srgbClr val="990000"/>
                </a:solidFill>
              </a:rPr>
              <a:t>Disbursements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Controls</a:t>
            </a:r>
          </a:p>
          <a:p>
            <a:pPr marL="574675" lvl="3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Human Resource Controls</a:t>
            </a:r>
            <a:r>
              <a:rPr lang="en-US" altLang="en-US" sz="2800" b="1" dirty="0"/>
              <a:t>: </a:t>
            </a:r>
            <a:endParaRPr lang="en-US" altLang="en-US" sz="2800" b="1" dirty="0" smtClean="0"/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Bond personnel who handle cash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Require employees to take vacations</a:t>
            </a:r>
          </a:p>
          <a:p>
            <a:pPr marL="1143000" lvl="4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/>
              <a:t>Conduct background checks</a:t>
            </a:r>
            <a:endParaRPr lang="en-US" sz="2800" dirty="0"/>
          </a:p>
          <a:p>
            <a:pPr marL="1143000" lvl="3" indent="-339725"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65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use of prenumbered checks in disbursing cash is an application of the principle of: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establishment of </a:t>
            </a:r>
            <a:r>
              <a:rPr lang="en-US" sz="2800" dirty="0" smtClean="0">
                <a:cs typeface="Times New Roman" pitchFamily="18" charset="0"/>
              </a:rPr>
              <a:t>responsibility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segregation of </a:t>
            </a:r>
            <a:r>
              <a:rPr lang="en-US" sz="2800" dirty="0" smtClean="0">
                <a:cs typeface="Times New Roman" pitchFamily="18" charset="0"/>
              </a:rPr>
              <a:t>duties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physical </a:t>
            </a:r>
            <a:r>
              <a:rPr lang="en-US" sz="2800" dirty="0" smtClean="0">
                <a:cs typeface="Times New Roman" pitchFamily="18" charset="0"/>
              </a:rPr>
              <a:t>controls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documentation </a:t>
            </a:r>
            <a:r>
              <a:rPr lang="en-US" sz="2800" dirty="0" smtClean="0">
                <a:cs typeface="Times New Roman" pitchFamily="18" charset="0"/>
              </a:rPr>
              <a:t>procedures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28600" y="4245936"/>
            <a:ext cx="554182" cy="457200"/>
          </a:xfrm>
          <a:prstGeom prst="notchedRightArrow">
            <a:avLst/>
          </a:prstGeom>
          <a:solidFill>
            <a:srgbClr val="196E78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Disbursements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990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800" dirty="0" smtClean="0"/>
              <a:t>Dishonest </a:t>
            </a:r>
            <a:r>
              <a:rPr lang="en-US" altLang="en-US" sz="2800" dirty="0"/>
              <a:t>act by an employee that results in personal benefit to the employee at a cost to the employer.</a:t>
            </a: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endParaRPr lang="en-US" altLang="en-US" sz="2800" dirty="0" smtClean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Fraud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9" name="LOBL"/>
          <p:cNvSpPr>
            <a:spLocks noGrp="1"/>
          </p:cNvSpPr>
          <p:nvPr>
            <p:ph sz="quarter" idx="4294967295"/>
          </p:nvPr>
        </p:nvSpPr>
        <p:spPr>
          <a:xfrm>
            <a:off x="533400" y="3124200"/>
            <a:ext cx="3200400" cy="1371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b="1" dirty="0"/>
              <a:t>Three factors </a:t>
            </a:r>
            <a:r>
              <a:rPr lang="en-US" altLang="en-US" dirty="0"/>
              <a:t>that contribute to fraudulent activity.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4163921" y="3085212"/>
            <a:ext cx="3200400" cy="2362200"/>
          </a:xfrm>
          <a:prstGeom prst="triangle">
            <a:avLst/>
          </a:prstGeom>
          <a:solidFill>
            <a:srgbClr val="FFD7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OBL"/>
          <p:cNvSpPr>
            <a:spLocks noGrp="1"/>
          </p:cNvSpPr>
          <p:nvPr>
            <p:ph sz="quarter" idx="4294967295"/>
          </p:nvPr>
        </p:nvSpPr>
        <p:spPr>
          <a:xfrm>
            <a:off x="4557549" y="2518140"/>
            <a:ext cx="2404508" cy="523220"/>
          </a:xfrm>
          <a:prstGeom prst="rect">
            <a:avLst/>
          </a:prstGeom>
        </p:spPr>
        <p:txBody>
          <a:bodyPr anchor="ctr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b="1" dirty="0" smtClean="0"/>
              <a:t>Opportunity</a:t>
            </a:r>
            <a:endParaRPr lang="en-US" altLang="en-US" dirty="0"/>
          </a:p>
        </p:txBody>
      </p:sp>
      <p:sp>
        <p:nvSpPr>
          <p:cNvPr id="12" name="LOBL"/>
          <p:cNvSpPr>
            <a:spLocks noGrp="1"/>
          </p:cNvSpPr>
          <p:nvPr>
            <p:ph sz="quarter" idx="4294967295"/>
          </p:nvPr>
        </p:nvSpPr>
        <p:spPr>
          <a:xfrm>
            <a:off x="2546775" y="5496580"/>
            <a:ext cx="3200401" cy="523220"/>
          </a:xfrm>
          <a:prstGeom prst="rect">
            <a:avLst/>
          </a:prstGeom>
          <a:ln>
            <a:noFill/>
          </a:ln>
        </p:spPr>
        <p:txBody>
          <a:bodyPr anchor="ctr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b="1" dirty="0"/>
              <a:t>Financial Pressure</a:t>
            </a:r>
          </a:p>
        </p:txBody>
      </p:sp>
      <p:sp>
        <p:nvSpPr>
          <p:cNvPr id="13" name="LOBL"/>
          <p:cNvSpPr>
            <a:spLocks noGrp="1"/>
          </p:cNvSpPr>
          <p:nvPr>
            <p:ph sz="quarter" idx="4294967295"/>
          </p:nvPr>
        </p:nvSpPr>
        <p:spPr>
          <a:xfrm>
            <a:off x="6041841" y="5496579"/>
            <a:ext cx="2644959" cy="523220"/>
          </a:xfrm>
          <a:prstGeom prst="rect">
            <a:avLst/>
          </a:prstGeom>
          <a:ln>
            <a:noFill/>
          </a:ln>
        </p:spPr>
        <p:txBody>
          <a:bodyPr anchor="ctr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b="1" dirty="0" smtClean="0"/>
              <a:t>Rationalization</a:t>
            </a:r>
            <a:endParaRPr lang="en-US" altLang="en-US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01277" y="3613868"/>
            <a:ext cx="150932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96E78"/>
                </a:solidFill>
                <a:latin typeface="+mn-lt"/>
              </a:rPr>
              <a:t>ILLUSTRATION 8.1 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latin typeface="+mn-lt"/>
              </a:rPr>
              <a:t>Fraud triangle</a:t>
            </a:r>
            <a:endParaRPr lang="en-US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Disbursement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/>
              <a:t>Voucher System Controls</a:t>
            </a:r>
          </a:p>
          <a:p>
            <a:pPr marL="574675" lvl="3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network of approvals by authorized individuals, acting independently, to ensure all disbursements by check are proper</a:t>
            </a:r>
          </a:p>
          <a:p>
            <a:pPr marL="574675" lvl="3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rgbClr val="0000CC"/>
                </a:solidFill>
              </a:rPr>
              <a:t>voucher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/>
              <a:t>is an authorization form prepared for each expenditure in a voucher </a:t>
            </a:r>
            <a:r>
              <a:rPr lang="en-US" altLang="en-US" sz="2800" dirty="0" smtClean="0"/>
              <a:t>system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6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Petty Cash Fund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b="1" dirty="0"/>
              <a:t>Petty Cash Fund</a:t>
            </a:r>
            <a:r>
              <a:rPr lang="en-US" altLang="en-US" dirty="0"/>
              <a:t> - Used to pay small amounts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b="1" dirty="0"/>
              <a:t>Involves: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SzPct val="100000"/>
              <a:buFontTx/>
              <a:buAutoNum type="arabicPeriod"/>
            </a:pPr>
            <a:r>
              <a:rPr lang="en-US" altLang="en-US" sz="2800" dirty="0"/>
              <a:t>establishing the </a:t>
            </a:r>
            <a:r>
              <a:rPr lang="en-US" altLang="en-US" sz="2800" dirty="0" smtClean="0"/>
              <a:t>fund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SzPct val="100000"/>
              <a:buFontTx/>
              <a:buAutoNum type="arabicPeriod"/>
            </a:pPr>
            <a:r>
              <a:rPr lang="en-US" altLang="en-US" sz="2800" dirty="0" smtClean="0"/>
              <a:t>making </a:t>
            </a:r>
            <a:r>
              <a:rPr lang="en-US" altLang="en-US" sz="2800" dirty="0"/>
              <a:t>payments from the </a:t>
            </a:r>
            <a:r>
              <a:rPr lang="en-US" altLang="en-US" sz="2800" dirty="0" smtClean="0"/>
              <a:t>fund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SzPct val="100000"/>
              <a:buFontTx/>
              <a:buAutoNum type="arabicPeriod"/>
            </a:pPr>
            <a:r>
              <a:rPr lang="en-US" altLang="en-US" sz="2800" dirty="0" smtClean="0"/>
              <a:t>replenishing </a:t>
            </a:r>
            <a:r>
              <a:rPr lang="en-US" altLang="en-US" sz="2800" dirty="0"/>
              <a:t>the </a:t>
            </a:r>
            <a:r>
              <a:rPr lang="en-US" altLang="en-US" sz="2800" dirty="0" smtClean="0"/>
              <a:t>fund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83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Petty Cash Fund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3200" b="1" dirty="0"/>
              <a:t>Establishing the Petty Cash Fund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600" b="1" dirty="0"/>
              <a:t>Illustration</a:t>
            </a:r>
            <a:r>
              <a:rPr lang="en-US" altLang="en-US" sz="2600" b="1" dirty="0" smtClean="0"/>
              <a:t>: </a:t>
            </a:r>
            <a:r>
              <a:rPr lang="en-US" altLang="en-US" sz="2600" dirty="0"/>
              <a:t>If Laird Company decides to establish a $100 fund on March 1, </a:t>
            </a:r>
            <a:r>
              <a:rPr lang="en-US" altLang="en-US" sz="2600" dirty="0" smtClean="0"/>
              <a:t>the general </a:t>
            </a:r>
            <a:r>
              <a:rPr lang="en-US" altLang="en-US" sz="2600" dirty="0"/>
              <a:t>journal entry is</a:t>
            </a:r>
            <a:r>
              <a:rPr lang="en-US" altLang="en-US" sz="26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/>
              <a:t>Mar. 1 </a:t>
            </a:r>
            <a:r>
              <a:rPr lang="en-US" sz="2600" dirty="0" smtClean="0"/>
              <a:t>	Petty </a:t>
            </a:r>
            <a:r>
              <a:rPr lang="en-US" sz="2600" dirty="0"/>
              <a:t>Cash </a:t>
            </a:r>
            <a:r>
              <a:rPr lang="en-US" sz="2600" dirty="0" smtClean="0"/>
              <a:t>	100</a:t>
            </a:r>
            <a:endParaRPr lang="en-US" sz="2600" dirty="0"/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/>
              <a:t>	</a:t>
            </a:r>
            <a:r>
              <a:rPr lang="en-US" sz="2600" dirty="0" smtClean="0"/>
              <a:t>	Cash 		100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77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Petty Cash Fund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3200" b="1" dirty="0" smtClean="0"/>
              <a:t>Replenishing the </a:t>
            </a:r>
            <a:r>
              <a:rPr lang="en-US" altLang="en-US" sz="3200" b="1" dirty="0"/>
              <a:t>Petty Cash Fund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600" b="1" dirty="0" smtClean="0"/>
              <a:t>Illustration: </a:t>
            </a:r>
            <a:r>
              <a:rPr lang="en-US" altLang="en-US" sz="2600" dirty="0" smtClean="0"/>
              <a:t>On </a:t>
            </a:r>
            <a:r>
              <a:rPr lang="en-US" altLang="en-US" sz="2600" dirty="0"/>
              <a:t>March 15 Laird’s petty cash custodian requests a check for $87. The fund contains $13 cash and petty cash receipts for postage $44, freight-out $38, and miscellaneous expenses $5. The journal entry is</a:t>
            </a:r>
            <a:r>
              <a:rPr lang="en-US" altLang="en-US" sz="2600" dirty="0" smtClean="0"/>
              <a:t>: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 smtClean="0"/>
              <a:t>Mar</a:t>
            </a:r>
            <a:r>
              <a:rPr lang="en-US" sz="2600" dirty="0"/>
              <a:t>. </a:t>
            </a:r>
            <a:r>
              <a:rPr lang="en-US" sz="2600" dirty="0" smtClean="0"/>
              <a:t>15 	</a:t>
            </a:r>
            <a:r>
              <a:rPr lang="en-US" altLang="en-US" sz="2600" dirty="0" smtClean="0"/>
              <a:t>Postage </a:t>
            </a:r>
            <a:r>
              <a:rPr lang="en-US" altLang="en-US" sz="2600" dirty="0"/>
              <a:t>Expense	</a:t>
            </a:r>
            <a:r>
              <a:rPr lang="en-US" altLang="en-US" sz="2600" dirty="0" smtClean="0"/>
              <a:t>44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Freight-Out </a:t>
            </a:r>
            <a:r>
              <a:rPr lang="en-US" altLang="en-US" sz="2600" dirty="0"/>
              <a:t>	38    </a:t>
            </a:r>
            <a:endParaRPr lang="en-US" altLang="en-US" sz="26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Miscellaneous </a:t>
            </a:r>
            <a:r>
              <a:rPr lang="en-US" altLang="en-US" sz="2600" dirty="0"/>
              <a:t>Expense 	5     </a:t>
            </a:r>
            <a:endParaRPr lang="en-US" altLang="en-US" sz="26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	Cash  </a:t>
            </a:r>
            <a:r>
              <a:rPr lang="en-US" altLang="en-US" sz="2600" dirty="0"/>
              <a:t>		87 </a:t>
            </a:r>
          </a:p>
        </p:txBody>
      </p:sp>
    </p:spTree>
    <p:extLst>
      <p:ext uri="{BB962C8B-B14F-4D97-AF65-F5344CB8AC3E}">
        <p14:creationId xmlns:p14="http://schemas.microsoft.com/office/powerpoint/2010/main" val="10361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Petty Cash Fund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3200" b="1" dirty="0" smtClean="0"/>
              <a:t>Replenishing the </a:t>
            </a:r>
            <a:r>
              <a:rPr lang="en-US" altLang="en-US" sz="3200" b="1" dirty="0"/>
              <a:t>Petty Cash Fund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600" b="1" dirty="0" smtClean="0"/>
              <a:t>Illustration: </a:t>
            </a:r>
            <a:r>
              <a:rPr lang="en-US" altLang="en-US" sz="2600" dirty="0" smtClean="0"/>
              <a:t>Assume </a:t>
            </a:r>
            <a:r>
              <a:rPr lang="en-US" altLang="en-US" sz="2600" dirty="0"/>
              <a:t>in the preceding example that the custodian had </a:t>
            </a:r>
            <a:r>
              <a:rPr lang="en-US" altLang="en-US" sz="2600" b="1" dirty="0"/>
              <a:t>only $12 in cash </a:t>
            </a:r>
            <a:r>
              <a:rPr lang="en-US" altLang="en-US" sz="2600" dirty="0"/>
              <a:t>in the fund plus the receipts as listed.  The request for reimbursement would therefore be for $88, and Laird would make the following entry</a:t>
            </a:r>
            <a:r>
              <a:rPr lang="en-US" altLang="en-US" sz="2600" dirty="0" smtClean="0"/>
              <a:t>.</a:t>
            </a: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 smtClean="0"/>
              <a:t>Mar</a:t>
            </a:r>
            <a:r>
              <a:rPr lang="en-US" sz="2600" dirty="0"/>
              <a:t>. </a:t>
            </a:r>
            <a:r>
              <a:rPr lang="en-US" sz="2600" dirty="0" smtClean="0"/>
              <a:t>15 	</a:t>
            </a:r>
            <a:r>
              <a:rPr lang="en-US" altLang="en-US" sz="2600" dirty="0" smtClean="0"/>
              <a:t>Postage </a:t>
            </a:r>
            <a:r>
              <a:rPr lang="en-US" altLang="en-US" sz="2600" dirty="0"/>
              <a:t>Expense	</a:t>
            </a:r>
            <a:r>
              <a:rPr lang="en-US" altLang="en-US" sz="2600" dirty="0" smtClean="0"/>
              <a:t>44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Freight-Out </a:t>
            </a:r>
            <a:r>
              <a:rPr lang="en-US" altLang="en-US" sz="2600" dirty="0"/>
              <a:t>	38    </a:t>
            </a:r>
            <a:endParaRPr lang="en-US" altLang="en-US" sz="26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Miscellaneous </a:t>
            </a:r>
            <a:r>
              <a:rPr lang="en-US" altLang="en-US" sz="2600" dirty="0"/>
              <a:t>Expense 	</a:t>
            </a:r>
            <a:r>
              <a:rPr lang="en-US" altLang="en-US" sz="2600" dirty="0" smtClean="0"/>
              <a:t>5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Cash Over and Short	1   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 smtClean="0"/>
              <a:t>		Cash  </a:t>
            </a:r>
            <a:r>
              <a:rPr lang="en-US" altLang="en-US" sz="2600" dirty="0"/>
              <a:t>		</a:t>
            </a:r>
            <a:r>
              <a:rPr lang="en-US" altLang="en-US" sz="2600" dirty="0" smtClean="0"/>
              <a:t>88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978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2b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Petty Cash Fund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9080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sz="2400" dirty="0" smtClean="0"/>
              <a:t>Bateer </a:t>
            </a:r>
            <a:r>
              <a:rPr lang="en-US" sz="2400" dirty="0"/>
              <a:t>Company established a $50 petty cash fund on July 1. On July 30, the fund had $12 </a:t>
            </a:r>
            <a:r>
              <a:rPr lang="en-US" sz="2400" dirty="0" smtClean="0"/>
              <a:t>cash remaining </a:t>
            </a:r>
            <a:r>
              <a:rPr lang="en-US" sz="2400" dirty="0"/>
              <a:t>and petty cash receipts for postage $14, </a:t>
            </a:r>
            <a:r>
              <a:rPr lang="en-US" sz="2400" dirty="0" smtClean="0"/>
              <a:t>office </a:t>
            </a:r>
            <a:r>
              <a:rPr lang="en-US" sz="2400" dirty="0"/>
              <a:t>supplies $10, and delivery expense $</a:t>
            </a:r>
            <a:r>
              <a:rPr lang="en-US" sz="2400" dirty="0" smtClean="0"/>
              <a:t>15. Prepare </a:t>
            </a:r>
            <a:r>
              <a:rPr lang="en-US" sz="2400" dirty="0"/>
              <a:t>journal entries </a:t>
            </a:r>
            <a:r>
              <a:rPr lang="en-US" sz="2400" dirty="0" smtClean="0"/>
              <a:t>on </a:t>
            </a:r>
            <a:r>
              <a:rPr lang="en-US" sz="2400" dirty="0"/>
              <a:t>July 1 and </a:t>
            </a:r>
            <a:r>
              <a:rPr lang="en-US" sz="2400" dirty="0" smtClean="0"/>
              <a:t>on </a:t>
            </a:r>
            <a:r>
              <a:rPr lang="en-US" sz="2400" dirty="0"/>
              <a:t>July 30.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400" dirty="0" smtClean="0"/>
              <a:t>July 1 	</a:t>
            </a:r>
            <a:r>
              <a:rPr lang="en-US" altLang="en-US" sz="2400" dirty="0" smtClean="0"/>
              <a:t>Petty Cash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50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400" dirty="0" smtClean="0"/>
              <a:t>		Cash  </a:t>
            </a:r>
            <a:r>
              <a:rPr lang="en-US" altLang="en-US" sz="2400" dirty="0"/>
              <a:t>		</a:t>
            </a:r>
            <a:r>
              <a:rPr lang="en-US" altLang="en-US" sz="2400" dirty="0" smtClean="0"/>
              <a:t>50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400" dirty="0"/>
              <a:t>July </a:t>
            </a:r>
            <a:r>
              <a:rPr lang="en-US" sz="2400" dirty="0" smtClean="0"/>
              <a:t>30 </a:t>
            </a:r>
            <a:r>
              <a:rPr lang="en-US" sz="2400" dirty="0"/>
              <a:t>	</a:t>
            </a:r>
            <a:r>
              <a:rPr lang="en-US" altLang="en-US" sz="2400" dirty="0"/>
              <a:t>Postage Expense	</a:t>
            </a:r>
            <a:r>
              <a:rPr lang="en-US" altLang="en-US" sz="2400" dirty="0" smtClean="0"/>
              <a:t>14</a:t>
            </a: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Supplies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10    </a:t>
            </a: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Delivery Expense 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15</a:t>
            </a: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Cash </a:t>
            </a:r>
            <a:r>
              <a:rPr lang="en-US" altLang="en-US" sz="2400" dirty="0"/>
              <a:t>Over and Short	</a:t>
            </a:r>
            <a:r>
              <a:rPr lang="en-US" altLang="en-US" sz="2400" dirty="0" smtClean="0"/>
              <a:t>	1     </a:t>
            </a: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400" dirty="0"/>
              <a:t>		Cash  		</a:t>
            </a:r>
            <a:r>
              <a:rPr lang="en-US" altLang="en-US" sz="2400" dirty="0" smtClean="0"/>
              <a:t>38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5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800" b="1" dirty="0" smtClean="0"/>
              <a:t>The </a:t>
            </a:r>
            <a:r>
              <a:rPr lang="en-US" altLang="en-US" sz="2800" b="1" dirty="0"/>
              <a:t>use of a bank contributes significantly to good internal control over cash.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Minimizes the amount of currency on hand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Creates a double record of bank transactions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Bank reconciliation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Control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Features of a Bank Account</a:t>
            </a:r>
          </a:p>
        </p:txBody>
      </p:sp>
    </p:spTree>
    <p:extLst>
      <p:ext uri="{BB962C8B-B14F-4D97-AF65-F5344CB8AC3E}">
        <p14:creationId xmlns:p14="http://schemas.microsoft.com/office/powerpoint/2010/main" val="3207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3835"/>
            <a:ext cx="8436703" cy="5690330"/>
          </a:xfrm>
          <a:prstGeom prst="rect">
            <a:avLst/>
          </a:prstGeom>
        </p:spPr>
      </p:pic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219200"/>
            <a:ext cx="2813424" cy="533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600" dirty="0"/>
              <a:t>Authorized employee should make deposit.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5334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Making Bank Deposits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30580" y="6428601"/>
            <a:ext cx="184404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196E78"/>
                </a:solidFill>
                <a:latin typeface="Liberation Sans" panose="020B0604020202020204" pitchFamily="34" charset="0"/>
              </a:rPr>
              <a:t>ILLUSTRATION 8.8</a:t>
            </a:r>
            <a:endParaRPr lang="en-US" altLang="en-US" sz="1200" b="1" dirty="0">
              <a:solidFill>
                <a:srgbClr val="196E78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97" y="2524184"/>
            <a:ext cx="7211603" cy="3147084"/>
          </a:xfrm>
          <a:prstGeom prst="rect">
            <a:avLst/>
          </a:prstGeom>
        </p:spPr>
      </p:pic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91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Written order signed by depositor directing bank to pay a specified sum of money to a designated recipient.</a:t>
            </a:r>
          </a:p>
        </p:txBody>
      </p:sp>
      <p:sp>
        <p:nvSpPr>
          <p:cNvPr id="12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  <a:ea typeface="Source Sans Pro" charset="0"/>
                <a:cs typeface="Calibri" panose="020F0502020204030204" pitchFamily="34" charset="0"/>
              </a:rPr>
              <a:t>Writing Checks</a:t>
            </a:r>
            <a:endParaRPr lang="en-US" sz="4000" b="1" dirty="0">
              <a:solidFill>
                <a:schemeClr val="accent1"/>
              </a:solidFill>
              <a:latin typeface="+mn-lt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2744399"/>
            <a:ext cx="1219200" cy="427037"/>
          </a:xfrm>
          <a:prstGeom prst="rect">
            <a:avLst/>
          </a:prstGeom>
          <a:solidFill>
            <a:srgbClr val="8FD4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latin typeface="+mn-lt"/>
              </a:rPr>
              <a:t>Maker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1000" y="3602056"/>
            <a:ext cx="1219200" cy="427038"/>
          </a:xfrm>
          <a:prstGeom prst="rect">
            <a:avLst/>
          </a:prstGeom>
          <a:solidFill>
            <a:srgbClr val="8FD4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latin typeface="+mn-lt"/>
              </a:rPr>
              <a:t>Payee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1000" y="4541302"/>
            <a:ext cx="1219200" cy="427037"/>
          </a:xfrm>
          <a:prstGeom prst="rect">
            <a:avLst/>
          </a:prstGeom>
          <a:solidFill>
            <a:srgbClr val="8FD4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latin typeface="+mn-lt"/>
              </a:rPr>
              <a:t>Payer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5747468"/>
            <a:ext cx="4572000" cy="424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 smtClean="0">
                <a:solidFill>
                  <a:srgbClr val="196E78"/>
                </a:solidFill>
              </a:rPr>
              <a:t>ILLUSTRATION 8.9</a:t>
            </a:r>
          </a:p>
          <a:p>
            <a:pPr algn="l">
              <a:lnSpc>
                <a:spcPct val="90000"/>
              </a:lnSpc>
            </a:pPr>
            <a:r>
              <a:rPr lang="en-US" sz="1200" dirty="0" smtClean="0"/>
              <a:t>Check </a:t>
            </a:r>
            <a:r>
              <a:rPr lang="en-US" sz="1200" dirty="0"/>
              <a:t>with remittance advice</a:t>
            </a:r>
          </a:p>
        </p:txBody>
      </p:sp>
    </p:spTree>
    <p:extLst>
      <p:ext uri="{BB962C8B-B14F-4D97-AF65-F5344CB8AC3E}">
        <p14:creationId xmlns:p14="http://schemas.microsoft.com/office/powerpoint/2010/main" val="2963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Disbursement </a:t>
            </a:r>
            <a:r>
              <a:rPr lang="en-US" altLang="en-US" sz="2800" dirty="0"/>
              <a:t>systems that use wire, telephone, or computers to transfer cash from one location to another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Use is quite common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EFT transactions normally result in better internal control since no cash or checks are handled by company </a:t>
            </a:r>
            <a:r>
              <a:rPr lang="en-US" altLang="en-US" sz="2800" dirty="0" smtClean="0"/>
              <a:t>employees</a:t>
            </a: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Electronic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Funds Transfer (EFT) System</a:t>
            </a:r>
          </a:p>
        </p:txBody>
      </p:sp>
    </p:spTree>
    <p:extLst>
      <p:ext uri="{BB962C8B-B14F-4D97-AF65-F5344CB8AC3E}">
        <p14:creationId xmlns:p14="http://schemas.microsoft.com/office/powerpoint/2010/main" val="22687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Applies </a:t>
            </a:r>
            <a:r>
              <a:rPr lang="en-US" altLang="en-US" sz="2800" dirty="0"/>
              <a:t>to </a:t>
            </a:r>
            <a:r>
              <a:rPr lang="en-US" altLang="en-US" sz="2800" b="1" dirty="0"/>
              <a:t>publicly traded </a:t>
            </a:r>
            <a:r>
              <a:rPr lang="en-US" altLang="en-US" sz="2800" dirty="0"/>
              <a:t>U.S. </a:t>
            </a:r>
            <a:r>
              <a:rPr lang="en-US" altLang="en-US" sz="2800" dirty="0" smtClean="0"/>
              <a:t>corporations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Required </a:t>
            </a:r>
            <a:r>
              <a:rPr lang="en-US" altLang="en-US" sz="2800" dirty="0"/>
              <a:t>to maintain a </a:t>
            </a:r>
            <a:r>
              <a:rPr lang="en-US" altLang="en-US" sz="2800" b="1" dirty="0"/>
              <a:t>system of internal control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Corporate executives and boards of directors </a:t>
            </a:r>
            <a:r>
              <a:rPr lang="en-US" altLang="en-US" sz="2800" dirty="0"/>
              <a:t>must ensure that these controls are reliable and </a:t>
            </a:r>
            <a:r>
              <a:rPr lang="en-US" altLang="en-US" sz="2800" dirty="0" smtClean="0"/>
              <a:t>effective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Independent outside auditors </a:t>
            </a:r>
            <a:r>
              <a:rPr lang="en-US" altLang="en-US" sz="2800" dirty="0"/>
              <a:t>must attest to the adequacy of the internal control </a:t>
            </a:r>
            <a:r>
              <a:rPr lang="en-US" altLang="en-US" sz="2800" dirty="0" smtClean="0"/>
              <a:t>system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b="1" dirty="0"/>
              <a:t>SOX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created the </a:t>
            </a:r>
            <a:r>
              <a:rPr lang="en-US" altLang="en-US" sz="2800" b="1" dirty="0"/>
              <a:t>Public Company Accounting Oversight Board (PCAOB)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The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Sarbanes-Oxley Act</a:t>
            </a:r>
          </a:p>
        </p:txBody>
      </p:sp>
    </p:spTree>
    <p:extLst>
      <p:ext uri="{BB962C8B-B14F-4D97-AF65-F5344CB8AC3E}">
        <p14:creationId xmlns:p14="http://schemas.microsoft.com/office/powerpoint/2010/main" val="37449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574675" lvl="2" indent="-346075">
              <a:spcBef>
                <a:spcPts val="10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>
                <a:solidFill>
                  <a:srgbClr val="000000"/>
                </a:solidFill>
              </a:rPr>
              <a:t>Prepared </a:t>
            </a:r>
            <a:r>
              <a:rPr lang="en-US" altLang="en-US" sz="2800" dirty="0">
                <a:solidFill>
                  <a:srgbClr val="000000"/>
                </a:solidFill>
              </a:rPr>
              <a:t>from </a:t>
            </a:r>
            <a:r>
              <a:rPr lang="en-US" altLang="en-US" sz="2800" dirty="0" smtClean="0">
                <a:solidFill>
                  <a:srgbClr val="000000"/>
                </a:solidFill>
              </a:rPr>
              <a:t>bank’s perspective</a:t>
            </a:r>
          </a:p>
          <a:p>
            <a:pPr marL="574675" lvl="2" indent="-346075">
              <a:spcBef>
                <a:spcPts val="10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>
                <a:solidFill>
                  <a:srgbClr val="000000"/>
                </a:solidFill>
              </a:rPr>
              <a:t>Every </a:t>
            </a:r>
            <a:r>
              <a:rPr lang="en-US" altLang="en-US" sz="2800" dirty="0">
                <a:solidFill>
                  <a:srgbClr val="000000"/>
                </a:solidFill>
              </a:rPr>
              <a:t>deposit </a:t>
            </a:r>
            <a:r>
              <a:rPr lang="en-US" altLang="en-US" sz="2800" dirty="0" smtClean="0">
                <a:solidFill>
                  <a:srgbClr val="000000"/>
                </a:solidFill>
              </a:rPr>
              <a:t>bank </a:t>
            </a:r>
            <a:r>
              <a:rPr lang="en-US" altLang="en-US" sz="2800" dirty="0">
                <a:solidFill>
                  <a:srgbClr val="000000"/>
                </a:solidFill>
              </a:rPr>
              <a:t>receives is an increase in </a:t>
            </a:r>
            <a:r>
              <a:rPr lang="en-US" altLang="en-US" sz="2800" dirty="0" smtClean="0">
                <a:solidFill>
                  <a:srgbClr val="000000"/>
                </a:solidFill>
              </a:rPr>
              <a:t>bank’s </a:t>
            </a:r>
            <a:r>
              <a:rPr lang="en-US" altLang="en-US" sz="2800" dirty="0">
                <a:solidFill>
                  <a:srgbClr val="000000"/>
                </a:solidFill>
              </a:rPr>
              <a:t>liabilities (an account payable to the </a:t>
            </a:r>
            <a:r>
              <a:rPr lang="en-US" altLang="en-US" sz="2800" dirty="0" smtClean="0">
                <a:solidFill>
                  <a:srgbClr val="000000"/>
                </a:solidFill>
              </a:rPr>
              <a:t>depositor)</a:t>
            </a:r>
          </a:p>
          <a:p>
            <a:pPr marL="574675" lvl="2" indent="-346075">
              <a:spcBef>
                <a:spcPts val="10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>
                <a:solidFill>
                  <a:srgbClr val="000000"/>
                </a:solidFill>
              </a:rPr>
              <a:t>Lists </a:t>
            </a:r>
            <a:r>
              <a:rPr lang="en-US" altLang="en-US" sz="2800" dirty="0">
                <a:solidFill>
                  <a:srgbClr val="000000"/>
                </a:solidFill>
              </a:rPr>
              <a:t>in numerical sequence all paid checks along with </a:t>
            </a:r>
            <a:r>
              <a:rPr lang="en-US" altLang="en-US" sz="2800" dirty="0" smtClean="0">
                <a:solidFill>
                  <a:srgbClr val="000000"/>
                </a:solidFill>
              </a:rPr>
              <a:t>date check </a:t>
            </a:r>
            <a:r>
              <a:rPr lang="en-US" altLang="en-US" sz="2800" dirty="0">
                <a:solidFill>
                  <a:srgbClr val="000000"/>
                </a:solidFill>
              </a:rPr>
              <a:t>was paid and its </a:t>
            </a:r>
            <a:r>
              <a:rPr lang="en-US" altLang="en-US" sz="2800" dirty="0" smtClean="0">
                <a:solidFill>
                  <a:srgbClr val="000000"/>
                </a:solidFill>
              </a:rPr>
              <a:t>amount</a:t>
            </a:r>
          </a:p>
          <a:p>
            <a:pPr marL="574675" lvl="2" indent="-346075">
              <a:spcBef>
                <a:spcPts val="10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>
                <a:solidFill>
                  <a:srgbClr val="000000"/>
                </a:solidFill>
              </a:rPr>
              <a:t>Bank </a:t>
            </a:r>
            <a:r>
              <a:rPr lang="en-US" altLang="en-US" sz="2800" dirty="0">
                <a:solidFill>
                  <a:srgbClr val="000000"/>
                </a:solidFill>
              </a:rPr>
              <a:t>includes with </a:t>
            </a:r>
            <a:r>
              <a:rPr lang="en-US" altLang="en-US" sz="2800" dirty="0" smtClean="0">
                <a:solidFill>
                  <a:srgbClr val="000000"/>
                </a:solidFill>
              </a:rPr>
              <a:t>bank </a:t>
            </a:r>
            <a:r>
              <a:rPr lang="en-US" altLang="en-US" sz="2800" dirty="0">
                <a:solidFill>
                  <a:srgbClr val="000000"/>
                </a:solidFill>
              </a:rPr>
              <a:t>statement memoranda explaining other debits and credits it made to </a:t>
            </a:r>
            <a:r>
              <a:rPr lang="en-US" altLang="en-US" sz="2800" dirty="0" smtClean="0">
                <a:solidFill>
                  <a:srgbClr val="000000"/>
                </a:solidFill>
              </a:rPr>
              <a:t>depositor’s account</a:t>
            </a:r>
          </a:p>
          <a:p>
            <a:pPr marL="574675" lvl="2" indent="-346075">
              <a:spcBef>
                <a:spcPts val="10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>
                <a:solidFill>
                  <a:srgbClr val="000000"/>
                </a:solidFill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</a:rPr>
              <a:t>check that is not paid by a bank because of insufficient funds in a bank account is called an NSF check (not sufficient funds</a:t>
            </a:r>
            <a:r>
              <a:rPr lang="en-US" altLang="en-US" sz="2800" dirty="0" smtClean="0">
                <a:solidFill>
                  <a:srgbClr val="000000"/>
                </a:solidFill>
              </a:rPr>
              <a:t>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Bank Statements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289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Bank Statements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97" y="228600"/>
            <a:ext cx="5420303" cy="5993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7419" y="5715000"/>
            <a:ext cx="1456781" cy="4247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 smtClean="0">
                <a:solidFill>
                  <a:srgbClr val="196E78"/>
                </a:solidFill>
              </a:rPr>
              <a:t>ILLUSTRATION 8.10</a:t>
            </a:r>
          </a:p>
          <a:p>
            <a:pPr algn="l">
              <a:lnSpc>
                <a:spcPct val="90000"/>
              </a:lnSpc>
            </a:pPr>
            <a:r>
              <a:rPr lang="en-US" sz="1200" dirty="0" smtClean="0"/>
              <a:t>Bank statement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76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control features of a bank account do not include: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having bank auditors verify the correctness of the bank balance per </a:t>
            </a:r>
            <a:r>
              <a:rPr lang="en-US" sz="2800" dirty="0" smtClean="0">
                <a:cs typeface="Times New Roman" pitchFamily="18" charset="0"/>
              </a:rPr>
              <a:t>books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minimizing the amount of cash that must be kept on hand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providing a double record of all bank transactions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safeguarding cash by using a bank as a </a:t>
            </a:r>
            <a:r>
              <a:rPr lang="en-US" sz="2800" dirty="0" smtClean="0">
                <a:cs typeface="Times New Roman" pitchFamily="18" charset="0"/>
              </a:rPr>
              <a:t>depository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28600" y="2091072"/>
            <a:ext cx="554182" cy="457200"/>
          </a:xfrm>
          <a:prstGeom prst="notchedRightArrow">
            <a:avLst/>
          </a:prstGeom>
          <a:solidFill>
            <a:srgbClr val="196E78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Cash Disbursements Controls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dirty="0" smtClean="0">
                <a:cs typeface="Times New Roman" pitchFamily="18" charset="0"/>
              </a:rPr>
              <a:t>Reconcile </a:t>
            </a:r>
            <a:r>
              <a:rPr lang="en-US" altLang="en-US" dirty="0">
                <a:cs typeface="Times New Roman" pitchFamily="18" charset="0"/>
              </a:rPr>
              <a:t>balance per books and balance per bank to their “correct” or “true” balance.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b="1" dirty="0">
                <a:cs typeface="Times New Roman" pitchFamily="18" charset="0"/>
              </a:rPr>
              <a:t>Reconciling Items: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cs typeface="Times New Roman" pitchFamily="18" charset="0"/>
              </a:rPr>
              <a:t>Deposits in </a:t>
            </a:r>
            <a:r>
              <a:rPr lang="en-US" altLang="en-US" sz="2800" dirty="0" smtClean="0">
                <a:cs typeface="Times New Roman" pitchFamily="18" charset="0"/>
              </a:rPr>
              <a:t>transit</a:t>
            </a:r>
            <a:endParaRPr lang="en-US" altLang="en-US" sz="2800" dirty="0">
              <a:cs typeface="Times New Roman" pitchFamily="18" charset="0"/>
            </a:endParaRP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cs typeface="Times New Roman" pitchFamily="18" charset="0"/>
              </a:rPr>
              <a:t>Outstanding </a:t>
            </a:r>
            <a:r>
              <a:rPr lang="en-US" altLang="en-US" sz="2800" dirty="0" smtClean="0">
                <a:cs typeface="Times New Roman" pitchFamily="18" charset="0"/>
              </a:rPr>
              <a:t>checks</a:t>
            </a:r>
            <a:endParaRPr lang="en-US" altLang="en-US" sz="2800" dirty="0">
              <a:cs typeface="Times New Roman" pitchFamily="18" charset="0"/>
            </a:endParaRP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dirty="0">
                <a:cs typeface="Times New Roman" pitchFamily="18" charset="0"/>
              </a:rPr>
              <a:t>Bank </a:t>
            </a:r>
            <a:r>
              <a:rPr lang="en-US" altLang="en-US" sz="2800" dirty="0" smtClean="0">
                <a:cs typeface="Times New Roman" pitchFamily="18" charset="0"/>
              </a:rPr>
              <a:t>memorandum</a:t>
            </a:r>
            <a:endParaRPr lang="en-US" altLang="en-US" sz="2800" dirty="0">
              <a:cs typeface="Times New Roman" pitchFamily="18" charset="0"/>
            </a:endParaRP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dirty="0" smtClean="0">
                <a:cs typeface="Times New Roman" pitchFamily="18" charset="0"/>
              </a:rPr>
              <a:t>Errors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Reconciling the Bank Account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11" name="Text Box 1035"/>
          <p:cNvSpPr txBox="1">
            <a:spLocks noChangeArrowheads="1"/>
          </p:cNvSpPr>
          <p:nvPr/>
        </p:nvSpPr>
        <p:spPr bwMode="auto">
          <a:xfrm>
            <a:off x="4953000" y="36576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</a:rPr>
              <a:t>Time Lags</a:t>
            </a:r>
          </a:p>
        </p:txBody>
      </p:sp>
      <p:sp>
        <p:nvSpPr>
          <p:cNvPr id="12" name="AutoShape 1036"/>
          <p:cNvSpPr>
            <a:spLocks/>
          </p:cNvSpPr>
          <p:nvPr/>
        </p:nvSpPr>
        <p:spPr bwMode="auto">
          <a:xfrm>
            <a:off x="4267200" y="3124200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 altLang="en-US" dirty="0">
              <a:solidFill>
                <a:srgbClr val="990000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533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3200" b="1" dirty="0" smtClean="0">
                <a:cs typeface="Times New Roman" pitchFamily="18" charset="0"/>
              </a:rPr>
              <a:t>Reconciliation Procedure</a:t>
            </a:r>
            <a:endParaRPr lang="en-US" altLang="en-US" sz="3200" b="1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Reconciling the Bank Account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62613"/>
              </p:ext>
            </p:extLst>
          </p:nvPr>
        </p:nvGraphicFramePr>
        <p:xfrm>
          <a:off x="457200" y="2242143"/>
          <a:ext cx="8190864" cy="3762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315"/>
                <a:gridCol w="2846705"/>
                <a:gridCol w="1516591"/>
                <a:gridCol w="492548"/>
                <a:gridCol w="2846705"/>
              </a:tblGrid>
              <a:tr h="1822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 smtClean="0">
                          <a:effectLst/>
                        </a:rPr>
                        <a:t>Cash Balance Per</a:t>
                      </a:r>
                      <a:r>
                        <a:rPr lang="en-US" sz="2500" b="1" u="none" strike="noStrike" baseline="0" dirty="0" smtClean="0">
                          <a:effectLst/>
                        </a:rPr>
                        <a:t> Bank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Cash</a:t>
                      </a:r>
                      <a:r>
                        <a:rPr lang="en-US" sz="2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Balance Per Books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/>
                </a:tc>
              </a:tr>
              <a:tr h="33739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4233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Deposits </a:t>
                      </a:r>
                      <a:r>
                        <a:rPr lang="en-US" sz="2500" u="none" strike="noStrike" dirty="0">
                          <a:effectLst/>
                        </a:rPr>
                        <a:t>in transit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EFT </a:t>
                      </a:r>
                      <a:r>
                        <a:rPr lang="en-US" sz="2500" u="none" strike="noStrike" dirty="0">
                          <a:effectLst/>
                        </a:rPr>
                        <a:t>collections and </a:t>
                      </a:r>
                    </a:p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other deposits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73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R="0" marT="4233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 smtClean="0">
                          <a:effectLst/>
                        </a:rPr>
                        <a:t>Outstanding checks</a:t>
                      </a:r>
                      <a:endParaRPr lang="en-US" sz="2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2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</a:txBody>
                  <a:tcPr marR="0" marT="4233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 smtClean="0">
                          <a:effectLst/>
                        </a:rPr>
                        <a:t>Bank errors</a:t>
                      </a:r>
                      <a:endParaRPr lang="en-US" sz="2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NSF </a:t>
                      </a:r>
                      <a:r>
                        <a:rPr lang="en-US" sz="2500" u="none" strike="noStrike" dirty="0">
                          <a:effectLst/>
                        </a:rPr>
                        <a:t>(bounced) checks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2500" u="none" strike="noStrike" dirty="0" smtClean="0">
                          <a:effectLst/>
                        </a:rPr>
                        <a:t>Service </a:t>
                      </a:r>
                      <a:r>
                        <a:rPr lang="en-US" sz="2500" u="none" strike="noStrike" dirty="0">
                          <a:effectLst/>
                        </a:rPr>
                        <a:t>charges and </a:t>
                      </a:r>
                      <a:endParaRPr lang="en-US" sz="2500" u="none" strike="noStrike" dirty="0" smtClean="0">
                        <a:effectLst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2500" u="none" strike="noStrike" dirty="0" smtClean="0">
                          <a:effectLst/>
                        </a:rPr>
                        <a:t>other Payments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Company </a:t>
                      </a:r>
                      <a:r>
                        <a:rPr lang="en-US" sz="2500" u="none" strike="noStrike" dirty="0">
                          <a:effectLst/>
                        </a:rPr>
                        <a:t>errors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effectLst/>
                        </a:rPr>
                        <a:t>Corrected Balance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effectLst/>
                        </a:rPr>
                        <a:t>Corrected Balance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233" marB="0"/>
                </a:tc>
              </a:tr>
            </a:tbl>
          </a:graphicData>
        </a:graphic>
      </p:graphicFrame>
      <p:sp>
        <p:nvSpPr>
          <p:cNvPr id="13" name="AutoShape 1039"/>
          <p:cNvSpPr>
            <a:spLocks noChangeArrowheads="1"/>
          </p:cNvSpPr>
          <p:nvPr/>
        </p:nvSpPr>
        <p:spPr bwMode="auto">
          <a:xfrm>
            <a:off x="3894693" y="5638800"/>
            <a:ext cx="1322479" cy="304800"/>
          </a:xfrm>
          <a:prstGeom prst="leftRightArrow">
            <a:avLst>
              <a:gd name="adj1" fmla="val 50000"/>
              <a:gd name="adj2" fmla="val 105000"/>
            </a:avLst>
          </a:prstGeom>
          <a:solidFill>
            <a:srgbClr val="99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4800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Bank Reconciliation Illustrated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432" y="1447800"/>
            <a:ext cx="86106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300" dirty="0" smtClean="0"/>
              <a:t>Illustration 8.10 presented </a:t>
            </a:r>
            <a:r>
              <a:rPr lang="en-US" sz="2300" dirty="0"/>
              <a:t>the bank statement for Laird Company which the company accessed online. It shows a balance per bank of $15,907.45 on April 30, </a:t>
            </a:r>
            <a:r>
              <a:rPr lang="en-US" sz="2300" dirty="0" smtClean="0"/>
              <a:t>2020. </a:t>
            </a:r>
            <a:r>
              <a:rPr lang="en-US" sz="2300" dirty="0"/>
              <a:t>On this date the balance of cash per books is $11,709.45. From the foregoing steps, Laird determines the following reconciling items for the bank. </a:t>
            </a:r>
            <a:endParaRPr lang="en-US" sz="2300" dirty="0" smtClean="0"/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1. Deposits in transit (+): </a:t>
            </a:r>
            <a:r>
              <a:rPr lang="en-US" sz="2300" dirty="0"/>
              <a:t>April 30 deposit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(</a:t>
            </a:r>
            <a:r>
              <a:rPr lang="en-US" sz="2300" dirty="0"/>
              <a:t>received by bank </a:t>
            </a:r>
            <a:r>
              <a:rPr lang="en-US" sz="2300" dirty="0" smtClean="0"/>
              <a:t>on </a:t>
            </a:r>
            <a:r>
              <a:rPr lang="en-US" sz="2300" dirty="0"/>
              <a:t>May 1). </a:t>
            </a:r>
            <a:r>
              <a:rPr lang="en-US" sz="2300" dirty="0" smtClean="0"/>
              <a:t>	$</a:t>
            </a:r>
            <a:r>
              <a:rPr lang="en-US" sz="2300" dirty="0"/>
              <a:t>2,201.40 </a:t>
            </a:r>
            <a:endParaRPr lang="en-US" sz="2300" dirty="0" smtClean="0"/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2. Outstanding checks (−): </a:t>
            </a:r>
            <a:r>
              <a:rPr lang="en-US" sz="2300" dirty="0"/>
              <a:t>No. 453, </a:t>
            </a:r>
            <a:r>
              <a:rPr lang="en-US" sz="2300" dirty="0" smtClean="0"/>
              <a:t>$</a:t>
            </a:r>
            <a:r>
              <a:rPr lang="en-US" sz="2300" dirty="0"/>
              <a:t>3,000.00; </a:t>
            </a:r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No</a:t>
            </a:r>
            <a:r>
              <a:rPr lang="en-US" sz="2300" dirty="0"/>
              <a:t>. 457, </a:t>
            </a:r>
            <a:r>
              <a:rPr lang="en-US" sz="2300" dirty="0" smtClean="0"/>
              <a:t>$</a:t>
            </a:r>
            <a:r>
              <a:rPr lang="en-US" sz="2300" dirty="0"/>
              <a:t>1,401.30; </a:t>
            </a:r>
            <a:r>
              <a:rPr lang="en-US" sz="2300" dirty="0" smtClean="0"/>
              <a:t>No</a:t>
            </a:r>
            <a:r>
              <a:rPr lang="en-US" sz="2300" dirty="0"/>
              <a:t>. 460, $1,502.70. </a:t>
            </a:r>
            <a:r>
              <a:rPr lang="en-US" sz="2300" dirty="0" smtClean="0"/>
              <a:t>	5,904.00 </a:t>
            </a:r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3. Bank errors (+/−): </a:t>
            </a:r>
            <a:r>
              <a:rPr lang="en-US" sz="2300" dirty="0"/>
              <a:t>None</a:t>
            </a:r>
            <a:r>
              <a:rPr lang="en-US" sz="2300" dirty="0" smtClean="0"/>
              <a:t>.</a:t>
            </a:r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dirty="0"/>
              <a:t>Reconciling items per books are as follows: 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2381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432" y="609600"/>
            <a:ext cx="875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dirty="0" smtClean="0"/>
              <a:t>Reconciling </a:t>
            </a:r>
            <a:r>
              <a:rPr lang="en-US" sz="2300" dirty="0"/>
              <a:t>items per books are as follows: </a:t>
            </a:r>
            <a:endParaRPr lang="en-US" sz="2300" dirty="0" smtClean="0"/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1. Other deposits (+): </a:t>
            </a:r>
            <a:r>
              <a:rPr lang="en-US" sz="2300" dirty="0"/>
              <a:t>Unrecorded electronic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receipt </a:t>
            </a:r>
            <a:r>
              <a:rPr lang="en-US" sz="2300" dirty="0"/>
              <a:t>from </a:t>
            </a:r>
            <a:r>
              <a:rPr lang="en-US" sz="2300" dirty="0" smtClean="0"/>
              <a:t>customer </a:t>
            </a:r>
            <a:r>
              <a:rPr lang="en-US" sz="2300" dirty="0"/>
              <a:t>on </a:t>
            </a:r>
            <a:r>
              <a:rPr lang="en-US" sz="2300" dirty="0" smtClean="0"/>
              <a:t>account </a:t>
            </a:r>
            <a:r>
              <a:rPr lang="en-US" sz="2300" dirty="0"/>
              <a:t>on April 9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determined </a:t>
            </a:r>
            <a:r>
              <a:rPr lang="en-US" sz="2300" dirty="0"/>
              <a:t>from the bank </a:t>
            </a:r>
            <a:r>
              <a:rPr lang="en-US" sz="2300" dirty="0" smtClean="0"/>
              <a:t>statement</a:t>
            </a:r>
            <a:r>
              <a:rPr lang="en-US" sz="2300" dirty="0"/>
              <a:t>. </a:t>
            </a:r>
            <a:r>
              <a:rPr lang="en-US" sz="2300" dirty="0" smtClean="0"/>
              <a:t>	$1,035.00 </a:t>
            </a:r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2. Other payments (−): </a:t>
            </a:r>
            <a:r>
              <a:rPr lang="en-US" sz="2300" dirty="0"/>
              <a:t>The electronic payments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on </a:t>
            </a:r>
            <a:r>
              <a:rPr lang="en-US" sz="2300" dirty="0"/>
              <a:t>April 3 </a:t>
            </a:r>
            <a:r>
              <a:rPr lang="en-US" sz="2300" dirty="0" smtClean="0"/>
              <a:t>and </a:t>
            </a:r>
            <a:r>
              <a:rPr lang="en-US" sz="2300" dirty="0"/>
              <a:t>7 were </a:t>
            </a:r>
            <a:r>
              <a:rPr lang="en-US" sz="2300" dirty="0" smtClean="0"/>
              <a:t>previously </a:t>
            </a:r>
            <a:r>
              <a:rPr lang="en-US" sz="2300" dirty="0"/>
              <a:t>recorded by the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company </a:t>
            </a:r>
            <a:r>
              <a:rPr lang="en-US" sz="2300" dirty="0"/>
              <a:t>when they were initiated. Unrecorded </a:t>
            </a:r>
            <a:r>
              <a:rPr lang="en-US" sz="2300" dirty="0" smtClean="0"/>
              <a:t>charges </a:t>
            </a:r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determined </a:t>
            </a:r>
            <a:r>
              <a:rPr lang="en-US" sz="2300" dirty="0"/>
              <a:t>from the </a:t>
            </a:r>
            <a:r>
              <a:rPr lang="en-US" sz="2300" dirty="0" smtClean="0"/>
              <a:t>bank </a:t>
            </a:r>
            <a:r>
              <a:rPr lang="en-US" sz="2300" dirty="0"/>
              <a:t>statement are as follows:  </a:t>
            </a:r>
            <a:endParaRPr lang="en-US" sz="2300" dirty="0" smtClean="0"/>
          </a:p>
          <a:p>
            <a:pPr algn="l">
              <a:spcBef>
                <a:spcPts val="0"/>
              </a:spcBef>
              <a:tabLst>
                <a:tab pos="1030288" algn="l"/>
                <a:tab pos="8288338" algn="r"/>
              </a:tabLst>
            </a:pPr>
            <a:r>
              <a:rPr lang="en-US" sz="2300" dirty="0"/>
              <a:t>	</a:t>
            </a:r>
            <a:r>
              <a:rPr lang="en-US" sz="2300" dirty="0" smtClean="0"/>
              <a:t>Returned </a:t>
            </a:r>
            <a:r>
              <a:rPr lang="en-US" sz="2300" dirty="0"/>
              <a:t>NSF check on April 29 </a:t>
            </a:r>
            <a:r>
              <a:rPr lang="en-US" sz="2300" dirty="0" smtClean="0"/>
              <a:t>	425.60  </a:t>
            </a:r>
          </a:p>
          <a:p>
            <a:pPr algn="l">
              <a:spcBef>
                <a:spcPts val="0"/>
              </a:spcBef>
              <a:tabLst>
                <a:tab pos="1030288" algn="l"/>
                <a:tab pos="8288338" algn="r"/>
              </a:tabLst>
            </a:pPr>
            <a:r>
              <a:rPr lang="en-US" sz="2300" dirty="0"/>
              <a:t>	</a:t>
            </a:r>
            <a:r>
              <a:rPr lang="en-US" sz="2300" dirty="0" smtClean="0"/>
              <a:t>Debit </a:t>
            </a:r>
            <a:r>
              <a:rPr lang="en-US" sz="2300" dirty="0"/>
              <a:t>and credit card fees on April 30 </a:t>
            </a:r>
            <a:r>
              <a:rPr lang="en-US" sz="2300" dirty="0" smtClean="0"/>
              <a:t>	120.00  </a:t>
            </a:r>
          </a:p>
          <a:p>
            <a:pPr algn="l">
              <a:spcBef>
                <a:spcPts val="0"/>
              </a:spcBef>
              <a:tabLst>
                <a:tab pos="1030288" algn="l"/>
                <a:tab pos="8288338" algn="r"/>
              </a:tabLst>
            </a:pPr>
            <a:r>
              <a:rPr lang="en-US" sz="2300" dirty="0"/>
              <a:t>	</a:t>
            </a:r>
            <a:r>
              <a:rPr lang="en-US" sz="2300" dirty="0" smtClean="0"/>
              <a:t>Bank </a:t>
            </a:r>
            <a:r>
              <a:rPr lang="en-US" sz="2300" dirty="0"/>
              <a:t>service charges on April 30 </a:t>
            </a:r>
            <a:r>
              <a:rPr lang="en-US" sz="2300" dirty="0" smtClean="0"/>
              <a:t>	30.00 </a:t>
            </a:r>
          </a:p>
          <a:p>
            <a:pPr algn="l">
              <a:spcBef>
                <a:spcPts val="600"/>
              </a:spcBef>
              <a:tabLst>
                <a:tab pos="1030288" algn="l"/>
                <a:tab pos="8288338" algn="r"/>
              </a:tabLst>
            </a:pPr>
            <a:r>
              <a:rPr lang="en-US" sz="2300" b="1" dirty="0" smtClean="0"/>
              <a:t>Step </a:t>
            </a:r>
            <a:r>
              <a:rPr lang="en-US" sz="2300" b="1" dirty="0"/>
              <a:t>3. Company errors (+): </a:t>
            </a:r>
            <a:r>
              <a:rPr lang="en-US" sz="2300" dirty="0"/>
              <a:t>Check No. 443 was correctly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written </a:t>
            </a:r>
            <a:r>
              <a:rPr lang="en-US" sz="2300" dirty="0"/>
              <a:t>by Laird for </a:t>
            </a:r>
            <a:r>
              <a:rPr lang="en-US" sz="2300" dirty="0" smtClean="0"/>
              <a:t>$</a:t>
            </a:r>
            <a:r>
              <a:rPr lang="en-US" sz="2300" dirty="0"/>
              <a:t>1,226 and was correctly paid by the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bank </a:t>
            </a:r>
            <a:r>
              <a:rPr lang="en-US" sz="2300" dirty="0"/>
              <a:t>on April 12. However, it was </a:t>
            </a:r>
            <a:r>
              <a:rPr lang="en-US" sz="2300" dirty="0" smtClean="0"/>
              <a:t>recorded </a:t>
            </a:r>
            <a:r>
              <a:rPr lang="en-US" sz="2300" dirty="0"/>
              <a:t>as $1,262 on </a:t>
            </a:r>
            <a:endParaRPr lang="en-US" sz="2300" dirty="0" smtClean="0"/>
          </a:p>
          <a:p>
            <a:pPr algn="l">
              <a:tabLst>
                <a:tab pos="1030288" algn="l"/>
                <a:tab pos="8288338" algn="r"/>
              </a:tabLst>
            </a:pPr>
            <a:r>
              <a:rPr lang="en-US" sz="2300" dirty="0" smtClean="0"/>
              <a:t>Laird’s </a:t>
            </a:r>
            <a:r>
              <a:rPr lang="en-US" sz="2300" dirty="0"/>
              <a:t>books. </a:t>
            </a:r>
            <a:r>
              <a:rPr lang="en-US" sz="2300" dirty="0" smtClean="0"/>
              <a:t>	36.00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847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71340"/>
              </p:ext>
            </p:extLst>
          </p:nvPr>
        </p:nvGraphicFramePr>
        <p:xfrm>
          <a:off x="641493" y="609600"/>
          <a:ext cx="7842596" cy="550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36"/>
                <a:gridCol w="4090564"/>
                <a:gridCol w="1134215"/>
                <a:gridCol w="638628"/>
                <a:gridCol w="1269153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 Reconciliation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30, 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0" marB="91440" anchor="b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</a:tr>
              <a:tr h="1822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Cash balance per bank statement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$15,907.45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Add: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Deposits in transit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2,201.40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Less: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Outstanding checks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 fontAlgn="b"/>
                      <a:r>
                        <a:rPr lang="en-US" sz="2000" u="none" strike="noStrike" dirty="0">
                          <a:effectLst/>
                        </a:rPr>
                        <a:t>No. 453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$3,000.00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 fontAlgn="b"/>
                      <a:r>
                        <a:rPr lang="en-US" sz="2000" u="none" strike="noStrike" dirty="0">
                          <a:effectLst/>
                        </a:rPr>
                        <a:t>No. 457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1,401.30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 fontAlgn="b"/>
                      <a:r>
                        <a:rPr lang="en-US" sz="2000" u="none" strike="noStrike" dirty="0">
                          <a:effectLst/>
                        </a:rPr>
                        <a:t>No. 460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1,502.70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5,904.00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Adjusted cash balance per bank </a:t>
                      </a:r>
                      <a:endParaRPr lang="en-US" sz="20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$12,204.85</a:t>
                      </a:r>
                      <a:endParaRPr lang="en-US" sz="20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Cash balance per books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$11,709.45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Add: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Electronic funds transfer received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1,035.00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Error in recording check No. 443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Less: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NSF check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425.60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Debit and credit card fees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Bank service charge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575.60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Adjusted cash balance per books </a:t>
                      </a:r>
                    </a:p>
                  </a:txBody>
                  <a:tcPr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$12,204.85</a:t>
                      </a:r>
                      <a:endParaRPr lang="en-US" sz="20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" marT="423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2491" y="17526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0716" y="20574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23622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5400" y="26670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29718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8599" y="3306403"/>
            <a:ext cx="1592001" cy="277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7175" y="41910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44958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7175" y="4887432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5192232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95400" y="5486400"/>
            <a:ext cx="73152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10400" y="5818909"/>
            <a:ext cx="1592001" cy="277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Entries for Bank Reconciliation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9562" y="1484531"/>
            <a:ext cx="8529638" cy="476386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2600" b="1" dirty="0" smtClean="0"/>
              <a:t>Collection of Electronic Funds Transfer: </a:t>
            </a:r>
            <a:r>
              <a:rPr lang="en-US" altLang="en-US" sz="2600" dirty="0" smtClean="0"/>
              <a:t>A </a:t>
            </a:r>
            <a:r>
              <a:rPr lang="en-US" altLang="en-US" sz="2600" dirty="0"/>
              <a:t>payment of an account by a customer is recorded in the same way, whether the cash is received through the mail or electronically. The entry is as follows.</a:t>
            </a:r>
            <a:r>
              <a:rPr lang="en-US" altLang="en-US" sz="2600" dirty="0">
                <a:latin typeface="Liberation Sans" panose="020B0604020202020204" pitchFamily="34" charset="0"/>
              </a:rPr>
              <a:t> </a:t>
            </a:r>
            <a:endParaRPr lang="en-US" altLang="en-US" sz="2600" dirty="0" smtClean="0">
              <a:latin typeface="Liberation Sans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 smtClean="0"/>
              <a:t>Apr. 30 </a:t>
            </a:r>
            <a:r>
              <a:rPr lang="en-US" sz="2600" dirty="0"/>
              <a:t>	</a:t>
            </a:r>
            <a:r>
              <a:rPr lang="en-US" altLang="en-US" sz="2600" dirty="0" smtClean="0"/>
              <a:t>Cash  </a:t>
            </a:r>
            <a:r>
              <a:rPr lang="en-US" altLang="en-US" sz="2600" dirty="0"/>
              <a:t>	</a:t>
            </a:r>
            <a:r>
              <a:rPr lang="en-US" altLang="en-US" sz="2600" dirty="0" smtClean="0"/>
              <a:t>1,035.00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Accounts Receivable		1,035.00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9478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Entries for Bank Reconciliation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9562" y="1484531"/>
            <a:ext cx="8529638" cy="476386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2600" b="1" dirty="0" smtClean="0"/>
              <a:t>Book Error: </a:t>
            </a:r>
            <a:r>
              <a:rPr lang="en-US" altLang="en-US" sz="2600" dirty="0" smtClean="0"/>
              <a:t>The </a:t>
            </a:r>
            <a:r>
              <a:rPr lang="en-US" altLang="en-US" sz="2600" dirty="0"/>
              <a:t>cash disbursements journal shows that check no. 443 was a payment on account to Andrea Company, a supplier.  The correcting entry is</a:t>
            </a:r>
            <a:r>
              <a:rPr lang="en-US" altLang="en-US" sz="2600" dirty="0" smtClean="0"/>
              <a:t>:</a:t>
            </a:r>
            <a:r>
              <a:rPr lang="en-US" altLang="en-US" sz="2600" dirty="0" smtClean="0">
                <a:latin typeface="Liberation Sans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 smtClean="0"/>
              <a:t>Apr. 30 </a:t>
            </a:r>
            <a:r>
              <a:rPr lang="en-US" sz="2600" dirty="0"/>
              <a:t>	</a:t>
            </a:r>
            <a:r>
              <a:rPr lang="en-US" altLang="en-US" sz="2600" dirty="0" smtClean="0"/>
              <a:t>Cash  </a:t>
            </a:r>
            <a:r>
              <a:rPr lang="en-US" altLang="en-US" sz="2600" dirty="0"/>
              <a:t>	</a:t>
            </a:r>
            <a:r>
              <a:rPr lang="en-US" altLang="en-US" sz="2600" dirty="0" smtClean="0"/>
              <a:t>36.00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Accounts Payable		36.00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2600" b="1" dirty="0"/>
              <a:t>NSF Check: </a:t>
            </a:r>
            <a:r>
              <a:rPr lang="en-US" altLang="en-US" sz="2600" dirty="0"/>
              <a:t>As indicated earlier, an NSF check becomes an account receivable to the depositor.  The entry is:</a:t>
            </a:r>
            <a:endParaRPr lang="en-US" altLang="en-US" sz="2600" dirty="0">
              <a:latin typeface="Liberation Sans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/>
              <a:t>Apr. 30 	</a:t>
            </a:r>
            <a:r>
              <a:rPr lang="en-US" altLang="en-US" sz="2600" dirty="0"/>
              <a:t>Accounts Receivable	425.60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/>
              <a:t>		Cash		</a:t>
            </a:r>
            <a:r>
              <a:rPr lang="en-US" altLang="en-US" sz="2600" dirty="0" smtClean="0"/>
              <a:t>425.60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40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None/>
            </a:pPr>
            <a:r>
              <a:rPr lang="en-US" altLang="en-US" sz="3200" b="1" dirty="0" smtClean="0">
                <a:solidFill>
                  <a:schemeClr val="folHlink"/>
                </a:solidFill>
              </a:rPr>
              <a:t>Purposes of internal control:</a:t>
            </a: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folHlink"/>
                </a:solidFill>
              </a:rPr>
              <a:t>Safeguard </a:t>
            </a:r>
            <a:r>
              <a:rPr lang="en-US" altLang="en-US" sz="2800" dirty="0">
                <a:solidFill>
                  <a:schemeClr val="folHlink"/>
                </a:solidFill>
              </a:rPr>
              <a:t>assets. </a:t>
            </a:r>
            <a:endParaRPr lang="en-US" altLang="en-US" sz="2800" dirty="0" smtClean="0">
              <a:solidFill>
                <a:schemeClr val="folHlink"/>
              </a:solidFill>
            </a:endParaRP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folHlink"/>
                </a:solidFill>
              </a:rPr>
              <a:t>Enhance </a:t>
            </a:r>
            <a:r>
              <a:rPr lang="en-US" altLang="en-US" sz="2800" dirty="0">
                <a:solidFill>
                  <a:schemeClr val="folHlink"/>
                </a:solidFill>
              </a:rPr>
              <a:t>the reliability of accounting records. </a:t>
            </a:r>
            <a:endParaRPr lang="en-US" altLang="en-US" sz="2800" dirty="0" smtClean="0">
              <a:solidFill>
                <a:schemeClr val="folHlink"/>
              </a:solidFill>
            </a:endParaRP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Increase </a:t>
            </a:r>
            <a:r>
              <a:rPr lang="en-US" altLang="en-US" sz="2800" dirty="0"/>
              <a:t>efficiency of </a:t>
            </a:r>
            <a:r>
              <a:rPr lang="en-US" altLang="en-US" sz="2800" dirty="0" smtClean="0"/>
              <a:t>operations.</a:t>
            </a: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Ensure </a:t>
            </a:r>
            <a:r>
              <a:rPr lang="en-US" altLang="en-US" sz="2800" dirty="0"/>
              <a:t>compliance with laws and regulations.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Internal Control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Entries for Bank Reconciliation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9562" y="1484531"/>
            <a:ext cx="8529638" cy="476386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80000"/>
              <a:buNone/>
            </a:pPr>
            <a:r>
              <a:rPr lang="en-US" altLang="en-US" sz="2600" b="1" dirty="0" smtClean="0"/>
              <a:t>Bank Charge Expense:</a:t>
            </a:r>
            <a:r>
              <a:rPr lang="en-US" altLang="en-US" sz="2600" b="1" dirty="0"/>
              <a:t> </a:t>
            </a:r>
            <a:r>
              <a:rPr lang="en-US" altLang="en-US" sz="2600" dirty="0" smtClean="0"/>
              <a:t>Fees </a:t>
            </a:r>
            <a:r>
              <a:rPr lang="en-US" altLang="en-US" sz="2600" dirty="0"/>
              <a:t>for processing debit and credit card transactions ($120) and the bank service charges ($30) have been combined in a single entry as follows</a:t>
            </a:r>
            <a:r>
              <a:rPr lang="en-US" altLang="en-US" sz="2600" dirty="0" smtClean="0"/>
              <a:t>:</a:t>
            </a:r>
            <a:endParaRPr lang="en-US" altLang="en-US" sz="26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sz="2600" dirty="0" smtClean="0"/>
              <a:t>Apr. 30 </a:t>
            </a:r>
            <a:r>
              <a:rPr lang="en-US" sz="2600" dirty="0"/>
              <a:t>	</a:t>
            </a:r>
            <a:r>
              <a:rPr lang="en-US" altLang="en-US" sz="2600" dirty="0" smtClean="0"/>
              <a:t>Bank Charge Expense</a:t>
            </a:r>
            <a:r>
              <a:rPr lang="en-US" altLang="en-US" sz="2600" dirty="0"/>
              <a:t>	</a:t>
            </a:r>
            <a:r>
              <a:rPr lang="en-US" altLang="en-US" sz="2600" dirty="0" smtClean="0"/>
              <a:t>150.00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tabLst>
                <a:tab pos="1430338" algn="l"/>
                <a:tab pos="1946275" algn="l"/>
                <a:tab pos="6230938" algn="r"/>
                <a:tab pos="7661275" algn="r"/>
              </a:tabLst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Cash		150.00</a:t>
            </a:r>
            <a:endParaRPr lang="en-US" altLang="en-US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3467"/>
              </p:ext>
            </p:extLst>
          </p:nvPr>
        </p:nvGraphicFramePr>
        <p:xfrm>
          <a:off x="914400" y="4038600"/>
          <a:ext cx="7315200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87"/>
                <a:gridCol w="1297858"/>
                <a:gridCol w="1297858"/>
                <a:gridCol w="921077"/>
                <a:gridCol w="2759420"/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Apr. 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Balance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11,709.45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Apr. 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425.60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1,035.00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150.00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36.00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Apr. 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Balance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12,204.85</a:t>
                      </a:r>
                      <a:endParaRPr lang="en-US" sz="22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6120548"/>
            <a:ext cx="2286000" cy="4247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 smtClean="0">
                <a:solidFill>
                  <a:srgbClr val="196E78"/>
                </a:solidFill>
              </a:rPr>
              <a:t>ILLUSTRATION 8.13</a:t>
            </a:r>
          </a:p>
          <a:p>
            <a:pPr algn="l">
              <a:lnSpc>
                <a:spcPct val="90000"/>
              </a:lnSpc>
            </a:pPr>
            <a:r>
              <a:rPr lang="en-US" sz="1200" dirty="0" smtClean="0"/>
              <a:t>Adjusted balance in cash account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03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reconciling item in a bank reconciliation that </a:t>
            </a:r>
            <a:r>
              <a:rPr lang="en-US" sz="2800" dirty="0" smtClean="0">
                <a:cs typeface="Times New Roman" pitchFamily="18" charset="0"/>
              </a:rPr>
              <a:t>will result </a:t>
            </a:r>
            <a:r>
              <a:rPr lang="en-US" sz="2800" dirty="0">
                <a:cs typeface="Times New Roman" pitchFamily="18" charset="0"/>
              </a:rPr>
              <a:t>in an adjusting entry by the depositor is: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outstanding </a:t>
            </a:r>
            <a:r>
              <a:rPr lang="en-US" sz="2800" dirty="0" smtClean="0">
                <a:cs typeface="Times New Roman" pitchFamily="18" charset="0"/>
              </a:rPr>
              <a:t>checks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a bank error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deposit in </a:t>
            </a:r>
            <a:r>
              <a:rPr lang="en-US" sz="2800" dirty="0" smtClean="0">
                <a:cs typeface="Times New Roman" pitchFamily="18" charset="0"/>
              </a:rPr>
              <a:t>transit</a:t>
            </a:r>
            <a:endParaRPr lang="en-US" sz="2800" dirty="0">
              <a:cs typeface="Times New Roman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bank service </a:t>
            </a:r>
            <a:r>
              <a:rPr lang="en-US" sz="2800" dirty="0" smtClean="0">
                <a:cs typeface="Times New Roman" pitchFamily="18" charset="0"/>
              </a:rPr>
              <a:t>charges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28600" y="4242652"/>
            <a:ext cx="554182" cy="457200"/>
          </a:xfrm>
          <a:prstGeom prst="notchedRightArrow">
            <a:avLst/>
          </a:prstGeom>
          <a:solidFill>
            <a:srgbClr val="196E78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Reconciling the Bank Account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3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Bank Reconciliation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3432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457475"/>
            <a:ext cx="8458200" cy="477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altLang="en-US" dirty="0" smtClean="0">
                <a:latin typeface="+mn-lt"/>
              </a:rPr>
              <a:t>Sally </a:t>
            </a:r>
            <a:r>
              <a:rPr lang="en-US" altLang="en-US" dirty="0">
                <a:latin typeface="+mn-lt"/>
              </a:rPr>
              <a:t>Kist owns Linen Kist Fabrics. Sally asks you to explain how she should treat the following reconciling items when reconciling the company’s bank account: (1) a debit memorandum for an NSF check, (2) a credit memorandum for an electronic funds transfer from one of the company’s customers received by the bank, (3) outstanding checks, and (4) a deposit in transit.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Sally should treat the reconciling items as follows.</a:t>
            </a:r>
          </a:p>
          <a:p>
            <a:pPr marL="6858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Deduct </a:t>
            </a:r>
            <a:r>
              <a:rPr lang="en-US" dirty="0">
                <a:latin typeface="+mn-lt"/>
              </a:rPr>
              <a:t>from balance per </a:t>
            </a:r>
            <a:r>
              <a:rPr lang="en-US" dirty="0" smtClean="0">
                <a:latin typeface="+mn-lt"/>
              </a:rPr>
              <a:t>books</a:t>
            </a:r>
          </a:p>
          <a:p>
            <a:pPr marL="6858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Add </a:t>
            </a:r>
            <a:r>
              <a:rPr lang="en-US" dirty="0">
                <a:latin typeface="+mn-lt"/>
              </a:rPr>
              <a:t>to balance per </a:t>
            </a:r>
            <a:r>
              <a:rPr lang="en-US" dirty="0" smtClean="0">
                <a:latin typeface="+mn-lt"/>
              </a:rPr>
              <a:t>books</a:t>
            </a:r>
          </a:p>
          <a:p>
            <a:pPr marL="6858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Deduct </a:t>
            </a:r>
            <a:r>
              <a:rPr lang="en-US" dirty="0">
                <a:latin typeface="+mn-lt"/>
              </a:rPr>
              <a:t>from balance per </a:t>
            </a:r>
            <a:r>
              <a:rPr lang="en-US" dirty="0" smtClean="0">
                <a:latin typeface="+mn-lt"/>
              </a:rPr>
              <a:t>bank</a:t>
            </a:r>
          </a:p>
          <a:p>
            <a:pPr marL="6858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Add </a:t>
            </a:r>
            <a:r>
              <a:rPr lang="en-US" dirty="0">
                <a:latin typeface="+mn-lt"/>
              </a:rPr>
              <a:t>to balance per </a:t>
            </a:r>
            <a:r>
              <a:rPr lang="en-US" dirty="0" smtClean="0">
                <a:latin typeface="+mn-lt"/>
              </a:rPr>
              <a:t>bank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11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>
                <a:solidFill>
                  <a:srgbClr val="990000"/>
                </a:solidFill>
              </a:rPr>
              <a:t>Cash Equivalents</a:t>
            </a:r>
          </a:p>
          <a:p>
            <a:pPr marL="0" lvl="2" indent="0">
              <a:lnSpc>
                <a:spcPct val="100000"/>
              </a:lnSpc>
              <a:spcBef>
                <a:spcPts val="9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800" b="1" dirty="0" smtClean="0">
                <a:solidFill>
                  <a:srgbClr val="0000CC"/>
                </a:solidFill>
              </a:rPr>
              <a:t>Cash </a:t>
            </a:r>
            <a:r>
              <a:rPr lang="en-US" altLang="en-US" sz="2800" b="1" dirty="0">
                <a:solidFill>
                  <a:srgbClr val="0000CC"/>
                </a:solidFill>
              </a:rPr>
              <a:t>equivalents </a:t>
            </a:r>
            <a:r>
              <a:rPr lang="en-US" altLang="en-US" sz="2800" dirty="0"/>
              <a:t>are short-term, highly liquid investments that are both: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/>
              <a:t>Readily convertible to known amounts of </a:t>
            </a:r>
            <a:r>
              <a:rPr lang="en-US" altLang="en-US" sz="2800" dirty="0" smtClean="0"/>
              <a:t>cash, and</a:t>
            </a:r>
          </a:p>
          <a:p>
            <a:pPr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/>
              <a:t>So </a:t>
            </a:r>
            <a:r>
              <a:rPr lang="en-US" altLang="en-US" sz="2800" dirty="0"/>
              <a:t>near their maturity that their market value is relatively insensitive to changes in interest rates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3200" b="1" dirty="0">
                <a:solidFill>
                  <a:srgbClr val="990000"/>
                </a:solidFill>
              </a:rPr>
              <a:t>Restricted Cash</a:t>
            </a:r>
          </a:p>
          <a:p>
            <a:pPr marL="0" lvl="1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altLang="en-US" sz="2800" dirty="0"/>
              <a:t>Cash that is not available for general use but rather is restricted for a special purpose.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Reporting Cash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Reporting Cash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65706"/>
              </p:ext>
            </p:extLst>
          </p:nvPr>
        </p:nvGraphicFramePr>
        <p:xfrm>
          <a:off x="838200" y="1757682"/>
          <a:ext cx="7543800" cy="370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6161"/>
                <a:gridCol w="1867639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Delta Air Lines, Inc.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Balance Sheet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(partial, in millions)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sng" strike="noStrike" dirty="0">
                          <a:effectLst/>
                        </a:rPr>
                        <a:t>Assets</a:t>
                      </a:r>
                      <a:endParaRPr lang="en-US" sz="2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Current assets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Cash and cash equivalents</a:t>
                      </a:r>
                      <a:endParaRPr lang="en-US" sz="2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640"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$2,844 </a:t>
                      </a:r>
                      <a:endParaRPr lang="en-US" sz="2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274320" marT="27432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Short-term investments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640" marR="4233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959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274320" marT="27432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Restricted cash</a:t>
                      </a:r>
                      <a:endParaRPr lang="en-US" sz="2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640" marR="4233" marT="27432" marB="1828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122</a:t>
                      </a:r>
                      <a:endParaRPr lang="en-US" sz="2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274320" marT="27432" marB="18288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96000" y="1272933"/>
            <a:ext cx="2514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96E78"/>
                </a:solidFill>
                <a:latin typeface="+mn-lt"/>
              </a:rPr>
              <a:t>ILLUSTRATION 8.14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latin typeface="+mn-lt"/>
              </a:rPr>
              <a:t>Balance sheet presentation of cash</a:t>
            </a:r>
            <a:endParaRPr lang="en-US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0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Which </a:t>
            </a:r>
            <a:r>
              <a:rPr lang="en-US" sz="2800" dirty="0">
                <a:cs typeface="Times New Roman" pitchFamily="18" charset="0"/>
              </a:rPr>
              <a:t>of the following statements correctly describes the reporting of cash?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Cash cannot be combined with cash equivalents.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Restricted cash funds may be combined with cash.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Cash is listed </a:t>
            </a:r>
            <a:r>
              <a:rPr lang="en-US" sz="2800" dirty="0" smtClean="0">
                <a:cs typeface="Times New Roman" pitchFamily="18" charset="0"/>
              </a:rPr>
              <a:t>first </a:t>
            </a:r>
            <a:r>
              <a:rPr lang="en-US" sz="2800" dirty="0">
                <a:cs typeface="Times New Roman" pitchFamily="18" charset="0"/>
              </a:rPr>
              <a:t>in the current assets section.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800" dirty="0">
                <a:cs typeface="Times New Roman" pitchFamily="18" charset="0"/>
              </a:rPr>
              <a:t>Restricted cash funds cannot be reported as a current asset.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28600" y="4098852"/>
            <a:ext cx="554182" cy="457200"/>
          </a:xfrm>
          <a:prstGeom prst="notchedRightArrow">
            <a:avLst/>
          </a:prstGeom>
          <a:solidFill>
            <a:srgbClr val="196E78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Reporting Cash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</a:t>
            </a:r>
            <a:r>
              <a:rPr lang="en-US" b="1" dirty="0" smtClean="0">
                <a:ea typeface="Source Sans Pro" charset="0"/>
              </a:rPr>
              <a:t>4    </a:t>
            </a:r>
            <a:r>
              <a:rPr lang="en-US" b="1" dirty="0" smtClean="0">
                <a:solidFill>
                  <a:srgbClr val="196E78"/>
                </a:solidFill>
                <a:ea typeface="Source Sans Pro" charset="0"/>
              </a:rPr>
              <a:t>Reporting Cash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34320" y="762000"/>
            <a:ext cx="0" cy="457200"/>
          </a:xfrm>
          <a:prstGeom prst="line">
            <a:avLst/>
          </a:prstGeom>
          <a:ln w="38100">
            <a:solidFill>
              <a:srgbClr val="196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457475"/>
            <a:ext cx="8458200" cy="47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ts val="900"/>
              </a:spcBef>
            </a:pPr>
            <a:r>
              <a:rPr lang="en-US" sz="2200" dirty="0" smtClean="0">
                <a:latin typeface="+mn-lt"/>
              </a:rPr>
              <a:t>Indicate </a:t>
            </a:r>
            <a:r>
              <a:rPr lang="en-US" sz="2200" dirty="0">
                <a:latin typeface="+mn-lt"/>
              </a:rPr>
              <a:t>whether each of the following statements is true or false. </a:t>
            </a:r>
          </a:p>
          <a:p>
            <a:pPr marL="457200" indent="-457200" algn="l">
              <a:spcBef>
                <a:spcPts val="900"/>
              </a:spcBef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Cash </a:t>
            </a:r>
            <a:r>
              <a:rPr lang="en-US" sz="2200" dirty="0">
                <a:latin typeface="+mn-lt"/>
              </a:rPr>
              <a:t>and cash equivalents are comprised of coins, currency (paper money), money orders, </a:t>
            </a:r>
            <a:r>
              <a:rPr lang="en-US" sz="2200" dirty="0" smtClean="0">
                <a:latin typeface="+mn-lt"/>
              </a:rPr>
              <a:t>and NSF checks.</a:t>
            </a:r>
          </a:p>
          <a:p>
            <a:pPr marL="457200" indent="-457200" algn="l">
              <a:spcBef>
                <a:spcPts val="900"/>
              </a:spcBef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Restricted </a:t>
            </a:r>
            <a:r>
              <a:rPr lang="en-US" sz="2200" dirty="0">
                <a:latin typeface="+mn-lt"/>
              </a:rPr>
              <a:t>cash is </a:t>
            </a:r>
            <a:r>
              <a:rPr lang="en-US" sz="2200" dirty="0" smtClean="0">
                <a:latin typeface="+mn-lt"/>
              </a:rPr>
              <a:t>classified </a:t>
            </a:r>
            <a:r>
              <a:rPr lang="en-US" sz="2200" dirty="0">
                <a:latin typeface="+mn-lt"/>
              </a:rPr>
              <a:t>as either a current asset or noncurrent asset, depending on </a:t>
            </a:r>
            <a:r>
              <a:rPr lang="en-US" sz="2200" dirty="0" smtClean="0">
                <a:latin typeface="+mn-lt"/>
              </a:rPr>
              <a:t>the circumstances.</a:t>
            </a:r>
          </a:p>
          <a:p>
            <a:pPr marL="457200" indent="-457200" algn="l">
              <a:spcBef>
                <a:spcPts val="900"/>
              </a:spcBef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 A </a:t>
            </a:r>
            <a:r>
              <a:rPr lang="en-US" sz="2200" dirty="0">
                <a:latin typeface="+mn-lt"/>
              </a:rPr>
              <a:t>company may have a negative balance in its bank account. In this case, it should off set </a:t>
            </a:r>
            <a:r>
              <a:rPr lang="en-US" sz="2200" dirty="0" smtClean="0">
                <a:latin typeface="+mn-lt"/>
              </a:rPr>
              <a:t>this negative </a:t>
            </a:r>
            <a:r>
              <a:rPr lang="en-US" sz="2200" dirty="0">
                <a:latin typeface="+mn-lt"/>
              </a:rPr>
              <a:t>balance against cash and cash equivalents on the balance </a:t>
            </a:r>
            <a:r>
              <a:rPr lang="en-US" sz="2200" dirty="0" smtClean="0">
                <a:latin typeface="+mn-lt"/>
              </a:rPr>
              <a:t>sheet.</a:t>
            </a:r>
          </a:p>
          <a:p>
            <a:pPr marL="457200" indent="-457200" algn="l">
              <a:spcBef>
                <a:spcPts val="900"/>
              </a:spcBef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Because </a:t>
            </a:r>
            <a:r>
              <a:rPr lang="en-US" sz="2200" dirty="0">
                <a:latin typeface="+mn-lt"/>
              </a:rPr>
              <a:t>cash and cash equivalents often includes short-term investments, accounts </a:t>
            </a:r>
            <a:r>
              <a:rPr lang="en-US" sz="2200" dirty="0" smtClean="0">
                <a:latin typeface="+mn-lt"/>
              </a:rPr>
              <a:t>receivable should </a:t>
            </a:r>
            <a:r>
              <a:rPr lang="en-US" sz="2200" dirty="0">
                <a:latin typeface="+mn-lt"/>
              </a:rPr>
              <a:t>be reported as the </a:t>
            </a:r>
            <a:r>
              <a:rPr lang="en-US" sz="2200" dirty="0" smtClean="0">
                <a:latin typeface="+mn-lt"/>
              </a:rPr>
              <a:t>first </a:t>
            </a:r>
            <a:r>
              <a:rPr lang="en-US" sz="2200" dirty="0">
                <a:latin typeface="+mn-lt"/>
              </a:rPr>
              <a:t>item on the balance sheet</a:t>
            </a:r>
            <a:r>
              <a:rPr lang="en-US" sz="2200" dirty="0" smtClean="0">
                <a:latin typeface="+mn-lt"/>
              </a:rPr>
              <a:t>.</a:t>
            </a:r>
          </a:p>
          <a:p>
            <a:pPr algn="l">
              <a:spcBef>
                <a:spcPts val="900"/>
              </a:spcBef>
              <a:tabLst>
                <a:tab pos="1828800" algn="l"/>
                <a:tab pos="3657600" algn="l"/>
                <a:tab pos="5486400" algn="l"/>
              </a:tabLst>
            </a:pPr>
            <a:r>
              <a:rPr lang="en-US" altLang="en-US" sz="2200" dirty="0" smtClean="0">
                <a:latin typeface="+mn-lt"/>
              </a:rPr>
              <a:t>1.  False	2. True	3. False	4. False</a:t>
            </a:r>
            <a:endParaRPr lang="en-US" altLang="en-US" sz="2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695" y="5791200"/>
            <a:ext cx="80630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70296" y="5791200"/>
            <a:ext cx="80630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99095" y="5791200"/>
            <a:ext cx="80630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27895" y="5791200"/>
            <a:ext cx="80630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3200" b="1" dirty="0" smtClean="0"/>
              <a:t>Five </a:t>
            </a:r>
            <a:r>
              <a:rPr lang="en-US" altLang="en-US" sz="3200" b="1" dirty="0"/>
              <a:t>Primary Components:</a:t>
            </a:r>
            <a:endParaRPr lang="en-US" altLang="en-US" sz="2800" b="1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altLang="en-US" sz="2800" dirty="0"/>
              <a:t>A control environment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altLang="en-US" sz="2800" dirty="0"/>
              <a:t>Risk </a:t>
            </a:r>
            <a:r>
              <a:rPr lang="en-US" altLang="en-US" sz="2800" dirty="0" smtClean="0"/>
              <a:t>assessment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altLang="en-US" sz="2800" dirty="0"/>
              <a:t>Control </a:t>
            </a:r>
            <a:r>
              <a:rPr lang="en-US" altLang="en-US" sz="2800" dirty="0" smtClean="0"/>
              <a:t>activities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altLang="en-US" sz="2800" dirty="0"/>
              <a:t>Information and </a:t>
            </a:r>
            <a:r>
              <a:rPr lang="en-US" altLang="en-US" sz="2800" dirty="0" smtClean="0"/>
              <a:t>communication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altLang="en-US" sz="2800" dirty="0" smtClean="0"/>
              <a:t>Monitoring</a:t>
            </a: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Internal Control</a:t>
            </a:r>
          </a:p>
        </p:txBody>
      </p:sp>
    </p:spTree>
    <p:extLst>
      <p:ext uri="{BB962C8B-B14F-4D97-AF65-F5344CB8AC3E}">
        <p14:creationId xmlns:p14="http://schemas.microsoft.com/office/powerpoint/2010/main" val="2486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60138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/>
              <a:t>Establishment of Responsibility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Control </a:t>
            </a:r>
            <a:r>
              <a:rPr lang="en-US" altLang="en-US" sz="2800" dirty="0"/>
              <a:t>is most effective when only one person is responsible for a given </a:t>
            </a:r>
            <a:r>
              <a:rPr lang="en-US" altLang="en-US" sz="2800" dirty="0" smtClean="0"/>
              <a:t>task 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Establishing </a:t>
            </a:r>
            <a:r>
              <a:rPr lang="en-US" altLang="en-US" sz="2800" dirty="0"/>
              <a:t>responsibility often </a:t>
            </a:r>
            <a:r>
              <a:rPr lang="en-US" altLang="en-US" sz="2800" dirty="0" smtClean="0"/>
              <a:t>requires </a:t>
            </a:r>
            <a:r>
              <a:rPr lang="en-US" altLang="en-US" sz="2800" dirty="0"/>
              <a:t>limiting access only to </a:t>
            </a:r>
            <a:r>
              <a:rPr lang="en-US" altLang="en-US" sz="2800" dirty="0" smtClean="0"/>
              <a:t>authorized </a:t>
            </a:r>
            <a:r>
              <a:rPr lang="en-US" altLang="en-US" sz="2800" dirty="0"/>
              <a:t>personnel, and then </a:t>
            </a:r>
            <a:r>
              <a:rPr lang="en-US" altLang="en-US" sz="2800" dirty="0" smtClean="0"/>
              <a:t>identifying </a:t>
            </a:r>
            <a:r>
              <a:rPr lang="en-US" altLang="en-US" sz="2800" dirty="0"/>
              <a:t>those </a:t>
            </a:r>
            <a:r>
              <a:rPr lang="en-US" altLang="en-US" sz="2800" dirty="0" smtClean="0"/>
              <a:t>personnel</a:t>
            </a: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52600"/>
            <a:ext cx="2253402" cy="40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580427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 smtClean="0"/>
              <a:t>Segregation of Duties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Different </a:t>
            </a:r>
            <a:r>
              <a:rPr lang="en-US" altLang="en-US" sz="2800" dirty="0"/>
              <a:t>individuals should be responsible for related </a:t>
            </a:r>
            <a:r>
              <a:rPr lang="en-US" altLang="en-US" sz="2800" dirty="0" smtClean="0"/>
              <a:t>activities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R</a:t>
            </a:r>
            <a:r>
              <a:rPr lang="en-US" altLang="en-US" sz="2800" dirty="0" smtClean="0"/>
              <a:t>esponsibility </a:t>
            </a:r>
            <a:r>
              <a:rPr lang="en-US" altLang="en-US" sz="2800" dirty="0"/>
              <a:t>for record-keeping for an asset should be separate from </a:t>
            </a:r>
            <a:r>
              <a:rPr lang="en-US" altLang="en-US" sz="2800" dirty="0" smtClean="0"/>
              <a:t>physical </a:t>
            </a:r>
            <a:r>
              <a:rPr lang="en-US" altLang="en-US" sz="2800" dirty="0"/>
              <a:t>custody of that </a:t>
            </a:r>
            <a:r>
              <a:rPr lang="en-US" altLang="en-US" sz="2800" dirty="0" smtClean="0"/>
              <a:t>asset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19" y="1492560"/>
            <a:ext cx="2093081" cy="46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©2018 John </a:t>
            </a:r>
            <a:r>
              <a:rPr lang="en-US" dirty="0"/>
              <a:t>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5556624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 smtClean="0"/>
              <a:t>Documentation Procedures</a:t>
            </a:r>
            <a:endParaRPr lang="en-US" altLang="en-US" sz="3200" b="1" dirty="0" smtClean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Companies </a:t>
            </a:r>
            <a:r>
              <a:rPr lang="en-US" altLang="en-US" sz="2800" dirty="0"/>
              <a:t>should use prenumbered documents, and all documents should be accounted </a:t>
            </a:r>
            <a:r>
              <a:rPr lang="en-US" altLang="en-US" sz="2800" dirty="0" smtClean="0"/>
              <a:t>for</a:t>
            </a:r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 smtClean="0"/>
              <a:t>Employees </a:t>
            </a:r>
            <a:r>
              <a:rPr lang="en-US" altLang="en-US" sz="2800" dirty="0"/>
              <a:t>should promptly forward source documents for accounting entries to the accounting </a:t>
            </a:r>
            <a:r>
              <a:rPr lang="en-US" altLang="en-US" sz="2800" dirty="0" smtClean="0"/>
              <a:t>department</a:t>
            </a:r>
            <a:endParaRPr lang="en-US" altLang="en-US" sz="2800" dirty="0"/>
          </a:p>
          <a:p>
            <a:pPr marL="574675" lvl="2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endParaRPr lang="en-US" altLang="en-US" sz="2800" dirty="0"/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Principles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Internal Control Activities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13" y="1752600"/>
            <a:ext cx="2454793" cy="41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c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27419</TotalTime>
  <Words>3362</Words>
  <Application>Microsoft Office PowerPoint</Application>
  <PresentationFormat>On-screen Show (4:3)</PresentationFormat>
  <Paragraphs>664</Paragraphs>
  <Slides>56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</vt:lpstr>
      <vt:lpstr>Calibri</vt:lpstr>
      <vt:lpstr>Courier New</vt:lpstr>
      <vt:lpstr>Liberation Sans</vt:lpstr>
      <vt:lpstr>Source Sans Pro</vt:lpstr>
      <vt:lpstr>Source Sans Pro Light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Section</vt:lpstr>
      <vt:lpstr>Image Slide Master</vt:lpstr>
      <vt:lpstr>Accounting Principles</vt:lpstr>
      <vt:lpstr>Chapter Outline</vt:lpstr>
      <vt:lpstr>Fraud</vt:lpstr>
      <vt:lpstr>The Sarbanes-Oxley Act</vt:lpstr>
      <vt:lpstr>Internal Control</vt:lpstr>
      <vt:lpstr>Internal Control</vt:lpstr>
      <vt:lpstr>Principles of Internal Control Activities</vt:lpstr>
      <vt:lpstr>Principles of Internal Control Activities</vt:lpstr>
      <vt:lpstr>Principles of Internal Control Activities</vt:lpstr>
      <vt:lpstr>Principles of Internal Control Activities</vt:lpstr>
      <vt:lpstr>Principles of Internal Control Activities</vt:lpstr>
      <vt:lpstr>PowerPoint Presentation</vt:lpstr>
      <vt:lpstr>Principles of Internal Control Activities</vt:lpstr>
      <vt:lpstr>Limitations of Internal Control</vt:lpstr>
      <vt:lpstr>DO IT! 1    Control Activities</vt:lpstr>
      <vt:lpstr>DO IT! 1    Control Activities</vt:lpstr>
      <vt:lpstr>DO IT! 1    Control Activities</vt:lpstr>
      <vt:lpstr>Cash Controls</vt:lpstr>
      <vt:lpstr>Cash Controls</vt:lpstr>
      <vt:lpstr>Cash Controls</vt:lpstr>
      <vt:lpstr>Over-the-Counter Receipts</vt:lpstr>
      <vt:lpstr>Cash Receipts Controls</vt:lpstr>
      <vt:lpstr>Cash Receipts Controls</vt:lpstr>
      <vt:lpstr>Cash Disbursement Controls</vt:lpstr>
      <vt:lpstr>Cash Controls</vt:lpstr>
      <vt:lpstr>Cash Controls</vt:lpstr>
      <vt:lpstr>Cash Controls</vt:lpstr>
      <vt:lpstr>Cash Controls</vt:lpstr>
      <vt:lpstr>Cash Disbursements Controls</vt:lpstr>
      <vt:lpstr>Cash Disbursement Controls</vt:lpstr>
      <vt:lpstr>Petty Cash Fund</vt:lpstr>
      <vt:lpstr>Petty Cash Fund</vt:lpstr>
      <vt:lpstr>Petty Cash Fund</vt:lpstr>
      <vt:lpstr>Petty Cash Fund</vt:lpstr>
      <vt:lpstr>DO IT! 2b    Petty Cash Fund</vt:lpstr>
      <vt:lpstr>Control Features of a Bank Account</vt:lpstr>
      <vt:lpstr>Making Bank Deposits</vt:lpstr>
      <vt:lpstr>Writing Checks</vt:lpstr>
      <vt:lpstr>Electronic Funds Transfer (EFT) System</vt:lpstr>
      <vt:lpstr>Bank Statements</vt:lpstr>
      <vt:lpstr>Bank Statements</vt:lpstr>
      <vt:lpstr>Cash Disbursements Controls</vt:lpstr>
      <vt:lpstr>Reconciling the Bank Account</vt:lpstr>
      <vt:lpstr>Reconciling the Bank Account</vt:lpstr>
      <vt:lpstr>Bank Reconciliation Illustrated</vt:lpstr>
      <vt:lpstr>PowerPoint Presentation</vt:lpstr>
      <vt:lpstr>PowerPoint Presentation</vt:lpstr>
      <vt:lpstr>Entries for Bank Reconciliation</vt:lpstr>
      <vt:lpstr>Entries for Bank Reconciliation</vt:lpstr>
      <vt:lpstr>Entries for Bank Reconciliation</vt:lpstr>
      <vt:lpstr>Reconciling the Bank Account</vt:lpstr>
      <vt:lpstr>DO IT! 3    Bank Reconciliation</vt:lpstr>
      <vt:lpstr>Reporting Cash</vt:lpstr>
      <vt:lpstr>Reporting Cash</vt:lpstr>
      <vt:lpstr>Reporting Cash</vt:lpstr>
      <vt:lpstr>DO IT! 4    Reporting Cash</vt:lpstr>
    </vt:vector>
  </TitlesOfParts>
  <Company>John Wiley and Sons,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Number Chapter Title</dc:title>
  <dc:creator>Garvin, Megan - Hoboken</dc:creator>
  <cp:lastModifiedBy>Windows User</cp:lastModifiedBy>
  <cp:revision>3124</cp:revision>
  <cp:lastPrinted>2017-04-26T13:25:47Z</cp:lastPrinted>
  <dcterms:created xsi:type="dcterms:W3CDTF">2017-04-21T14:49:46Z</dcterms:created>
  <dcterms:modified xsi:type="dcterms:W3CDTF">2020-03-23T12:43:30Z</dcterms:modified>
</cp:coreProperties>
</file>