
<file path=[Content_Types].xml><?xml version="1.0" encoding="utf-8"?>
<Types xmlns="http://schemas.openxmlformats.org/package/2006/content-types">
  <Default Extension="png" ContentType="image/png"/>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9"/>
  </p:notesMasterIdLst>
  <p:handoutMasterIdLst>
    <p:handoutMasterId r:id="rId70"/>
  </p:handoutMasterIdLst>
  <p:sldIdLst>
    <p:sldId id="1074" r:id="rId2"/>
    <p:sldId id="1076" r:id="rId3"/>
    <p:sldId id="731" r:id="rId4"/>
    <p:sldId id="859" r:id="rId5"/>
    <p:sldId id="1041" r:id="rId6"/>
    <p:sldId id="995" r:id="rId7"/>
    <p:sldId id="996" r:id="rId8"/>
    <p:sldId id="997" r:id="rId9"/>
    <p:sldId id="998" r:id="rId10"/>
    <p:sldId id="999" r:id="rId11"/>
    <p:sldId id="1000" r:id="rId12"/>
    <p:sldId id="1001" r:id="rId13"/>
    <p:sldId id="868" r:id="rId14"/>
    <p:sldId id="1002" r:id="rId15"/>
    <p:sldId id="1087" r:id="rId16"/>
    <p:sldId id="891" r:id="rId17"/>
    <p:sldId id="892" r:id="rId18"/>
    <p:sldId id="893" r:id="rId19"/>
    <p:sldId id="894" r:id="rId20"/>
    <p:sldId id="896" r:id="rId21"/>
    <p:sldId id="986" r:id="rId22"/>
    <p:sldId id="1052" r:id="rId23"/>
    <p:sldId id="1053" r:id="rId24"/>
    <p:sldId id="1089" r:id="rId25"/>
    <p:sldId id="897" r:id="rId26"/>
    <p:sldId id="898" r:id="rId27"/>
    <p:sldId id="899" r:id="rId28"/>
    <p:sldId id="1054" r:id="rId29"/>
    <p:sldId id="1055" r:id="rId30"/>
    <p:sldId id="1057" r:id="rId31"/>
    <p:sldId id="1056" r:id="rId32"/>
    <p:sldId id="1058" r:id="rId33"/>
    <p:sldId id="1010" r:id="rId34"/>
    <p:sldId id="1011" r:id="rId35"/>
    <p:sldId id="1012" r:id="rId36"/>
    <p:sldId id="1013" r:id="rId37"/>
    <p:sldId id="1014" r:id="rId38"/>
    <p:sldId id="1015" r:id="rId39"/>
    <p:sldId id="1059" r:id="rId40"/>
    <p:sldId id="1060" r:id="rId41"/>
    <p:sldId id="1061" r:id="rId42"/>
    <p:sldId id="1062" r:id="rId43"/>
    <p:sldId id="1063" r:id="rId44"/>
    <p:sldId id="1021" r:id="rId45"/>
    <p:sldId id="1022" r:id="rId46"/>
    <p:sldId id="1023" r:id="rId47"/>
    <p:sldId id="1024" r:id="rId48"/>
    <p:sldId id="1025" r:id="rId49"/>
    <p:sldId id="1026" r:id="rId50"/>
    <p:sldId id="920" r:id="rId51"/>
    <p:sldId id="921" r:id="rId52"/>
    <p:sldId id="933" r:id="rId53"/>
    <p:sldId id="1028" r:id="rId54"/>
    <p:sldId id="943" r:id="rId55"/>
    <p:sldId id="942" r:id="rId56"/>
    <p:sldId id="944" r:id="rId57"/>
    <p:sldId id="945" r:id="rId58"/>
    <p:sldId id="946" r:id="rId59"/>
    <p:sldId id="947" r:id="rId60"/>
    <p:sldId id="948" r:id="rId61"/>
    <p:sldId id="949" r:id="rId62"/>
    <p:sldId id="950" r:id="rId63"/>
    <p:sldId id="951" r:id="rId64"/>
    <p:sldId id="952" r:id="rId65"/>
    <p:sldId id="953" r:id="rId66"/>
    <p:sldId id="954" r:id="rId67"/>
    <p:sldId id="955" r:id="rId68"/>
  </p:sldIdLst>
  <p:sldSz cx="9144000" cy="6858000" type="screen4x3"/>
  <p:notesSz cx="6858000" cy="91900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1pPr>
    <a:lvl2pPr marL="457200"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2pPr>
    <a:lvl3pPr marL="914400"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3pPr>
    <a:lvl4pPr marL="1371600"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4pPr>
    <a:lvl5pPr marL="1828800" algn="ctr" rtl="0" eaLnBrk="0" fontAlgn="base" hangingPunct="0">
      <a:spcBef>
        <a:spcPct val="0"/>
      </a:spcBef>
      <a:spcAft>
        <a:spcPct val="0"/>
      </a:spcAft>
      <a:defRPr b="1" kern="1200">
        <a:solidFill>
          <a:schemeClr val="folHlink"/>
        </a:solidFill>
        <a:latin typeface="Comic Sans MS" panose="030F0702030302020204" pitchFamily="66" charset="0"/>
        <a:ea typeface="+mn-ea"/>
        <a:cs typeface="+mn-cs"/>
      </a:defRPr>
    </a:lvl5pPr>
    <a:lvl6pPr marL="2286000" algn="l" defTabSz="914400" rtl="0" eaLnBrk="1" latinLnBrk="0" hangingPunct="1">
      <a:defRPr b="1" kern="1200">
        <a:solidFill>
          <a:schemeClr val="folHlink"/>
        </a:solidFill>
        <a:latin typeface="Comic Sans MS" panose="030F0702030302020204" pitchFamily="66" charset="0"/>
        <a:ea typeface="+mn-ea"/>
        <a:cs typeface="+mn-cs"/>
      </a:defRPr>
    </a:lvl6pPr>
    <a:lvl7pPr marL="2743200" algn="l" defTabSz="914400" rtl="0" eaLnBrk="1" latinLnBrk="0" hangingPunct="1">
      <a:defRPr b="1" kern="1200">
        <a:solidFill>
          <a:schemeClr val="folHlink"/>
        </a:solidFill>
        <a:latin typeface="Comic Sans MS" panose="030F0702030302020204" pitchFamily="66" charset="0"/>
        <a:ea typeface="+mn-ea"/>
        <a:cs typeface="+mn-cs"/>
      </a:defRPr>
    </a:lvl7pPr>
    <a:lvl8pPr marL="3200400" algn="l" defTabSz="914400" rtl="0" eaLnBrk="1" latinLnBrk="0" hangingPunct="1">
      <a:defRPr b="1" kern="1200">
        <a:solidFill>
          <a:schemeClr val="folHlink"/>
        </a:solidFill>
        <a:latin typeface="Comic Sans MS" panose="030F0702030302020204" pitchFamily="66" charset="0"/>
        <a:ea typeface="+mn-ea"/>
        <a:cs typeface="+mn-cs"/>
      </a:defRPr>
    </a:lvl8pPr>
    <a:lvl9pPr marL="3657600" algn="l" defTabSz="914400" rtl="0" eaLnBrk="1" latinLnBrk="0" hangingPunct="1">
      <a:defRPr b="1" kern="1200">
        <a:solidFill>
          <a:schemeClr val="folHlink"/>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6600"/>
    <a:srgbClr val="FFFFCC"/>
    <a:srgbClr val="EAEAEA"/>
    <a:srgbClr val="F8F8F8"/>
    <a:srgbClr val="000000"/>
    <a:srgbClr val="00FF99"/>
    <a:srgbClr val="FFFF99"/>
    <a:srgbClr val="8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3" autoAdjust="0"/>
    <p:restoredTop sz="95600" autoAdjust="0"/>
  </p:normalViewPr>
  <p:slideViewPr>
    <p:cSldViewPr>
      <p:cViewPr varScale="1">
        <p:scale>
          <a:sx n="71" d="100"/>
          <a:sy n="71" d="100"/>
        </p:scale>
        <p:origin x="1272"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Lst>
  </p:outlineViewPr>
  <p:notesTextViewPr>
    <p:cViewPr>
      <p:scale>
        <a:sx n="100" d="100"/>
        <a:sy n="100" d="100"/>
      </p:scale>
      <p:origin x="0" y="0"/>
    </p:cViewPr>
  </p:notesTextViewPr>
  <p:sorterViewPr>
    <p:cViewPr>
      <p:scale>
        <a:sx n="140" d="100"/>
        <a:sy n="140" d="100"/>
      </p:scale>
      <p:origin x="0" y="65988"/>
    </p:cViewPr>
  </p:sorterViewPr>
  <p:notesViewPr>
    <p:cSldViewPr>
      <p:cViewPr>
        <p:scale>
          <a:sx n="75" d="100"/>
          <a:sy n="75" d="100"/>
        </p:scale>
        <p:origin x="-2442" y="-270"/>
      </p:cViewPr>
      <p:guideLst>
        <p:guide orient="horz" pos="289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9" Type="http://schemas.openxmlformats.org/officeDocument/2006/relationships/slide" Target="slides/slide40.xml"/><Relationship Id="rId21" Type="http://schemas.openxmlformats.org/officeDocument/2006/relationships/slide" Target="slides/slide22.xml"/><Relationship Id="rId34" Type="http://schemas.openxmlformats.org/officeDocument/2006/relationships/slide" Target="slides/slide35.xml"/><Relationship Id="rId42" Type="http://schemas.openxmlformats.org/officeDocument/2006/relationships/slide" Target="slides/slide43.xml"/><Relationship Id="rId47" Type="http://schemas.openxmlformats.org/officeDocument/2006/relationships/slide" Target="slides/slide48.xml"/><Relationship Id="rId50" Type="http://schemas.openxmlformats.org/officeDocument/2006/relationships/slide" Target="slides/slide51.xml"/><Relationship Id="rId55" Type="http://schemas.openxmlformats.org/officeDocument/2006/relationships/slide" Target="slides/slide56.xml"/><Relationship Id="rId63" Type="http://schemas.openxmlformats.org/officeDocument/2006/relationships/slide" Target="slides/slide64.xml"/><Relationship Id="rId7" Type="http://schemas.openxmlformats.org/officeDocument/2006/relationships/slide" Target="slides/slide8.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41" Type="http://schemas.openxmlformats.org/officeDocument/2006/relationships/slide" Target="slides/slide42.xml"/><Relationship Id="rId54" Type="http://schemas.openxmlformats.org/officeDocument/2006/relationships/slide" Target="slides/slide55.xml"/><Relationship Id="rId62" Type="http://schemas.openxmlformats.org/officeDocument/2006/relationships/slide" Target="slides/slide6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37" Type="http://schemas.openxmlformats.org/officeDocument/2006/relationships/slide" Target="slides/slide38.xml"/><Relationship Id="rId40" Type="http://schemas.openxmlformats.org/officeDocument/2006/relationships/slide" Target="slides/slide41.xml"/><Relationship Id="rId45" Type="http://schemas.openxmlformats.org/officeDocument/2006/relationships/slide" Target="slides/slide46.xml"/><Relationship Id="rId53" Type="http://schemas.openxmlformats.org/officeDocument/2006/relationships/slide" Target="slides/slide54.xml"/><Relationship Id="rId58" Type="http://schemas.openxmlformats.org/officeDocument/2006/relationships/slide" Target="slides/slide59.xml"/><Relationship Id="rId66" Type="http://schemas.openxmlformats.org/officeDocument/2006/relationships/slide" Target="slides/slide67.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36" Type="http://schemas.openxmlformats.org/officeDocument/2006/relationships/slide" Target="slides/slide37.xml"/><Relationship Id="rId49" Type="http://schemas.openxmlformats.org/officeDocument/2006/relationships/slide" Target="slides/slide50.xml"/><Relationship Id="rId57" Type="http://schemas.openxmlformats.org/officeDocument/2006/relationships/slide" Target="slides/slide58.xml"/><Relationship Id="rId61" Type="http://schemas.openxmlformats.org/officeDocument/2006/relationships/slide" Target="slides/slide62.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4" Type="http://schemas.openxmlformats.org/officeDocument/2006/relationships/slide" Target="slides/slide45.xml"/><Relationship Id="rId52" Type="http://schemas.openxmlformats.org/officeDocument/2006/relationships/slide" Target="slides/slide53.xml"/><Relationship Id="rId60" Type="http://schemas.openxmlformats.org/officeDocument/2006/relationships/slide" Target="slides/slide61.xml"/><Relationship Id="rId65" Type="http://schemas.openxmlformats.org/officeDocument/2006/relationships/slide" Target="slides/slide66.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 Id="rId35" Type="http://schemas.openxmlformats.org/officeDocument/2006/relationships/slide" Target="slides/slide36.xml"/><Relationship Id="rId43" Type="http://schemas.openxmlformats.org/officeDocument/2006/relationships/slide" Target="slides/slide44.xml"/><Relationship Id="rId48" Type="http://schemas.openxmlformats.org/officeDocument/2006/relationships/slide" Target="slides/slide49.xml"/><Relationship Id="rId56" Type="http://schemas.openxmlformats.org/officeDocument/2006/relationships/slide" Target="slides/slide57.xml"/><Relationship Id="rId64" Type="http://schemas.openxmlformats.org/officeDocument/2006/relationships/slide" Target="slides/slide65.xml"/><Relationship Id="rId8" Type="http://schemas.openxmlformats.org/officeDocument/2006/relationships/slide" Target="slides/slide9.xml"/><Relationship Id="rId51" Type="http://schemas.openxmlformats.org/officeDocument/2006/relationships/slide" Target="slides/slide52.xml"/><Relationship Id="rId3" Type="http://schemas.openxmlformats.org/officeDocument/2006/relationships/slide" Target="slides/slide4.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33" Type="http://schemas.openxmlformats.org/officeDocument/2006/relationships/slide" Target="slides/slide34.xml"/><Relationship Id="rId38" Type="http://schemas.openxmlformats.org/officeDocument/2006/relationships/slide" Target="slides/slide39.xml"/><Relationship Id="rId46" Type="http://schemas.openxmlformats.org/officeDocument/2006/relationships/slide" Target="slides/slide47.xml"/><Relationship Id="rId59"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76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65625"/>
            <a:ext cx="61722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dirty="0" smtClean="0"/>
              <a:t>Click to edit Master notes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24931" name="Rectangle 3"/>
          <p:cNvSpPr>
            <a:spLocks noGrp="1" noRot="1" noChangeAspect="1" noChangeArrowheads="1" noTextEdit="1"/>
          </p:cNvSpPr>
          <p:nvPr>
            <p:ph type="sldImg" idx="2"/>
          </p:nvPr>
        </p:nvSpPr>
        <p:spPr bwMode="auto">
          <a:xfrm>
            <a:off x="1139825" y="695325"/>
            <a:ext cx="4578350" cy="34337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2560225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Liberation Sans" panose="020B0604020202020204"/>
        <a:ea typeface="+mn-ea"/>
        <a:cs typeface="+mn-cs"/>
      </a:defRPr>
    </a:lvl1pPr>
    <a:lvl2pPr marL="457200" algn="l" rtl="0" eaLnBrk="0" fontAlgn="base" hangingPunct="0">
      <a:spcBef>
        <a:spcPct val="30000"/>
      </a:spcBef>
      <a:spcAft>
        <a:spcPct val="0"/>
      </a:spcAft>
      <a:defRPr sz="1400" kern="1200">
        <a:solidFill>
          <a:schemeClr val="tx1"/>
        </a:solidFill>
        <a:latin typeface="Liberation Sans" panose="020B0604020202020204"/>
        <a:ea typeface="+mn-ea"/>
        <a:cs typeface="+mn-cs"/>
      </a:defRPr>
    </a:lvl2pPr>
    <a:lvl3pPr marL="914400" algn="l" rtl="0" eaLnBrk="0" fontAlgn="base" hangingPunct="0">
      <a:spcBef>
        <a:spcPct val="30000"/>
      </a:spcBef>
      <a:spcAft>
        <a:spcPct val="0"/>
      </a:spcAft>
      <a:defRPr sz="1400" kern="1200">
        <a:solidFill>
          <a:schemeClr val="tx1"/>
        </a:solidFill>
        <a:latin typeface="Liberation Sans" panose="020B0604020202020204"/>
        <a:ea typeface="+mn-ea"/>
        <a:cs typeface="+mn-cs"/>
      </a:defRPr>
    </a:lvl3pPr>
    <a:lvl4pPr marL="1371600" algn="l" rtl="0" eaLnBrk="0" fontAlgn="base" hangingPunct="0">
      <a:spcBef>
        <a:spcPct val="30000"/>
      </a:spcBef>
      <a:spcAft>
        <a:spcPct val="0"/>
      </a:spcAft>
      <a:defRPr sz="1400" kern="1200">
        <a:solidFill>
          <a:schemeClr val="tx1"/>
        </a:solidFill>
        <a:latin typeface="Liberation Sans" panose="020B0604020202020204"/>
        <a:ea typeface="+mn-ea"/>
        <a:cs typeface="+mn-cs"/>
      </a:defRPr>
    </a:lvl4pPr>
    <a:lvl5pPr marL="1828800" algn="l" rtl="0" eaLnBrk="0" fontAlgn="base" hangingPunct="0">
      <a:spcBef>
        <a:spcPct val="30000"/>
      </a:spcBef>
      <a:spcAft>
        <a:spcPct val="0"/>
      </a:spcAft>
      <a:defRPr sz="1400" kern="1200">
        <a:solidFill>
          <a:schemeClr val="tx1"/>
        </a:solidFill>
        <a:latin typeface="Liberation Sans" panose="020B0604020202020204"/>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3000" y="695325"/>
            <a:ext cx="4578350" cy="3433763"/>
          </a:xfrm>
          <a:ln/>
        </p:spPr>
      </p:sp>
      <p:sp>
        <p:nvSpPr>
          <p:cNvPr id="69635" name="Rectangle 4"/>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lIns="90465" tIns="44439" rIns="90465" bIns="44439"/>
          <a:lstStyle/>
          <a:p>
            <a:endParaRPr lang="en-US" altLang="en-US" dirty="0" smtClean="0"/>
          </a:p>
        </p:txBody>
      </p:sp>
    </p:spTree>
    <p:extLst>
      <p:ext uri="{BB962C8B-B14F-4D97-AF65-F5344CB8AC3E}">
        <p14:creationId xmlns:p14="http://schemas.microsoft.com/office/powerpoint/2010/main" val="29656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62123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828764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48298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375018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419180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12834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04482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27070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319644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59902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51257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49517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24785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070454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233771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67264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659798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31376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30931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321396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1119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294584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225605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9322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90300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61207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67496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7517554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93954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95400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89411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10492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1983959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466599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2439520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906325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3879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159995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6336497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697798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2371408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306208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175965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41803674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647823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8027956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3136001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621354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305248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7078291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5839953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959160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492417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550353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980669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963764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232083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603194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3712041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960662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1930335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021364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46106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389423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3724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xfrm>
            <a:off x="457200" y="4365625"/>
            <a:ext cx="5867400" cy="4135438"/>
          </a:xfrm>
          <a:noFill/>
        </p:spPr>
        <p:txBody>
          <a:bodyPr/>
          <a:lstStyle/>
          <a:p>
            <a:endParaRPr lang="en-US" altLang="en-US" dirty="0" smtClean="0">
              <a:latin typeface="Times New Roman" panose="02020603050405020304" pitchFamily="18" charset="0"/>
            </a:endParaRPr>
          </a:p>
        </p:txBody>
      </p:sp>
    </p:spTree>
    <p:extLst>
      <p:ext uri="{BB962C8B-B14F-4D97-AF65-F5344CB8AC3E}">
        <p14:creationId xmlns:p14="http://schemas.microsoft.com/office/powerpoint/2010/main" val="2899663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atin typeface="Liberation Sans" panose="020B0604020202020204"/>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0149092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latin typeface="Liberation Sans" panose="020B0604020202020204"/>
              </a:defRPr>
            </a:lvl1pPr>
            <a:lvl2pPr>
              <a:defRPr>
                <a:latin typeface="Liberation Sans" panose="020B0604020202020204"/>
              </a:defRPr>
            </a:lvl2pPr>
            <a:lvl3pPr>
              <a:defRPr>
                <a:latin typeface="Liberation Sans" panose="020B0604020202020204"/>
              </a:defRPr>
            </a:lvl3pPr>
            <a:lvl4pPr>
              <a:defRPr>
                <a:latin typeface="Liberation Sans" panose="020B0604020202020204"/>
              </a:defRPr>
            </a:lvl4pPr>
            <a:lvl5pPr>
              <a:defRPr>
                <a:latin typeface="Liberation Sans" panose="020B060402020202020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0171664"/>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latin typeface="Liberation Sans" panose="020B0604020202020204"/>
              </a:defRPr>
            </a:lvl1pPr>
            <a:lvl2pPr>
              <a:defRPr>
                <a:latin typeface="Liberation Sans" panose="020B0604020202020204"/>
              </a:defRPr>
            </a:lvl2pPr>
            <a:lvl3pPr>
              <a:defRPr>
                <a:latin typeface="Liberation Sans" panose="020B0604020202020204"/>
              </a:defRPr>
            </a:lvl3pPr>
            <a:lvl4pPr>
              <a:defRPr>
                <a:latin typeface="Liberation Sans" panose="020B0604020202020204"/>
              </a:defRPr>
            </a:lvl4pPr>
            <a:lvl5pPr>
              <a:defRPr>
                <a:latin typeface="Liberation Sans" panose="020B060402020202020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0947838"/>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82000" cy="4800600"/>
          </a:xfrm>
          <a:prstGeom prst="rect">
            <a:avLst/>
          </a:prstGeom>
        </p:spPr>
        <p:txBody>
          <a:bodyPr/>
          <a:lstStyle>
            <a:lvl1pPr>
              <a:defRPr>
                <a:latin typeface="Liberation Sans" panose="020B0604020202020204"/>
              </a:defRPr>
            </a:lvl1pPr>
            <a:lvl2pPr>
              <a:defRPr>
                <a:latin typeface="Liberation Sans" panose="020B0604020202020204"/>
              </a:defRPr>
            </a:lvl2pPr>
            <a:lvl3pPr>
              <a:defRPr>
                <a:latin typeface="Liberation Sans" panose="020B0604020202020204"/>
              </a:defRPr>
            </a:lvl3pPr>
            <a:lvl4pPr>
              <a:defRPr>
                <a:latin typeface="Liberation Sans" panose="020B0604020202020204"/>
              </a:defRPr>
            </a:lvl4pPr>
            <a:lvl5pPr>
              <a:defRPr>
                <a:latin typeface="Liberation Sans" panose="020B060402020202020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6331298"/>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Liberation Sans" panose="020B0604020202020204"/>
              </a:defRPr>
            </a:lvl1pPr>
            <a:lvl2pPr>
              <a:defRPr>
                <a:latin typeface="Liberation Sans" panose="020B0604020202020204"/>
              </a:defRPr>
            </a:lvl2pPr>
            <a:lvl3pPr>
              <a:defRPr>
                <a:latin typeface="Liberation Sans" panose="020B0604020202020204"/>
              </a:defRPr>
            </a:lvl3pPr>
            <a:lvl4pPr>
              <a:defRPr>
                <a:latin typeface="Liberation Sans" panose="020B0604020202020204"/>
              </a:defRPr>
            </a:lvl4pPr>
            <a:lvl5pPr>
              <a:defRPr>
                <a:latin typeface="Liberation Sans" panose="020B060402020202020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7379149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Liberation Sans" panose="020B0604020202020204"/>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30300133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Liberation Sans" panose="020B0604020202020204"/>
              </a:defRPr>
            </a:lvl1pPr>
            <a:lvl2pPr>
              <a:defRPr sz="2400">
                <a:latin typeface="Liberation Sans" panose="020B0604020202020204"/>
              </a:defRPr>
            </a:lvl2pPr>
            <a:lvl3pPr>
              <a:defRPr sz="2000">
                <a:latin typeface="Liberation Sans" panose="020B0604020202020204"/>
              </a:defRPr>
            </a:lvl3pPr>
            <a:lvl4pPr>
              <a:defRPr sz="1800">
                <a:latin typeface="Liberation Sans" panose="020B0604020202020204"/>
              </a:defRPr>
            </a:lvl4pPr>
            <a:lvl5pPr>
              <a:defRPr sz="1800">
                <a:latin typeface="Liberation Sans" panose="020B0604020202020204"/>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Liberation Sans" panose="020B0604020202020204"/>
              </a:defRPr>
            </a:lvl1pPr>
            <a:lvl2pPr>
              <a:defRPr sz="2400">
                <a:latin typeface="Liberation Sans" panose="020B0604020202020204"/>
              </a:defRPr>
            </a:lvl2pPr>
            <a:lvl3pPr>
              <a:defRPr sz="2000">
                <a:latin typeface="Liberation Sans" panose="020B0604020202020204"/>
              </a:defRPr>
            </a:lvl3pPr>
            <a:lvl4pPr>
              <a:defRPr sz="1800">
                <a:latin typeface="Liberation Sans" panose="020B0604020202020204"/>
              </a:defRPr>
            </a:lvl4pPr>
            <a:lvl5pPr>
              <a:defRPr sz="1800">
                <a:latin typeface="Liberation Sans" panose="020B0604020202020204"/>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185513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Liberation Sans" panose="020B0604020202020204"/>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Liberation Sans" panose="020B0604020202020204"/>
              </a:defRPr>
            </a:lvl1pPr>
            <a:lvl2pPr>
              <a:defRPr sz="2000">
                <a:latin typeface="Liberation Sans" panose="020B0604020202020204"/>
              </a:defRPr>
            </a:lvl2pPr>
            <a:lvl3pPr>
              <a:defRPr sz="1800">
                <a:latin typeface="Liberation Sans" panose="020B0604020202020204"/>
              </a:defRPr>
            </a:lvl3pPr>
            <a:lvl4pPr>
              <a:defRPr sz="1600">
                <a:latin typeface="Liberation Sans" panose="020B0604020202020204"/>
              </a:defRPr>
            </a:lvl4pPr>
            <a:lvl5pPr>
              <a:defRPr sz="1600">
                <a:latin typeface="Liberation Sans" panose="020B0604020202020204"/>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Liberation Sans" panose="020B0604020202020204"/>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Liberation Sans" panose="020B0604020202020204"/>
              </a:defRPr>
            </a:lvl1pPr>
            <a:lvl2pPr>
              <a:defRPr sz="2000">
                <a:latin typeface="Liberation Sans" panose="020B0604020202020204"/>
              </a:defRPr>
            </a:lvl2pPr>
            <a:lvl3pPr>
              <a:defRPr sz="1800">
                <a:latin typeface="Liberation Sans" panose="020B0604020202020204"/>
              </a:defRPr>
            </a:lvl3pPr>
            <a:lvl4pPr>
              <a:defRPr sz="1600">
                <a:latin typeface="Liberation Sans" panose="020B0604020202020204"/>
              </a:defRPr>
            </a:lvl4pPr>
            <a:lvl5pPr>
              <a:defRPr sz="1600">
                <a:latin typeface="Liberation Sans" panose="020B0604020202020204"/>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372517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8751554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00049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Liberation Sans" panose="020B0604020202020204"/>
              </a:defRPr>
            </a:lvl1pPr>
            <a:lvl2pPr>
              <a:defRPr sz="2800">
                <a:latin typeface="Liberation Sans" panose="020B0604020202020204"/>
              </a:defRPr>
            </a:lvl2pPr>
            <a:lvl3pPr>
              <a:defRPr sz="2400">
                <a:latin typeface="Liberation Sans" panose="020B0604020202020204"/>
              </a:defRPr>
            </a:lvl3pPr>
            <a:lvl4pPr>
              <a:defRPr sz="2000">
                <a:latin typeface="Liberation Sans" panose="020B0604020202020204"/>
              </a:defRPr>
            </a:lvl4pPr>
            <a:lvl5pPr>
              <a:defRPr sz="2000">
                <a:latin typeface="Liberation Sans" panose="020B0604020202020204"/>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Liberation Sans" panose="020B060402020202020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16427406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Liberation Sans" panose="020B0604020202020204"/>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Liberation Sans" panose="020B0604020202020204"/>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2876383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6"/>
          <p:cNvSpPr txBox="1">
            <a:spLocks noChangeArrowheads="1"/>
          </p:cNvSpPr>
          <p:nvPr/>
        </p:nvSpPr>
        <p:spPr bwMode="auto">
          <a:xfrm>
            <a:off x="76200" y="640080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1200" dirty="0">
                <a:solidFill>
                  <a:schemeClr val="tx1"/>
                </a:solidFill>
                <a:latin typeface="Liberation Sans" panose="020B0604020202020204"/>
              </a:rPr>
              <a:t>16-</a:t>
            </a:r>
            <a:fld id="{77793242-1A89-4BD2-BB1D-23AA483113CE}" type="slidenum">
              <a:rPr lang="en-US" altLang="en-US" sz="1200">
                <a:solidFill>
                  <a:schemeClr val="tx1"/>
                </a:solidFill>
                <a:latin typeface="Liberation Sans" panose="020B0604020202020204"/>
              </a:rPr>
              <a:pPr>
                <a:spcBef>
                  <a:spcPct val="50000"/>
                </a:spcBef>
              </a:pPr>
              <a:t>‹#›</a:t>
            </a:fld>
            <a:endParaRPr lang="en-US" altLang="en-US" sz="1200" dirty="0">
              <a:solidFill>
                <a:schemeClr val="tx1"/>
              </a:solidFill>
              <a:latin typeface="Liberation Sans" panose="020B060402020202020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ransition>
    <p:wipe dir="r"/>
  </p:transition>
  <p:txStyles>
    <p:title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anose="05000000000000000000"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anose="05000000000000000000"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anose="05000000000000000000"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Microsoft_Excel_97-2003_Worksheet1.xls"/></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oleObject" Target="../embeddings/Microsoft_Excel_97-2003_Worksheet2.xls"/></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0368" y="1600200"/>
            <a:ext cx="8803265" cy="3054377"/>
          </a:xfrm>
          <a:prstGeom prst="rect">
            <a:avLst/>
          </a:prstGeom>
        </p:spPr>
      </p:pic>
      <p:sp>
        <p:nvSpPr>
          <p:cNvPr id="4098" name="Rectangle 2"/>
          <p:cNvSpPr>
            <a:spLocks noChangeArrowheads="1"/>
          </p:cNvSpPr>
          <p:nvPr/>
        </p:nvSpPr>
        <p:spPr bwMode="auto">
          <a:xfrm>
            <a:off x="381000" y="454581"/>
            <a:ext cx="7772400" cy="721201"/>
          </a:xfrm>
          <a:prstGeom prst="rect">
            <a:avLst/>
          </a:prstGeom>
          <a:noFill/>
          <a:ln>
            <a:noFill/>
          </a:ln>
          <a:effectLst/>
          <a:extLst/>
        </p:spPr>
        <p:txBody>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pPr>
            <a:r>
              <a:rPr lang="en-US" altLang="en-US" sz="3600" dirty="0">
                <a:solidFill>
                  <a:schemeClr val="tx2">
                    <a:lumMod val="50000"/>
                  </a:schemeClr>
                </a:solidFill>
                <a:latin typeface="Liberation Sans" panose="020B0604020202020204" pitchFamily="34" charset="0"/>
              </a:rPr>
              <a:t>PREVIEW OF </a:t>
            </a:r>
            <a:r>
              <a:rPr lang="en-US" altLang="en-US" sz="3600" dirty="0" smtClean="0">
                <a:solidFill>
                  <a:schemeClr val="tx2">
                    <a:lumMod val="50000"/>
                  </a:schemeClr>
                </a:solidFill>
                <a:latin typeface="Liberation Sans" panose="020B0604020202020204" pitchFamily="34" charset="0"/>
              </a:rPr>
              <a:t>CHAPTER 16</a:t>
            </a:r>
            <a:endParaRPr lang="en-US" altLang="en-US" sz="3600" dirty="0">
              <a:solidFill>
                <a:schemeClr val="tx2">
                  <a:lumMod val="50000"/>
                </a:schemeClr>
              </a:solidFill>
              <a:latin typeface="Liberation Sans" panose="020B0604020202020204" pitchFamily="34" charset="0"/>
            </a:endParaRPr>
          </a:p>
        </p:txBody>
      </p:sp>
      <p:sp>
        <p:nvSpPr>
          <p:cNvPr id="4099" name="Text Box 3"/>
          <p:cNvSpPr txBox="1">
            <a:spLocks noChangeArrowheads="1"/>
          </p:cNvSpPr>
          <p:nvPr/>
        </p:nvSpPr>
        <p:spPr bwMode="auto">
          <a:xfrm>
            <a:off x="2286000" y="5524500"/>
            <a:ext cx="4498975" cy="104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defTabSz="865188">
              <a:defRPr b="1">
                <a:solidFill>
                  <a:schemeClr val="folHlink"/>
                </a:solidFill>
                <a:latin typeface="Comic Sans MS" pitchFamily="66" charset="0"/>
              </a:defRPr>
            </a:lvl1pPr>
            <a:lvl2pPr marL="742950" indent="-285750" defTabSz="865188">
              <a:defRPr b="1">
                <a:solidFill>
                  <a:schemeClr val="folHlink"/>
                </a:solidFill>
                <a:latin typeface="Comic Sans MS" pitchFamily="66" charset="0"/>
              </a:defRPr>
            </a:lvl2pPr>
            <a:lvl3pPr marL="1143000" indent="-228600" defTabSz="865188">
              <a:defRPr b="1">
                <a:solidFill>
                  <a:schemeClr val="folHlink"/>
                </a:solidFill>
                <a:latin typeface="Comic Sans MS" pitchFamily="66" charset="0"/>
              </a:defRPr>
            </a:lvl3pPr>
            <a:lvl4pPr marL="1600200" indent="-228600" defTabSz="865188">
              <a:defRPr b="1">
                <a:solidFill>
                  <a:schemeClr val="folHlink"/>
                </a:solidFill>
                <a:latin typeface="Comic Sans MS" pitchFamily="66" charset="0"/>
              </a:defRPr>
            </a:lvl4pPr>
            <a:lvl5pPr marL="2057400" indent="-228600" defTabSz="865188">
              <a:defRPr b="1">
                <a:solidFill>
                  <a:schemeClr val="folHlink"/>
                </a:solidFill>
                <a:latin typeface="Comic Sans MS" pitchFamily="66" charset="0"/>
              </a:defRPr>
            </a:lvl5pPr>
            <a:lvl6pPr marL="2514600" indent="-228600" algn="ctr" defTabSz="865188" eaLnBrk="0" fontAlgn="base" hangingPunct="0">
              <a:spcBef>
                <a:spcPct val="0"/>
              </a:spcBef>
              <a:spcAft>
                <a:spcPct val="0"/>
              </a:spcAft>
              <a:defRPr b="1">
                <a:solidFill>
                  <a:schemeClr val="folHlink"/>
                </a:solidFill>
                <a:latin typeface="Comic Sans MS" pitchFamily="66" charset="0"/>
              </a:defRPr>
            </a:lvl6pPr>
            <a:lvl7pPr marL="2971800" indent="-228600" algn="ctr" defTabSz="865188" eaLnBrk="0" fontAlgn="base" hangingPunct="0">
              <a:spcBef>
                <a:spcPct val="0"/>
              </a:spcBef>
              <a:spcAft>
                <a:spcPct val="0"/>
              </a:spcAft>
              <a:defRPr b="1">
                <a:solidFill>
                  <a:schemeClr val="folHlink"/>
                </a:solidFill>
                <a:latin typeface="Comic Sans MS" pitchFamily="66" charset="0"/>
              </a:defRPr>
            </a:lvl7pPr>
            <a:lvl8pPr marL="3429000" indent="-228600" algn="ctr" defTabSz="865188" eaLnBrk="0" fontAlgn="base" hangingPunct="0">
              <a:spcBef>
                <a:spcPct val="0"/>
              </a:spcBef>
              <a:spcAft>
                <a:spcPct val="0"/>
              </a:spcAft>
              <a:defRPr b="1">
                <a:solidFill>
                  <a:schemeClr val="folHlink"/>
                </a:solidFill>
                <a:latin typeface="Comic Sans MS" pitchFamily="66" charset="0"/>
              </a:defRPr>
            </a:lvl8pPr>
            <a:lvl9pPr marL="3886200" indent="-228600" algn="ctr" defTabSz="865188" eaLnBrk="0" fontAlgn="base" hangingPunct="0">
              <a:spcBef>
                <a:spcPct val="0"/>
              </a:spcBef>
              <a:spcAft>
                <a:spcPct val="0"/>
              </a:spcAft>
              <a:defRPr b="1">
                <a:solidFill>
                  <a:schemeClr val="folHlink"/>
                </a:solidFill>
                <a:latin typeface="Comic Sans MS" pitchFamily="66" charset="0"/>
              </a:defRPr>
            </a:lvl9pPr>
          </a:lstStyle>
          <a:p>
            <a:pPr>
              <a:spcBef>
                <a:spcPts val="300"/>
              </a:spcBef>
            </a:pPr>
            <a:r>
              <a:rPr lang="en-US" altLang="en-US" sz="1900" dirty="0">
                <a:solidFill>
                  <a:schemeClr val="tx1"/>
                </a:solidFill>
                <a:latin typeface="Liberation Sans" panose="020B0604020202020204" pitchFamily="34" charset="0"/>
              </a:rPr>
              <a:t>Intermediate Accounting</a:t>
            </a:r>
          </a:p>
          <a:p>
            <a:pPr>
              <a:spcBef>
                <a:spcPts val="300"/>
              </a:spcBef>
            </a:pPr>
            <a:r>
              <a:rPr lang="en-US" altLang="en-US" sz="1900" dirty="0" smtClean="0">
                <a:solidFill>
                  <a:schemeClr val="tx1"/>
                </a:solidFill>
                <a:latin typeface="Liberation Sans" panose="020B0604020202020204" pitchFamily="34" charset="0"/>
              </a:rPr>
              <a:t>16th </a:t>
            </a:r>
            <a:r>
              <a:rPr lang="en-US" altLang="en-US" sz="1900" dirty="0">
                <a:solidFill>
                  <a:schemeClr val="tx1"/>
                </a:solidFill>
                <a:latin typeface="Liberation Sans" panose="020B0604020202020204" pitchFamily="34" charset="0"/>
              </a:rPr>
              <a:t>Edition</a:t>
            </a:r>
          </a:p>
          <a:p>
            <a:pPr>
              <a:spcBef>
                <a:spcPts val="300"/>
              </a:spcBef>
            </a:pPr>
            <a:r>
              <a:rPr lang="en-US" altLang="en-US" sz="1900" dirty="0">
                <a:solidFill>
                  <a:schemeClr val="tx1"/>
                </a:solidFill>
                <a:latin typeface="Liberation Sans" panose="020B0604020202020204" pitchFamily="34" charset="0"/>
              </a:rPr>
              <a:t>Kieso  </a:t>
            </a:r>
            <a:r>
              <a:rPr lang="en-US" altLang="en-US" sz="1900" dirty="0" smtClean="0">
                <a:solidFill>
                  <a:schemeClr val="tx1"/>
                </a:solidFill>
                <a:latin typeface="Liberation Sans" panose="020B0604020202020204"/>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Liberation Sans" panose="020B0604020202020204"/>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Warfield</a:t>
            </a:r>
            <a:r>
              <a:rPr lang="en-US" altLang="en-US" sz="1700" dirty="0">
                <a:solidFill>
                  <a:schemeClr val="tx1"/>
                </a:solidFill>
                <a:latin typeface="Liberation Sans" panose="020B0604020202020204" pitchFamily="34" charset="0"/>
              </a:rPr>
              <a:t> </a:t>
            </a:r>
          </a:p>
        </p:txBody>
      </p:sp>
    </p:spTree>
    <p:extLst>
      <p:ext uri="{BB962C8B-B14F-4D97-AF65-F5344CB8AC3E}">
        <p14:creationId xmlns:p14="http://schemas.microsoft.com/office/powerpoint/2010/main" val="956323742"/>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8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6128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6128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6128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2294" name="Rectangle 6"/>
          <p:cNvSpPr>
            <a:spLocks noGrp="1" noChangeArrowheads="1"/>
          </p:cNvSpPr>
          <p:nvPr>
            <p:ph type="body" idx="1"/>
          </p:nvPr>
        </p:nvSpPr>
        <p:spPr bwMode="auto">
          <a:xfrm>
            <a:off x="609600" y="1981200"/>
            <a:ext cx="7848600" cy="2049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spAutoFit/>
          </a:bodyPr>
          <a:lstStyle/>
          <a:p>
            <a:pPr marL="682625" indent="-450850">
              <a:lnSpc>
                <a:spcPct val="125000"/>
              </a:lnSpc>
              <a:spcBef>
                <a:spcPts val="1200"/>
              </a:spcBef>
              <a:buClr>
                <a:srgbClr val="CC0000"/>
              </a:buClr>
              <a:buSzPct val="80000"/>
              <a:buFont typeface="Wingdings" panose="05000000000000000000" pitchFamily="2" charset="2"/>
              <a:buChar char="u"/>
            </a:pPr>
            <a:r>
              <a:rPr lang="en-US" altLang="en-US" sz="2200" b="0" dirty="0" smtClean="0">
                <a:effectLst/>
              </a:rPr>
              <a:t>Issuer wishes to encourage prompt conversion.</a:t>
            </a:r>
          </a:p>
          <a:p>
            <a:pPr marL="682625" indent="-450850">
              <a:lnSpc>
                <a:spcPct val="125000"/>
              </a:lnSpc>
              <a:spcBef>
                <a:spcPts val="1200"/>
              </a:spcBef>
              <a:buClr>
                <a:srgbClr val="CC0000"/>
              </a:buClr>
              <a:buSzPct val="80000"/>
              <a:buFont typeface="Wingdings" panose="05000000000000000000" pitchFamily="2" charset="2"/>
              <a:buChar char="u"/>
            </a:pPr>
            <a:r>
              <a:rPr lang="en-US" altLang="en-US" sz="2200" b="0" dirty="0" smtClean="0">
                <a:effectLst/>
              </a:rPr>
              <a:t>Issuer offers additional consideration, called a “sweetener.”</a:t>
            </a:r>
          </a:p>
          <a:p>
            <a:pPr marL="682625" indent="-450850">
              <a:lnSpc>
                <a:spcPct val="125000"/>
              </a:lnSpc>
              <a:spcBef>
                <a:spcPts val="1200"/>
              </a:spcBef>
              <a:buClr>
                <a:srgbClr val="CC0000"/>
              </a:buClr>
              <a:buSzPct val="80000"/>
              <a:buFont typeface="Wingdings" panose="05000000000000000000" pitchFamily="2" charset="2"/>
              <a:buChar char="u"/>
            </a:pPr>
            <a:r>
              <a:rPr lang="en-US" altLang="en-US" sz="2200" b="0" dirty="0" smtClean="0">
                <a:effectLst/>
              </a:rPr>
              <a:t>Sweetener is an expense of the current period.</a:t>
            </a:r>
          </a:p>
        </p:txBody>
      </p:sp>
      <p:sp>
        <p:nvSpPr>
          <p:cNvPr id="1761287"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Accounting for Convertible Debt</a:t>
            </a:r>
          </a:p>
        </p:txBody>
      </p:sp>
      <p:sp>
        <p:nvSpPr>
          <p:cNvPr id="12296" name="Text Box 9"/>
          <p:cNvSpPr txBox="1">
            <a:spLocks noChangeArrowheads="1"/>
          </p:cNvSpPr>
          <p:nvPr/>
        </p:nvSpPr>
        <p:spPr bwMode="auto">
          <a:xfrm>
            <a:off x="6096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45000"/>
              </a:spcBef>
              <a:buSzPct val="80000"/>
              <a:defRPr sz="2800">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Induced Conversion</a:t>
            </a:r>
          </a:p>
        </p:txBody>
      </p:sp>
      <p:sp>
        <p:nvSpPr>
          <p:cNvPr id="1229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914400" y="3224213"/>
            <a:ext cx="7696200" cy="1852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463550" indent="-463550">
              <a:tabLst>
                <a:tab pos="5711825" algn="r"/>
                <a:tab pos="6977063" algn="r"/>
              </a:tabLst>
              <a:defRPr b="1">
                <a:solidFill>
                  <a:schemeClr val="folHlink"/>
                </a:solidFill>
                <a:latin typeface="Comic Sans MS" panose="030F0702030302020204" pitchFamily="66" charset="0"/>
              </a:defRPr>
            </a:lvl1pPr>
            <a:lvl2pPr marL="742950" indent="-285750">
              <a:tabLst>
                <a:tab pos="5711825" algn="r"/>
                <a:tab pos="6977063" algn="r"/>
              </a:tabLst>
              <a:defRPr b="1">
                <a:solidFill>
                  <a:schemeClr val="folHlink"/>
                </a:solidFill>
                <a:latin typeface="Comic Sans MS" panose="030F0702030302020204" pitchFamily="66" charset="0"/>
              </a:defRPr>
            </a:lvl2pPr>
            <a:lvl3pPr marL="1143000" indent="-228600">
              <a:tabLst>
                <a:tab pos="5711825" algn="r"/>
                <a:tab pos="6977063" algn="r"/>
              </a:tabLst>
              <a:defRPr b="1">
                <a:solidFill>
                  <a:schemeClr val="folHlink"/>
                </a:solidFill>
                <a:latin typeface="Comic Sans MS" panose="030F0702030302020204" pitchFamily="66" charset="0"/>
              </a:defRPr>
            </a:lvl3pPr>
            <a:lvl4pPr marL="1600200" indent="-228600">
              <a:tabLst>
                <a:tab pos="5711825" algn="r"/>
                <a:tab pos="6977063" algn="r"/>
              </a:tabLst>
              <a:defRPr b="1">
                <a:solidFill>
                  <a:schemeClr val="folHlink"/>
                </a:solidFill>
                <a:latin typeface="Comic Sans MS" panose="030F0702030302020204" pitchFamily="66" charset="0"/>
              </a:defRPr>
            </a:lvl4pPr>
            <a:lvl5pPr marL="2057400" indent="-228600">
              <a:tabLst>
                <a:tab pos="5711825" algn="r"/>
                <a:tab pos="6977063"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9pPr>
          </a:lstStyle>
          <a:p>
            <a:pPr algn="l">
              <a:lnSpc>
                <a:spcPct val="120000"/>
              </a:lnSpc>
              <a:spcBef>
                <a:spcPts val="600"/>
              </a:spcBef>
              <a:buClr>
                <a:schemeClr val="accent2"/>
              </a:buClr>
              <a:buSzPct val="75000"/>
              <a:buFont typeface="Wingdings" panose="05000000000000000000" pitchFamily="2" charset="2"/>
              <a:buNone/>
            </a:pPr>
            <a:r>
              <a:rPr lang="en-US" altLang="en-US" sz="2100" b="0" dirty="0">
                <a:solidFill>
                  <a:schemeClr val="bg2"/>
                </a:solidFill>
                <a:latin typeface="Liberation Sans" panose="020B0604020202020204"/>
              </a:rPr>
              <a:t>Bonds Payable	2,000,000</a:t>
            </a:r>
          </a:p>
          <a:p>
            <a:pPr algn="l">
              <a:lnSpc>
                <a:spcPct val="120000"/>
              </a:lnSpc>
              <a:spcBef>
                <a:spcPts val="600"/>
              </a:spcBef>
              <a:buClr>
                <a:schemeClr val="accent2"/>
              </a:buClr>
              <a:buSzPct val="75000"/>
              <a:buFont typeface="Wingdings" panose="05000000000000000000" pitchFamily="2" charset="2"/>
              <a:buNone/>
            </a:pPr>
            <a:r>
              <a:rPr lang="en-US" altLang="en-US" sz="2100" b="0" dirty="0">
                <a:solidFill>
                  <a:schemeClr val="bg2"/>
                </a:solidFill>
                <a:latin typeface="Liberation Sans" panose="020B0604020202020204"/>
              </a:rPr>
              <a:t>	Discount on Bonds Payable		30,000</a:t>
            </a:r>
          </a:p>
          <a:p>
            <a:pPr algn="l">
              <a:lnSpc>
                <a:spcPct val="120000"/>
              </a:lnSpc>
              <a:spcBef>
                <a:spcPts val="600"/>
              </a:spcBef>
              <a:buClr>
                <a:schemeClr val="accent2"/>
              </a:buClr>
              <a:buSzPct val="75000"/>
              <a:buFont typeface="Wingdings" panose="05000000000000000000" pitchFamily="2" charset="2"/>
              <a:buNone/>
            </a:pPr>
            <a:r>
              <a:rPr lang="en-US" altLang="en-US" sz="2100" b="0" dirty="0">
                <a:solidFill>
                  <a:schemeClr val="bg2"/>
                </a:solidFill>
                <a:latin typeface="Liberation Sans" panose="020B0604020202020204"/>
              </a:rPr>
              <a:t>	Common Stock  </a:t>
            </a:r>
            <a:r>
              <a:rPr lang="en-US" altLang="en-US" sz="2000" b="0" dirty="0">
                <a:solidFill>
                  <a:schemeClr val="bg2"/>
                </a:solidFill>
                <a:latin typeface="Liberation Sans" panose="020B0604020202020204"/>
              </a:rPr>
              <a:t>(2,000 x 50 x $10)		1,000,000</a:t>
            </a:r>
          </a:p>
          <a:p>
            <a:pPr algn="l">
              <a:lnSpc>
                <a:spcPct val="120000"/>
              </a:lnSpc>
              <a:spcBef>
                <a:spcPts val="600"/>
              </a:spcBef>
              <a:buClr>
                <a:schemeClr val="accent2"/>
              </a:buClr>
              <a:buSzPct val="75000"/>
              <a:buFont typeface="Wingdings" panose="05000000000000000000" pitchFamily="2" charset="2"/>
              <a:buNone/>
            </a:pPr>
            <a:r>
              <a:rPr lang="en-US" altLang="en-US" sz="2000" b="0" dirty="0">
                <a:solidFill>
                  <a:schemeClr val="bg2"/>
                </a:solidFill>
                <a:latin typeface="Liberation Sans" panose="020B0604020202020204"/>
              </a:rPr>
              <a:t>	Paid-in Capital in Excess of </a:t>
            </a:r>
            <a:r>
              <a:rPr lang="en-US" altLang="en-US" sz="2000" b="0" dirty="0" smtClean="0">
                <a:solidFill>
                  <a:schemeClr val="bg2"/>
                </a:solidFill>
                <a:latin typeface="Liberation Sans" panose="020B0604020202020204"/>
              </a:rPr>
              <a:t>Par—Common </a:t>
            </a:r>
            <a:r>
              <a:rPr lang="en-US" altLang="en-US" sz="2000" b="0" dirty="0">
                <a:solidFill>
                  <a:schemeClr val="bg2"/>
                </a:solidFill>
                <a:latin typeface="Liberation Sans" panose="020B0604020202020204"/>
              </a:rPr>
              <a:t>		970,000</a:t>
            </a:r>
            <a:endParaRPr lang="en-US" altLang="en-US" sz="2100" b="0" dirty="0">
              <a:solidFill>
                <a:schemeClr val="bg2"/>
              </a:solidFill>
              <a:latin typeface="Liberation Sans" panose="020B0604020202020204"/>
            </a:endParaRPr>
          </a:p>
        </p:txBody>
      </p:sp>
      <p:sp>
        <p:nvSpPr>
          <p:cNvPr id="14338" name="Rectangle 2"/>
          <p:cNvSpPr>
            <a:spLocks noChangeArrowheads="1"/>
          </p:cNvSpPr>
          <p:nvPr/>
        </p:nvSpPr>
        <p:spPr bwMode="auto">
          <a:xfrm>
            <a:off x="609600" y="1371600"/>
            <a:ext cx="8077200" cy="1641475"/>
          </a:xfrm>
          <a:prstGeom prst="rect">
            <a:avLst/>
          </a:prstGeom>
          <a:noFill/>
          <a:ln>
            <a:noFill/>
          </a:ln>
          <a:effectLst/>
        </p:spPr>
        <p:txBody>
          <a:bodyPr lIns="90488" tIns="44450" rIns="90488" bIns="44450">
            <a:spAutoFit/>
          </a:bodyPr>
          <a:lstStyle/>
          <a:p>
            <a:pPr algn="l">
              <a:lnSpc>
                <a:spcPct val="120000"/>
              </a:lnSpc>
              <a:spcBef>
                <a:spcPts val="1200"/>
              </a:spcBef>
              <a:buClr>
                <a:schemeClr val="accent2"/>
              </a:buClr>
              <a:buSzPct val="75000"/>
              <a:buFont typeface="Wingdings" pitchFamily="2" charset="2"/>
              <a:buNone/>
              <a:defRPr/>
            </a:pPr>
            <a:r>
              <a:rPr lang="en-US" sz="2100" dirty="0">
                <a:solidFill>
                  <a:schemeClr val="tx1"/>
                </a:solidFill>
                <a:latin typeface="Liberation Sans" panose="020B0604020202020204"/>
              </a:rPr>
              <a:t>Illustration: </a:t>
            </a:r>
            <a:r>
              <a:rPr lang="en-US" sz="2100" b="0" dirty="0" smtClean="0">
                <a:solidFill>
                  <a:schemeClr val="tx1"/>
                </a:solidFill>
                <a:latin typeface="Liberation Sans" panose="020B0604020202020204"/>
              </a:rPr>
              <a:t>Moore </a:t>
            </a:r>
            <a:r>
              <a:rPr lang="en-US" sz="2100" b="0" dirty="0">
                <a:solidFill>
                  <a:schemeClr val="tx1"/>
                </a:solidFill>
                <a:latin typeface="Liberation Sans" panose="020B0604020202020204"/>
              </a:rPr>
              <a:t>Corporation has outstanding 2,000, $1,000 bonds, each convertible into 50 shares of $10 par value common stock. Assume Moore wanted to reduce its annual interest cost and agreed to pay the </a:t>
            </a:r>
            <a:r>
              <a:rPr lang="en-US" sz="2100" b="0" dirty="0" smtClean="0">
                <a:solidFill>
                  <a:schemeClr val="tx1"/>
                </a:solidFill>
                <a:latin typeface="Liberation Sans" panose="020B0604020202020204"/>
              </a:rPr>
              <a:t>bondholders </a:t>
            </a:r>
            <a:r>
              <a:rPr lang="en-US" sz="2100" b="0" dirty="0">
                <a:solidFill>
                  <a:schemeClr val="tx1"/>
                </a:solidFill>
                <a:latin typeface="Liberation Sans" panose="020B0604020202020204"/>
              </a:rPr>
              <a:t>$70,000 to convert. </a:t>
            </a:r>
          </a:p>
        </p:txBody>
      </p:sp>
      <p:sp>
        <p:nvSpPr>
          <p:cNvPr id="1762312"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Accounting for Convertible Debt</a:t>
            </a:r>
          </a:p>
        </p:txBody>
      </p:sp>
      <p:sp>
        <p:nvSpPr>
          <p:cNvPr id="13317" name="WordArt 12"/>
          <p:cNvSpPr>
            <a:spLocks noChangeArrowheads="1" noChangeShapeType="1" noTextEdit="1"/>
          </p:cNvSpPr>
          <p:nvPr/>
        </p:nvSpPr>
        <p:spPr bwMode="auto">
          <a:xfrm>
            <a:off x="304800" y="3786188"/>
            <a:ext cx="639763" cy="788987"/>
          </a:xfrm>
          <a:prstGeom prst="rect">
            <a:avLst/>
          </a:prstGeom>
        </p:spPr>
        <p:txBody>
          <a:bodyPr wrap="none" fromWordArt="1">
            <a:prstTxWarp prst="textSlantUp">
              <a:avLst>
                <a:gd name="adj" fmla="val 55556"/>
              </a:avLst>
            </a:prstTxWarp>
          </a:bodyPr>
          <a:lstStyle/>
          <a:p>
            <a:r>
              <a:rPr lang="en-US" sz="2000" kern="10" dirty="0">
                <a:ln w="9525">
                  <a:solidFill>
                    <a:srgbClr val="CC0000"/>
                  </a:solidFill>
                  <a:round/>
                  <a:headEnd/>
                  <a:tailEnd/>
                </a:ln>
                <a:solidFill>
                  <a:srgbClr val="CC0000"/>
                </a:solidFill>
                <a:latin typeface="Liberation Sans" panose="020B0604020202020204"/>
              </a:rPr>
              <a:t>Same</a:t>
            </a:r>
          </a:p>
        </p:txBody>
      </p:sp>
      <p:sp>
        <p:nvSpPr>
          <p:cNvPr id="1331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6" name="Rectangle 3"/>
          <p:cNvSpPr>
            <a:spLocks noChangeArrowheads="1"/>
          </p:cNvSpPr>
          <p:nvPr/>
        </p:nvSpPr>
        <p:spPr bwMode="auto">
          <a:xfrm>
            <a:off x="914400" y="5229225"/>
            <a:ext cx="7696200" cy="9429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463550" indent="-463550">
              <a:tabLst>
                <a:tab pos="5711825" algn="r"/>
                <a:tab pos="6977063" algn="r"/>
              </a:tabLst>
              <a:defRPr b="1">
                <a:solidFill>
                  <a:schemeClr val="folHlink"/>
                </a:solidFill>
                <a:latin typeface="Comic Sans MS" panose="030F0702030302020204" pitchFamily="66" charset="0"/>
              </a:defRPr>
            </a:lvl1pPr>
            <a:lvl2pPr marL="742950" indent="-285750">
              <a:tabLst>
                <a:tab pos="5711825" algn="r"/>
                <a:tab pos="6977063" algn="r"/>
              </a:tabLst>
              <a:defRPr b="1">
                <a:solidFill>
                  <a:schemeClr val="folHlink"/>
                </a:solidFill>
                <a:latin typeface="Comic Sans MS" panose="030F0702030302020204" pitchFamily="66" charset="0"/>
              </a:defRPr>
            </a:lvl2pPr>
            <a:lvl3pPr marL="1143000" indent="-228600">
              <a:tabLst>
                <a:tab pos="5711825" algn="r"/>
                <a:tab pos="6977063" algn="r"/>
              </a:tabLst>
              <a:defRPr b="1">
                <a:solidFill>
                  <a:schemeClr val="folHlink"/>
                </a:solidFill>
                <a:latin typeface="Comic Sans MS" panose="030F0702030302020204" pitchFamily="66" charset="0"/>
              </a:defRPr>
            </a:lvl3pPr>
            <a:lvl4pPr marL="1600200" indent="-228600">
              <a:tabLst>
                <a:tab pos="5711825" algn="r"/>
                <a:tab pos="6977063" algn="r"/>
              </a:tabLst>
              <a:defRPr b="1">
                <a:solidFill>
                  <a:schemeClr val="folHlink"/>
                </a:solidFill>
                <a:latin typeface="Comic Sans MS" panose="030F0702030302020204" pitchFamily="66" charset="0"/>
              </a:defRPr>
            </a:lvl4pPr>
            <a:lvl5pPr marL="2057400" indent="-228600">
              <a:tabLst>
                <a:tab pos="5711825" algn="r"/>
                <a:tab pos="6977063"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9pPr>
          </a:lstStyle>
          <a:p>
            <a:pPr algn="l">
              <a:lnSpc>
                <a:spcPct val="120000"/>
              </a:lnSpc>
              <a:spcBef>
                <a:spcPts val="600"/>
              </a:spcBef>
              <a:buClr>
                <a:schemeClr val="accent2"/>
              </a:buClr>
              <a:buSzPct val="75000"/>
              <a:buFont typeface="Wingdings" panose="05000000000000000000" pitchFamily="2" charset="2"/>
              <a:buNone/>
            </a:pPr>
            <a:r>
              <a:rPr lang="en-US" altLang="en-US" sz="2100" b="0" dirty="0">
                <a:solidFill>
                  <a:schemeClr val="bg2"/>
                </a:solidFill>
                <a:latin typeface="Liberation Sans" panose="020B0604020202020204"/>
              </a:rPr>
              <a:t>Debt Conversion Expense	70,000</a:t>
            </a:r>
          </a:p>
          <a:p>
            <a:pPr algn="l">
              <a:lnSpc>
                <a:spcPct val="120000"/>
              </a:lnSpc>
              <a:spcBef>
                <a:spcPts val="600"/>
              </a:spcBef>
              <a:buClr>
                <a:schemeClr val="accent2"/>
              </a:buClr>
              <a:buSzPct val="75000"/>
              <a:buFont typeface="Wingdings" panose="05000000000000000000" pitchFamily="2" charset="2"/>
              <a:buNone/>
            </a:pPr>
            <a:r>
              <a:rPr lang="en-US" altLang="en-US" sz="2100" b="0" dirty="0">
                <a:solidFill>
                  <a:schemeClr val="bg2"/>
                </a:solidFill>
                <a:latin typeface="Liberation Sans" panose="020B0604020202020204"/>
              </a:rPr>
              <a:t>	Cash		70,000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left)">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43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643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6435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6435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4342" name="Rectangle 6"/>
          <p:cNvSpPr>
            <a:spLocks noGrp="1" noChangeArrowheads="1"/>
          </p:cNvSpPr>
          <p:nvPr>
            <p:ph type="body" idx="1"/>
          </p:nvPr>
        </p:nvSpPr>
        <p:spPr bwMode="auto">
          <a:xfrm>
            <a:off x="609600" y="1981200"/>
            <a:ext cx="7772400" cy="2359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spAutoFit/>
          </a:bodyPr>
          <a:lstStyle/>
          <a:p>
            <a:pPr marL="682625" indent="-450850">
              <a:lnSpc>
                <a:spcPct val="125000"/>
              </a:lnSpc>
              <a:spcBef>
                <a:spcPts val="1200"/>
              </a:spcBef>
              <a:buClr>
                <a:srgbClr val="CC0000"/>
              </a:buClr>
              <a:buSzPct val="80000"/>
              <a:buFont typeface="Wingdings" panose="05000000000000000000" pitchFamily="2" charset="2"/>
              <a:buChar char="u"/>
            </a:pPr>
            <a:r>
              <a:rPr lang="en-US" altLang="en-US" sz="2200" b="0" dirty="0" smtClean="0">
                <a:effectLst/>
              </a:rPr>
              <a:t>Recognized same as retiring debt that is not convertible.</a:t>
            </a:r>
          </a:p>
          <a:p>
            <a:pPr marL="682625" indent="-450850">
              <a:lnSpc>
                <a:spcPct val="125000"/>
              </a:lnSpc>
              <a:spcBef>
                <a:spcPts val="1200"/>
              </a:spcBef>
              <a:buClr>
                <a:srgbClr val="CC0000"/>
              </a:buClr>
              <a:buSzPct val="80000"/>
              <a:buFont typeface="Wingdings" panose="05000000000000000000" pitchFamily="2" charset="2"/>
              <a:buChar char="u"/>
            </a:pPr>
            <a:r>
              <a:rPr lang="en-US" altLang="en-US" sz="2200" b="0" dirty="0" smtClean="0">
                <a:effectLst/>
              </a:rPr>
              <a:t>Difference between the cash acquisition price and carrying amount should be reported as gain or loss in the income statement.</a:t>
            </a:r>
          </a:p>
        </p:txBody>
      </p:sp>
      <p:sp>
        <p:nvSpPr>
          <p:cNvPr id="1764359"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Accounting for Convertible Debt</a:t>
            </a:r>
          </a:p>
        </p:txBody>
      </p:sp>
      <p:sp>
        <p:nvSpPr>
          <p:cNvPr id="14344" name="Text Box 9"/>
          <p:cNvSpPr txBox="1">
            <a:spLocks noChangeArrowheads="1"/>
          </p:cNvSpPr>
          <p:nvPr/>
        </p:nvSpPr>
        <p:spPr bwMode="auto">
          <a:xfrm>
            <a:off x="6096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45000"/>
              </a:spcBef>
              <a:buSzPct val="80000"/>
              <a:defRPr sz="2800">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Retirement of Convertible Debt</a:t>
            </a:r>
          </a:p>
        </p:txBody>
      </p:sp>
      <p:sp>
        <p:nvSpPr>
          <p:cNvPr id="1434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Text Box 9"/>
          <p:cNvSpPr txBox="1">
            <a:spLocks noChangeArrowheads="1"/>
          </p:cNvSpPr>
          <p:nvPr/>
        </p:nvSpPr>
        <p:spPr bwMode="auto">
          <a:xfrm>
            <a:off x="609600" y="1981200"/>
            <a:ext cx="7861300" cy="328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5000"/>
              </a:lnSpc>
              <a:spcBef>
                <a:spcPts val="1200"/>
              </a:spcBef>
              <a:buSzPct val="80000"/>
              <a:defRPr/>
            </a:pPr>
            <a:r>
              <a:rPr lang="en-US" sz="2200" dirty="0" smtClean="0">
                <a:solidFill>
                  <a:schemeClr val="tx2">
                    <a:lumMod val="50000"/>
                  </a:schemeClr>
                </a:solidFill>
                <a:latin typeface="Liberation Sans" panose="020B0604020202020204"/>
              </a:rPr>
              <a:t>Convertible preferred stock</a:t>
            </a:r>
            <a:r>
              <a:rPr lang="en-US" sz="2200" b="0" dirty="0" smtClean="0">
                <a:solidFill>
                  <a:schemeClr val="tx2">
                    <a:lumMod val="50000"/>
                  </a:schemeClr>
                </a:solidFill>
                <a:latin typeface="Liberation Sans" panose="020B0604020202020204"/>
              </a:rPr>
              <a:t> </a:t>
            </a:r>
            <a:r>
              <a:rPr lang="en-US" sz="2200" b="0" dirty="0" smtClean="0">
                <a:solidFill>
                  <a:srgbClr val="000000"/>
                </a:solidFill>
                <a:latin typeface="Liberation Sans" panose="020B0604020202020204"/>
              </a:rPr>
              <a:t>includes an option for the holder to convert preferred shares into a fixed number of common shares.</a:t>
            </a:r>
          </a:p>
          <a:p>
            <a:pPr marL="685800" lvl="1" indent="-457200" algn="l">
              <a:lnSpc>
                <a:spcPct val="125000"/>
              </a:lnSpc>
              <a:spcBef>
                <a:spcPts val="1200"/>
              </a:spcBef>
              <a:buClr>
                <a:srgbClr val="CC0000"/>
              </a:buClr>
              <a:buSzPct val="80000"/>
              <a:buFont typeface="Wingdings" pitchFamily="2" charset="2"/>
              <a:buChar char="u"/>
              <a:defRPr/>
            </a:pPr>
            <a:r>
              <a:rPr lang="en-US" sz="2100" b="0" dirty="0" smtClean="0">
                <a:latin typeface="Liberation Sans" panose="020B0604020202020204"/>
              </a:rPr>
              <a:t>Classified as part of stockholders’ equity, unless mandatory redemption exists.</a:t>
            </a:r>
          </a:p>
          <a:p>
            <a:pPr marL="685800" lvl="1" indent="-457200" algn="l">
              <a:lnSpc>
                <a:spcPct val="125000"/>
              </a:lnSpc>
              <a:spcBef>
                <a:spcPts val="1200"/>
              </a:spcBef>
              <a:buClr>
                <a:srgbClr val="CC0000"/>
              </a:buClr>
              <a:buSzPct val="80000"/>
              <a:buFont typeface="Wingdings" pitchFamily="2" charset="2"/>
              <a:buChar char="u"/>
              <a:defRPr/>
            </a:pPr>
            <a:r>
              <a:rPr lang="en-US" sz="2100" b="0" dirty="0" smtClean="0">
                <a:latin typeface="Liberation Sans" panose="020B0604020202020204"/>
              </a:rPr>
              <a:t>No theoretical justification for recognizing a gain or loss when exercised.</a:t>
            </a:r>
          </a:p>
        </p:txBody>
      </p:sp>
      <p:sp>
        <p:nvSpPr>
          <p:cNvPr id="15073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073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0733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0733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07335" name="Rectangle 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DILUTIVE SECURITIES</a:t>
            </a:r>
            <a:endParaRPr lang="en-US" sz="3200" dirty="0">
              <a:solidFill>
                <a:schemeClr val="tx2">
                  <a:lumMod val="50000"/>
                </a:schemeClr>
              </a:solidFill>
              <a:latin typeface="Liberation Sans" panose="020B0604020202020204"/>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1</a:t>
            </a:r>
            <a:endParaRPr lang="en-US" altLang="en-US" sz="1600" i="1" dirty="0">
              <a:solidFill>
                <a:schemeClr val="bg2"/>
              </a:solidFill>
              <a:latin typeface="Liberation Sans" panose="020B0604020202020204"/>
            </a:endParaRPr>
          </a:p>
        </p:txBody>
      </p:sp>
      <p:sp>
        <p:nvSpPr>
          <p:cNvPr id="12" name="Text Box 9"/>
          <p:cNvSpPr txBox="1">
            <a:spLocks noChangeArrowheads="1"/>
          </p:cNvSpPr>
          <p:nvPr/>
        </p:nvSpPr>
        <p:spPr bwMode="auto">
          <a:xfrm>
            <a:off x="609600" y="1371600"/>
            <a:ext cx="78613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45000"/>
              </a:spcBef>
              <a:buSzPct val="80000"/>
              <a:defRPr sz="2600">
                <a:solidFill>
                  <a:schemeClr val="tx1"/>
                </a:solidFill>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defRPr/>
            </a:pPr>
            <a:r>
              <a:rPr lang="en-US" sz="2800" dirty="0" smtClean="0">
                <a:solidFill>
                  <a:srgbClr val="CC0000"/>
                </a:solidFill>
                <a:latin typeface="Liberation Sans" panose="020B0604020202020204"/>
              </a:rPr>
              <a:t>Convertible Preferred Stock</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09600" y="1371600"/>
            <a:ext cx="8077200" cy="2073901"/>
          </a:xfrm>
          <a:prstGeom prst="rect">
            <a:avLst/>
          </a:prstGeom>
          <a:noFill/>
          <a:ln>
            <a:noFill/>
          </a:ln>
          <a:effectLst/>
        </p:spPr>
        <p:txBody>
          <a:bodyPr lIns="90488" tIns="44450" rIns="90488" bIns="44450">
            <a:spAutoFit/>
          </a:bodyPr>
          <a:lstStyle/>
          <a:p>
            <a:pPr algn="l">
              <a:lnSpc>
                <a:spcPct val="125000"/>
              </a:lnSpc>
              <a:spcBef>
                <a:spcPts val="1200"/>
              </a:spcBef>
              <a:buClr>
                <a:schemeClr val="accent2"/>
              </a:buClr>
              <a:buSzPct val="75000"/>
              <a:buFont typeface="Wingdings" pitchFamily="2" charset="2"/>
              <a:buNone/>
              <a:defRPr/>
            </a:pPr>
            <a:r>
              <a:rPr lang="en-US" sz="2100" dirty="0">
                <a:solidFill>
                  <a:schemeClr val="tx1"/>
                </a:solidFill>
                <a:latin typeface="Liberation Sans" panose="020B0604020202020204"/>
              </a:rPr>
              <a:t>Illustration: </a:t>
            </a:r>
            <a:r>
              <a:rPr lang="en-US" sz="2100" b="0" dirty="0" smtClean="0">
                <a:solidFill>
                  <a:schemeClr val="tx1"/>
                </a:solidFill>
                <a:latin typeface="Liberation Sans" panose="020B0604020202020204"/>
              </a:rPr>
              <a:t>Gall </a:t>
            </a:r>
            <a:r>
              <a:rPr lang="en-US" sz="2100" b="0" dirty="0">
                <a:solidFill>
                  <a:schemeClr val="tx1"/>
                </a:solidFill>
                <a:latin typeface="Liberation Sans" panose="020B0604020202020204"/>
              </a:rPr>
              <a:t>Inc. issued 2,000 shares of $10 par value common stock upon conversion of 1,000 shares of $50 par value preferred stock.  The preferred stock was originally issued at $60 per share.  The common stock is trading at $26 per share at the time of conversion. Prepare the entry to record the conversion.</a:t>
            </a:r>
          </a:p>
        </p:txBody>
      </p:sp>
      <p:sp>
        <p:nvSpPr>
          <p:cNvPr id="1765384"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Convertible Preferred Stock</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741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1</a:t>
            </a:r>
            <a:endParaRPr lang="en-US" altLang="en-US" sz="1600" i="1" dirty="0">
              <a:solidFill>
                <a:schemeClr val="bg2"/>
              </a:solidFill>
              <a:latin typeface="Liberation Sans" panose="020B0604020202020204"/>
            </a:endParaRPr>
          </a:p>
        </p:txBody>
      </p:sp>
      <p:sp>
        <p:nvSpPr>
          <p:cNvPr id="12" name="Rectangle 3"/>
          <p:cNvSpPr>
            <a:spLocks noChangeArrowheads="1"/>
          </p:cNvSpPr>
          <p:nvPr/>
        </p:nvSpPr>
        <p:spPr bwMode="auto">
          <a:xfrm>
            <a:off x="609600" y="3614738"/>
            <a:ext cx="8229600" cy="1840184"/>
          </a:xfrm>
          <a:prstGeom prst="rect">
            <a:avLst/>
          </a:prstGeom>
          <a:solidFill>
            <a:schemeClr val="accent3"/>
          </a:solidFill>
          <a:ln>
            <a:noFill/>
          </a:ln>
          <a:effectLst/>
        </p:spPr>
        <p:txBody>
          <a:bodyPr lIns="90488" tIns="44450" rIns="90488" bIns="44450">
            <a:spAutoFit/>
          </a:bodyPr>
          <a:lstStyle/>
          <a:p>
            <a:pPr marL="463550" indent="-463550" algn="l">
              <a:lnSpc>
                <a:spcPct val="120000"/>
              </a:lnSpc>
              <a:spcBef>
                <a:spcPts val="600"/>
              </a:spcBef>
              <a:buClr>
                <a:schemeClr val="accent2"/>
              </a:buClr>
              <a:buSzPct val="75000"/>
              <a:buFont typeface="Wingdings" pitchFamily="2" charset="2"/>
              <a:buNone/>
              <a:tabLst>
                <a:tab pos="6632575" algn="r"/>
                <a:tab pos="7888288" algn="r"/>
              </a:tabLst>
              <a:defRPr/>
            </a:pPr>
            <a:r>
              <a:rPr lang="en-US" sz="2100" b="0" dirty="0">
                <a:solidFill>
                  <a:schemeClr val="bg2"/>
                </a:solidFill>
                <a:latin typeface="Liberation Sans" panose="020B0604020202020204"/>
              </a:rPr>
              <a:t>Preferred Stock	50,000</a:t>
            </a:r>
          </a:p>
          <a:p>
            <a:pPr marL="463550" indent="-463550" algn="l">
              <a:lnSpc>
                <a:spcPct val="120000"/>
              </a:lnSpc>
              <a:spcBef>
                <a:spcPts val="600"/>
              </a:spcBef>
              <a:buClr>
                <a:schemeClr val="accent2"/>
              </a:buClr>
              <a:buSzPct val="75000"/>
              <a:buFont typeface="Wingdings" pitchFamily="2" charset="2"/>
              <a:buNone/>
              <a:tabLst>
                <a:tab pos="6632575" algn="r"/>
                <a:tab pos="7888288" algn="r"/>
              </a:tabLst>
              <a:defRPr/>
            </a:pPr>
            <a:r>
              <a:rPr lang="en-US" sz="2100" b="0" dirty="0">
                <a:solidFill>
                  <a:schemeClr val="bg2"/>
                </a:solidFill>
                <a:latin typeface="Liberation Sans" panose="020B0604020202020204"/>
              </a:rPr>
              <a:t>Paid-in Capital in Excess of Par—Preferred	10,000</a:t>
            </a:r>
          </a:p>
          <a:p>
            <a:pPr marL="463550" indent="-463550" algn="l">
              <a:lnSpc>
                <a:spcPct val="120000"/>
              </a:lnSpc>
              <a:spcBef>
                <a:spcPts val="600"/>
              </a:spcBef>
              <a:buClr>
                <a:schemeClr val="accent2"/>
              </a:buClr>
              <a:buSzPct val="75000"/>
              <a:buFont typeface="Wingdings" pitchFamily="2" charset="2"/>
              <a:buNone/>
              <a:tabLst>
                <a:tab pos="6632575" algn="r"/>
                <a:tab pos="7888288" algn="r"/>
              </a:tabLst>
              <a:defRPr/>
            </a:pPr>
            <a:r>
              <a:rPr lang="en-US" sz="2100" b="0" dirty="0">
                <a:solidFill>
                  <a:schemeClr val="bg2"/>
                </a:solidFill>
                <a:latin typeface="Liberation Sans" panose="020B0604020202020204"/>
              </a:rPr>
              <a:t>	Common Stock (2,000 x $10)		20,000</a:t>
            </a:r>
          </a:p>
          <a:p>
            <a:pPr marL="463550" indent="-463550" algn="l">
              <a:lnSpc>
                <a:spcPct val="120000"/>
              </a:lnSpc>
              <a:spcBef>
                <a:spcPts val="600"/>
              </a:spcBef>
              <a:buClr>
                <a:schemeClr val="accent2"/>
              </a:buClr>
              <a:buSzPct val="75000"/>
              <a:buFont typeface="Wingdings" pitchFamily="2" charset="2"/>
              <a:buNone/>
              <a:tabLst>
                <a:tab pos="6632575" algn="r"/>
                <a:tab pos="7888288" algn="r"/>
              </a:tabLst>
              <a:defRPr/>
            </a:pPr>
            <a:r>
              <a:rPr lang="en-US" sz="2100" b="0" dirty="0">
                <a:solidFill>
                  <a:schemeClr val="bg2"/>
                </a:solidFill>
                <a:latin typeface="Liberation Sans" panose="020B0604020202020204"/>
              </a:rPr>
              <a:t>	Paid-in Capital in Excess of Par—Common		40,000</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solidFill>
                  <a:schemeClr val="folHlink"/>
                </a:solidFill>
                <a:effectLst/>
                <a:latin typeface="Liberation Sans" panose="020B0604020202020204" pitchFamily="34" charset="0"/>
              </a:rPr>
              <a:t>Describe the accounting for the issuance, conversion, and retirement of convertible securities.</a:t>
            </a:r>
          </a:p>
          <a:p>
            <a:pPr marL="341313" indent="-341313">
              <a:lnSpc>
                <a:spcPct val="115000"/>
              </a:lnSpc>
              <a:spcBef>
                <a:spcPct val="45000"/>
              </a:spcBef>
              <a:buClr>
                <a:srgbClr val="CC0000"/>
              </a:buClr>
              <a:buSzTx/>
              <a:buAutoNum type="arabicPlain"/>
            </a:pPr>
            <a:r>
              <a:rPr lang="en-US" sz="1900" b="0" kern="1200" dirty="0">
                <a:solidFill>
                  <a:schemeClr val="folHlink"/>
                </a:solidFill>
                <a:effectLst/>
                <a:latin typeface="Liberation Sans" panose="020B0604020202020204" pitchFamily="34" charset="0"/>
              </a:rPr>
              <a:t>Contrast the accounting for stock warrants and for stock warrants issued with other securities.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a:latin typeface="Liberation Sans" panose="020B0604020202020204" pitchFamily="34" charset="0"/>
              </a:rPr>
              <a:t>Describe the accounting and reporting for stock compensation plans.</a:t>
            </a:r>
          </a:p>
          <a:p>
            <a:pPr marL="341313" indent="-341313" algn="l">
              <a:lnSpc>
                <a:spcPct val="115000"/>
              </a:lnSpc>
              <a:spcBef>
                <a:spcPct val="45000"/>
              </a:spcBef>
              <a:buClr>
                <a:srgbClr val="CC0000"/>
              </a:buClr>
              <a:buFont typeface="Wingdings" panose="05000000000000000000" pitchFamily="2" charset="2"/>
              <a:buAutoNum type="arabicPlain" startAt="3"/>
            </a:pPr>
            <a:r>
              <a:rPr lang="en-US" sz="1900" dirty="0">
                <a:solidFill>
                  <a:srgbClr val="CC0000"/>
                </a:solidFill>
                <a:latin typeface="Liberation Sans" panose="020B0604020202020204" pitchFamily="34" charset="0"/>
              </a:rPr>
              <a:t>Compute basic earnings per share.</a:t>
            </a:r>
          </a:p>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smtClean="0">
                <a:latin typeface="Liberation Sans" panose="020B0604020202020204" pitchFamily="34" charset="0"/>
              </a:rPr>
              <a:t>Compute </a:t>
            </a:r>
            <a:r>
              <a:rPr lang="en-US" sz="1900" b="0" dirty="0">
                <a:latin typeface="Liberation Sans" panose="020B0604020202020204" pitchFamily="34" charset="0"/>
              </a:rPr>
              <a:t>diluted earnings per share.</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400" dirty="0">
                <a:solidFill>
                  <a:schemeClr val="tx2">
                    <a:lumMod val="50000"/>
                  </a:schemeClr>
                </a:solidFill>
                <a:latin typeface="Liberation Sans" panose="020B0604020202020204" pitchFamily="34" charset="0"/>
              </a:rPr>
              <a:t>Dilutive Securities and Earnings per Share</a:t>
            </a:r>
          </a:p>
        </p:txBody>
      </p:sp>
      <p:sp>
        <p:nvSpPr>
          <p:cNvPr id="3081"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16</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2290544469"/>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153907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3907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3907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3907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6087" name="Text Box 6"/>
          <p:cNvSpPr txBox="1">
            <a:spLocks noChangeArrowheads="1"/>
          </p:cNvSpPr>
          <p:nvPr/>
        </p:nvSpPr>
        <p:spPr bwMode="auto">
          <a:xfrm>
            <a:off x="609600" y="1358900"/>
            <a:ext cx="7861300" cy="3776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685800" indent="-458788">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20000"/>
              </a:lnSpc>
              <a:spcBef>
                <a:spcPts val="1200"/>
              </a:spcBef>
              <a:buSzPct val="80000"/>
              <a:defRPr/>
            </a:pPr>
            <a:r>
              <a:rPr lang="en-US" sz="2100" dirty="0" smtClean="0">
                <a:solidFill>
                  <a:schemeClr val="tx2">
                    <a:lumMod val="50000"/>
                  </a:schemeClr>
                </a:solidFill>
                <a:latin typeface="Liberation Sans" panose="020B0604020202020204"/>
              </a:rPr>
              <a:t>Earnings per share </a:t>
            </a:r>
            <a:r>
              <a:rPr lang="en-US" sz="2100" b="0" dirty="0" smtClean="0">
                <a:solidFill>
                  <a:srgbClr val="000000"/>
                </a:solidFill>
                <a:latin typeface="Liberation Sans" panose="020B0604020202020204"/>
              </a:rPr>
              <a:t>indicates the income earned by each share of common stock.</a:t>
            </a:r>
          </a:p>
          <a:p>
            <a:pPr lvl="1" algn="l">
              <a:lnSpc>
                <a:spcPct val="120000"/>
              </a:lnSpc>
              <a:spcBef>
                <a:spcPts val="1200"/>
              </a:spcBef>
              <a:buClr>
                <a:srgbClr val="CC0000"/>
              </a:buClr>
              <a:buSzPct val="80000"/>
              <a:buFont typeface="Wingdings" pitchFamily="2" charset="2"/>
              <a:buChar char="u"/>
              <a:defRPr/>
            </a:pPr>
            <a:r>
              <a:rPr lang="en-US" sz="2000" b="0" dirty="0" smtClean="0">
                <a:solidFill>
                  <a:srgbClr val="000000"/>
                </a:solidFill>
                <a:latin typeface="Liberation Sans" panose="020B0604020202020204"/>
              </a:rPr>
              <a:t>Companies report earnings per share only for common stock.</a:t>
            </a:r>
          </a:p>
          <a:p>
            <a:pPr lvl="1" algn="l">
              <a:lnSpc>
                <a:spcPct val="120000"/>
              </a:lnSpc>
              <a:spcBef>
                <a:spcPts val="1200"/>
              </a:spcBef>
              <a:buClr>
                <a:srgbClr val="CC0000"/>
              </a:buClr>
              <a:buSzPct val="80000"/>
              <a:buFont typeface="Wingdings" pitchFamily="2" charset="2"/>
              <a:buChar char="u"/>
              <a:defRPr/>
            </a:pPr>
            <a:endParaRPr lang="en-US" sz="2000" b="0" dirty="0" smtClean="0">
              <a:solidFill>
                <a:srgbClr val="000000"/>
              </a:solidFill>
              <a:latin typeface="Liberation Sans" panose="020B0604020202020204"/>
            </a:endParaRPr>
          </a:p>
          <a:p>
            <a:pPr lvl="1" algn="l">
              <a:lnSpc>
                <a:spcPct val="120000"/>
              </a:lnSpc>
              <a:spcBef>
                <a:spcPts val="1200"/>
              </a:spcBef>
              <a:buClr>
                <a:srgbClr val="CC0000"/>
              </a:buClr>
              <a:buSzPct val="80000"/>
              <a:buFont typeface="Wingdings" pitchFamily="2" charset="2"/>
              <a:buChar char="u"/>
              <a:defRPr/>
            </a:pPr>
            <a:endParaRPr lang="en-US" sz="2000" b="0" dirty="0">
              <a:solidFill>
                <a:srgbClr val="000000"/>
              </a:solidFill>
              <a:latin typeface="Liberation Sans" panose="020B0604020202020204"/>
            </a:endParaRPr>
          </a:p>
          <a:p>
            <a:pPr lvl="1" algn="l">
              <a:lnSpc>
                <a:spcPct val="120000"/>
              </a:lnSpc>
              <a:spcBef>
                <a:spcPts val="1800"/>
              </a:spcBef>
              <a:buClr>
                <a:srgbClr val="CC0000"/>
              </a:buClr>
              <a:buSzPct val="80000"/>
              <a:buFont typeface="Wingdings" pitchFamily="2" charset="2"/>
              <a:buChar char="u"/>
              <a:defRPr/>
            </a:pPr>
            <a:r>
              <a:rPr lang="en-US" sz="2000" b="0" dirty="0" smtClean="0">
                <a:solidFill>
                  <a:srgbClr val="000000"/>
                </a:solidFill>
                <a:latin typeface="Liberation Sans" panose="020B0604020202020204"/>
              </a:rPr>
              <a:t>When the income statement contains intermediate components, such as discontinued operations, companies should disclose earnings per share for each component.</a:t>
            </a:r>
          </a:p>
        </p:txBody>
      </p:sp>
      <p:sp>
        <p:nvSpPr>
          <p:cNvPr id="1539081" name="Rectangle 9"/>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BASIC EARNINGS PER SHARE</a:t>
            </a:r>
            <a:endParaRPr lang="en-US" sz="3200" dirty="0">
              <a:solidFill>
                <a:schemeClr val="tx2">
                  <a:lumMod val="50000"/>
                </a:schemeClr>
              </a:solidFill>
              <a:latin typeface="Liberation Sans" panose="020B0604020202020204"/>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1392237" y="2819400"/>
            <a:ext cx="5541963" cy="980640"/>
          </a:xfrm>
          <a:prstGeom prst="rect">
            <a:avLst/>
          </a:prstGeom>
        </p:spPr>
      </p:pic>
      <p:pic>
        <p:nvPicPr>
          <p:cNvPr id="3" name="Picture 2"/>
          <p:cNvPicPr>
            <a:picLocks noChangeAspect="1"/>
          </p:cNvPicPr>
          <p:nvPr/>
        </p:nvPicPr>
        <p:blipFill>
          <a:blip r:embed="rId4"/>
          <a:stretch>
            <a:fillRect/>
          </a:stretch>
        </p:blipFill>
        <p:spPr>
          <a:xfrm>
            <a:off x="1405732" y="5216334"/>
            <a:ext cx="5528468" cy="1380993"/>
          </a:xfrm>
          <a:prstGeom prst="rect">
            <a:avLst/>
          </a:prstGeom>
        </p:spPr>
      </p:pic>
      <p:sp>
        <p:nvSpPr>
          <p:cNvPr id="4" name="Rectangle 3"/>
          <p:cNvSpPr/>
          <p:nvPr/>
        </p:nvSpPr>
        <p:spPr>
          <a:xfrm>
            <a:off x="7010400" y="2776693"/>
            <a:ext cx="1752600" cy="646331"/>
          </a:xfrm>
          <a:prstGeom prst="rect">
            <a:avLst/>
          </a:prstGeom>
        </p:spPr>
        <p:txBody>
          <a:bodyPr wrap="square">
            <a:spAutoFit/>
          </a:bodyPr>
          <a:lstStyle/>
          <a:p>
            <a:pPr algn="l"/>
            <a:r>
              <a:rPr lang="en-US" sz="1200" dirty="0">
                <a:solidFill>
                  <a:srgbClr val="006600"/>
                </a:solidFill>
                <a:latin typeface="Liberation Sans" panose="020B0604020202020204"/>
              </a:rPr>
              <a:t>ILLUSTRATION 16-7 </a:t>
            </a:r>
            <a:endParaRPr lang="en-US" sz="1200" dirty="0" smtClean="0">
              <a:solidFill>
                <a:srgbClr val="006600"/>
              </a:solidFill>
              <a:latin typeface="Liberation Sans" panose="020B0604020202020204"/>
            </a:endParaRPr>
          </a:p>
          <a:p>
            <a:pPr algn="l"/>
            <a:r>
              <a:rPr lang="en-US" sz="1200" b="0" dirty="0" smtClean="0">
                <a:latin typeface="Liberation Sans" panose="020B0604020202020204"/>
              </a:rPr>
              <a:t>Income </a:t>
            </a:r>
            <a:r>
              <a:rPr lang="en-US" sz="1200" b="0" dirty="0">
                <a:latin typeface="Liberation Sans" panose="020B0604020202020204"/>
              </a:rPr>
              <a:t>Statement Presentation of EPS</a:t>
            </a:r>
          </a:p>
        </p:txBody>
      </p:sp>
      <p:sp>
        <p:nvSpPr>
          <p:cNvPr id="15" name="Rectangle 14"/>
          <p:cNvSpPr/>
          <p:nvPr/>
        </p:nvSpPr>
        <p:spPr>
          <a:xfrm>
            <a:off x="7010400" y="5181600"/>
            <a:ext cx="1752600" cy="830997"/>
          </a:xfrm>
          <a:prstGeom prst="rect">
            <a:avLst/>
          </a:prstGeom>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16-8 </a:t>
            </a:r>
          </a:p>
          <a:p>
            <a:pPr algn="l"/>
            <a:r>
              <a:rPr lang="en-US" sz="1200" b="0" dirty="0" smtClean="0">
                <a:latin typeface="Liberation Sans" panose="020B0604020202020204"/>
              </a:rPr>
              <a:t>Income </a:t>
            </a:r>
            <a:r>
              <a:rPr lang="en-US" sz="1200" b="0" dirty="0">
                <a:latin typeface="Liberation Sans" panose="020B0604020202020204"/>
              </a:rPr>
              <a:t>Statement Presentation of </a:t>
            </a:r>
            <a:r>
              <a:rPr lang="en-US" sz="1200" b="0" dirty="0" smtClean="0">
                <a:latin typeface="Liberation Sans" panose="020B0604020202020204"/>
              </a:rPr>
              <a:t>EPS Components</a:t>
            </a:r>
            <a:endParaRPr lang="en-US" sz="1200" b="0"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00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47109" name="Rectangle 11"/>
          <p:cNvSpPr>
            <a:spLocks noGrp="1" noChangeArrowheads="1"/>
          </p:cNvSpPr>
          <p:nvPr>
            <p:ph type="body" idx="1"/>
          </p:nvPr>
        </p:nvSpPr>
        <p:spPr bwMode="auto">
          <a:xfrm>
            <a:off x="609600" y="1981200"/>
            <a:ext cx="7994650" cy="37973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682625" indent="-450850">
              <a:lnSpc>
                <a:spcPct val="125000"/>
              </a:lnSpc>
              <a:spcBef>
                <a:spcPts val="1200"/>
              </a:spcBef>
              <a:buClr>
                <a:srgbClr val="CC0000"/>
              </a:buClr>
              <a:buSzPct val="80000"/>
              <a:buFont typeface="Wingdings" panose="05000000000000000000" pitchFamily="2" charset="2"/>
              <a:buChar char="u"/>
              <a:defRPr/>
            </a:pPr>
            <a:r>
              <a:rPr lang="en-US" sz="2300" dirty="0" smtClean="0">
                <a:solidFill>
                  <a:schemeClr val="tx2">
                    <a:lumMod val="50000"/>
                  </a:schemeClr>
                </a:solidFill>
                <a:effectLst/>
              </a:rPr>
              <a:t>Simple</a:t>
            </a:r>
            <a:r>
              <a:rPr lang="en-US" sz="2200" dirty="0" smtClean="0">
                <a:solidFill>
                  <a:schemeClr val="tx1"/>
                </a:solidFill>
                <a:effectLst/>
              </a:rPr>
              <a:t> Structure</a:t>
            </a:r>
            <a:r>
              <a:rPr lang="en-US" sz="2200" b="0" dirty="0" smtClean="0">
                <a:solidFill>
                  <a:schemeClr val="tx1"/>
                </a:solidFill>
                <a:effectLst/>
              </a:rPr>
              <a:t>--Common stock; no potentially dilutive securities.</a:t>
            </a:r>
          </a:p>
          <a:p>
            <a:pPr marL="682625" indent="-450850">
              <a:lnSpc>
                <a:spcPct val="125000"/>
              </a:lnSpc>
              <a:spcBef>
                <a:spcPts val="1200"/>
              </a:spcBef>
              <a:buClr>
                <a:srgbClr val="CC0000"/>
              </a:buClr>
              <a:buSzPct val="80000"/>
              <a:buFont typeface="Wingdings" panose="05000000000000000000" pitchFamily="2" charset="2"/>
              <a:buChar char="u"/>
              <a:defRPr/>
            </a:pPr>
            <a:r>
              <a:rPr lang="en-US" sz="2300" dirty="0">
                <a:solidFill>
                  <a:schemeClr val="tx2">
                    <a:lumMod val="50000"/>
                  </a:schemeClr>
                </a:solidFill>
                <a:effectLst/>
              </a:rPr>
              <a:t>Complex</a:t>
            </a:r>
            <a:r>
              <a:rPr lang="en-US" sz="2200" dirty="0" smtClean="0">
                <a:solidFill>
                  <a:schemeClr val="tx1"/>
                </a:solidFill>
                <a:effectLst/>
              </a:rPr>
              <a:t> Structure</a:t>
            </a:r>
            <a:r>
              <a:rPr lang="en-US" sz="2200" b="0" dirty="0" smtClean="0">
                <a:solidFill>
                  <a:schemeClr val="tx1"/>
                </a:solidFill>
                <a:effectLst/>
              </a:rPr>
              <a:t>--Includes </a:t>
            </a:r>
            <a:r>
              <a:rPr lang="en-US" sz="2200" b="0" dirty="0">
                <a:solidFill>
                  <a:schemeClr val="tx1"/>
                </a:solidFill>
                <a:effectLst/>
              </a:rPr>
              <a:t>securities </a:t>
            </a:r>
            <a:r>
              <a:rPr lang="en-US" sz="2200" b="0" dirty="0" smtClean="0">
                <a:solidFill>
                  <a:schemeClr val="tx1"/>
                </a:solidFill>
                <a:effectLst/>
              </a:rPr>
              <a:t>that could dilute earnings </a:t>
            </a:r>
            <a:r>
              <a:rPr lang="en-US" sz="2200" b="0" dirty="0">
                <a:solidFill>
                  <a:schemeClr val="tx1"/>
                </a:solidFill>
                <a:effectLst/>
              </a:rPr>
              <a:t>per common share.</a:t>
            </a:r>
          </a:p>
          <a:p>
            <a:pPr marL="682625" indent="-450850">
              <a:lnSpc>
                <a:spcPct val="125000"/>
              </a:lnSpc>
              <a:spcBef>
                <a:spcPts val="1200"/>
              </a:spcBef>
              <a:buClr>
                <a:srgbClr val="CC0000"/>
              </a:buClr>
              <a:buSzPct val="80000"/>
              <a:buFont typeface="Wingdings" panose="05000000000000000000" pitchFamily="2" charset="2"/>
              <a:buChar char="u"/>
              <a:defRPr/>
            </a:pPr>
            <a:r>
              <a:rPr lang="en-US" sz="2200" dirty="0" smtClean="0">
                <a:solidFill>
                  <a:schemeClr val="tx1"/>
                </a:solidFill>
                <a:effectLst/>
              </a:rPr>
              <a:t>“Dilutive”</a:t>
            </a:r>
            <a:r>
              <a:rPr lang="en-US" sz="2200" b="0" dirty="0" smtClean="0">
                <a:solidFill>
                  <a:schemeClr val="tx1"/>
                </a:solidFill>
                <a:effectLst/>
              </a:rPr>
              <a:t> means the ability to influence the EPS in a downward direction.</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530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55304" name="Text Box 6"/>
          <p:cNvSpPr txBox="1">
            <a:spLocks noChangeArrowheads="1"/>
          </p:cNvSpPr>
          <p:nvPr/>
        </p:nvSpPr>
        <p:spPr bwMode="auto">
          <a:xfrm>
            <a:off x="609600" y="1371600"/>
            <a:ext cx="81534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30000"/>
              </a:spcBef>
              <a:spcAft>
                <a:spcPct val="20000"/>
              </a:spcAft>
              <a:buSzPct val="80000"/>
            </a:pPr>
            <a:r>
              <a:rPr lang="en-US" altLang="en-US" sz="2800" dirty="0">
                <a:solidFill>
                  <a:srgbClr val="CC0000"/>
                </a:solidFill>
                <a:latin typeface="Liberation Sans" panose="020B0604020202020204"/>
              </a:rPr>
              <a:t>Earnings per Share—Simple Capital Structure</a:t>
            </a:r>
          </a:p>
        </p:txBody>
      </p:sp>
      <p:sp>
        <p:nvSpPr>
          <p:cNvPr id="9" name="Rectangle 9"/>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BASIC EARNINGS PER SHARE</a:t>
            </a:r>
            <a:endParaRPr 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112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1124"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1125"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56326" name="Text Box 10"/>
          <p:cNvSpPr txBox="1">
            <a:spLocks noChangeArrowheads="1"/>
          </p:cNvSpPr>
          <p:nvPr/>
        </p:nvSpPr>
        <p:spPr bwMode="auto">
          <a:xfrm>
            <a:off x="6096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30000"/>
              </a:spcBef>
              <a:spcAft>
                <a:spcPct val="20000"/>
              </a:spcAft>
              <a:buSzPct val="80000"/>
            </a:pPr>
            <a:r>
              <a:rPr lang="en-US" altLang="en-US" sz="2800" dirty="0">
                <a:solidFill>
                  <a:srgbClr val="006600"/>
                </a:solidFill>
                <a:latin typeface="Liberation Sans" panose="020B0604020202020204"/>
              </a:rPr>
              <a:t>Preferred Stock Dividends</a:t>
            </a:r>
          </a:p>
        </p:txBody>
      </p:sp>
      <p:sp>
        <p:nvSpPr>
          <p:cNvPr id="48136" name="Rectangle 11"/>
          <p:cNvSpPr>
            <a:spLocks noGrp="1" noChangeArrowheads="1"/>
          </p:cNvSpPr>
          <p:nvPr>
            <p:ph type="body" idx="1"/>
          </p:nvPr>
        </p:nvSpPr>
        <p:spPr bwMode="auto">
          <a:xfrm>
            <a:off x="609600" y="1981200"/>
            <a:ext cx="8382000" cy="990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20000"/>
              </a:lnSpc>
              <a:spcBef>
                <a:spcPct val="45000"/>
              </a:spcBef>
              <a:buClr>
                <a:srgbClr val="800000"/>
              </a:buClr>
              <a:buSzPct val="90000"/>
              <a:buFont typeface="Wingdings" panose="05000000000000000000" pitchFamily="2" charset="2"/>
              <a:buNone/>
              <a:defRPr/>
            </a:pPr>
            <a:r>
              <a:rPr lang="en-US" sz="2200" dirty="0" smtClean="0">
                <a:solidFill>
                  <a:srgbClr val="000000"/>
                </a:solidFill>
                <a:effectLst/>
              </a:rPr>
              <a:t>Subtracts</a:t>
            </a:r>
            <a:r>
              <a:rPr lang="en-US" sz="2200" b="0" dirty="0" smtClean="0">
                <a:solidFill>
                  <a:srgbClr val="000000"/>
                </a:solidFill>
                <a:effectLst/>
              </a:rPr>
              <a:t> the current-year </a:t>
            </a:r>
            <a:r>
              <a:rPr lang="en-US" sz="2200" dirty="0" smtClean="0">
                <a:solidFill>
                  <a:srgbClr val="000000"/>
                </a:solidFill>
                <a:effectLst/>
              </a:rPr>
              <a:t>preferred stock dividend </a:t>
            </a:r>
            <a:r>
              <a:rPr lang="en-US" sz="2200" b="0" dirty="0" smtClean="0">
                <a:solidFill>
                  <a:srgbClr val="000000"/>
                </a:solidFill>
                <a:effectLst/>
              </a:rPr>
              <a:t>from net income to arrive at </a:t>
            </a:r>
            <a:r>
              <a:rPr lang="en-US" sz="2200" dirty="0" smtClean="0">
                <a:solidFill>
                  <a:schemeClr val="tx2">
                    <a:lumMod val="50000"/>
                  </a:schemeClr>
                </a:solidFill>
                <a:effectLst/>
              </a:rPr>
              <a:t>income available to common stockholders</a:t>
            </a:r>
            <a:r>
              <a:rPr lang="en-US" sz="2200" b="0" dirty="0" smtClean="0">
                <a:solidFill>
                  <a:srgbClr val="000000"/>
                </a:solidFill>
                <a:effectLst/>
              </a:rPr>
              <a:t>.</a:t>
            </a:r>
          </a:p>
        </p:txBody>
      </p:sp>
      <p:sp>
        <p:nvSpPr>
          <p:cNvPr id="48138" name="Rectangle 15"/>
          <p:cNvSpPr>
            <a:spLocks noChangeArrowheads="1"/>
          </p:cNvSpPr>
          <p:nvPr/>
        </p:nvSpPr>
        <p:spPr bwMode="auto">
          <a:xfrm>
            <a:off x="609600" y="4226856"/>
            <a:ext cx="6400800" cy="990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120000"/>
              </a:lnSpc>
              <a:spcBef>
                <a:spcPct val="45000"/>
              </a:spcBef>
              <a:buClr>
                <a:srgbClr val="800000"/>
              </a:buClr>
              <a:buSzPct val="90000"/>
              <a:buFont typeface="Wingdings" pitchFamily="2" charset="2"/>
              <a:buNone/>
              <a:defRPr/>
            </a:pPr>
            <a:r>
              <a:rPr lang="en-US" sz="2200" b="0" dirty="0">
                <a:solidFill>
                  <a:srgbClr val="000000"/>
                </a:solidFill>
                <a:latin typeface="Liberation Sans" panose="020B0604020202020204"/>
              </a:rPr>
              <a:t>Preferred dividends are subtracted on cumulative preferred stock, whether declared or not. </a:t>
            </a:r>
          </a:p>
        </p:txBody>
      </p:sp>
      <p:pic>
        <p:nvPicPr>
          <p:cNvPr id="5633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24200"/>
            <a:ext cx="8458200" cy="858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633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14" name="Rectangle 9"/>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BASIC EARNINGS PER SHARE</a:t>
            </a:r>
            <a:endParaRPr lang="en-US" sz="3200" dirty="0">
              <a:solidFill>
                <a:schemeClr val="tx2">
                  <a:lumMod val="50000"/>
                </a:schemeClr>
              </a:solidFill>
              <a:latin typeface="Liberation Sans" panose="020B0604020202020204"/>
            </a:endParaRPr>
          </a:p>
        </p:txBody>
      </p:sp>
      <p:sp>
        <p:nvSpPr>
          <p:cNvPr id="15" name="Rectangle 14"/>
          <p:cNvSpPr/>
          <p:nvPr/>
        </p:nvSpPr>
        <p:spPr>
          <a:xfrm>
            <a:off x="7239000" y="4001869"/>
            <a:ext cx="1752600" cy="646331"/>
          </a:xfrm>
          <a:prstGeom prst="rect">
            <a:avLst/>
          </a:prstGeom>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16-9 </a:t>
            </a:r>
          </a:p>
          <a:p>
            <a:pPr algn="l"/>
            <a:r>
              <a:rPr lang="en-US" sz="1200" b="0" dirty="0">
                <a:latin typeface="Liberation Sans" panose="020B0604020202020204"/>
              </a:rPr>
              <a:t>Formula for Computing Earnings per Share</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6" name="Rectangle 1026"/>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2147" name="Rectangle 1027"/>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57348" name="Text Box 1032"/>
          <p:cNvSpPr txBox="1">
            <a:spLocks noChangeArrowheads="1"/>
          </p:cNvSpPr>
          <p:nvPr/>
        </p:nvSpPr>
        <p:spPr bwMode="auto">
          <a:xfrm>
            <a:off x="609600" y="1371600"/>
            <a:ext cx="84582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a:spcBef>
                <a:spcPct val="30000"/>
              </a:spcBef>
              <a:spcAft>
                <a:spcPct val="20000"/>
              </a:spcAft>
              <a:buSzPct val="80000"/>
              <a:defRPr sz="2800">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Weighted-Average Number of Shares Outstanding</a:t>
            </a:r>
          </a:p>
        </p:txBody>
      </p:sp>
      <p:sp>
        <p:nvSpPr>
          <p:cNvPr id="49158" name="Rectangle 1033"/>
          <p:cNvSpPr>
            <a:spLocks noGrp="1" noChangeArrowheads="1"/>
          </p:cNvSpPr>
          <p:nvPr>
            <p:ph type="body" idx="1"/>
          </p:nvPr>
        </p:nvSpPr>
        <p:spPr bwMode="auto">
          <a:xfrm>
            <a:off x="609600" y="1981200"/>
            <a:ext cx="8001000" cy="2362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20000"/>
              </a:lnSpc>
              <a:spcBef>
                <a:spcPct val="45000"/>
              </a:spcBef>
              <a:buClr>
                <a:srgbClr val="800000"/>
              </a:buClr>
              <a:buSzPct val="90000"/>
              <a:buFont typeface="Wingdings" panose="05000000000000000000" pitchFamily="2" charset="2"/>
              <a:buNone/>
              <a:defRPr/>
            </a:pPr>
            <a:r>
              <a:rPr lang="en-US" sz="2200" b="0" kern="1200" dirty="0">
                <a:solidFill>
                  <a:srgbClr val="000000"/>
                </a:solidFill>
                <a:effectLst/>
              </a:rPr>
              <a:t>Companies must weight the shares by the fraction of the period they are outstanding.</a:t>
            </a:r>
          </a:p>
          <a:p>
            <a:pPr marL="0" indent="0">
              <a:lnSpc>
                <a:spcPct val="120000"/>
              </a:lnSpc>
              <a:spcBef>
                <a:spcPct val="45000"/>
              </a:spcBef>
              <a:buClr>
                <a:srgbClr val="800000"/>
              </a:buClr>
              <a:buSzPct val="90000"/>
              <a:buFont typeface="Wingdings" panose="05000000000000000000" pitchFamily="2" charset="2"/>
              <a:buNone/>
              <a:defRPr/>
            </a:pPr>
            <a:r>
              <a:rPr lang="en-US" sz="2200" b="0" kern="1200" dirty="0">
                <a:solidFill>
                  <a:srgbClr val="000000"/>
                </a:solidFill>
                <a:effectLst/>
              </a:rPr>
              <a:t>When stock dividends or share splits occur, companies need to restate the shares outstanding before the share dividend or split.</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735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9" name="Rectangle 9"/>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BASIC EARNINGS PER SHARE</a:t>
            </a:r>
            <a:endParaRPr 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dirty="0" smtClean="0">
                <a:solidFill>
                  <a:srgbClr val="CC0000"/>
                </a:solidFill>
                <a:effectLst/>
                <a:latin typeface="Liberation Sans" panose="020B0604020202020204" pitchFamily="34" charset="0"/>
              </a:rPr>
              <a:t>Describe </a:t>
            </a:r>
            <a:r>
              <a:rPr lang="en-US" sz="1900" dirty="0">
                <a:solidFill>
                  <a:srgbClr val="CC0000"/>
                </a:solidFill>
                <a:effectLst/>
                <a:latin typeface="Liberation Sans" panose="020B0604020202020204" pitchFamily="34" charset="0"/>
              </a:rPr>
              <a:t>the accounting for the issuance, conversion, and retirement of convertible securities.</a:t>
            </a:r>
          </a:p>
          <a:p>
            <a:pPr marL="341313" indent="-341313">
              <a:lnSpc>
                <a:spcPct val="115000"/>
              </a:lnSpc>
              <a:spcBef>
                <a:spcPct val="45000"/>
              </a:spcBef>
              <a:buClr>
                <a:srgbClr val="CC0000"/>
              </a:buClr>
              <a:buSzTx/>
              <a:buAutoNum type="arabicPlain"/>
            </a:pPr>
            <a:r>
              <a:rPr lang="en-US" sz="1900" b="0" kern="1200" dirty="0" smtClean="0">
                <a:solidFill>
                  <a:schemeClr val="tx1"/>
                </a:solidFill>
                <a:effectLst/>
                <a:latin typeface="Liberation Sans" panose="020B0604020202020204" pitchFamily="34" charset="0"/>
              </a:rPr>
              <a:t>Contrast </a:t>
            </a:r>
            <a:r>
              <a:rPr lang="en-US" sz="1900" b="0" kern="1200" dirty="0">
                <a:solidFill>
                  <a:schemeClr val="tx1"/>
                </a:solidFill>
                <a:effectLst/>
                <a:latin typeface="Liberation Sans" panose="020B0604020202020204" pitchFamily="34" charset="0"/>
              </a:rPr>
              <a:t>the accounting for stock warrants and for stock warrants issued with other securities.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smtClean="0">
                <a:latin typeface="Liberation Sans" panose="020B0604020202020204" pitchFamily="34" charset="0"/>
              </a:rPr>
              <a:t>Describe </a:t>
            </a:r>
            <a:r>
              <a:rPr lang="en-US" sz="1900" b="0" dirty="0">
                <a:latin typeface="Liberation Sans" panose="020B0604020202020204" pitchFamily="34" charset="0"/>
              </a:rPr>
              <a:t>the accounting and reporting for stock compensation plans</a:t>
            </a:r>
            <a:r>
              <a:rPr lang="en-US" sz="1900" b="0" dirty="0" smtClean="0">
                <a:latin typeface="Liberation Sans" panose="020B0604020202020204" pitchFamily="34" charset="0"/>
              </a:rPr>
              <a:t>.</a:t>
            </a:r>
          </a:p>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smtClean="0">
                <a:latin typeface="Liberation Sans" panose="020B0604020202020204" pitchFamily="34" charset="0"/>
              </a:rPr>
              <a:t>Compute </a:t>
            </a:r>
            <a:r>
              <a:rPr lang="en-US" sz="1900" b="0" dirty="0">
                <a:latin typeface="Liberation Sans" panose="020B0604020202020204" pitchFamily="34" charset="0"/>
              </a:rPr>
              <a:t>basic earnings per share</a:t>
            </a:r>
            <a:r>
              <a:rPr lang="en-US" sz="1900" b="0" dirty="0" smtClean="0">
                <a:latin typeface="Liberation Sans" panose="020B0604020202020204" pitchFamily="34" charset="0"/>
              </a:rPr>
              <a:t>.</a:t>
            </a:r>
          </a:p>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smtClean="0">
                <a:latin typeface="Liberation Sans" panose="020B0604020202020204" pitchFamily="34" charset="0"/>
              </a:rPr>
              <a:t>Compute </a:t>
            </a:r>
            <a:r>
              <a:rPr lang="en-US" sz="1900" b="0" dirty="0">
                <a:latin typeface="Liberation Sans" panose="020B0604020202020204" pitchFamily="34" charset="0"/>
              </a:rPr>
              <a:t>diluted earnings per share.</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400" dirty="0">
                <a:solidFill>
                  <a:schemeClr val="tx2">
                    <a:lumMod val="50000"/>
                  </a:schemeClr>
                </a:solidFill>
                <a:latin typeface="Liberation Sans" panose="020B0604020202020204" pitchFamily="34" charset="0"/>
              </a:rPr>
              <a:t>Dilutive Securities and Earnings per Share</a:t>
            </a:r>
          </a:p>
        </p:txBody>
      </p:sp>
      <p:sp>
        <p:nvSpPr>
          <p:cNvPr id="3081"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16</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924766152"/>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8"/>
          <p:cNvSpPr txBox="1">
            <a:spLocks noChangeArrowheads="1"/>
          </p:cNvSpPr>
          <p:nvPr/>
        </p:nvSpPr>
        <p:spPr bwMode="auto">
          <a:xfrm>
            <a:off x="609600" y="1371600"/>
            <a:ext cx="7861300" cy="8278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000" dirty="0">
                <a:solidFill>
                  <a:schemeClr val="tx1"/>
                </a:solidFill>
                <a:latin typeface="Liberation Sans" panose="020B0604020202020204"/>
              </a:rPr>
              <a:t>Illustration:</a:t>
            </a:r>
            <a:r>
              <a:rPr lang="en-US" altLang="en-US" sz="2000" b="0" dirty="0">
                <a:solidFill>
                  <a:schemeClr val="tx1"/>
                </a:solidFill>
                <a:latin typeface="Liberation Sans" panose="020B0604020202020204"/>
              </a:rPr>
              <a:t> </a:t>
            </a:r>
            <a:r>
              <a:rPr lang="en-US" altLang="en-US" sz="2000" b="0" dirty="0" smtClean="0">
                <a:solidFill>
                  <a:schemeClr val="tx1"/>
                </a:solidFill>
                <a:latin typeface="Liberation Sans" panose="020B0604020202020204"/>
              </a:rPr>
              <a:t>Zachsmith </a:t>
            </a:r>
            <a:r>
              <a:rPr lang="en-US" altLang="en-US" sz="2000" b="0" dirty="0">
                <a:solidFill>
                  <a:schemeClr val="tx1"/>
                </a:solidFill>
                <a:latin typeface="Liberation Sans" panose="020B0604020202020204"/>
              </a:rPr>
              <a:t>Inc. has the following changes in its common stock during the period.</a:t>
            </a:r>
          </a:p>
        </p:txBody>
      </p:sp>
      <p:sp>
        <p:nvSpPr>
          <p:cNvPr id="58372" name="Text Box 16"/>
          <p:cNvSpPr txBox="1">
            <a:spLocks noChangeArrowheads="1"/>
          </p:cNvSpPr>
          <p:nvPr/>
        </p:nvSpPr>
        <p:spPr bwMode="auto">
          <a:xfrm>
            <a:off x="609600" y="5348288"/>
            <a:ext cx="6096000" cy="8617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000" b="0" dirty="0">
                <a:latin typeface="Liberation Sans" panose="020B0604020202020204"/>
              </a:rPr>
              <a:t>Compute the weighted-average number of shares outstanding for Zachsmith Inc.</a:t>
            </a:r>
          </a:p>
        </p:txBody>
      </p:sp>
      <p:sp>
        <p:nvSpPr>
          <p:cNvPr id="1544209" name="Rectangle 1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006600"/>
                </a:solidFill>
                <a:latin typeface="Liberation Sans" panose="020B0604020202020204"/>
              </a:rPr>
              <a:t>Weighted-Average Shares Outstanding</a:t>
            </a:r>
          </a:p>
        </p:txBody>
      </p:sp>
      <p:pic>
        <p:nvPicPr>
          <p:cNvPr id="5837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82838"/>
            <a:ext cx="8458200" cy="28749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5837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9" name="Rectangle 8"/>
          <p:cNvSpPr/>
          <p:nvPr/>
        </p:nvSpPr>
        <p:spPr>
          <a:xfrm>
            <a:off x="7162800" y="5261413"/>
            <a:ext cx="1752600" cy="646331"/>
          </a:xfrm>
          <a:prstGeom prst="rect">
            <a:avLst/>
          </a:prstGeom>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16-10</a:t>
            </a:r>
          </a:p>
          <a:p>
            <a:pPr algn="l"/>
            <a:r>
              <a:rPr lang="en-US" sz="1200" b="0" dirty="0">
                <a:latin typeface="Liberation Sans" panose="020B0604020202020204"/>
              </a:rPr>
              <a:t>Shares Outstanding, Ending Balance</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4"/>
          <p:cNvSpPr txBox="1">
            <a:spLocks noChangeArrowheads="1"/>
          </p:cNvSpPr>
          <p:nvPr/>
        </p:nvSpPr>
        <p:spPr bwMode="auto">
          <a:xfrm>
            <a:off x="8153400" y="6443662"/>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pic>
        <p:nvPicPr>
          <p:cNvPr id="5939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733800"/>
            <a:ext cx="7620000" cy="2663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143000"/>
            <a:ext cx="7620000" cy="2590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65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865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51207" name="Text Box 8"/>
          <p:cNvSpPr txBox="1">
            <a:spLocks noChangeArrowheads="1"/>
          </p:cNvSpPr>
          <p:nvPr/>
        </p:nvSpPr>
        <p:spPr bwMode="auto">
          <a:xfrm>
            <a:off x="7685809" y="1704975"/>
            <a:ext cx="1316182" cy="461665"/>
          </a:xfrm>
          <a:prstGeom prst="rect">
            <a:avLst/>
          </a:prstGeom>
          <a:solidFill>
            <a:schemeClr val="accent3"/>
          </a:solidFill>
          <a:ln>
            <a:solidFill>
              <a:schemeClr val="tx1"/>
            </a:solidFill>
          </a:ln>
          <a:effec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defRPr/>
            </a:pPr>
            <a:r>
              <a:rPr lang="en-US" sz="1200" dirty="0" smtClean="0">
                <a:solidFill>
                  <a:srgbClr val="006600"/>
                </a:solidFill>
                <a:latin typeface="Liberation Sans" panose="020B0604020202020204"/>
              </a:rPr>
              <a:t>ILLUSTRATION 16-10</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Rectangle 1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006600"/>
                </a:solidFill>
                <a:latin typeface="Liberation Sans" panose="020B0604020202020204"/>
              </a:rPr>
              <a:t>Weighted-Average Shares Outstanding</a:t>
            </a:r>
          </a:p>
        </p:txBody>
      </p:sp>
      <p:sp>
        <p:nvSpPr>
          <p:cNvPr id="11" name="Rectangle 10"/>
          <p:cNvSpPr/>
          <p:nvPr/>
        </p:nvSpPr>
        <p:spPr>
          <a:xfrm>
            <a:off x="152400" y="3911331"/>
            <a:ext cx="1752600" cy="830997"/>
          </a:xfrm>
          <a:prstGeom prst="rect">
            <a:avLst/>
          </a:prstGeom>
          <a:solidFill>
            <a:schemeClr val="accent3"/>
          </a:solidFill>
          <a:ln>
            <a:solidFill>
              <a:schemeClr val="tx1"/>
            </a:solidFill>
          </a:ln>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16-11</a:t>
            </a:r>
          </a:p>
          <a:p>
            <a:pPr algn="l"/>
            <a:r>
              <a:rPr lang="en-US" sz="1200" b="0" dirty="0">
                <a:latin typeface="Liberation Sans" panose="020B0604020202020204"/>
              </a:rPr>
              <a:t>Weighted-Average Number of Shares </a:t>
            </a:r>
            <a:r>
              <a:rPr lang="en-US" sz="1200" b="0" dirty="0" smtClean="0">
                <a:latin typeface="Liberation Sans" panose="020B0604020202020204"/>
              </a:rPr>
              <a:t>Outstanding</a:t>
            </a:r>
            <a:endParaRPr lang="en-US" sz="1200" b="0"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8"/>
          <p:cNvSpPr txBox="1">
            <a:spLocks noChangeArrowheads="1"/>
          </p:cNvSpPr>
          <p:nvPr/>
        </p:nvSpPr>
        <p:spPr bwMode="auto">
          <a:xfrm>
            <a:off x="609600" y="1371600"/>
            <a:ext cx="7861300" cy="8278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000" dirty="0">
                <a:solidFill>
                  <a:schemeClr val="tx1"/>
                </a:solidFill>
                <a:latin typeface="Liberation Sans" panose="020B0604020202020204"/>
              </a:rPr>
              <a:t>Illustration:</a:t>
            </a:r>
            <a:r>
              <a:rPr lang="en-US" altLang="en-US" sz="2000" b="0" dirty="0">
                <a:solidFill>
                  <a:schemeClr val="tx1"/>
                </a:solidFill>
                <a:latin typeface="Liberation Sans" panose="020B0604020202020204"/>
              </a:rPr>
              <a:t> </a:t>
            </a:r>
            <a:r>
              <a:rPr lang="en-US" altLang="en-US" sz="2000" b="0" dirty="0" smtClean="0">
                <a:solidFill>
                  <a:schemeClr val="tx1"/>
                </a:solidFill>
                <a:latin typeface="Liberation Sans" panose="020B0604020202020204"/>
              </a:rPr>
              <a:t>Bergman  </a:t>
            </a:r>
            <a:r>
              <a:rPr lang="en-US" altLang="en-US" sz="2000" b="0" dirty="0">
                <a:solidFill>
                  <a:schemeClr val="tx1"/>
                </a:solidFill>
                <a:latin typeface="Liberation Sans" panose="020B0604020202020204"/>
              </a:rPr>
              <a:t>Company has the following changes in its common stock during the period.</a:t>
            </a:r>
          </a:p>
        </p:txBody>
      </p:sp>
      <p:sp>
        <p:nvSpPr>
          <p:cNvPr id="60420" name="Text Box 16"/>
          <p:cNvSpPr txBox="1">
            <a:spLocks noChangeArrowheads="1"/>
          </p:cNvSpPr>
          <p:nvPr/>
        </p:nvSpPr>
        <p:spPr bwMode="auto">
          <a:xfrm>
            <a:off x="609600" y="5410200"/>
            <a:ext cx="5486400" cy="8617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000" b="0" dirty="0">
                <a:latin typeface="Liberation Sans" panose="020B0604020202020204"/>
              </a:rPr>
              <a:t>Compute the weighted-average number of shares outstanding for Bergman Company.</a:t>
            </a:r>
          </a:p>
        </p:txBody>
      </p:sp>
      <p:sp>
        <p:nvSpPr>
          <p:cNvPr id="1544209" name="Rectangle 1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006600"/>
                </a:solidFill>
                <a:latin typeface="Liberation Sans" panose="020B0604020202020204"/>
              </a:rPr>
              <a:t>Weighted-Average Shares Outstanding</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042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pic>
        <p:nvPicPr>
          <p:cNvPr id="604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08238"/>
            <a:ext cx="7467600" cy="29194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324600" y="5315197"/>
            <a:ext cx="2133600" cy="830997"/>
          </a:xfrm>
          <a:prstGeom prst="rect">
            <a:avLst/>
          </a:prstGeom>
          <a:solidFill>
            <a:schemeClr val="accent3"/>
          </a:solidFill>
          <a:ln>
            <a:noFill/>
          </a:ln>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16-12</a:t>
            </a:r>
          </a:p>
          <a:p>
            <a:pPr algn="l"/>
            <a:r>
              <a:rPr lang="en-US" sz="1200" b="0" dirty="0">
                <a:latin typeface="Liberation Sans" panose="020B0604020202020204"/>
              </a:rPr>
              <a:t>Shares Outstanding, Ending Balance— </a:t>
            </a:r>
            <a:r>
              <a:rPr lang="en-US" sz="1200" b="0" dirty="0" smtClean="0">
                <a:latin typeface="Liberation Sans" panose="020B0604020202020204"/>
              </a:rPr>
              <a:t>Bergman </a:t>
            </a:r>
            <a:r>
              <a:rPr lang="en-US" sz="1200" b="0" dirty="0">
                <a:latin typeface="Liberation Sans" panose="020B0604020202020204"/>
              </a:rPr>
              <a:t>Company</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 y="3810000"/>
            <a:ext cx="8012112" cy="2559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4</a:t>
            </a:r>
            <a:endParaRPr lang="en-US" altLang="en-US" sz="1600" i="1" dirty="0">
              <a:solidFill>
                <a:schemeClr val="bg2"/>
              </a:solidFill>
              <a:latin typeface="Liberation Sans" panose="020B0604020202020204"/>
            </a:endParaRPr>
          </a:p>
        </p:txBody>
      </p:sp>
      <p:sp>
        <p:nvSpPr>
          <p:cNvPr id="16865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865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51207" name="Text Box 8"/>
          <p:cNvSpPr txBox="1">
            <a:spLocks noChangeArrowheads="1"/>
          </p:cNvSpPr>
          <p:nvPr/>
        </p:nvSpPr>
        <p:spPr bwMode="auto">
          <a:xfrm>
            <a:off x="7467600" y="1219200"/>
            <a:ext cx="1447800" cy="461665"/>
          </a:xfrm>
          <a:prstGeom prst="rect">
            <a:avLst/>
          </a:prstGeom>
          <a:solidFill>
            <a:schemeClr val="accent3"/>
          </a:solidFill>
          <a:ln>
            <a:noFill/>
          </a:ln>
          <a:effec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defRPr/>
            </a:pPr>
            <a:r>
              <a:rPr lang="en-US" sz="1200" dirty="0" smtClean="0">
                <a:solidFill>
                  <a:srgbClr val="006600"/>
                </a:solidFill>
                <a:latin typeface="Liberation Sans" panose="020B0604020202020204"/>
              </a:rPr>
              <a:t>ILLUSTRATION 16-12</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Rectangle 17"/>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006600"/>
                </a:solidFill>
                <a:latin typeface="Liberation Sans" panose="020B0604020202020204"/>
              </a:rPr>
              <a:t>Weighted-Average Shares Outstanding</a:t>
            </a:r>
          </a:p>
        </p:txBody>
      </p:sp>
      <p:pic>
        <p:nvPicPr>
          <p:cNvPr id="614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143000"/>
            <a:ext cx="6705600" cy="2620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914400" y="6272304"/>
            <a:ext cx="6096000" cy="461665"/>
          </a:xfrm>
          <a:prstGeom prst="rect">
            <a:avLst/>
          </a:prstGeom>
          <a:solidFill>
            <a:schemeClr val="accent3"/>
          </a:solidFill>
          <a:ln>
            <a:solidFill>
              <a:schemeClr val="tx1"/>
            </a:solidFill>
          </a:ln>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16-13</a:t>
            </a:r>
          </a:p>
          <a:p>
            <a:pPr algn="l"/>
            <a:r>
              <a:rPr lang="en-US" sz="1200" b="0" dirty="0">
                <a:latin typeface="Liberation Sans" panose="020B0604020202020204"/>
              </a:rPr>
              <a:t>Weighted-Average Number of Shares Outstanding— Stock Issue and Stock </a:t>
            </a:r>
            <a:r>
              <a:rPr lang="en-US" sz="1200" b="0" dirty="0" smtClean="0">
                <a:latin typeface="Liberation Sans" panose="020B0604020202020204"/>
              </a:rPr>
              <a:t>Dividend</a:t>
            </a:r>
            <a:endParaRPr lang="en-US" sz="1200" b="0" dirty="0">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kern="1200" dirty="0">
                <a:solidFill>
                  <a:schemeClr val="folHlink"/>
                </a:solidFill>
                <a:effectLst/>
                <a:latin typeface="Liberation Sans" panose="020B0604020202020204" pitchFamily="34" charset="0"/>
              </a:rPr>
              <a:t>Describe the accounting for the issuance, conversion, and retirement of convertible securities.</a:t>
            </a:r>
          </a:p>
          <a:p>
            <a:pPr marL="341313" indent="-341313">
              <a:lnSpc>
                <a:spcPct val="115000"/>
              </a:lnSpc>
              <a:spcBef>
                <a:spcPct val="45000"/>
              </a:spcBef>
              <a:buClr>
                <a:srgbClr val="CC0000"/>
              </a:buClr>
              <a:buSzTx/>
              <a:buAutoNum type="arabicPlain"/>
            </a:pPr>
            <a:r>
              <a:rPr lang="en-US" sz="1900" b="0" kern="1200" dirty="0">
                <a:solidFill>
                  <a:schemeClr val="folHlink"/>
                </a:solidFill>
                <a:effectLst/>
                <a:latin typeface="Liberation Sans" panose="020B0604020202020204" pitchFamily="34" charset="0"/>
              </a:rPr>
              <a:t>Contrast the accounting for stock warrants and for stock warrants issued with other securities.</a:t>
            </a:r>
          </a:p>
        </p:txBody>
      </p:sp>
      <p:sp>
        <p:nvSpPr>
          <p:cNvPr id="3075" name="Rectangle 15"/>
          <p:cNvSpPr>
            <a:spLocks noGrp="1" noChangeArrowheads="1"/>
          </p:cNvSpPr>
          <p:nvPr>
            <p:ph type="title" idx="4294967295"/>
          </p:nvPr>
        </p:nvSpPr>
        <p:spPr bwMode="auto">
          <a:xfrm>
            <a:off x="560696" y="1828800"/>
            <a:ext cx="3886200" cy="484909"/>
          </a:xfrm>
          <a:prstGeom prst="rect">
            <a:avLst/>
          </a:prstGeo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a:latin typeface="Liberation Sans" panose="020B0604020202020204" pitchFamily="34" charset="0"/>
              </a:rPr>
              <a:t>Describe the accounting and reporting for stock compensation plans.</a:t>
            </a:r>
          </a:p>
          <a:p>
            <a:pPr marL="341313" indent="-341313" algn="l">
              <a:lnSpc>
                <a:spcPct val="115000"/>
              </a:lnSpc>
              <a:spcBef>
                <a:spcPct val="45000"/>
              </a:spcBef>
              <a:buClr>
                <a:srgbClr val="CC0000"/>
              </a:buClr>
              <a:buFont typeface="Wingdings" panose="05000000000000000000" pitchFamily="2" charset="2"/>
              <a:buAutoNum type="arabicPlain" startAt="3"/>
            </a:pPr>
            <a:r>
              <a:rPr lang="en-US" sz="1900" b="0" dirty="0">
                <a:latin typeface="Liberation Sans" panose="020B0604020202020204" pitchFamily="34" charset="0"/>
              </a:rPr>
              <a:t>Compute basic earnings per share.</a:t>
            </a:r>
          </a:p>
          <a:p>
            <a:pPr marL="341313" indent="-341313" algn="l">
              <a:lnSpc>
                <a:spcPct val="115000"/>
              </a:lnSpc>
              <a:spcBef>
                <a:spcPct val="45000"/>
              </a:spcBef>
              <a:buClr>
                <a:srgbClr val="CC0000"/>
              </a:buClr>
              <a:buFont typeface="Wingdings" panose="05000000000000000000" pitchFamily="2" charset="2"/>
              <a:buAutoNum type="arabicPlain" startAt="3"/>
            </a:pPr>
            <a:r>
              <a:rPr lang="en-US" sz="1900" dirty="0">
                <a:solidFill>
                  <a:srgbClr val="CC0000"/>
                </a:solidFill>
                <a:latin typeface="Liberation Sans" panose="020B0604020202020204" pitchFamily="34" charset="0"/>
              </a:rPr>
              <a:t>Compute diluted earnings per share.</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2326942" y="155057"/>
            <a:ext cx="5978857"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400" dirty="0">
                <a:solidFill>
                  <a:schemeClr val="tx2">
                    <a:lumMod val="50000"/>
                  </a:schemeClr>
                </a:solidFill>
                <a:latin typeface="Liberation Sans" panose="020B0604020202020204" pitchFamily="34" charset="0"/>
              </a:rPr>
              <a:t>Dilutive Securities and Earnings per Share</a:t>
            </a:r>
          </a:p>
        </p:txBody>
      </p:sp>
      <p:sp>
        <p:nvSpPr>
          <p:cNvPr id="3081" name="Text Box 26"/>
          <p:cNvSpPr txBox="1">
            <a:spLocks noChangeArrowheads="1"/>
          </p:cNvSpPr>
          <p:nvPr/>
        </p:nvSpPr>
        <p:spPr bwMode="auto">
          <a:xfrm>
            <a:off x="457200" y="76200"/>
            <a:ext cx="1752600" cy="1738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smtClean="0">
                <a:solidFill>
                  <a:srgbClr val="006600"/>
                </a:solidFill>
                <a:latin typeface="Liberation Sans" panose="020B0604020202020204" pitchFamily="34" charset="0"/>
              </a:rPr>
              <a:t>16</a:t>
            </a:r>
            <a:endParaRPr lang="en-US" altLang="en-US" sz="10700" b="0" dirty="0">
              <a:solidFill>
                <a:srgbClr val="006600"/>
              </a:solidFill>
              <a:latin typeface="Liberation Sans" panose="020B0604020202020204" pitchFamily="34" charset="0"/>
            </a:endParaRP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4202907561"/>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62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3492" name="Text Box 8"/>
          <p:cNvSpPr txBox="1">
            <a:spLocks noChangeArrowheads="1"/>
          </p:cNvSpPr>
          <p:nvPr/>
        </p:nvSpPr>
        <p:spPr bwMode="auto">
          <a:xfrm>
            <a:off x="609600" y="1371600"/>
            <a:ext cx="8077200" cy="263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b="1">
                <a:solidFill>
                  <a:schemeClr val="folHlink"/>
                </a:solidFill>
                <a:latin typeface="Comic Sans MS" panose="030F0702030302020204" pitchFamily="66" charset="0"/>
              </a:defRPr>
            </a:lvl1pPr>
            <a:lvl2pPr marL="685800" indent="-458788">
              <a:tabLst>
                <a:tab pos="228600" algn="l"/>
              </a:tabLst>
              <a:defRPr b="1">
                <a:solidFill>
                  <a:schemeClr val="folHlink"/>
                </a:solidFill>
                <a:latin typeface="Comic Sans MS" panose="030F0702030302020204" pitchFamily="66" charset="0"/>
              </a:defRPr>
            </a:lvl2pPr>
            <a:lvl3pPr marL="1143000" indent="-228600">
              <a:tabLst>
                <a:tab pos="228600" algn="l"/>
              </a:tabLst>
              <a:defRPr b="1">
                <a:solidFill>
                  <a:schemeClr val="folHlink"/>
                </a:solidFill>
                <a:latin typeface="Comic Sans MS" panose="030F0702030302020204" pitchFamily="66" charset="0"/>
              </a:defRPr>
            </a:lvl3pPr>
            <a:lvl4pPr marL="1600200" indent="-228600">
              <a:tabLst>
                <a:tab pos="228600" algn="l"/>
              </a:tabLst>
              <a:defRPr b="1">
                <a:solidFill>
                  <a:schemeClr val="folHlink"/>
                </a:solidFill>
                <a:latin typeface="Comic Sans MS" panose="030F0702030302020204" pitchFamily="66" charset="0"/>
              </a:defRPr>
            </a:lvl4pPr>
            <a:lvl5pPr marL="2057400" indent="-228600">
              <a:tabLst>
                <a:tab pos="228600" algn="l"/>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228600" algn="l"/>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228600" algn="l"/>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228600" algn="l"/>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228600" algn="l"/>
              </a:tabLst>
              <a:defRPr b="1">
                <a:solidFill>
                  <a:schemeClr val="folHlink"/>
                </a:solidFill>
                <a:latin typeface="Comic Sans MS" panose="030F0702030302020204" pitchFamily="66" charset="0"/>
              </a:defRPr>
            </a:lvl9pPr>
          </a:lstStyle>
          <a:p>
            <a:pPr algn="l">
              <a:lnSpc>
                <a:spcPct val="125000"/>
              </a:lnSpc>
              <a:spcBef>
                <a:spcPts val="1200"/>
              </a:spcBef>
              <a:buSzPct val="80000"/>
            </a:pPr>
            <a:r>
              <a:rPr lang="en-US" altLang="en-US" sz="2200" dirty="0">
                <a:solidFill>
                  <a:schemeClr val="tx1"/>
                </a:solidFill>
                <a:latin typeface="Liberation Sans" panose="020B0604020202020204"/>
              </a:rPr>
              <a:t>Complex Capital Structure</a:t>
            </a:r>
            <a:r>
              <a:rPr lang="en-US" altLang="en-US" sz="2200" b="0" dirty="0">
                <a:solidFill>
                  <a:schemeClr val="tx1"/>
                </a:solidFill>
                <a:latin typeface="Liberation Sans" panose="020B0604020202020204"/>
              </a:rPr>
              <a:t> exists when a business has</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solidFill>
                  <a:schemeClr val="tx1"/>
                </a:solidFill>
                <a:latin typeface="Liberation Sans" panose="020B0604020202020204"/>
              </a:rPr>
              <a:t>convertible securities, </a:t>
            </a:r>
          </a:p>
          <a:p>
            <a:pPr lvl="1" algn="l">
              <a:lnSpc>
                <a:spcPct val="125000"/>
              </a:lnSpc>
              <a:spcBef>
                <a:spcPts val="1200"/>
              </a:spcBef>
              <a:buClr>
                <a:srgbClr val="CC0000"/>
              </a:buClr>
              <a:buSzPct val="80000"/>
              <a:buFont typeface="Wingdings" panose="05000000000000000000" pitchFamily="2" charset="2"/>
              <a:buChar char="u"/>
            </a:pPr>
            <a:r>
              <a:rPr lang="en-US" altLang="en-US" sz="2100" b="0" dirty="0">
                <a:solidFill>
                  <a:schemeClr val="tx1"/>
                </a:solidFill>
                <a:latin typeface="Liberation Sans" panose="020B0604020202020204"/>
              </a:rPr>
              <a:t>options, warrants, or other rights </a:t>
            </a:r>
          </a:p>
          <a:p>
            <a:pPr algn="l">
              <a:lnSpc>
                <a:spcPct val="125000"/>
              </a:lnSpc>
              <a:spcBef>
                <a:spcPts val="1200"/>
              </a:spcBef>
              <a:buSzPct val="80000"/>
            </a:pPr>
            <a:r>
              <a:rPr lang="en-US" altLang="en-US" sz="2200" b="0" dirty="0">
                <a:solidFill>
                  <a:schemeClr val="tx1"/>
                </a:solidFill>
                <a:latin typeface="Liberation Sans" panose="020B0604020202020204"/>
              </a:rPr>
              <a:t>that upon conversion or exercise could </a:t>
            </a:r>
            <a:r>
              <a:rPr lang="en-US" altLang="en-US" sz="2200" dirty="0">
                <a:solidFill>
                  <a:schemeClr val="tx1"/>
                </a:solidFill>
                <a:latin typeface="Liberation Sans" panose="020B0604020202020204"/>
              </a:rPr>
              <a:t>dilute</a:t>
            </a:r>
            <a:r>
              <a:rPr lang="en-US" altLang="en-US" sz="2200" b="0" dirty="0">
                <a:solidFill>
                  <a:schemeClr val="tx1"/>
                </a:solidFill>
                <a:latin typeface="Liberation Sans" panose="020B0604020202020204"/>
              </a:rPr>
              <a:t> earnings per share. </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chemeClr val="tx2">
                    <a:lumMod val="50000"/>
                  </a:schemeClr>
                </a:solidFill>
                <a:latin typeface="Liberation Sans" panose="020B0604020202020204"/>
              </a:rPr>
              <a:t>DILUTED EARNINGS PER SHARE </a:t>
            </a:r>
          </a:p>
        </p:txBody>
      </p:sp>
      <p:sp>
        <p:nvSpPr>
          <p:cNvPr id="6349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63498" name="Text Box 8"/>
          <p:cNvSpPr txBox="1">
            <a:spLocks noChangeArrowheads="1"/>
          </p:cNvSpPr>
          <p:nvPr/>
        </p:nvSpPr>
        <p:spPr bwMode="auto">
          <a:xfrm>
            <a:off x="609600" y="4038600"/>
            <a:ext cx="3962400" cy="136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buSzPct val="80000"/>
            </a:pPr>
            <a:r>
              <a:rPr lang="en-US" altLang="en-US" sz="2200" b="0" dirty="0">
                <a:solidFill>
                  <a:schemeClr val="tx1"/>
                </a:solidFill>
                <a:latin typeface="Liberation Sans" panose="020B0604020202020204"/>
              </a:rPr>
              <a:t>Company generally reports both basic and diluted earnings per share.</a:t>
            </a:r>
          </a:p>
        </p:txBody>
      </p:sp>
      <p:pic>
        <p:nvPicPr>
          <p:cNvPr id="2" name="Picture 1"/>
          <p:cNvPicPr>
            <a:picLocks noChangeAspect="1"/>
          </p:cNvPicPr>
          <p:nvPr/>
        </p:nvPicPr>
        <p:blipFill>
          <a:blip r:embed="rId3"/>
          <a:stretch>
            <a:fillRect/>
          </a:stretch>
        </p:blipFill>
        <p:spPr>
          <a:xfrm>
            <a:off x="5145909" y="3810000"/>
            <a:ext cx="2474091" cy="2636032"/>
          </a:xfrm>
          <a:prstGeom prst="rect">
            <a:avLst/>
          </a:prstGeom>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1338" y="2362200"/>
            <a:ext cx="8641324" cy="3175833"/>
          </a:xfrm>
          <a:prstGeom prst="rect">
            <a:avLst/>
          </a:prstGeom>
        </p:spPr>
      </p:pic>
      <p:sp>
        <p:nvSpPr>
          <p:cNvPr id="15472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72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726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726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4519" name="Text Box 8"/>
          <p:cNvSpPr txBox="1">
            <a:spLocks noChangeArrowheads="1"/>
          </p:cNvSpPr>
          <p:nvPr/>
        </p:nvSpPr>
        <p:spPr bwMode="auto">
          <a:xfrm>
            <a:off x="609600" y="1371600"/>
            <a:ext cx="8229600" cy="867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45000"/>
              </a:spcBef>
              <a:buSzPct val="80000"/>
            </a:pPr>
            <a:r>
              <a:rPr lang="en-US" altLang="en-US" sz="2100" dirty="0">
                <a:solidFill>
                  <a:schemeClr val="tx2">
                    <a:lumMod val="50000"/>
                  </a:schemeClr>
                </a:solidFill>
                <a:latin typeface="Liberation Sans" panose="020B0604020202020204"/>
              </a:rPr>
              <a:t>Diluted EPS </a:t>
            </a:r>
            <a:r>
              <a:rPr lang="en-US" altLang="en-US" sz="2100" b="0" dirty="0">
                <a:solidFill>
                  <a:schemeClr val="tx1"/>
                </a:solidFill>
                <a:latin typeface="Liberation Sans" panose="020B0604020202020204"/>
              </a:rPr>
              <a:t>includes the effect of all potential dilutive common shares that were outstanding during the period.</a:t>
            </a:r>
          </a:p>
        </p:txBody>
      </p:sp>
      <p:sp>
        <p:nvSpPr>
          <p:cNvPr id="64520" name="Text Box 11"/>
          <p:cNvSpPr txBox="1">
            <a:spLocks noChangeArrowheads="1"/>
          </p:cNvSpPr>
          <p:nvPr/>
        </p:nvSpPr>
        <p:spPr bwMode="auto">
          <a:xfrm>
            <a:off x="609600" y="5608637"/>
            <a:ext cx="6096000" cy="868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45000"/>
              </a:spcBef>
              <a:buSzPct val="80000"/>
            </a:pPr>
            <a:r>
              <a:rPr lang="en-US" altLang="en-US" sz="2100" b="0" dirty="0">
                <a:solidFill>
                  <a:schemeClr val="tx1"/>
                </a:solidFill>
                <a:latin typeface="Liberation Sans" panose="020B0604020202020204"/>
              </a:rPr>
              <a:t>Companies will not report diluted EPS if the securities in their capital structure are antidilutive.</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452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3"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chemeClr val="tx2">
                    <a:lumMod val="50000"/>
                  </a:schemeClr>
                </a:solidFill>
                <a:latin typeface="Liberation Sans" panose="020B0604020202020204"/>
              </a:rPr>
              <a:t>DILUTED EARNINGS PER SHARE </a:t>
            </a:r>
          </a:p>
        </p:txBody>
      </p:sp>
      <p:sp>
        <p:nvSpPr>
          <p:cNvPr id="14" name="Rectangle 13"/>
          <p:cNvSpPr/>
          <p:nvPr/>
        </p:nvSpPr>
        <p:spPr>
          <a:xfrm>
            <a:off x="7162800" y="5584141"/>
            <a:ext cx="1828800" cy="646331"/>
          </a:xfrm>
          <a:prstGeom prst="rect">
            <a:avLst/>
          </a:prstGeom>
          <a:noFill/>
          <a:ln>
            <a:noFill/>
          </a:ln>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16-18</a:t>
            </a:r>
          </a:p>
          <a:p>
            <a:pPr algn="l"/>
            <a:r>
              <a:rPr lang="en-US" sz="1200" b="0" dirty="0">
                <a:latin typeface="Liberation Sans" panose="020B0604020202020204"/>
              </a:rPr>
              <a:t>Relationship between Basic and Diluted EPS</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8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829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4829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5542" name="Text Box 8"/>
          <p:cNvSpPr txBox="1">
            <a:spLocks noChangeArrowheads="1"/>
          </p:cNvSpPr>
          <p:nvPr/>
        </p:nvSpPr>
        <p:spPr bwMode="auto">
          <a:xfrm>
            <a:off x="5969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30000"/>
              </a:spcBef>
              <a:spcAft>
                <a:spcPct val="20000"/>
              </a:spcAft>
              <a:buSzPct val="80000"/>
            </a:pPr>
            <a:r>
              <a:rPr lang="en-US" altLang="en-US" sz="2800" dirty="0">
                <a:solidFill>
                  <a:srgbClr val="CC0000"/>
                </a:solidFill>
                <a:latin typeface="Liberation Sans" panose="020B0604020202020204"/>
              </a:rPr>
              <a:t>Diluted EPS </a:t>
            </a:r>
            <a:r>
              <a:rPr lang="en-US" altLang="en-US" sz="2800" dirty="0" smtClean="0">
                <a:solidFill>
                  <a:srgbClr val="CC0000"/>
                </a:solidFill>
                <a:latin typeface="Liberation Sans" panose="020B0604020202020204"/>
              </a:rPr>
              <a:t>— Convertible </a:t>
            </a:r>
            <a:r>
              <a:rPr lang="en-US" altLang="en-US" sz="2800" dirty="0">
                <a:solidFill>
                  <a:srgbClr val="CC0000"/>
                </a:solidFill>
                <a:latin typeface="Liberation Sans" panose="020B0604020202020204"/>
              </a:rPr>
              <a:t>Securities</a:t>
            </a:r>
          </a:p>
        </p:txBody>
      </p:sp>
      <p:sp>
        <p:nvSpPr>
          <p:cNvPr id="54279" name="Rectangle 9"/>
          <p:cNvSpPr>
            <a:spLocks noGrp="1" noChangeArrowheads="1"/>
          </p:cNvSpPr>
          <p:nvPr>
            <p:ph type="body" idx="1"/>
          </p:nvPr>
        </p:nvSpPr>
        <p:spPr bwMode="auto">
          <a:xfrm>
            <a:off x="609600" y="1981200"/>
            <a:ext cx="7772400" cy="1371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25000"/>
              </a:lnSpc>
              <a:spcBef>
                <a:spcPts val="1200"/>
              </a:spcBef>
              <a:buClr>
                <a:srgbClr val="800000"/>
              </a:buClr>
              <a:buSzPct val="90000"/>
              <a:buFont typeface="Wingdings" panose="05000000000000000000" pitchFamily="2" charset="2"/>
              <a:buNone/>
              <a:defRPr/>
            </a:pPr>
            <a:r>
              <a:rPr lang="en-US" sz="2200" b="0" dirty="0" smtClean="0">
                <a:solidFill>
                  <a:srgbClr val="000000"/>
                </a:solidFill>
                <a:effectLst/>
              </a:rPr>
              <a:t>Measure the dilutive effects of potential conversion on EPS using the </a:t>
            </a:r>
            <a:r>
              <a:rPr lang="en-US" sz="2200" dirty="0" smtClean="0">
                <a:solidFill>
                  <a:schemeClr val="tx2">
                    <a:lumMod val="50000"/>
                  </a:schemeClr>
                </a:solidFill>
                <a:effectLst/>
              </a:rPr>
              <a:t>if-converted method</a:t>
            </a:r>
            <a:r>
              <a:rPr lang="en-US" sz="2200" b="0" dirty="0" smtClean="0">
                <a:solidFill>
                  <a:srgbClr val="000000"/>
                </a:solidFill>
                <a:effectLst/>
              </a:rPr>
              <a:t>.</a:t>
            </a:r>
          </a:p>
        </p:txBody>
      </p:sp>
      <p:sp>
        <p:nvSpPr>
          <p:cNvPr id="54280" name="Rectangle 12"/>
          <p:cNvSpPr>
            <a:spLocks noChangeArrowheads="1"/>
          </p:cNvSpPr>
          <p:nvPr/>
        </p:nvSpPr>
        <p:spPr bwMode="auto">
          <a:xfrm>
            <a:off x="609600" y="2971800"/>
            <a:ext cx="7924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lgn="l">
              <a:lnSpc>
                <a:spcPct val="125000"/>
              </a:lnSpc>
              <a:spcBef>
                <a:spcPts val="1200"/>
              </a:spcBef>
              <a:buClr>
                <a:srgbClr val="800000"/>
              </a:buClr>
              <a:buSzPct val="90000"/>
              <a:buFont typeface="Wingdings" pitchFamily="2" charset="2"/>
              <a:buNone/>
              <a:defRPr/>
            </a:pPr>
            <a:r>
              <a:rPr lang="en-US" sz="2200" b="0" dirty="0">
                <a:solidFill>
                  <a:srgbClr val="000000"/>
                </a:solidFill>
                <a:latin typeface="Liberation Sans" panose="020B0604020202020204"/>
              </a:rPr>
              <a:t>This method for a convertible bond assumes: </a:t>
            </a:r>
          </a:p>
          <a:p>
            <a:pPr marL="688975" indent="-457200" algn="l">
              <a:lnSpc>
                <a:spcPct val="125000"/>
              </a:lnSpc>
              <a:spcBef>
                <a:spcPts val="1200"/>
              </a:spcBef>
              <a:buFont typeface="+mj-lt"/>
              <a:buAutoNum type="arabicPeriod"/>
              <a:defRPr/>
            </a:pPr>
            <a:r>
              <a:rPr lang="en-US" sz="2100" b="0" dirty="0">
                <a:solidFill>
                  <a:srgbClr val="000000"/>
                </a:solidFill>
                <a:latin typeface="Liberation Sans" panose="020B0604020202020204"/>
              </a:rPr>
              <a:t>the conversion at the beginning of the period (or at the time of issuance of the security, if issued during the period), and </a:t>
            </a:r>
          </a:p>
          <a:p>
            <a:pPr marL="688975" indent="-457200" algn="l">
              <a:lnSpc>
                <a:spcPct val="125000"/>
              </a:lnSpc>
              <a:spcBef>
                <a:spcPts val="1200"/>
              </a:spcBef>
              <a:buFont typeface="+mj-lt"/>
              <a:buAutoNum type="arabicPeriod"/>
              <a:defRPr/>
            </a:pPr>
            <a:r>
              <a:rPr lang="en-US" sz="2100" b="0" dirty="0">
                <a:solidFill>
                  <a:srgbClr val="000000"/>
                </a:solidFill>
                <a:latin typeface="Liberation Sans" panose="020B0604020202020204"/>
              </a:rPr>
              <a:t>the elimination of related </a:t>
            </a:r>
            <a:r>
              <a:rPr lang="en-US" sz="2100" b="0" dirty="0">
                <a:solidFill>
                  <a:schemeClr val="tx1"/>
                </a:solidFill>
                <a:latin typeface="Liberation Sans" panose="020B0604020202020204"/>
              </a:rPr>
              <a:t>interest, </a:t>
            </a:r>
            <a:r>
              <a:rPr lang="en-US" sz="2100" dirty="0">
                <a:solidFill>
                  <a:schemeClr val="tx1"/>
                </a:solidFill>
                <a:latin typeface="Liberation Sans" panose="020B0604020202020204"/>
              </a:rPr>
              <a:t>net of tax</a:t>
            </a:r>
            <a:r>
              <a:rPr lang="en-US" sz="2100" b="0" dirty="0">
                <a:solidFill>
                  <a:schemeClr val="tx1"/>
                </a:solidFill>
                <a:latin typeface="Liberation Sans" panose="020B0604020202020204"/>
              </a:rPr>
              <a:t>.</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554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2" name="Rectangle 11"/>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50000"/>
                  </a:schemeClr>
                </a:solidFill>
                <a:latin typeface="Liberation Sans" panose="020B0604020202020204"/>
              </a:rPr>
              <a:t>DILUTED EARNINGS PER SHARE </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6656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66564" name="Text Box 15"/>
          <p:cNvSpPr txBox="1">
            <a:spLocks noChangeArrowheads="1"/>
          </p:cNvSpPr>
          <p:nvPr/>
        </p:nvSpPr>
        <p:spPr bwMode="auto">
          <a:xfrm>
            <a:off x="596900" y="1371600"/>
            <a:ext cx="7861300" cy="4322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ct val="50000"/>
              </a:spcBef>
            </a:pPr>
            <a:r>
              <a:rPr lang="en-US" altLang="en-US" sz="2100" dirty="0">
                <a:solidFill>
                  <a:schemeClr val="tx1"/>
                </a:solidFill>
                <a:latin typeface="Liberation Sans" panose="020B0604020202020204"/>
              </a:rPr>
              <a:t>Illustration: </a:t>
            </a:r>
            <a:r>
              <a:rPr lang="en-US" altLang="en-US" sz="2100" b="0" dirty="0" smtClean="0">
                <a:solidFill>
                  <a:schemeClr val="tx1"/>
                </a:solidFill>
                <a:latin typeface="Liberation Sans" panose="020B0604020202020204"/>
              </a:rPr>
              <a:t>Mayfield </a:t>
            </a:r>
            <a:r>
              <a:rPr lang="en-US" altLang="en-US" sz="2100" b="0" dirty="0">
                <a:solidFill>
                  <a:schemeClr val="tx1"/>
                </a:solidFill>
                <a:latin typeface="Liberation Sans" panose="020B0604020202020204"/>
              </a:rPr>
              <a:t>Corporation has net income of $210,000 for the year and a weighted-average number of common shares outstanding during the period of 100,000 shares. The company has two convertible debenture bond issues outstanding. One is a 6 percent issue sold at 100 (total $1,000,000) in a prior year and convertible into 20,000 common shares. Interest expense on the 6 percent convertibles is $60,000. The other is a 10 percent issue sold at 100 (total $1,000,000) on April 1 of the current year and convertible into 32,000 common shares. Interest expense on the 10 percent convertible bond is $75,000. The tax rate is 40 percent.</a:t>
            </a:r>
          </a:p>
        </p:txBody>
      </p:sp>
      <p:sp>
        <p:nvSpPr>
          <p:cNvPr id="9"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656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4" name="Text Box 12"/>
          <p:cNvSpPr txBox="1">
            <a:spLocks noChangeArrowheads="1"/>
          </p:cNvSpPr>
          <p:nvPr/>
        </p:nvSpPr>
        <p:spPr bwMode="auto">
          <a:xfrm>
            <a:off x="1981200" y="2330450"/>
            <a:ext cx="3844925"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Net income = $210,000</a:t>
            </a:r>
          </a:p>
        </p:txBody>
      </p:sp>
      <p:sp>
        <p:nvSpPr>
          <p:cNvPr id="15" name="Text Box 13"/>
          <p:cNvSpPr txBox="1">
            <a:spLocks noChangeArrowheads="1"/>
          </p:cNvSpPr>
          <p:nvPr/>
        </p:nvSpPr>
        <p:spPr bwMode="auto">
          <a:xfrm>
            <a:off x="838200" y="3016250"/>
            <a:ext cx="5943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Weighted-average shares = 100,000</a:t>
            </a:r>
          </a:p>
        </p:txBody>
      </p:sp>
      <p:sp>
        <p:nvSpPr>
          <p:cNvPr id="67590" name="Line 14"/>
          <p:cNvSpPr>
            <a:spLocks noChangeShapeType="1"/>
          </p:cNvSpPr>
          <p:nvPr/>
        </p:nvSpPr>
        <p:spPr bwMode="auto">
          <a:xfrm>
            <a:off x="990600" y="2895600"/>
            <a:ext cx="56388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91" name="Text Box 15"/>
          <p:cNvSpPr txBox="1">
            <a:spLocks noChangeArrowheads="1"/>
          </p:cNvSpPr>
          <p:nvPr/>
        </p:nvSpPr>
        <p:spPr bwMode="auto">
          <a:xfrm>
            <a:off x="6705600" y="2609850"/>
            <a:ext cx="304800"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8" name="Text Box 16"/>
          <p:cNvSpPr txBox="1">
            <a:spLocks noChangeArrowheads="1"/>
          </p:cNvSpPr>
          <p:nvPr/>
        </p:nvSpPr>
        <p:spPr bwMode="auto">
          <a:xfrm>
            <a:off x="7010400" y="2630488"/>
            <a:ext cx="1371600" cy="5155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500" dirty="0">
                <a:solidFill>
                  <a:srgbClr val="CC0000"/>
                </a:solidFill>
                <a:latin typeface="Liberation Sans" panose="020B0604020202020204"/>
              </a:rPr>
              <a:t>$2.10</a:t>
            </a:r>
          </a:p>
        </p:txBody>
      </p:sp>
      <p:sp>
        <p:nvSpPr>
          <p:cNvPr id="67593" name="Text Box 17"/>
          <p:cNvSpPr txBox="1">
            <a:spLocks noChangeArrowheads="1"/>
          </p:cNvSpPr>
          <p:nvPr/>
        </p:nvSpPr>
        <p:spPr bwMode="auto">
          <a:xfrm>
            <a:off x="609600" y="1371600"/>
            <a:ext cx="8153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100" b="0" dirty="0">
                <a:solidFill>
                  <a:schemeClr val="tx1"/>
                </a:solidFill>
                <a:latin typeface="Liberation Sans" panose="020B0604020202020204"/>
              </a:rPr>
              <a:t>Calculate basic earnings per share.</a:t>
            </a:r>
          </a:p>
        </p:txBody>
      </p:sp>
      <p:sp>
        <p:nvSpPr>
          <p:cNvPr id="6759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2"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0" name="Rectangle 10"/>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DILUTIVE SECURITIES</a:t>
            </a:r>
            <a:endParaRPr lang="en-US" sz="3200" dirty="0">
              <a:solidFill>
                <a:schemeClr val="tx2">
                  <a:lumMod val="50000"/>
                </a:schemeClr>
              </a:solidFill>
              <a:latin typeface="Liberation Sans" panose="020B0604020202020204"/>
            </a:endParaRPr>
          </a:p>
        </p:txBody>
      </p:sp>
      <p:sp>
        <p:nvSpPr>
          <p:cNvPr id="1269771" name="Rectangle 11"/>
          <p:cNvSpPr>
            <a:spLocks noChangeArrowheads="1"/>
          </p:cNvSpPr>
          <p:nvPr/>
        </p:nvSpPr>
        <p:spPr bwMode="auto">
          <a:xfrm>
            <a:off x="762000" y="3505200"/>
            <a:ext cx="2438400" cy="1066800"/>
          </a:xfrm>
          <a:prstGeom prst="rect">
            <a:avLst/>
          </a:prstGeom>
          <a:solidFill>
            <a:srgbClr val="F9EFA5"/>
          </a:solidFill>
          <a:ln w="28575">
            <a:solidFill>
              <a:schemeClr val="tx1"/>
            </a:solidFill>
            <a:miter lim="800000"/>
            <a:headEnd/>
            <a:tailEnd/>
          </a:ln>
          <a:effectLst/>
          <a:extLst>
            <a:ext uri="{AF507438-7753-43E0-B8FC-AC1667EBCBE1}">
              <a14:hiddenEffects xmlns:a14="http://schemas.microsoft.com/office/drawing/2010/main">
                <a:effectLst>
                  <a:outerShdw dist="38100" dir="5400000" algn="ctr" rotWithShape="0">
                    <a:schemeClr val="bg2"/>
                  </a:outerShdw>
                </a:effectLst>
              </a14:hiddenEffects>
            </a:ext>
          </a:extLst>
        </p:spPr>
        <p:txBody>
          <a:bodyPr lIns="0" tIns="0" rIns="0" bIns="44450" anchor="ctr"/>
          <a:lstStyle/>
          <a:p>
            <a:pPr>
              <a:spcBef>
                <a:spcPts val="0"/>
              </a:spcBef>
              <a:buClr>
                <a:schemeClr val="accent2"/>
              </a:buClr>
              <a:buSzPct val="75000"/>
              <a:buFont typeface="Wingdings" pitchFamily="2" charset="2"/>
              <a:buNone/>
            </a:pPr>
            <a:r>
              <a:rPr lang="en-US" sz="2200" dirty="0">
                <a:solidFill>
                  <a:schemeClr val="tx1"/>
                </a:solidFill>
                <a:effectLst>
                  <a:outerShdw blurRad="38100" dist="38100" dir="2700000" algn="tl">
                    <a:srgbClr val="FFFFFF"/>
                  </a:outerShdw>
                </a:effectLst>
                <a:latin typeface="Liberation Sans" panose="020B0604020202020204"/>
              </a:rPr>
              <a:t>Stock Options</a:t>
            </a:r>
          </a:p>
        </p:txBody>
      </p:sp>
      <p:sp>
        <p:nvSpPr>
          <p:cNvPr id="1269772" name="Rectangle 12"/>
          <p:cNvSpPr>
            <a:spLocks noChangeArrowheads="1"/>
          </p:cNvSpPr>
          <p:nvPr/>
        </p:nvSpPr>
        <p:spPr bwMode="auto">
          <a:xfrm>
            <a:off x="3352800" y="3505200"/>
            <a:ext cx="2438400" cy="1066800"/>
          </a:xfrm>
          <a:prstGeom prst="rect">
            <a:avLst/>
          </a:prstGeom>
          <a:solidFill>
            <a:srgbClr val="F9EFA5"/>
          </a:solidFill>
          <a:ln w="28575">
            <a:solidFill>
              <a:schemeClr val="tx1"/>
            </a:solidFill>
            <a:miter lim="800000"/>
            <a:headEnd/>
            <a:tailEnd/>
          </a:ln>
          <a:effectLst/>
          <a:extLst>
            <a:ext uri="{AF507438-7753-43E0-B8FC-AC1667EBCBE1}">
              <a14:hiddenEffects xmlns:a14="http://schemas.microsoft.com/office/drawing/2010/main">
                <a:effectLst>
                  <a:outerShdw dist="38100" dir="5400000" algn="ctr" rotWithShape="0">
                    <a:schemeClr val="bg2"/>
                  </a:outerShdw>
                </a:effectLst>
              </a14:hiddenEffects>
            </a:ext>
          </a:extLst>
        </p:spPr>
        <p:txBody>
          <a:bodyPr lIns="0" tIns="0" rIns="0" bIns="44450" anchor="ctr"/>
          <a:lstStyle/>
          <a:p>
            <a:pPr>
              <a:spcBef>
                <a:spcPts val="0"/>
              </a:spcBef>
              <a:buClr>
                <a:schemeClr val="accent2"/>
              </a:buClr>
              <a:buSzPct val="75000"/>
              <a:buFont typeface="Wingdings" pitchFamily="2" charset="2"/>
              <a:buNone/>
            </a:pPr>
            <a:r>
              <a:rPr lang="en-US" sz="2200" dirty="0">
                <a:solidFill>
                  <a:schemeClr val="tx1"/>
                </a:solidFill>
                <a:effectLst>
                  <a:outerShdw blurRad="38100" dist="38100" dir="2700000" algn="tl">
                    <a:srgbClr val="FFFFFF"/>
                  </a:outerShdw>
                </a:effectLst>
                <a:latin typeface="Liberation Sans" panose="020B0604020202020204"/>
              </a:rPr>
              <a:t>Convertible Securities</a:t>
            </a:r>
          </a:p>
        </p:txBody>
      </p:sp>
      <p:sp>
        <p:nvSpPr>
          <p:cNvPr id="1269773" name="Rectangle 13"/>
          <p:cNvSpPr>
            <a:spLocks noChangeArrowheads="1"/>
          </p:cNvSpPr>
          <p:nvPr/>
        </p:nvSpPr>
        <p:spPr bwMode="auto">
          <a:xfrm>
            <a:off x="5943600" y="3505200"/>
            <a:ext cx="2438400" cy="1066800"/>
          </a:xfrm>
          <a:prstGeom prst="rect">
            <a:avLst/>
          </a:prstGeom>
          <a:solidFill>
            <a:srgbClr val="F9EFA5"/>
          </a:solidFill>
          <a:ln w="28575">
            <a:solidFill>
              <a:schemeClr val="tx1"/>
            </a:solidFill>
            <a:miter lim="800000"/>
            <a:headEnd/>
            <a:tailEnd/>
          </a:ln>
          <a:effectLst/>
          <a:extLst>
            <a:ext uri="{AF507438-7753-43E0-B8FC-AC1667EBCBE1}">
              <a14:hiddenEffects xmlns:a14="http://schemas.microsoft.com/office/drawing/2010/main">
                <a:effectLst>
                  <a:outerShdw dist="38100" dir="5400000" algn="ctr" rotWithShape="0">
                    <a:schemeClr val="bg2"/>
                  </a:outerShdw>
                </a:effectLst>
              </a14:hiddenEffects>
            </a:ext>
          </a:extLst>
        </p:spPr>
        <p:txBody>
          <a:bodyPr lIns="0" tIns="0" rIns="0" bIns="44450" anchor="ctr"/>
          <a:lstStyle/>
          <a:p>
            <a:pPr>
              <a:spcBef>
                <a:spcPts val="0"/>
              </a:spcBef>
              <a:buClr>
                <a:schemeClr val="accent2"/>
              </a:buClr>
              <a:buSzPct val="75000"/>
              <a:buFont typeface="Wingdings" pitchFamily="2" charset="2"/>
              <a:buNone/>
              <a:defRPr/>
            </a:pPr>
            <a:r>
              <a:rPr lang="en-US" sz="2200" dirty="0">
                <a:solidFill>
                  <a:schemeClr val="tx1"/>
                </a:solidFill>
                <a:effectLst>
                  <a:outerShdw blurRad="38100" dist="38100" dir="2700000" algn="tl">
                    <a:srgbClr val="FFFFFF"/>
                  </a:outerShdw>
                </a:effectLst>
                <a:latin typeface="Liberation Sans" panose="020B0604020202020204"/>
              </a:rPr>
              <a:t>Preferred Stock</a:t>
            </a:r>
          </a:p>
        </p:txBody>
      </p:sp>
      <p:sp>
        <p:nvSpPr>
          <p:cNvPr id="5126" name="Rectangle 17"/>
          <p:cNvSpPr>
            <a:spLocks noChangeArrowheads="1"/>
          </p:cNvSpPr>
          <p:nvPr/>
        </p:nvSpPr>
        <p:spPr bwMode="auto">
          <a:xfrm>
            <a:off x="609600" y="1981200"/>
            <a:ext cx="8001000" cy="9906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2"/>
                  </a:outerShdw>
                </a:effectLst>
              </a14:hiddenEffects>
            </a:ext>
          </a:extLst>
        </p:spPr>
        <p:txBody>
          <a:bodyPr lIns="90488" tIns="44450" rIns="90488" bIns="44450"/>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300" b="0" dirty="0">
                <a:solidFill>
                  <a:schemeClr val="tx1"/>
                </a:solidFill>
                <a:latin typeface="Liberation Sans" panose="020B0604020202020204"/>
              </a:rPr>
              <a:t>Should companies report these financial instruments as a </a:t>
            </a:r>
            <a:r>
              <a:rPr lang="en-US" altLang="en-US" sz="2300" dirty="0">
                <a:solidFill>
                  <a:schemeClr val="tx1"/>
                </a:solidFill>
                <a:latin typeface="Liberation Sans" panose="020B0604020202020204"/>
              </a:rPr>
              <a:t>liability</a:t>
            </a:r>
            <a:r>
              <a:rPr lang="en-US" altLang="en-US" sz="2300" b="0" dirty="0">
                <a:solidFill>
                  <a:schemeClr val="tx1"/>
                </a:solidFill>
                <a:latin typeface="Liberation Sans" panose="020B0604020202020204"/>
              </a:rPr>
              <a:t> or </a:t>
            </a:r>
            <a:r>
              <a:rPr lang="en-US" altLang="en-US" sz="2300" dirty="0" smtClean="0">
                <a:solidFill>
                  <a:schemeClr val="tx1"/>
                </a:solidFill>
                <a:latin typeface="Liberation Sans" panose="020B0604020202020204"/>
              </a:rPr>
              <a:t>equity</a:t>
            </a:r>
            <a:r>
              <a:rPr lang="en-US" altLang="en-US" sz="2300" b="0" dirty="0">
                <a:solidFill>
                  <a:schemeClr val="tx1"/>
                </a:solidFill>
                <a:latin typeface="Liberation Sans" panose="020B0604020202020204"/>
              </a:rPr>
              <a:t>?</a:t>
            </a:r>
            <a:endParaRPr lang="en-US" altLang="en-US" sz="2300" dirty="0">
              <a:solidFill>
                <a:schemeClr val="tx1"/>
              </a:solidFill>
              <a:latin typeface="Liberation Sans" panose="020B0604020202020204"/>
            </a:endParaRPr>
          </a:p>
        </p:txBody>
      </p:sp>
      <p:sp>
        <p:nvSpPr>
          <p:cNvPr id="512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panose="020B0604020202020204"/>
            </a:endParaRPr>
          </a:p>
        </p:txBody>
      </p:sp>
      <p:sp>
        <p:nvSpPr>
          <p:cNvPr id="5129" name="Rectangle 2"/>
          <p:cNvSpPr>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buSzPct val="80000"/>
            </a:pPr>
            <a:r>
              <a:rPr lang="en-US" altLang="en-US" sz="2800" dirty="0">
                <a:solidFill>
                  <a:srgbClr val="CC0000"/>
                </a:solidFill>
                <a:latin typeface="Liberation Sans" panose="020B0604020202020204"/>
              </a:rPr>
              <a:t>Debt and Equity</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17"/>
          <p:cNvSpPr txBox="1">
            <a:spLocks noChangeArrowheads="1"/>
          </p:cNvSpPr>
          <p:nvPr/>
        </p:nvSpPr>
        <p:spPr bwMode="auto">
          <a:xfrm>
            <a:off x="609600" y="1371600"/>
            <a:ext cx="8153400" cy="862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100" b="0" dirty="0">
                <a:solidFill>
                  <a:schemeClr val="tx1"/>
                </a:solidFill>
                <a:latin typeface="Liberation Sans" panose="020B0604020202020204"/>
              </a:rPr>
              <a:t>Mayfield calculates the weighted-average number of shares outstanding, as follows.</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686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2519363"/>
            <a:ext cx="8162925" cy="1747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5" name="Text Box 17"/>
          <p:cNvSpPr txBox="1">
            <a:spLocks noChangeArrowheads="1"/>
          </p:cNvSpPr>
          <p:nvPr/>
        </p:nvSpPr>
        <p:spPr bwMode="auto">
          <a:xfrm>
            <a:off x="609600" y="4398963"/>
            <a:ext cx="5791200" cy="4962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ct val="50000"/>
              </a:spcBef>
            </a:pPr>
            <a:r>
              <a:rPr lang="en-US" altLang="en-US" sz="2100" b="0" dirty="0">
                <a:solidFill>
                  <a:schemeClr val="tx1"/>
                </a:solidFill>
                <a:latin typeface="Liberation Sans" panose="020B0604020202020204"/>
              </a:rPr>
              <a:t>Calculate diluted earnings per share.</a:t>
            </a:r>
          </a:p>
        </p:txBody>
      </p:sp>
      <p:sp>
        <p:nvSpPr>
          <p:cNvPr id="6861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9"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
        <p:nvSpPr>
          <p:cNvPr id="12" name="Rectangle 11"/>
          <p:cNvSpPr/>
          <p:nvPr/>
        </p:nvSpPr>
        <p:spPr>
          <a:xfrm>
            <a:off x="6986496" y="4242421"/>
            <a:ext cx="1828800" cy="830997"/>
          </a:xfrm>
          <a:prstGeom prst="rect">
            <a:avLst/>
          </a:prstGeom>
          <a:noFill/>
          <a:ln>
            <a:noFill/>
          </a:ln>
        </p:spPr>
        <p:txBody>
          <a:bodyPr wrap="square">
            <a:spAutoFit/>
          </a:bodyPr>
          <a:lstStyle/>
          <a:p>
            <a:pPr algn="l"/>
            <a:r>
              <a:rPr lang="en-US" sz="1200" dirty="0">
                <a:solidFill>
                  <a:srgbClr val="006600"/>
                </a:solidFill>
                <a:latin typeface="Liberation Sans" panose="020B0604020202020204"/>
              </a:rPr>
              <a:t>ILLUSTRATION </a:t>
            </a:r>
            <a:r>
              <a:rPr lang="en-US" sz="1200" dirty="0" smtClean="0">
                <a:solidFill>
                  <a:srgbClr val="006600"/>
                </a:solidFill>
                <a:latin typeface="Liberation Sans" panose="020B0604020202020204"/>
              </a:rPr>
              <a:t>16-20</a:t>
            </a:r>
          </a:p>
          <a:p>
            <a:pPr algn="l"/>
            <a:r>
              <a:rPr lang="en-US" sz="1200" b="0" dirty="0">
                <a:latin typeface="Liberation Sans" panose="020B0604020202020204"/>
              </a:rPr>
              <a:t>Computation of </a:t>
            </a:r>
            <a:r>
              <a:rPr lang="en-US" sz="1200" b="0" dirty="0" smtClean="0">
                <a:latin typeface="Liberation Sans" panose="020B0604020202020204"/>
              </a:rPr>
              <a:t>Weighted-Average </a:t>
            </a:r>
            <a:r>
              <a:rPr lang="en-US" sz="1200" b="0" dirty="0">
                <a:latin typeface="Liberation Sans" panose="020B0604020202020204"/>
              </a:rPr>
              <a:t>Number of Shares</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4" name="Rectangle 4"/>
          <p:cNvSpPr>
            <a:spLocks noGrp="1" noChangeArrowheads="1"/>
          </p:cNvSpPr>
          <p:nvPr>
            <p:ph type="body" idx="1"/>
          </p:nvPr>
        </p:nvSpPr>
        <p:spPr bwMode="auto">
          <a:xfrm>
            <a:off x="622300" y="1371600"/>
            <a:ext cx="8369300" cy="496888"/>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indent="0">
              <a:lnSpc>
                <a:spcPct val="125000"/>
              </a:lnSpc>
              <a:spcBef>
                <a:spcPct val="50000"/>
              </a:spcBef>
              <a:buFont typeface="Wingdings" panose="05000000000000000000" pitchFamily="2" charset="2"/>
              <a:buNone/>
              <a:defRPr/>
            </a:pPr>
            <a:r>
              <a:rPr lang="en-US" sz="2100" b="0" kern="1200" dirty="0">
                <a:solidFill>
                  <a:schemeClr val="tx1"/>
                </a:solidFill>
                <a:effectLst/>
              </a:rPr>
              <a:t>When calculating </a:t>
            </a:r>
            <a:r>
              <a:rPr lang="en-US" sz="2100" kern="1200" dirty="0">
                <a:solidFill>
                  <a:schemeClr val="tx1"/>
                </a:solidFill>
                <a:effectLst/>
              </a:rPr>
              <a:t>Diluted EPS</a:t>
            </a:r>
            <a:r>
              <a:rPr lang="en-US" sz="2100" b="0" kern="1200" dirty="0">
                <a:solidFill>
                  <a:schemeClr val="tx1"/>
                </a:solidFill>
                <a:effectLst/>
              </a:rPr>
              <a:t>, </a:t>
            </a:r>
            <a:r>
              <a:rPr lang="en-US" sz="2100" kern="1200" dirty="0">
                <a:solidFill>
                  <a:schemeClr val="tx1"/>
                </a:solidFill>
                <a:effectLst/>
              </a:rPr>
              <a:t>begin with </a:t>
            </a:r>
            <a:r>
              <a:rPr lang="en-US" sz="2100" kern="1200" dirty="0" smtClean="0">
                <a:solidFill>
                  <a:schemeClr val="tx1"/>
                </a:solidFill>
                <a:effectLst/>
              </a:rPr>
              <a:t>basic </a:t>
            </a:r>
            <a:r>
              <a:rPr lang="en-US" sz="2100" kern="1200" dirty="0">
                <a:solidFill>
                  <a:schemeClr val="tx1"/>
                </a:solidFill>
                <a:effectLst/>
              </a:rPr>
              <a:t>EPS</a:t>
            </a:r>
            <a:r>
              <a:rPr lang="en-US" sz="2100" b="0" kern="1200" dirty="0">
                <a:solidFill>
                  <a:schemeClr val="tx1"/>
                </a:solidFill>
                <a:effectLst/>
              </a:rPr>
              <a:t>.</a:t>
            </a:r>
          </a:p>
        </p:txBody>
      </p:sp>
      <p:sp>
        <p:nvSpPr>
          <p:cNvPr id="1556486" name="Text Box 6"/>
          <p:cNvSpPr txBox="1">
            <a:spLocks noChangeArrowheads="1"/>
          </p:cNvSpPr>
          <p:nvPr/>
        </p:nvSpPr>
        <p:spPr bwMode="auto">
          <a:xfrm>
            <a:off x="381000" y="3048000"/>
            <a:ext cx="1752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solidFill>
                  <a:schemeClr val="tx1"/>
                </a:solidFill>
                <a:latin typeface="Liberation Sans" panose="020B0604020202020204"/>
              </a:rPr>
              <a:t>$210,000</a:t>
            </a:r>
          </a:p>
        </p:txBody>
      </p:sp>
      <p:sp>
        <p:nvSpPr>
          <p:cNvPr id="1556487" name="Text Box 7"/>
          <p:cNvSpPr txBox="1">
            <a:spLocks noChangeArrowheads="1"/>
          </p:cNvSpPr>
          <p:nvPr/>
        </p:nvSpPr>
        <p:spPr bwMode="auto">
          <a:xfrm>
            <a:off x="381000" y="3778250"/>
            <a:ext cx="17526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solidFill>
                  <a:schemeClr val="tx1"/>
                </a:solidFill>
                <a:latin typeface="Liberation Sans" panose="020B0604020202020204"/>
              </a:rPr>
              <a:t>100,000</a:t>
            </a:r>
          </a:p>
        </p:txBody>
      </p:sp>
      <p:sp>
        <p:nvSpPr>
          <p:cNvPr id="69637" name="Line 8"/>
          <p:cNvSpPr>
            <a:spLocks noChangeShapeType="1"/>
          </p:cNvSpPr>
          <p:nvPr/>
        </p:nvSpPr>
        <p:spPr bwMode="auto">
          <a:xfrm>
            <a:off x="609600" y="3657600"/>
            <a:ext cx="72390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9638" name="Text Box 9"/>
          <p:cNvSpPr txBox="1">
            <a:spLocks noChangeArrowheads="1"/>
          </p:cNvSpPr>
          <p:nvPr/>
        </p:nvSpPr>
        <p:spPr bwMode="auto">
          <a:xfrm>
            <a:off x="7924800" y="3429000"/>
            <a:ext cx="457200" cy="404813"/>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000" dirty="0">
                <a:latin typeface="Liberation Sans" panose="020B0604020202020204"/>
              </a:rPr>
              <a:t>=</a:t>
            </a:r>
          </a:p>
        </p:txBody>
      </p:sp>
      <p:sp>
        <p:nvSpPr>
          <p:cNvPr id="1556492" name="Text Box 12"/>
          <p:cNvSpPr txBox="1">
            <a:spLocks noChangeArrowheads="1"/>
          </p:cNvSpPr>
          <p:nvPr/>
        </p:nvSpPr>
        <p:spPr bwMode="auto">
          <a:xfrm>
            <a:off x="1905000" y="3030538"/>
            <a:ext cx="381000" cy="40851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000" dirty="0">
                <a:effectLst>
                  <a:outerShdw blurRad="38100" dist="38100" dir="2700000" algn="tl">
                    <a:srgbClr val="C0C0C0"/>
                  </a:outerShdw>
                </a:effectLst>
                <a:latin typeface="Liberation Sans" panose="020B0604020202020204"/>
              </a:rPr>
              <a:t>+</a:t>
            </a:r>
          </a:p>
        </p:txBody>
      </p:sp>
      <p:sp>
        <p:nvSpPr>
          <p:cNvPr id="1556493" name="Rectangle 13"/>
          <p:cNvSpPr>
            <a:spLocks noChangeArrowheads="1"/>
          </p:cNvSpPr>
          <p:nvPr/>
        </p:nvSpPr>
        <p:spPr bwMode="auto">
          <a:xfrm>
            <a:off x="2286000" y="3048000"/>
            <a:ext cx="23622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000" dirty="0">
                <a:solidFill>
                  <a:schemeClr val="tx1"/>
                </a:solidFill>
                <a:latin typeface="Liberation Sans" panose="020B0604020202020204"/>
              </a:rPr>
              <a:t>$60,000 x (1 - .40)</a:t>
            </a:r>
          </a:p>
        </p:txBody>
      </p:sp>
      <p:sp>
        <p:nvSpPr>
          <p:cNvPr id="1556494" name="Rectangle 14"/>
          <p:cNvSpPr>
            <a:spLocks noChangeArrowheads="1"/>
          </p:cNvSpPr>
          <p:nvPr/>
        </p:nvSpPr>
        <p:spPr bwMode="auto">
          <a:xfrm>
            <a:off x="2743200" y="3778250"/>
            <a:ext cx="1295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solidFill>
                  <a:schemeClr val="tx1"/>
                </a:solidFill>
                <a:latin typeface="Liberation Sans" panose="020B0604020202020204"/>
              </a:rPr>
              <a:t>20,000</a:t>
            </a:r>
          </a:p>
        </p:txBody>
      </p:sp>
      <p:sp>
        <p:nvSpPr>
          <p:cNvPr id="1556495" name="Text Box 15"/>
          <p:cNvSpPr txBox="1">
            <a:spLocks noChangeArrowheads="1"/>
          </p:cNvSpPr>
          <p:nvPr/>
        </p:nvSpPr>
        <p:spPr bwMode="auto">
          <a:xfrm>
            <a:off x="457200" y="4724400"/>
            <a:ext cx="1600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solidFill>
                  <a:schemeClr val="tx1"/>
                </a:solidFill>
                <a:latin typeface="Liberation Sans" panose="020B0604020202020204"/>
              </a:rPr>
              <a:t>Basic EPS =</a:t>
            </a:r>
            <a:r>
              <a:rPr lang="en-US" altLang="en-US" sz="2000" dirty="0">
                <a:solidFill>
                  <a:srgbClr val="800000"/>
                </a:solidFill>
                <a:latin typeface="Liberation Sans" panose="020B0604020202020204"/>
              </a:rPr>
              <a:t> </a:t>
            </a:r>
            <a:r>
              <a:rPr lang="en-US" altLang="en-US" sz="2000" dirty="0" smtClean="0">
                <a:solidFill>
                  <a:srgbClr val="CC0000"/>
                </a:solidFill>
                <a:latin typeface="Liberation Sans" panose="020B0604020202020204"/>
              </a:rPr>
              <a:t>$2.10</a:t>
            </a:r>
            <a:endParaRPr lang="en-US" altLang="en-US" sz="2000" dirty="0">
              <a:solidFill>
                <a:srgbClr val="CC0000"/>
              </a:solidFill>
              <a:latin typeface="Liberation Sans" panose="020B0604020202020204"/>
            </a:endParaRPr>
          </a:p>
        </p:txBody>
      </p:sp>
      <p:sp>
        <p:nvSpPr>
          <p:cNvPr id="1556500" name="Text Box 20"/>
          <p:cNvSpPr txBox="1">
            <a:spLocks noChangeArrowheads="1"/>
          </p:cNvSpPr>
          <p:nvPr/>
        </p:nvSpPr>
        <p:spPr bwMode="auto">
          <a:xfrm>
            <a:off x="2432050" y="4906963"/>
            <a:ext cx="19812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solidFill>
                  <a:schemeClr val="tx1"/>
                </a:solidFill>
                <a:latin typeface="Liberation Sans" panose="020B0604020202020204"/>
              </a:rPr>
              <a:t>Effect on EPS =</a:t>
            </a:r>
            <a:r>
              <a:rPr lang="en-US" altLang="en-US" sz="2000" dirty="0">
                <a:solidFill>
                  <a:srgbClr val="800000"/>
                </a:solidFill>
                <a:latin typeface="Liberation Sans" panose="020B0604020202020204"/>
              </a:rPr>
              <a:t> </a:t>
            </a:r>
            <a:r>
              <a:rPr lang="en-US" altLang="en-US" sz="2000" dirty="0" smtClean="0">
                <a:solidFill>
                  <a:srgbClr val="CC0000"/>
                </a:solidFill>
                <a:latin typeface="Liberation Sans" panose="020B0604020202020204"/>
              </a:rPr>
              <a:t>$1.80</a:t>
            </a:r>
            <a:endParaRPr lang="en-US" altLang="en-US" sz="2000" dirty="0">
              <a:solidFill>
                <a:srgbClr val="CC0000"/>
              </a:solidFill>
              <a:latin typeface="Liberation Sans" panose="020B0604020202020204"/>
            </a:endParaRPr>
          </a:p>
        </p:txBody>
      </p:sp>
      <p:sp>
        <p:nvSpPr>
          <p:cNvPr id="69644" name="AutoShape 21"/>
          <p:cNvSpPr>
            <a:spLocks/>
          </p:cNvSpPr>
          <p:nvPr/>
        </p:nvSpPr>
        <p:spPr bwMode="auto">
          <a:xfrm rot="5400000">
            <a:off x="3162300" y="3543300"/>
            <a:ext cx="457200" cy="1905000"/>
          </a:xfrm>
          <a:prstGeom prst="rightBrace">
            <a:avLst>
              <a:gd name="adj1" fmla="val 34722"/>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69645" name="AutoShape 23"/>
          <p:cNvSpPr>
            <a:spLocks/>
          </p:cNvSpPr>
          <p:nvPr/>
        </p:nvSpPr>
        <p:spPr bwMode="auto">
          <a:xfrm rot="5400000">
            <a:off x="990600" y="3733800"/>
            <a:ext cx="457200" cy="1524000"/>
          </a:xfrm>
          <a:prstGeom prst="rightBrace">
            <a:avLst>
              <a:gd name="adj1" fmla="val 27778"/>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1556504" name="Text Box 24"/>
          <p:cNvSpPr txBox="1">
            <a:spLocks noChangeArrowheads="1"/>
          </p:cNvSpPr>
          <p:nvPr/>
        </p:nvSpPr>
        <p:spPr bwMode="auto">
          <a:xfrm>
            <a:off x="1905000" y="3763963"/>
            <a:ext cx="381000" cy="40851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000" dirty="0">
                <a:effectLst>
                  <a:outerShdw blurRad="38100" dist="38100" dir="2700000" algn="tl">
                    <a:srgbClr val="C0C0C0"/>
                  </a:outerShdw>
                </a:effectLst>
                <a:latin typeface="Liberation Sans" panose="020B0604020202020204"/>
              </a:rPr>
              <a:t>+</a:t>
            </a:r>
          </a:p>
        </p:txBody>
      </p:sp>
      <p:sp>
        <p:nvSpPr>
          <p:cNvPr id="1556506" name="Text Box 26"/>
          <p:cNvSpPr txBox="1">
            <a:spLocks noChangeArrowheads="1"/>
          </p:cNvSpPr>
          <p:nvPr/>
        </p:nvSpPr>
        <p:spPr bwMode="auto">
          <a:xfrm>
            <a:off x="4495800" y="3048000"/>
            <a:ext cx="381000" cy="40851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000" dirty="0">
                <a:effectLst>
                  <a:outerShdw blurRad="38100" dist="38100" dir="2700000" algn="tl">
                    <a:srgbClr val="C0C0C0"/>
                  </a:outerShdw>
                </a:effectLst>
                <a:latin typeface="Liberation Sans" panose="020B0604020202020204"/>
              </a:rPr>
              <a:t>+</a:t>
            </a:r>
          </a:p>
        </p:txBody>
      </p:sp>
      <p:sp>
        <p:nvSpPr>
          <p:cNvPr id="1556507" name="Text Box 27"/>
          <p:cNvSpPr txBox="1">
            <a:spLocks noChangeArrowheads="1"/>
          </p:cNvSpPr>
          <p:nvPr/>
        </p:nvSpPr>
        <p:spPr bwMode="auto">
          <a:xfrm>
            <a:off x="4495800" y="3781425"/>
            <a:ext cx="381000" cy="408510"/>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000" dirty="0">
                <a:effectLst>
                  <a:outerShdw blurRad="38100" dist="38100" dir="2700000" algn="tl">
                    <a:srgbClr val="C0C0C0"/>
                  </a:outerShdw>
                </a:effectLst>
                <a:latin typeface="Liberation Sans" panose="020B0604020202020204"/>
              </a:rPr>
              <a:t>+</a:t>
            </a:r>
          </a:p>
        </p:txBody>
      </p:sp>
      <p:sp>
        <p:nvSpPr>
          <p:cNvPr id="1556508" name="Rectangle 28"/>
          <p:cNvSpPr>
            <a:spLocks noChangeArrowheads="1"/>
          </p:cNvSpPr>
          <p:nvPr/>
        </p:nvSpPr>
        <p:spPr bwMode="auto">
          <a:xfrm>
            <a:off x="4648200" y="3048000"/>
            <a:ext cx="33528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solidFill>
                  <a:schemeClr val="tx1"/>
                </a:solidFill>
                <a:latin typeface="Liberation Sans" panose="020B0604020202020204"/>
              </a:rPr>
              <a:t>$100,000 x (1 - .40) x 9/12</a:t>
            </a:r>
          </a:p>
        </p:txBody>
      </p:sp>
      <p:sp>
        <p:nvSpPr>
          <p:cNvPr id="1556509" name="Rectangle 29"/>
          <p:cNvSpPr>
            <a:spLocks noChangeArrowheads="1"/>
          </p:cNvSpPr>
          <p:nvPr/>
        </p:nvSpPr>
        <p:spPr bwMode="auto">
          <a:xfrm>
            <a:off x="5638800" y="3794125"/>
            <a:ext cx="1295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solidFill>
                  <a:schemeClr val="tx1"/>
                </a:solidFill>
                <a:latin typeface="Liberation Sans" panose="020B0604020202020204"/>
              </a:rPr>
              <a:t>24,000</a:t>
            </a:r>
          </a:p>
        </p:txBody>
      </p:sp>
      <p:sp>
        <p:nvSpPr>
          <p:cNvPr id="1556510" name="Text Box 30"/>
          <p:cNvSpPr txBox="1">
            <a:spLocks noChangeArrowheads="1"/>
          </p:cNvSpPr>
          <p:nvPr/>
        </p:nvSpPr>
        <p:spPr bwMode="auto">
          <a:xfrm>
            <a:off x="4870450" y="4906963"/>
            <a:ext cx="30543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solidFill>
                  <a:schemeClr val="tx1"/>
                </a:solidFill>
                <a:latin typeface="Liberation Sans" panose="020B0604020202020204"/>
              </a:rPr>
              <a:t>Effect on EPS =</a:t>
            </a:r>
            <a:r>
              <a:rPr lang="en-US" altLang="en-US" sz="2000" dirty="0">
                <a:solidFill>
                  <a:srgbClr val="800000"/>
                </a:solidFill>
                <a:latin typeface="Liberation Sans" panose="020B0604020202020204"/>
              </a:rPr>
              <a:t> </a:t>
            </a:r>
            <a:r>
              <a:rPr lang="en-US" altLang="en-US" sz="2000" dirty="0" smtClean="0">
                <a:solidFill>
                  <a:srgbClr val="CC0000"/>
                </a:solidFill>
                <a:latin typeface="Liberation Sans" panose="020B0604020202020204"/>
              </a:rPr>
              <a:t>$1.875</a:t>
            </a:r>
            <a:endParaRPr lang="en-US" altLang="en-US" sz="2000" dirty="0">
              <a:solidFill>
                <a:srgbClr val="CC0000"/>
              </a:solidFill>
              <a:latin typeface="Liberation Sans" panose="020B0604020202020204"/>
            </a:endParaRPr>
          </a:p>
        </p:txBody>
      </p:sp>
      <p:sp>
        <p:nvSpPr>
          <p:cNvPr id="69652" name="AutoShape 31"/>
          <p:cNvSpPr>
            <a:spLocks/>
          </p:cNvSpPr>
          <p:nvPr/>
        </p:nvSpPr>
        <p:spPr bwMode="auto">
          <a:xfrm rot="5400000">
            <a:off x="6134100" y="3086100"/>
            <a:ext cx="457200" cy="2819400"/>
          </a:xfrm>
          <a:prstGeom prst="rightBrace">
            <a:avLst>
              <a:gd name="adj1" fmla="val 51389"/>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1556512" name="Text Box 32"/>
          <p:cNvSpPr txBox="1">
            <a:spLocks noChangeArrowheads="1"/>
          </p:cNvSpPr>
          <p:nvPr/>
        </p:nvSpPr>
        <p:spPr bwMode="auto">
          <a:xfrm>
            <a:off x="4800600" y="5699125"/>
            <a:ext cx="28194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solidFill>
                  <a:schemeClr val="tx1"/>
                </a:solidFill>
                <a:latin typeface="Liberation Sans" panose="020B0604020202020204"/>
              </a:rPr>
              <a:t>Diluted EPS =</a:t>
            </a:r>
            <a:r>
              <a:rPr lang="en-US" altLang="en-US" sz="2000" dirty="0">
                <a:solidFill>
                  <a:srgbClr val="800000"/>
                </a:solidFill>
                <a:latin typeface="Liberation Sans" panose="020B0604020202020204"/>
              </a:rPr>
              <a:t> </a:t>
            </a:r>
            <a:r>
              <a:rPr lang="en-US" altLang="en-US" sz="2000" dirty="0">
                <a:solidFill>
                  <a:srgbClr val="CC0000"/>
                </a:solidFill>
                <a:latin typeface="Liberation Sans" panose="020B0604020202020204"/>
              </a:rPr>
              <a:t>$2.02</a:t>
            </a:r>
          </a:p>
        </p:txBody>
      </p:sp>
      <p:cxnSp>
        <p:nvCxnSpPr>
          <p:cNvPr id="1556513" name="AutoShape 33"/>
          <p:cNvCxnSpPr>
            <a:cxnSpLocks noChangeShapeType="1"/>
            <a:stCxn id="69638" idx="3"/>
            <a:endCxn id="1556512" idx="3"/>
          </p:cNvCxnSpPr>
          <p:nvPr/>
        </p:nvCxnSpPr>
        <p:spPr bwMode="auto">
          <a:xfrm flipH="1">
            <a:off x="7620000" y="3630613"/>
            <a:ext cx="762000" cy="2266950"/>
          </a:xfrm>
          <a:prstGeom prst="bentConnector3">
            <a:avLst>
              <a:gd name="adj1" fmla="val -30000"/>
            </a:avLst>
          </a:prstGeom>
          <a:noFill/>
          <a:ln w="28575" cap="sq">
            <a:solidFill>
              <a:srgbClr val="CC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655" name="Text Box 34"/>
          <p:cNvSpPr txBox="1">
            <a:spLocks noChangeArrowheads="1"/>
          </p:cNvSpPr>
          <p:nvPr/>
        </p:nvSpPr>
        <p:spPr bwMode="auto">
          <a:xfrm>
            <a:off x="2362200" y="2133600"/>
            <a:ext cx="1981200"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latin typeface="Liberation Sans" panose="020B0604020202020204"/>
              </a:rPr>
              <a:t>6% </a:t>
            </a:r>
            <a:r>
              <a:rPr lang="en-US" altLang="en-US" sz="2000" u="sng" dirty="0">
                <a:latin typeface="Liberation Sans" panose="020B0604020202020204"/>
              </a:rPr>
              <a:t>Debentures</a:t>
            </a:r>
          </a:p>
        </p:txBody>
      </p:sp>
      <p:sp>
        <p:nvSpPr>
          <p:cNvPr id="69656" name="Text Box 35"/>
          <p:cNvSpPr txBox="1">
            <a:spLocks noChangeArrowheads="1"/>
          </p:cNvSpPr>
          <p:nvPr/>
        </p:nvSpPr>
        <p:spPr bwMode="auto">
          <a:xfrm>
            <a:off x="5257800" y="2133600"/>
            <a:ext cx="1981200" cy="708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latin typeface="Liberation Sans" panose="020B0604020202020204"/>
              </a:rPr>
              <a:t>10% </a:t>
            </a:r>
            <a:r>
              <a:rPr lang="en-US" altLang="en-US" sz="2000" u="sng" dirty="0">
                <a:latin typeface="Liberation Sans" panose="020B0604020202020204"/>
              </a:rPr>
              <a:t>Debentures</a:t>
            </a:r>
          </a:p>
        </p:txBody>
      </p:sp>
      <p:sp>
        <p:nvSpPr>
          <p:cNvPr id="69657" name="Text Box 36"/>
          <p:cNvSpPr txBox="1">
            <a:spLocks noChangeArrowheads="1"/>
          </p:cNvSpPr>
          <p:nvPr/>
        </p:nvSpPr>
        <p:spPr bwMode="auto">
          <a:xfrm>
            <a:off x="685800" y="2133600"/>
            <a:ext cx="12954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000" dirty="0">
                <a:latin typeface="Liberation Sans" panose="020B0604020202020204"/>
              </a:rPr>
              <a:t>Basic </a:t>
            </a:r>
            <a:r>
              <a:rPr lang="en-US" altLang="en-US" sz="2000" u="sng" dirty="0">
                <a:latin typeface="Liberation Sans" panose="020B0604020202020204"/>
              </a:rPr>
              <a:t>EPS</a:t>
            </a:r>
          </a:p>
        </p:txBody>
      </p:sp>
      <p:sp>
        <p:nvSpPr>
          <p:cNvPr id="2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966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30"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6486"/>
                                        </p:tgtEl>
                                        <p:attrNameLst>
                                          <p:attrName>style.visibility</p:attrName>
                                        </p:attrNameLst>
                                      </p:cBhvr>
                                      <p:to>
                                        <p:strVal val="visible"/>
                                      </p:to>
                                    </p:set>
                                    <p:animEffect transition="in" filter="wipe(left)">
                                      <p:cBhvr>
                                        <p:cTn id="7" dur="500"/>
                                        <p:tgtEl>
                                          <p:spTgt spid="1556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56487"/>
                                        </p:tgtEl>
                                        <p:attrNameLst>
                                          <p:attrName>style.visibility</p:attrName>
                                        </p:attrNameLst>
                                      </p:cBhvr>
                                      <p:to>
                                        <p:strVal val="visible"/>
                                      </p:to>
                                    </p:set>
                                    <p:animEffect transition="in" filter="wipe(left)">
                                      <p:cBhvr>
                                        <p:cTn id="12" dur="500"/>
                                        <p:tgtEl>
                                          <p:spTgt spid="15564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56495"/>
                                        </p:tgtEl>
                                        <p:attrNameLst>
                                          <p:attrName>style.visibility</p:attrName>
                                        </p:attrNameLst>
                                      </p:cBhvr>
                                      <p:to>
                                        <p:strVal val="visible"/>
                                      </p:to>
                                    </p:set>
                                    <p:animEffect transition="in" filter="wipe(left)">
                                      <p:cBhvr>
                                        <p:cTn id="17" dur="500"/>
                                        <p:tgtEl>
                                          <p:spTgt spid="15564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56493"/>
                                        </p:tgtEl>
                                        <p:attrNameLst>
                                          <p:attrName>style.visibility</p:attrName>
                                        </p:attrNameLst>
                                      </p:cBhvr>
                                      <p:to>
                                        <p:strVal val="visible"/>
                                      </p:to>
                                    </p:set>
                                    <p:animEffect transition="in" filter="wipe(left)">
                                      <p:cBhvr>
                                        <p:cTn id="22" dur="500"/>
                                        <p:tgtEl>
                                          <p:spTgt spid="15564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56494"/>
                                        </p:tgtEl>
                                        <p:attrNameLst>
                                          <p:attrName>style.visibility</p:attrName>
                                        </p:attrNameLst>
                                      </p:cBhvr>
                                      <p:to>
                                        <p:strVal val="visible"/>
                                      </p:to>
                                    </p:set>
                                    <p:animEffect transition="in" filter="wipe(left)">
                                      <p:cBhvr>
                                        <p:cTn id="27" dur="500"/>
                                        <p:tgtEl>
                                          <p:spTgt spid="155649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56500"/>
                                        </p:tgtEl>
                                        <p:attrNameLst>
                                          <p:attrName>style.visibility</p:attrName>
                                        </p:attrNameLst>
                                      </p:cBhvr>
                                      <p:to>
                                        <p:strVal val="visible"/>
                                      </p:to>
                                    </p:set>
                                    <p:animEffect transition="in" filter="wipe(left)">
                                      <p:cBhvr>
                                        <p:cTn id="32" dur="500"/>
                                        <p:tgtEl>
                                          <p:spTgt spid="15565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56508"/>
                                        </p:tgtEl>
                                        <p:attrNameLst>
                                          <p:attrName>style.visibility</p:attrName>
                                        </p:attrNameLst>
                                      </p:cBhvr>
                                      <p:to>
                                        <p:strVal val="visible"/>
                                      </p:to>
                                    </p:set>
                                    <p:animEffect transition="in" filter="wipe(left)">
                                      <p:cBhvr>
                                        <p:cTn id="37" dur="500"/>
                                        <p:tgtEl>
                                          <p:spTgt spid="155650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56509"/>
                                        </p:tgtEl>
                                        <p:attrNameLst>
                                          <p:attrName>style.visibility</p:attrName>
                                        </p:attrNameLst>
                                      </p:cBhvr>
                                      <p:to>
                                        <p:strVal val="visible"/>
                                      </p:to>
                                    </p:set>
                                    <p:animEffect transition="in" filter="wipe(left)">
                                      <p:cBhvr>
                                        <p:cTn id="42" dur="500"/>
                                        <p:tgtEl>
                                          <p:spTgt spid="155650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56510"/>
                                        </p:tgtEl>
                                        <p:attrNameLst>
                                          <p:attrName>style.visibility</p:attrName>
                                        </p:attrNameLst>
                                      </p:cBhvr>
                                      <p:to>
                                        <p:strVal val="visible"/>
                                      </p:to>
                                    </p:set>
                                    <p:animEffect transition="in" filter="wipe(left)">
                                      <p:cBhvr>
                                        <p:cTn id="47" dur="500"/>
                                        <p:tgtEl>
                                          <p:spTgt spid="15565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1556513"/>
                                        </p:tgtEl>
                                        <p:attrNameLst>
                                          <p:attrName>style.visibility</p:attrName>
                                        </p:attrNameLst>
                                      </p:cBhvr>
                                      <p:to>
                                        <p:strVal val="visible"/>
                                      </p:to>
                                    </p:set>
                                    <p:animEffect transition="in" filter="wipe(up)">
                                      <p:cBhvr>
                                        <p:cTn id="52" dur="500"/>
                                        <p:tgtEl>
                                          <p:spTgt spid="1556513"/>
                                        </p:tgtEl>
                                      </p:cBhvr>
                                    </p:animEffect>
                                  </p:childTnLst>
                                </p:cTn>
                              </p:par>
                            </p:childTnLst>
                          </p:cTn>
                        </p:par>
                        <p:par>
                          <p:cTn id="53" fill="hold" nodeType="afterGroup">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1556512"/>
                                        </p:tgtEl>
                                        <p:attrNameLst>
                                          <p:attrName>style.visibility</p:attrName>
                                        </p:attrNameLst>
                                      </p:cBhvr>
                                      <p:to>
                                        <p:strVal val="visible"/>
                                      </p:to>
                                    </p:set>
                                    <p:animEffect transition="in" filter="wipe(right)">
                                      <p:cBhvr>
                                        <p:cTn id="56" dur="500"/>
                                        <p:tgtEl>
                                          <p:spTgt spid="1556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486" grpId="0"/>
      <p:bldP spid="1556487" grpId="0"/>
      <p:bldP spid="1556493" grpId="0"/>
      <p:bldP spid="1556494" grpId="0"/>
      <p:bldP spid="1556495" grpId="0"/>
      <p:bldP spid="1556500" grpId="0"/>
      <p:bldP spid="1556508" grpId="0"/>
      <p:bldP spid="1556509" grpId="0"/>
      <p:bldP spid="1556510" grpId="0"/>
      <p:bldP spid="15565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7065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endParaRPr lang="en-US" altLang="en-US" dirty="0"/>
          </a:p>
        </p:txBody>
      </p:sp>
      <p:sp>
        <p:nvSpPr>
          <p:cNvPr id="70660" name="Rectangle 7"/>
          <p:cNvSpPr>
            <a:spLocks noGrp="1" noChangeArrowheads="1"/>
          </p:cNvSpPr>
          <p:nvPr>
            <p:ph type="body" idx="1"/>
          </p:nvPr>
        </p:nvSpPr>
        <p:spPr bwMode="auto">
          <a:xfrm>
            <a:off x="609600" y="1371600"/>
            <a:ext cx="7772400" cy="533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spcBef>
                <a:spcPct val="45000"/>
              </a:spcBef>
              <a:buClr>
                <a:srgbClr val="800000"/>
              </a:buClr>
              <a:buSzPct val="90000"/>
              <a:buFont typeface="Wingdings" panose="05000000000000000000" pitchFamily="2" charset="2"/>
              <a:buNone/>
            </a:pPr>
            <a:r>
              <a:rPr lang="en-US" altLang="en-US" dirty="0" smtClean="0">
                <a:solidFill>
                  <a:srgbClr val="006600"/>
                </a:solidFill>
                <a:effectLst/>
              </a:rPr>
              <a:t>Other Factors</a:t>
            </a:r>
          </a:p>
        </p:txBody>
      </p:sp>
      <p:sp>
        <p:nvSpPr>
          <p:cNvPr id="70661" name="Rectangle 11"/>
          <p:cNvSpPr>
            <a:spLocks noChangeArrowheads="1"/>
          </p:cNvSpPr>
          <p:nvPr/>
        </p:nvSpPr>
        <p:spPr bwMode="auto">
          <a:xfrm>
            <a:off x="609600" y="1981200"/>
            <a:ext cx="8001000" cy="350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pPr>
            <a:r>
              <a:rPr lang="en-US" altLang="en-US" sz="2100" b="0" dirty="0">
                <a:solidFill>
                  <a:schemeClr val="tx1"/>
                </a:solidFill>
                <a:latin typeface="Liberation Sans" panose="020B0604020202020204"/>
              </a:rPr>
              <a:t>The </a:t>
            </a:r>
            <a:r>
              <a:rPr lang="en-US" altLang="en-US" sz="2100" dirty="0">
                <a:solidFill>
                  <a:schemeClr val="tx1"/>
                </a:solidFill>
                <a:latin typeface="Liberation Sans" panose="020B0604020202020204"/>
              </a:rPr>
              <a:t>conversion rate on a dilutive security may change</a:t>
            </a:r>
            <a:r>
              <a:rPr lang="en-US" altLang="en-US" sz="2100" b="0" dirty="0">
                <a:solidFill>
                  <a:schemeClr val="tx1"/>
                </a:solidFill>
                <a:latin typeface="Liberation Sans" panose="020B0604020202020204"/>
              </a:rPr>
              <a:t> during the period in which the security is outstanding. In this situation, the company uses the most dilutive conversion rate available.</a:t>
            </a:r>
          </a:p>
          <a:p>
            <a:pPr algn="l">
              <a:lnSpc>
                <a:spcPct val="120000"/>
              </a:lnSpc>
              <a:spcBef>
                <a:spcPts val="1200"/>
              </a:spcBef>
            </a:pPr>
            <a:r>
              <a:rPr lang="en-US" altLang="en-US" sz="2100" b="0" dirty="0">
                <a:solidFill>
                  <a:schemeClr val="tx1"/>
                </a:solidFill>
                <a:latin typeface="Liberation Sans" panose="020B0604020202020204"/>
              </a:rPr>
              <a:t>For </a:t>
            </a:r>
            <a:r>
              <a:rPr lang="en-US" altLang="en-US" sz="2100" dirty="0">
                <a:solidFill>
                  <a:schemeClr val="tx1"/>
                </a:solidFill>
                <a:latin typeface="Liberation Sans" panose="020B0604020202020204"/>
              </a:rPr>
              <a:t>Convertible Preferred Stock</a:t>
            </a:r>
            <a:r>
              <a:rPr lang="en-US" altLang="en-US" sz="2100" b="0" dirty="0">
                <a:solidFill>
                  <a:schemeClr val="tx1"/>
                </a:solidFill>
                <a:latin typeface="Liberation Sans" panose="020B0604020202020204"/>
              </a:rPr>
              <a:t> the company does not subtract preferred dividends from net income in computing the numerator. Why not? </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3" name="Rectangle 11"/>
          <p:cNvSpPr>
            <a:spLocks noChangeArrowheads="1"/>
          </p:cNvSpPr>
          <p:nvPr/>
        </p:nvSpPr>
        <p:spPr bwMode="auto">
          <a:xfrm>
            <a:off x="609600" y="4572000"/>
            <a:ext cx="8001000"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pPr>
            <a:r>
              <a:rPr lang="en-US" altLang="en-US" sz="2100" b="0" dirty="0">
                <a:solidFill>
                  <a:schemeClr val="tx1"/>
                </a:solidFill>
                <a:latin typeface="Liberation Sans" panose="020B0604020202020204"/>
              </a:rPr>
              <a:t>Because for purposes of computing EPS, it assumes conversion of the convertible preferreds to outstanding common shares.</a:t>
            </a:r>
          </a:p>
        </p:txBody>
      </p:sp>
      <p:sp>
        <p:nvSpPr>
          <p:cNvPr id="7066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0"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6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786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7869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7869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1686" name="Rectangle 8"/>
          <p:cNvSpPr>
            <a:spLocks noGrp="1" noChangeArrowheads="1"/>
          </p:cNvSpPr>
          <p:nvPr>
            <p:ph type="body" idx="1"/>
          </p:nvPr>
        </p:nvSpPr>
        <p:spPr bwMode="auto">
          <a:xfrm>
            <a:off x="609600" y="1371600"/>
            <a:ext cx="80264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20000"/>
              </a:lnSpc>
              <a:spcBef>
                <a:spcPts val="1200"/>
              </a:spcBef>
              <a:buFont typeface="Wingdings" panose="05000000000000000000" pitchFamily="2" charset="2"/>
              <a:buNone/>
            </a:pPr>
            <a:r>
              <a:rPr lang="en-US" altLang="en-US" sz="2000" dirty="0" smtClean="0">
                <a:solidFill>
                  <a:schemeClr val="tx1"/>
                </a:solidFill>
                <a:effectLst/>
              </a:rPr>
              <a:t>Illustration:</a:t>
            </a:r>
            <a:r>
              <a:rPr lang="en-US" altLang="en-US" sz="2000" b="0" dirty="0" smtClean="0">
                <a:solidFill>
                  <a:schemeClr val="tx1"/>
                </a:solidFill>
                <a:effectLst/>
              </a:rPr>
              <a:t> In 2016, Chirac Enterprises issued, at par, 60, $1,000, 8% bonds, each convertible into 100 shares of common stock.  Chirac had revenues of $17,500 and expenses other than interest and taxes of $8,400 for 2017. (Assume that the tax rate is 40%.)  Throughout 2017, 2,000 shares of common stock were outstanding; none of the bonds was converted or redeemed.</a:t>
            </a:r>
          </a:p>
          <a:p>
            <a:pPr marL="0" indent="0">
              <a:lnSpc>
                <a:spcPct val="120000"/>
              </a:lnSpc>
              <a:spcBef>
                <a:spcPts val="1200"/>
              </a:spcBef>
              <a:buFont typeface="Wingdings" panose="05000000000000000000" pitchFamily="2" charset="2"/>
              <a:buNone/>
            </a:pPr>
            <a:r>
              <a:rPr lang="en-US" altLang="en-US" sz="2000" dirty="0" smtClean="0">
                <a:solidFill>
                  <a:schemeClr val="tx1"/>
                </a:solidFill>
                <a:effectLst/>
              </a:rPr>
              <a:t>Instructions</a:t>
            </a:r>
          </a:p>
          <a:p>
            <a:pPr lvl="1" indent="-515938">
              <a:lnSpc>
                <a:spcPct val="120000"/>
              </a:lnSpc>
              <a:spcBef>
                <a:spcPts val="1200"/>
              </a:spcBef>
              <a:buFont typeface="Wingdings" panose="05000000000000000000" pitchFamily="2" charset="2"/>
              <a:buNone/>
            </a:pPr>
            <a:r>
              <a:rPr lang="en-US" altLang="en-US" sz="2000" b="0" dirty="0" smtClean="0">
                <a:solidFill>
                  <a:schemeClr val="tx1"/>
                </a:solidFill>
                <a:effectLst/>
              </a:rPr>
              <a:t>(a)  Compute diluted earnings per share for 2017.</a:t>
            </a:r>
          </a:p>
          <a:p>
            <a:pPr lvl="1" indent="-515938">
              <a:lnSpc>
                <a:spcPct val="120000"/>
              </a:lnSpc>
              <a:spcBef>
                <a:spcPts val="1200"/>
              </a:spcBef>
              <a:buFontTx/>
              <a:buNone/>
            </a:pPr>
            <a:r>
              <a:rPr lang="en-US" altLang="en-US" sz="2000" b="0" dirty="0" smtClean="0">
                <a:solidFill>
                  <a:schemeClr val="tx1"/>
                </a:solidFill>
                <a:effectLst/>
              </a:rPr>
              <a:t>(b)  Assume same facts as those for Part (a), except the 60 bonds were issued on September 1, 2017 (rather than in 2016), and none have been converted or redeemed.</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168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0"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716" name="Rectangle 4"/>
          <p:cNvSpPr>
            <a:spLocks noChangeArrowheads="1"/>
          </p:cNvSpPr>
          <p:nvPr/>
        </p:nvSpPr>
        <p:spPr bwMode="auto">
          <a:xfrm>
            <a:off x="685800" y="6065838"/>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2708" name="Rectangle 8"/>
          <p:cNvSpPr>
            <a:spLocks noGrp="1" noChangeArrowheads="1"/>
          </p:cNvSpPr>
          <p:nvPr>
            <p:ph type="body" idx="1"/>
          </p:nvPr>
        </p:nvSpPr>
        <p:spPr bwMode="auto">
          <a:xfrm>
            <a:off x="622300" y="1371600"/>
            <a:ext cx="83693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463550" indent="-463550">
              <a:lnSpc>
                <a:spcPct val="120000"/>
              </a:lnSpc>
              <a:spcBef>
                <a:spcPts val="1200"/>
              </a:spcBef>
              <a:buFont typeface="Wingdings" panose="05000000000000000000" pitchFamily="2" charset="2"/>
              <a:buNone/>
            </a:pPr>
            <a:r>
              <a:rPr lang="en-US" altLang="en-US" sz="2300" b="0" dirty="0" smtClean="0">
                <a:solidFill>
                  <a:schemeClr val="tx1"/>
                </a:solidFill>
                <a:effectLst/>
              </a:rPr>
              <a:t>(a) Compute diluted earnings per share for 2017.</a:t>
            </a:r>
          </a:p>
        </p:txBody>
      </p:sp>
      <p:sp>
        <p:nvSpPr>
          <p:cNvPr id="72709" name="Text Box 9"/>
          <p:cNvSpPr txBox="1">
            <a:spLocks noChangeArrowheads="1"/>
          </p:cNvSpPr>
          <p:nvPr/>
        </p:nvSpPr>
        <p:spPr bwMode="auto">
          <a:xfrm>
            <a:off x="914400" y="2087563"/>
            <a:ext cx="41148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200" dirty="0">
                <a:solidFill>
                  <a:schemeClr val="tx1"/>
                </a:solidFill>
                <a:latin typeface="Liberation Sans" panose="020B0604020202020204"/>
              </a:rPr>
              <a:t>Calculation of Net Income</a:t>
            </a:r>
          </a:p>
        </p:txBody>
      </p:sp>
      <p:sp>
        <p:nvSpPr>
          <p:cNvPr id="1779722" name="Text Box 10"/>
          <p:cNvSpPr txBox="1">
            <a:spLocks noChangeArrowheads="1"/>
          </p:cNvSpPr>
          <p:nvPr/>
        </p:nvSpPr>
        <p:spPr bwMode="auto">
          <a:xfrm>
            <a:off x="914400" y="2636838"/>
            <a:ext cx="7543800" cy="2943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264400" algn="r"/>
              </a:tabLst>
              <a:defRPr b="1">
                <a:solidFill>
                  <a:schemeClr val="folHlink"/>
                </a:solidFill>
                <a:latin typeface="Comic Sans MS" panose="030F0702030302020204" pitchFamily="66" charset="0"/>
              </a:defRPr>
            </a:lvl1pPr>
            <a:lvl2pPr marL="742950" indent="-285750">
              <a:tabLst>
                <a:tab pos="7264400" algn="r"/>
              </a:tabLst>
              <a:defRPr b="1">
                <a:solidFill>
                  <a:schemeClr val="folHlink"/>
                </a:solidFill>
                <a:latin typeface="Comic Sans MS" panose="030F0702030302020204" pitchFamily="66" charset="0"/>
              </a:defRPr>
            </a:lvl2pPr>
            <a:lvl3pPr marL="1143000" indent="-228600">
              <a:tabLst>
                <a:tab pos="7264400" algn="r"/>
              </a:tabLst>
              <a:defRPr b="1">
                <a:solidFill>
                  <a:schemeClr val="folHlink"/>
                </a:solidFill>
                <a:latin typeface="Comic Sans MS" panose="030F0702030302020204" pitchFamily="66" charset="0"/>
              </a:defRPr>
            </a:lvl3pPr>
            <a:lvl4pPr marL="1600200" indent="-228600">
              <a:tabLst>
                <a:tab pos="7264400" algn="r"/>
              </a:tabLst>
              <a:defRPr b="1">
                <a:solidFill>
                  <a:schemeClr val="folHlink"/>
                </a:solidFill>
                <a:latin typeface="Comic Sans MS" panose="030F0702030302020204" pitchFamily="66" charset="0"/>
              </a:defRPr>
            </a:lvl4pPr>
            <a:lvl5pPr marL="2057400" indent="-228600">
              <a:tabLst>
                <a:tab pos="72644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72644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72644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72644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7264400" algn="r"/>
              </a:tabLst>
              <a:defRPr b="1">
                <a:solidFill>
                  <a:schemeClr val="folHlink"/>
                </a:solidFill>
                <a:latin typeface="Comic Sans MS" panose="030F0702030302020204" pitchFamily="66" charset="0"/>
              </a:defRPr>
            </a:lvl9pPr>
          </a:lstStyle>
          <a:p>
            <a:pPr algn="l">
              <a:spcBef>
                <a:spcPct val="50000"/>
              </a:spcBef>
            </a:pPr>
            <a:r>
              <a:rPr lang="en-US" altLang="en-US" sz="2200" b="0" dirty="0">
                <a:latin typeface="Liberation Sans" panose="020B0604020202020204"/>
              </a:rPr>
              <a:t>Revenues	$17,500</a:t>
            </a:r>
          </a:p>
          <a:p>
            <a:pPr algn="l">
              <a:spcBef>
                <a:spcPct val="50000"/>
              </a:spcBef>
            </a:pPr>
            <a:r>
              <a:rPr lang="en-US" altLang="en-US" sz="2200" b="0" dirty="0">
                <a:latin typeface="Liberation Sans" panose="020B0604020202020204"/>
              </a:rPr>
              <a:t>Expenses	8,400</a:t>
            </a:r>
          </a:p>
          <a:p>
            <a:pPr algn="l">
              <a:spcBef>
                <a:spcPct val="50000"/>
              </a:spcBef>
            </a:pPr>
            <a:r>
              <a:rPr lang="en-US" altLang="en-US" sz="2200" b="0" dirty="0">
                <a:latin typeface="Liberation Sans" panose="020B0604020202020204"/>
              </a:rPr>
              <a:t>Bond interest expense </a:t>
            </a:r>
            <a:r>
              <a:rPr lang="en-US" altLang="en-US" sz="2000" b="0" dirty="0">
                <a:latin typeface="Liberation Sans" panose="020B0604020202020204"/>
              </a:rPr>
              <a:t>(60 x $1,000 x 8%)</a:t>
            </a:r>
            <a:r>
              <a:rPr lang="en-US" altLang="en-US" sz="2200" b="0" dirty="0">
                <a:latin typeface="Liberation Sans" panose="020B0604020202020204"/>
              </a:rPr>
              <a:t>	4,800</a:t>
            </a:r>
          </a:p>
          <a:p>
            <a:pPr algn="l">
              <a:spcBef>
                <a:spcPct val="50000"/>
              </a:spcBef>
            </a:pPr>
            <a:r>
              <a:rPr lang="en-US" altLang="en-US" sz="2200" b="0" dirty="0">
                <a:latin typeface="Liberation Sans" panose="020B0604020202020204"/>
              </a:rPr>
              <a:t>Income before taxes	4,300</a:t>
            </a:r>
          </a:p>
          <a:p>
            <a:pPr algn="l">
              <a:spcBef>
                <a:spcPct val="50000"/>
              </a:spcBef>
            </a:pPr>
            <a:r>
              <a:rPr lang="en-US" altLang="en-US" sz="2200" b="0" dirty="0">
                <a:latin typeface="Liberation Sans" panose="020B0604020202020204"/>
              </a:rPr>
              <a:t>Income tax expense </a:t>
            </a:r>
            <a:r>
              <a:rPr lang="en-US" altLang="en-US" sz="2000" b="0" dirty="0">
                <a:latin typeface="Liberation Sans" panose="020B0604020202020204"/>
              </a:rPr>
              <a:t>(40%)</a:t>
            </a:r>
            <a:r>
              <a:rPr lang="en-US" altLang="en-US" sz="2200" b="0" dirty="0">
                <a:latin typeface="Liberation Sans" panose="020B0604020202020204"/>
              </a:rPr>
              <a:t>	1,740</a:t>
            </a:r>
          </a:p>
          <a:p>
            <a:pPr algn="l">
              <a:spcBef>
                <a:spcPct val="50000"/>
              </a:spcBef>
            </a:pPr>
            <a:r>
              <a:rPr lang="en-US" altLang="en-US" sz="2200" b="0" dirty="0">
                <a:latin typeface="Liberation Sans" panose="020B0604020202020204"/>
              </a:rPr>
              <a:t>Net income	$ 2,580</a:t>
            </a:r>
          </a:p>
        </p:txBody>
      </p:sp>
      <p:sp>
        <p:nvSpPr>
          <p:cNvPr id="1779723" name="Line 11"/>
          <p:cNvSpPr>
            <a:spLocks noChangeShapeType="1"/>
          </p:cNvSpPr>
          <p:nvPr/>
        </p:nvSpPr>
        <p:spPr bwMode="auto">
          <a:xfrm>
            <a:off x="7086600" y="4084638"/>
            <a:ext cx="1219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79724" name="Line 12"/>
          <p:cNvSpPr>
            <a:spLocks noChangeShapeType="1"/>
          </p:cNvSpPr>
          <p:nvPr/>
        </p:nvSpPr>
        <p:spPr bwMode="auto">
          <a:xfrm>
            <a:off x="7086600" y="5075238"/>
            <a:ext cx="1219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79725" name="Line 13"/>
          <p:cNvSpPr>
            <a:spLocks noChangeShapeType="1"/>
          </p:cNvSpPr>
          <p:nvPr/>
        </p:nvSpPr>
        <p:spPr bwMode="auto">
          <a:xfrm>
            <a:off x="7086600" y="5610408"/>
            <a:ext cx="1219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79726" name="Line 14"/>
          <p:cNvSpPr>
            <a:spLocks noChangeShapeType="1"/>
          </p:cNvSpPr>
          <p:nvPr/>
        </p:nvSpPr>
        <p:spPr bwMode="auto">
          <a:xfrm>
            <a:off x="7086600" y="5686608"/>
            <a:ext cx="12192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271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4"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79722">
                                            <p:txEl>
                                              <p:pRg st="0" end="0"/>
                                            </p:txEl>
                                          </p:spTgt>
                                        </p:tgtEl>
                                        <p:attrNameLst>
                                          <p:attrName>style.visibility</p:attrName>
                                        </p:attrNameLst>
                                      </p:cBhvr>
                                      <p:to>
                                        <p:strVal val="visible"/>
                                      </p:to>
                                    </p:set>
                                    <p:animEffect transition="in" filter="wipe(left)">
                                      <p:cBhvr>
                                        <p:cTn id="7" dur="500"/>
                                        <p:tgtEl>
                                          <p:spTgt spid="17797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79722">
                                            <p:txEl>
                                              <p:pRg st="1" end="1"/>
                                            </p:txEl>
                                          </p:spTgt>
                                        </p:tgtEl>
                                        <p:attrNameLst>
                                          <p:attrName>style.visibility</p:attrName>
                                        </p:attrNameLst>
                                      </p:cBhvr>
                                      <p:to>
                                        <p:strVal val="visible"/>
                                      </p:to>
                                    </p:set>
                                    <p:animEffect transition="in" filter="wipe(left)">
                                      <p:cBhvr>
                                        <p:cTn id="12" dur="500"/>
                                        <p:tgtEl>
                                          <p:spTgt spid="17797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79722">
                                            <p:txEl>
                                              <p:pRg st="2" end="2"/>
                                            </p:txEl>
                                          </p:spTgt>
                                        </p:tgtEl>
                                        <p:attrNameLst>
                                          <p:attrName>style.visibility</p:attrName>
                                        </p:attrNameLst>
                                      </p:cBhvr>
                                      <p:to>
                                        <p:strVal val="visible"/>
                                      </p:to>
                                    </p:set>
                                    <p:animEffect transition="in" filter="wipe(left)">
                                      <p:cBhvr>
                                        <p:cTn id="17" dur="500"/>
                                        <p:tgtEl>
                                          <p:spTgt spid="17797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79722">
                                            <p:txEl>
                                              <p:pRg st="3" end="3"/>
                                            </p:txEl>
                                          </p:spTgt>
                                        </p:tgtEl>
                                        <p:attrNameLst>
                                          <p:attrName>style.visibility</p:attrName>
                                        </p:attrNameLst>
                                      </p:cBhvr>
                                      <p:to>
                                        <p:strVal val="visible"/>
                                      </p:to>
                                    </p:set>
                                    <p:animEffect transition="in" filter="wipe(left)">
                                      <p:cBhvr>
                                        <p:cTn id="22" dur="500"/>
                                        <p:tgtEl>
                                          <p:spTgt spid="17797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79722">
                                            <p:txEl>
                                              <p:pRg st="4" end="4"/>
                                            </p:txEl>
                                          </p:spTgt>
                                        </p:tgtEl>
                                        <p:attrNameLst>
                                          <p:attrName>style.visibility</p:attrName>
                                        </p:attrNameLst>
                                      </p:cBhvr>
                                      <p:to>
                                        <p:strVal val="visible"/>
                                      </p:to>
                                    </p:set>
                                    <p:animEffect transition="in" filter="wipe(left)">
                                      <p:cBhvr>
                                        <p:cTn id="27" dur="500"/>
                                        <p:tgtEl>
                                          <p:spTgt spid="177972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79722">
                                            <p:txEl>
                                              <p:pRg st="5" end="5"/>
                                            </p:txEl>
                                          </p:spTgt>
                                        </p:tgtEl>
                                        <p:attrNameLst>
                                          <p:attrName>style.visibility</p:attrName>
                                        </p:attrNameLst>
                                      </p:cBhvr>
                                      <p:to>
                                        <p:strVal val="visible"/>
                                      </p:to>
                                    </p:set>
                                    <p:animEffect transition="in" filter="wipe(left)">
                                      <p:cBhvr>
                                        <p:cTn id="32" dur="500"/>
                                        <p:tgtEl>
                                          <p:spTgt spid="17797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972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5"/>
          <p:cNvSpPr txBox="1">
            <a:spLocks noChangeArrowheads="1"/>
          </p:cNvSpPr>
          <p:nvPr/>
        </p:nvSpPr>
        <p:spPr bwMode="auto">
          <a:xfrm>
            <a:off x="609600" y="2087563"/>
            <a:ext cx="8382000" cy="442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300" b="0" dirty="0">
                <a:solidFill>
                  <a:schemeClr val="tx1"/>
                </a:solidFill>
                <a:latin typeface="Liberation Sans" panose="020B0604020202020204"/>
              </a:rPr>
              <a:t>When calculating </a:t>
            </a:r>
            <a:r>
              <a:rPr lang="en-US" altLang="en-US" sz="2300" dirty="0">
                <a:solidFill>
                  <a:schemeClr val="tx1"/>
                </a:solidFill>
                <a:latin typeface="Liberation Sans" panose="020B0604020202020204"/>
              </a:rPr>
              <a:t>Diluted</a:t>
            </a:r>
            <a:r>
              <a:rPr lang="en-US" altLang="en-US" sz="2300" b="0" dirty="0">
                <a:solidFill>
                  <a:schemeClr val="tx1"/>
                </a:solidFill>
                <a:latin typeface="Liberation Sans" panose="020B0604020202020204"/>
              </a:rPr>
              <a:t> EPS, </a:t>
            </a:r>
            <a:r>
              <a:rPr lang="en-US" altLang="en-US" sz="2300" dirty="0">
                <a:solidFill>
                  <a:schemeClr val="tx1"/>
                </a:solidFill>
                <a:latin typeface="Liberation Sans" panose="020B0604020202020204"/>
              </a:rPr>
              <a:t>begin with basic</a:t>
            </a:r>
            <a:r>
              <a:rPr lang="en-US" altLang="en-US" sz="2300" b="0" dirty="0">
                <a:solidFill>
                  <a:schemeClr val="tx1"/>
                </a:solidFill>
                <a:latin typeface="Liberation Sans" panose="020B0604020202020204"/>
              </a:rPr>
              <a:t> EPS.</a:t>
            </a:r>
          </a:p>
        </p:txBody>
      </p:sp>
      <p:sp>
        <p:nvSpPr>
          <p:cNvPr id="1780742" name="Text Box 6"/>
          <p:cNvSpPr txBox="1">
            <a:spLocks noChangeArrowheads="1"/>
          </p:cNvSpPr>
          <p:nvPr/>
        </p:nvSpPr>
        <p:spPr bwMode="auto">
          <a:xfrm>
            <a:off x="1981200" y="3581400"/>
            <a:ext cx="3844925"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Net income = $2,580</a:t>
            </a:r>
          </a:p>
        </p:txBody>
      </p:sp>
      <p:sp>
        <p:nvSpPr>
          <p:cNvPr id="1780743" name="Text Box 7"/>
          <p:cNvSpPr txBox="1">
            <a:spLocks noChangeArrowheads="1"/>
          </p:cNvSpPr>
          <p:nvPr/>
        </p:nvSpPr>
        <p:spPr bwMode="auto">
          <a:xfrm>
            <a:off x="838200" y="4311650"/>
            <a:ext cx="5943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Weighted average shares = 2,000</a:t>
            </a:r>
          </a:p>
        </p:txBody>
      </p:sp>
      <p:sp>
        <p:nvSpPr>
          <p:cNvPr id="1780744" name="Line 8"/>
          <p:cNvSpPr>
            <a:spLocks noChangeShapeType="1"/>
          </p:cNvSpPr>
          <p:nvPr/>
        </p:nvSpPr>
        <p:spPr bwMode="auto">
          <a:xfrm>
            <a:off x="990600" y="4191000"/>
            <a:ext cx="56388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3734" name="Text Box 9"/>
          <p:cNvSpPr txBox="1">
            <a:spLocks noChangeArrowheads="1"/>
          </p:cNvSpPr>
          <p:nvPr/>
        </p:nvSpPr>
        <p:spPr bwMode="auto">
          <a:xfrm>
            <a:off x="6705600" y="3886200"/>
            <a:ext cx="304800"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80746" name="Text Box 10"/>
          <p:cNvSpPr txBox="1">
            <a:spLocks noChangeArrowheads="1"/>
          </p:cNvSpPr>
          <p:nvPr/>
        </p:nvSpPr>
        <p:spPr bwMode="auto">
          <a:xfrm>
            <a:off x="7010400" y="3925888"/>
            <a:ext cx="1371600" cy="5155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500" dirty="0">
                <a:solidFill>
                  <a:srgbClr val="CC0000"/>
                </a:solidFill>
                <a:latin typeface="Liberation Sans" panose="020B0604020202020204"/>
              </a:rPr>
              <a:t>$1.29</a:t>
            </a:r>
          </a:p>
        </p:txBody>
      </p:sp>
      <p:sp>
        <p:nvSpPr>
          <p:cNvPr id="73736" name="Text Box 11"/>
          <p:cNvSpPr txBox="1">
            <a:spLocks noChangeArrowheads="1"/>
          </p:cNvSpPr>
          <p:nvPr/>
        </p:nvSpPr>
        <p:spPr bwMode="auto">
          <a:xfrm>
            <a:off x="609600" y="2819400"/>
            <a:ext cx="3581400" cy="492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500" dirty="0">
                <a:solidFill>
                  <a:schemeClr val="tx1"/>
                </a:solidFill>
                <a:latin typeface="Liberation Sans" panose="020B0604020202020204"/>
              </a:rPr>
              <a:t>Basic EPS</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373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73740" name="Rectangle 8"/>
          <p:cNvSpPr txBox="1">
            <a:spLocks noChangeArrowheads="1"/>
          </p:cNvSpPr>
          <p:nvPr/>
        </p:nvSpPr>
        <p:spPr bwMode="auto">
          <a:xfrm>
            <a:off x="622300" y="1371600"/>
            <a:ext cx="83693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463550" indent="-4635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300" b="0" dirty="0">
                <a:solidFill>
                  <a:schemeClr val="tx1"/>
                </a:solidFill>
                <a:latin typeface="Liberation Sans" panose="020B0604020202020204"/>
              </a:rPr>
              <a:t>(a) Compute diluted earnings per share for </a:t>
            </a:r>
            <a:r>
              <a:rPr lang="en-US" altLang="en-US" sz="2300" b="0" dirty="0" smtClean="0">
                <a:solidFill>
                  <a:schemeClr val="tx1"/>
                </a:solidFill>
                <a:latin typeface="Liberation Sans" panose="020B0604020202020204"/>
              </a:rPr>
              <a:t>2017.</a:t>
            </a:r>
            <a:endParaRPr lang="en-US" altLang="en-US" sz="2300" b="0" dirty="0">
              <a:solidFill>
                <a:schemeClr val="tx1"/>
              </a:solidFill>
              <a:latin typeface="Liberation Sans" panose="020B0604020202020204"/>
            </a:endParaRPr>
          </a:p>
        </p:txBody>
      </p:sp>
      <p:sp>
        <p:nvSpPr>
          <p:cNvPr id="13"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80742"/>
                                        </p:tgtEl>
                                        <p:attrNameLst>
                                          <p:attrName>style.visibility</p:attrName>
                                        </p:attrNameLst>
                                      </p:cBhvr>
                                      <p:to>
                                        <p:strVal val="visible"/>
                                      </p:to>
                                    </p:set>
                                    <p:animEffect transition="in" filter="wipe(left)">
                                      <p:cBhvr>
                                        <p:cTn id="7" dur="500"/>
                                        <p:tgtEl>
                                          <p:spTgt spid="17807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80743"/>
                                        </p:tgtEl>
                                        <p:attrNameLst>
                                          <p:attrName>style.visibility</p:attrName>
                                        </p:attrNameLst>
                                      </p:cBhvr>
                                      <p:to>
                                        <p:strVal val="visible"/>
                                      </p:to>
                                    </p:set>
                                    <p:animEffect transition="in" filter="wipe(left)">
                                      <p:cBhvr>
                                        <p:cTn id="12" dur="500"/>
                                        <p:tgtEl>
                                          <p:spTgt spid="17807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80746"/>
                                        </p:tgtEl>
                                        <p:attrNameLst>
                                          <p:attrName>style.visibility</p:attrName>
                                        </p:attrNameLst>
                                      </p:cBhvr>
                                      <p:to>
                                        <p:strVal val="visible"/>
                                      </p:to>
                                    </p:set>
                                    <p:animEffect transition="in" filter="wipe(left)">
                                      <p:cBhvr>
                                        <p:cTn id="17" dur="500"/>
                                        <p:tgtEl>
                                          <p:spTgt spid="1780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0742" grpId="0"/>
      <p:bldP spid="1780743" grpId="0"/>
      <p:bldP spid="17807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66" name="Text Box 6"/>
          <p:cNvSpPr txBox="1">
            <a:spLocks noChangeArrowheads="1"/>
          </p:cNvSpPr>
          <p:nvPr/>
        </p:nvSpPr>
        <p:spPr bwMode="auto">
          <a:xfrm>
            <a:off x="450850" y="3581400"/>
            <a:ext cx="1752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$2,580</a:t>
            </a:r>
          </a:p>
        </p:txBody>
      </p:sp>
      <p:sp>
        <p:nvSpPr>
          <p:cNvPr id="1781767" name="Text Box 7"/>
          <p:cNvSpPr txBox="1">
            <a:spLocks noChangeArrowheads="1"/>
          </p:cNvSpPr>
          <p:nvPr/>
        </p:nvSpPr>
        <p:spPr bwMode="auto">
          <a:xfrm>
            <a:off x="450850" y="4311650"/>
            <a:ext cx="1752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2,000</a:t>
            </a:r>
          </a:p>
        </p:txBody>
      </p:sp>
      <p:sp>
        <p:nvSpPr>
          <p:cNvPr id="1781768" name="Line 8"/>
          <p:cNvSpPr>
            <a:spLocks noChangeShapeType="1"/>
          </p:cNvSpPr>
          <p:nvPr/>
        </p:nvSpPr>
        <p:spPr bwMode="auto">
          <a:xfrm>
            <a:off x="457200" y="4191000"/>
            <a:ext cx="66294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4757" name="Text Box 9"/>
          <p:cNvSpPr txBox="1">
            <a:spLocks noChangeArrowheads="1"/>
          </p:cNvSpPr>
          <p:nvPr/>
        </p:nvSpPr>
        <p:spPr bwMode="auto">
          <a:xfrm>
            <a:off x="53340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81770" name="Text Box 10"/>
          <p:cNvSpPr txBox="1">
            <a:spLocks noChangeArrowheads="1"/>
          </p:cNvSpPr>
          <p:nvPr/>
        </p:nvSpPr>
        <p:spPr bwMode="auto">
          <a:xfrm>
            <a:off x="7467600" y="3890963"/>
            <a:ext cx="1371600" cy="4875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500" dirty="0">
                <a:solidFill>
                  <a:srgbClr val="CC0000"/>
                </a:solidFill>
                <a:latin typeface="Liberation Sans" panose="020B0604020202020204"/>
              </a:rPr>
              <a:t>$.68</a:t>
            </a:r>
          </a:p>
        </p:txBody>
      </p:sp>
      <p:sp>
        <p:nvSpPr>
          <p:cNvPr id="74759" name="Text Box 11"/>
          <p:cNvSpPr txBox="1">
            <a:spLocks noChangeArrowheads="1"/>
          </p:cNvSpPr>
          <p:nvPr/>
        </p:nvSpPr>
        <p:spPr bwMode="auto">
          <a:xfrm>
            <a:off x="533400" y="2819400"/>
            <a:ext cx="3581400" cy="492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500" dirty="0">
                <a:solidFill>
                  <a:schemeClr val="tx1"/>
                </a:solidFill>
                <a:latin typeface="Liberation Sans" panose="020B0604020202020204"/>
              </a:rPr>
              <a:t>Diluted EPS</a:t>
            </a:r>
          </a:p>
        </p:txBody>
      </p:sp>
      <p:sp>
        <p:nvSpPr>
          <p:cNvPr id="1781772" name="Text Box 12"/>
          <p:cNvSpPr txBox="1">
            <a:spLocks noChangeArrowheads="1"/>
          </p:cNvSpPr>
          <p:nvPr/>
        </p:nvSpPr>
        <p:spPr bwMode="auto">
          <a:xfrm>
            <a:off x="1981200" y="3505200"/>
            <a:ext cx="381000" cy="53495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800" dirty="0">
                <a:latin typeface="Liberation Sans" panose="020B0604020202020204"/>
              </a:rPr>
              <a:t>+</a:t>
            </a:r>
          </a:p>
        </p:txBody>
      </p:sp>
      <p:sp>
        <p:nvSpPr>
          <p:cNvPr id="1781773" name="Rectangle 13"/>
          <p:cNvSpPr>
            <a:spLocks noChangeArrowheads="1"/>
          </p:cNvSpPr>
          <p:nvPr/>
        </p:nvSpPr>
        <p:spPr bwMode="auto">
          <a:xfrm>
            <a:off x="2432050" y="3581400"/>
            <a:ext cx="3048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$4,800 (1 - .40)</a:t>
            </a:r>
          </a:p>
        </p:txBody>
      </p:sp>
      <p:sp>
        <p:nvSpPr>
          <p:cNvPr id="1781774" name="Rectangle 14"/>
          <p:cNvSpPr>
            <a:spLocks noChangeArrowheads="1"/>
          </p:cNvSpPr>
          <p:nvPr/>
        </p:nvSpPr>
        <p:spPr bwMode="auto">
          <a:xfrm>
            <a:off x="3311525" y="4311650"/>
            <a:ext cx="1787525"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500" dirty="0">
                <a:solidFill>
                  <a:schemeClr val="tx1"/>
                </a:solidFill>
                <a:latin typeface="Liberation Sans" panose="020B0604020202020204"/>
              </a:rPr>
              <a:t>6,000</a:t>
            </a:r>
          </a:p>
        </p:txBody>
      </p:sp>
      <p:sp>
        <p:nvSpPr>
          <p:cNvPr id="1781775" name="Text Box 15"/>
          <p:cNvSpPr txBox="1">
            <a:spLocks noChangeArrowheads="1"/>
          </p:cNvSpPr>
          <p:nvPr/>
        </p:nvSpPr>
        <p:spPr bwMode="auto">
          <a:xfrm>
            <a:off x="457200" y="5562600"/>
            <a:ext cx="16002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Basic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$1.29</a:t>
            </a:r>
            <a:endParaRPr lang="en-US" altLang="en-US" sz="2200" b="0" dirty="0">
              <a:solidFill>
                <a:srgbClr val="CC0000"/>
              </a:solidFill>
              <a:latin typeface="Liberation Sans" panose="020B0604020202020204"/>
            </a:endParaRPr>
          </a:p>
        </p:txBody>
      </p:sp>
      <p:sp>
        <p:nvSpPr>
          <p:cNvPr id="1781776" name="Text Box 16"/>
          <p:cNvSpPr txBox="1">
            <a:spLocks noChangeArrowheads="1"/>
          </p:cNvSpPr>
          <p:nvPr/>
        </p:nvSpPr>
        <p:spPr bwMode="auto">
          <a:xfrm>
            <a:off x="5708650" y="3581400"/>
            <a:ext cx="1524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$5,460</a:t>
            </a:r>
          </a:p>
        </p:txBody>
      </p:sp>
      <p:sp>
        <p:nvSpPr>
          <p:cNvPr id="1781777" name="Text Box 17"/>
          <p:cNvSpPr txBox="1">
            <a:spLocks noChangeArrowheads="1"/>
          </p:cNvSpPr>
          <p:nvPr/>
        </p:nvSpPr>
        <p:spPr bwMode="auto">
          <a:xfrm>
            <a:off x="5708650" y="4311650"/>
            <a:ext cx="1524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8,000</a:t>
            </a:r>
          </a:p>
        </p:txBody>
      </p:sp>
      <p:sp>
        <p:nvSpPr>
          <p:cNvPr id="74766" name="Text Box 18"/>
          <p:cNvSpPr txBox="1">
            <a:spLocks noChangeArrowheads="1"/>
          </p:cNvSpPr>
          <p:nvPr/>
        </p:nvSpPr>
        <p:spPr bwMode="auto">
          <a:xfrm>
            <a:off x="70866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81779" name="Text Box 19"/>
          <p:cNvSpPr txBox="1">
            <a:spLocks noChangeArrowheads="1"/>
          </p:cNvSpPr>
          <p:nvPr/>
        </p:nvSpPr>
        <p:spPr bwMode="auto">
          <a:xfrm>
            <a:off x="2362200" y="5745163"/>
            <a:ext cx="30480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Effect on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a:t>
            </a:r>
            <a:r>
              <a:rPr lang="en-US" altLang="en-US" sz="2200" b="0" dirty="0">
                <a:solidFill>
                  <a:srgbClr val="CC0000"/>
                </a:solidFill>
                <a:latin typeface="Liberation Sans" panose="020B0604020202020204"/>
              </a:rPr>
              <a:t>48</a:t>
            </a:r>
          </a:p>
        </p:txBody>
      </p:sp>
      <p:sp>
        <p:nvSpPr>
          <p:cNvPr id="1781780" name="AutoShape 20"/>
          <p:cNvSpPr>
            <a:spLocks/>
          </p:cNvSpPr>
          <p:nvPr/>
        </p:nvSpPr>
        <p:spPr bwMode="auto">
          <a:xfrm rot="5400000">
            <a:off x="3657600" y="3886200"/>
            <a:ext cx="457200" cy="2895600"/>
          </a:xfrm>
          <a:prstGeom prst="rightBrace">
            <a:avLst>
              <a:gd name="adj1" fmla="val 52778"/>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1781" name="AutoShape 21"/>
          <p:cNvSpPr>
            <a:spLocks/>
          </p:cNvSpPr>
          <p:nvPr/>
        </p:nvSpPr>
        <p:spPr bwMode="auto">
          <a:xfrm rot="5400000">
            <a:off x="990600" y="4572000"/>
            <a:ext cx="457200" cy="1524000"/>
          </a:xfrm>
          <a:prstGeom prst="rightBrace">
            <a:avLst>
              <a:gd name="adj1" fmla="val 27778"/>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1782" name="Text Box 22"/>
          <p:cNvSpPr txBox="1">
            <a:spLocks noChangeArrowheads="1"/>
          </p:cNvSpPr>
          <p:nvPr/>
        </p:nvSpPr>
        <p:spPr bwMode="auto">
          <a:xfrm>
            <a:off x="1981200" y="4238625"/>
            <a:ext cx="381000" cy="53495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800" dirty="0">
                <a:latin typeface="Liberation Sans" panose="020B0604020202020204"/>
              </a:rPr>
              <a:t>+</a:t>
            </a:r>
          </a:p>
        </p:txBody>
      </p:sp>
      <p:sp>
        <p:nvSpPr>
          <p:cNvPr id="2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477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74774" name="Rectangle 8"/>
          <p:cNvSpPr txBox="1">
            <a:spLocks noChangeArrowheads="1"/>
          </p:cNvSpPr>
          <p:nvPr/>
        </p:nvSpPr>
        <p:spPr bwMode="auto">
          <a:xfrm>
            <a:off x="622300" y="1371600"/>
            <a:ext cx="83693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463550" indent="-4635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300" b="0" dirty="0">
                <a:solidFill>
                  <a:schemeClr val="tx1"/>
                </a:solidFill>
                <a:latin typeface="Liberation Sans" panose="020B0604020202020204"/>
              </a:rPr>
              <a:t>(a) Compute diluted earnings per share for </a:t>
            </a:r>
            <a:r>
              <a:rPr lang="en-US" altLang="en-US" sz="2300" b="0" dirty="0" smtClean="0">
                <a:solidFill>
                  <a:schemeClr val="tx1"/>
                </a:solidFill>
                <a:latin typeface="Liberation Sans" panose="020B0604020202020204"/>
              </a:rPr>
              <a:t>2017.</a:t>
            </a:r>
            <a:endParaRPr lang="en-US" altLang="en-US" sz="2300" b="0" dirty="0">
              <a:solidFill>
                <a:schemeClr val="tx1"/>
              </a:solidFill>
              <a:latin typeface="Liberation Sans" panose="020B0604020202020204"/>
            </a:endParaRPr>
          </a:p>
        </p:txBody>
      </p:sp>
      <p:sp>
        <p:nvSpPr>
          <p:cNvPr id="74775" name="Text Box 5"/>
          <p:cNvSpPr txBox="1">
            <a:spLocks noChangeArrowheads="1"/>
          </p:cNvSpPr>
          <p:nvPr/>
        </p:nvSpPr>
        <p:spPr bwMode="auto">
          <a:xfrm>
            <a:off x="609600" y="2087563"/>
            <a:ext cx="8382000" cy="442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300" b="0" dirty="0">
                <a:solidFill>
                  <a:schemeClr val="tx1"/>
                </a:solidFill>
                <a:latin typeface="Liberation Sans" panose="020B0604020202020204"/>
              </a:rPr>
              <a:t>When calculating </a:t>
            </a:r>
            <a:r>
              <a:rPr lang="en-US" altLang="en-US" sz="2300" dirty="0">
                <a:solidFill>
                  <a:schemeClr val="tx1"/>
                </a:solidFill>
                <a:latin typeface="Liberation Sans" panose="020B0604020202020204"/>
              </a:rPr>
              <a:t>Diluted</a:t>
            </a:r>
            <a:r>
              <a:rPr lang="en-US" altLang="en-US" sz="2300" b="0" dirty="0">
                <a:solidFill>
                  <a:schemeClr val="tx1"/>
                </a:solidFill>
                <a:latin typeface="Liberation Sans" panose="020B0604020202020204"/>
              </a:rPr>
              <a:t> EPS, </a:t>
            </a:r>
            <a:r>
              <a:rPr lang="en-US" altLang="en-US" sz="2300" dirty="0">
                <a:solidFill>
                  <a:schemeClr val="tx1"/>
                </a:solidFill>
                <a:latin typeface="Liberation Sans" panose="020B0604020202020204"/>
              </a:rPr>
              <a:t>begin with basic</a:t>
            </a:r>
            <a:r>
              <a:rPr lang="en-US" altLang="en-US" sz="2300" b="0" dirty="0">
                <a:solidFill>
                  <a:schemeClr val="tx1"/>
                </a:solidFill>
                <a:latin typeface="Liberation Sans" panose="020B0604020202020204"/>
              </a:rPr>
              <a:t> EPS.</a:t>
            </a:r>
          </a:p>
        </p:txBody>
      </p:sp>
      <p:sp>
        <p:nvSpPr>
          <p:cNvPr id="24"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81766"/>
                                        </p:tgtEl>
                                        <p:attrNameLst>
                                          <p:attrName>style.visibility</p:attrName>
                                        </p:attrNameLst>
                                      </p:cBhvr>
                                      <p:to>
                                        <p:strVal val="visible"/>
                                      </p:to>
                                    </p:set>
                                    <p:animEffect transition="in" filter="wipe(left)">
                                      <p:cBhvr>
                                        <p:cTn id="7" dur="500"/>
                                        <p:tgtEl>
                                          <p:spTgt spid="17817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81767"/>
                                        </p:tgtEl>
                                        <p:attrNameLst>
                                          <p:attrName>style.visibility</p:attrName>
                                        </p:attrNameLst>
                                      </p:cBhvr>
                                      <p:to>
                                        <p:strVal val="visible"/>
                                      </p:to>
                                    </p:set>
                                    <p:animEffect transition="in" filter="wipe(left)">
                                      <p:cBhvr>
                                        <p:cTn id="12" dur="500"/>
                                        <p:tgtEl>
                                          <p:spTgt spid="17817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81775"/>
                                        </p:tgtEl>
                                        <p:attrNameLst>
                                          <p:attrName>style.visibility</p:attrName>
                                        </p:attrNameLst>
                                      </p:cBhvr>
                                      <p:to>
                                        <p:strVal val="visible"/>
                                      </p:to>
                                    </p:set>
                                    <p:animEffect transition="in" filter="wipe(left)">
                                      <p:cBhvr>
                                        <p:cTn id="17" dur="500"/>
                                        <p:tgtEl>
                                          <p:spTgt spid="17817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81773"/>
                                        </p:tgtEl>
                                        <p:attrNameLst>
                                          <p:attrName>style.visibility</p:attrName>
                                        </p:attrNameLst>
                                      </p:cBhvr>
                                      <p:to>
                                        <p:strVal val="visible"/>
                                      </p:to>
                                    </p:set>
                                    <p:animEffect transition="in" filter="wipe(left)">
                                      <p:cBhvr>
                                        <p:cTn id="22" dur="500"/>
                                        <p:tgtEl>
                                          <p:spTgt spid="17817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81774"/>
                                        </p:tgtEl>
                                        <p:attrNameLst>
                                          <p:attrName>style.visibility</p:attrName>
                                        </p:attrNameLst>
                                      </p:cBhvr>
                                      <p:to>
                                        <p:strVal val="visible"/>
                                      </p:to>
                                    </p:set>
                                    <p:animEffect transition="in" filter="wipe(left)">
                                      <p:cBhvr>
                                        <p:cTn id="27" dur="500"/>
                                        <p:tgtEl>
                                          <p:spTgt spid="17817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81779"/>
                                        </p:tgtEl>
                                        <p:attrNameLst>
                                          <p:attrName>style.visibility</p:attrName>
                                        </p:attrNameLst>
                                      </p:cBhvr>
                                      <p:to>
                                        <p:strVal val="visible"/>
                                      </p:to>
                                    </p:set>
                                    <p:animEffect transition="in" filter="wipe(left)">
                                      <p:cBhvr>
                                        <p:cTn id="32" dur="500"/>
                                        <p:tgtEl>
                                          <p:spTgt spid="178177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81776"/>
                                        </p:tgtEl>
                                        <p:attrNameLst>
                                          <p:attrName>style.visibility</p:attrName>
                                        </p:attrNameLst>
                                      </p:cBhvr>
                                      <p:to>
                                        <p:strVal val="visible"/>
                                      </p:to>
                                    </p:set>
                                    <p:animEffect transition="in" filter="wipe(left)">
                                      <p:cBhvr>
                                        <p:cTn id="37" dur="500"/>
                                        <p:tgtEl>
                                          <p:spTgt spid="178177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81777"/>
                                        </p:tgtEl>
                                        <p:attrNameLst>
                                          <p:attrName>style.visibility</p:attrName>
                                        </p:attrNameLst>
                                      </p:cBhvr>
                                      <p:to>
                                        <p:strVal val="visible"/>
                                      </p:to>
                                    </p:set>
                                    <p:animEffect transition="in" filter="wipe(left)">
                                      <p:cBhvr>
                                        <p:cTn id="42" dur="500"/>
                                        <p:tgtEl>
                                          <p:spTgt spid="17817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81770"/>
                                        </p:tgtEl>
                                        <p:attrNameLst>
                                          <p:attrName>style.visibility</p:attrName>
                                        </p:attrNameLst>
                                      </p:cBhvr>
                                      <p:to>
                                        <p:strVal val="visible"/>
                                      </p:to>
                                    </p:set>
                                    <p:animEffect transition="in" filter="wipe(left)">
                                      <p:cBhvr>
                                        <p:cTn id="47" dur="500"/>
                                        <p:tgtEl>
                                          <p:spTgt spid="1781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66" grpId="0"/>
      <p:bldP spid="1781767" grpId="0"/>
      <p:bldP spid="1781770" grpId="0"/>
      <p:bldP spid="1781773" grpId="0"/>
      <p:bldP spid="1781774" grpId="0"/>
      <p:bldP spid="1781775" grpId="0"/>
      <p:bldP spid="1781776" grpId="0"/>
      <p:bldP spid="1781777" grpId="0"/>
      <p:bldP spid="178177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78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278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2788"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2789"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graphicFrame>
        <p:nvGraphicFramePr>
          <p:cNvPr id="75782" name="Object 8"/>
          <p:cNvGraphicFramePr>
            <a:graphicFrameLocks noChangeAspect="1"/>
          </p:cNvGraphicFramePr>
          <p:nvPr>
            <p:extLst>
              <p:ext uri="{D42A27DB-BD31-4B8C-83A1-F6EECF244321}">
                <p14:modId xmlns:p14="http://schemas.microsoft.com/office/powerpoint/2010/main" val="2482750684"/>
              </p:ext>
            </p:extLst>
          </p:nvPr>
        </p:nvGraphicFramePr>
        <p:xfrm>
          <a:off x="654050" y="2649538"/>
          <a:ext cx="8108950" cy="2930525"/>
        </p:xfrm>
        <a:graphic>
          <a:graphicData uri="http://schemas.openxmlformats.org/presentationml/2006/ole">
            <mc:AlternateContent xmlns:mc="http://schemas.openxmlformats.org/markup-compatibility/2006">
              <mc:Choice xmlns:v="urn:schemas-microsoft-com:vml" Requires="v">
                <p:oleObj spid="_x0000_s75873" name="Worksheet" r:id="rId4" imgW="4147950" imgH="1524000" progId="Excel.Sheet.8">
                  <p:embed/>
                </p:oleObj>
              </mc:Choice>
              <mc:Fallback>
                <p:oleObj name="Worksheet" r:id="rId4" imgW="4147950" imgH="1524000" progId="Excel.Sheet.8">
                  <p:embed/>
                  <p:pic>
                    <p:nvPicPr>
                      <p:cNvPr id="0" name="Object 8"/>
                      <p:cNvPicPr>
                        <a:picLocks noChangeAspect="1" noChangeArrowheads="1"/>
                      </p:cNvPicPr>
                      <p:nvPr/>
                    </p:nvPicPr>
                    <p:blipFill>
                      <a:blip r:embed="rId5"/>
                      <a:srcRect/>
                      <a:stretch>
                        <a:fillRect/>
                      </a:stretch>
                    </p:blipFill>
                    <p:spPr bwMode="auto">
                      <a:xfrm>
                        <a:off x="654050" y="2649538"/>
                        <a:ext cx="810895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83" name="Rectangle 10"/>
          <p:cNvSpPr>
            <a:spLocks noGrp="1" noChangeArrowheads="1"/>
          </p:cNvSpPr>
          <p:nvPr>
            <p:ph type="body" idx="1"/>
          </p:nvPr>
        </p:nvSpPr>
        <p:spPr bwMode="auto">
          <a:xfrm>
            <a:off x="622300" y="1371600"/>
            <a:ext cx="83693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463550" indent="-463550">
              <a:lnSpc>
                <a:spcPct val="120000"/>
              </a:lnSpc>
              <a:spcBef>
                <a:spcPts val="1200"/>
              </a:spcBef>
              <a:buFont typeface="Wingdings" panose="05000000000000000000" pitchFamily="2" charset="2"/>
              <a:buNone/>
            </a:pPr>
            <a:r>
              <a:rPr lang="en-US" altLang="en-US" sz="2300" b="0" dirty="0" smtClean="0">
                <a:solidFill>
                  <a:schemeClr val="tx1"/>
                </a:solidFill>
                <a:effectLst/>
              </a:rPr>
              <a:t>(b) Assume bonds were issued on Sept. 1, 2017 .</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578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75787" name="Text Box 9"/>
          <p:cNvSpPr txBox="1">
            <a:spLocks noChangeArrowheads="1"/>
          </p:cNvSpPr>
          <p:nvPr/>
        </p:nvSpPr>
        <p:spPr bwMode="auto">
          <a:xfrm>
            <a:off x="609600" y="2087563"/>
            <a:ext cx="41148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200" dirty="0">
                <a:solidFill>
                  <a:schemeClr val="tx1"/>
                </a:solidFill>
                <a:latin typeface="Liberation Sans" panose="020B0604020202020204"/>
              </a:rPr>
              <a:t>Calculation of Net Income</a:t>
            </a:r>
          </a:p>
        </p:txBody>
      </p:sp>
      <p:sp>
        <p:nvSpPr>
          <p:cNvPr id="12"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3814" name="Text Box 6"/>
          <p:cNvSpPr txBox="1">
            <a:spLocks noChangeArrowheads="1"/>
          </p:cNvSpPr>
          <p:nvPr/>
        </p:nvSpPr>
        <p:spPr bwMode="auto">
          <a:xfrm>
            <a:off x="381000" y="3581400"/>
            <a:ext cx="1752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$4,500</a:t>
            </a:r>
          </a:p>
        </p:txBody>
      </p:sp>
      <p:sp>
        <p:nvSpPr>
          <p:cNvPr id="1783815" name="Text Box 7"/>
          <p:cNvSpPr txBox="1">
            <a:spLocks noChangeArrowheads="1"/>
          </p:cNvSpPr>
          <p:nvPr/>
        </p:nvSpPr>
        <p:spPr bwMode="auto">
          <a:xfrm>
            <a:off x="381000" y="4311650"/>
            <a:ext cx="1752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2,000</a:t>
            </a:r>
          </a:p>
        </p:txBody>
      </p:sp>
      <p:sp>
        <p:nvSpPr>
          <p:cNvPr id="1783816" name="Line 8"/>
          <p:cNvSpPr>
            <a:spLocks noChangeShapeType="1"/>
          </p:cNvSpPr>
          <p:nvPr/>
        </p:nvSpPr>
        <p:spPr bwMode="auto">
          <a:xfrm>
            <a:off x="457200" y="4191000"/>
            <a:ext cx="66294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6805" name="Text Box 9"/>
          <p:cNvSpPr txBox="1">
            <a:spLocks noChangeArrowheads="1"/>
          </p:cNvSpPr>
          <p:nvPr/>
        </p:nvSpPr>
        <p:spPr bwMode="auto">
          <a:xfrm>
            <a:off x="53340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83818" name="Text Box 10"/>
          <p:cNvSpPr txBox="1">
            <a:spLocks noChangeArrowheads="1"/>
          </p:cNvSpPr>
          <p:nvPr/>
        </p:nvSpPr>
        <p:spPr bwMode="auto">
          <a:xfrm>
            <a:off x="7467600" y="3890963"/>
            <a:ext cx="1371600" cy="4875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500" dirty="0">
                <a:solidFill>
                  <a:srgbClr val="CC0000"/>
                </a:solidFill>
                <a:latin typeface="Liberation Sans" panose="020B0604020202020204"/>
              </a:rPr>
              <a:t>$1.37</a:t>
            </a:r>
          </a:p>
        </p:txBody>
      </p:sp>
      <p:sp>
        <p:nvSpPr>
          <p:cNvPr id="76807" name="Text Box 11"/>
          <p:cNvSpPr txBox="1">
            <a:spLocks noChangeArrowheads="1"/>
          </p:cNvSpPr>
          <p:nvPr/>
        </p:nvSpPr>
        <p:spPr bwMode="auto">
          <a:xfrm>
            <a:off x="609600" y="2819400"/>
            <a:ext cx="3581400" cy="492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500" dirty="0">
                <a:solidFill>
                  <a:schemeClr val="tx1"/>
                </a:solidFill>
                <a:latin typeface="Liberation Sans" panose="020B0604020202020204"/>
              </a:rPr>
              <a:t>Diluted EPS</a:t>
            </a:r>
          </a:p>
        </p:txBody>
      </p:sp>
      <p:sp>
        <p:nvSpPr>
          <p:cNvPr id="1783820" name="Rectangle 12"/>
          <p:cNvSpPr>
            <a:spLocks noChangeArrowheads="1"/>
          </p:cNvSpPr>
          <p:nvPr/>
        </p:nvSpPr>
        <p:spPr bwMode="auto">
          <a:xfrm>
            <a:off x="2286000" y="3581400"/>
            <a:ext cx="31242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$1,600 (1 - .40)</a:t>
            </a:r>
          </a:p>
        </p:txBody>
      </p:sp>
      <p:sp>
        <p:nvSpPr>
          <p:cNvPr id="1783821" name="Rectangle 13"/>
          <p:cNvSpPr>
            <a:spLocks noChangeArrowheads="1"/>
          </p:cNvSpPr>
          <p:nvPr/>
        </p:nvSpPr>
        <p:spPr bwMode="auto">
          <a:xfrm>
            <a:off x="2362200" y="4311650"/>
            <a:ext cx="3048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6,000 x 4/12 yr.</a:t>
            </a:r>
          </a:p>
        </p:txBody>
      </p:sp>
      <p:sp>
        <p:nvSpPr>
          <p:cNvPr id="1783822" name="Text Box 14"/>
          <p:cNvSpPr txBox="1">
            <a:spLocks noChangeArrowheads="1"/>
          </p:cNvSpPr>
          <p:nvPr/>
        </p:nvSpPr>
        <p:spPr bwMode="auto">
          <a:xfrm>
            <a:off x="5638800" y="3581400"/>
            <a:ext cx="1524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$5,460</a:t>
            </a:r>
          </a:p>
        </p:txBody>
      </p:sp>
      <p:sp>
        <p:nvSpPr>
          <p:cNvPr id="1783823" name="Text Box 15"/>
          <p:cNvSpPr txBox="1">
            <a:spLocks noChangeArrowheads="1"/>
          </p:cNvSpPr>
          <p:nvPr/>
        </p:nvSpPr>
        <p:spPr bwMode="auto">
          <a:xfrm>
            <a:off x="5638800" y="4311650"/>
            <a:ext cx="1524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4,000</a:t>
            </a:r>
          </a:p>
        </p:txBody>
      </p:sp>
      <p:sp>
        <p:nvSpPr>
          <p:cNvPr id="76812" name="Text Box 16"/>
          <p:cNvSpPr txBox="1">
            <a:spLocks noChangeArrowheads="1"/>
          </p:cNvSpPr>
          <p:nvPr/>
        </p:nvSpPr>
        <p:spPr bwMode="auto">
          <a:xfrm>
            <a:off x="70866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83825" name="Text Box 17"/>
          <p:cNvSpPr txBox="1">
            <a:spLocks noChangeArrowheads="1"/>
          </p:cNvSpPr>
          <p:nvPr/>
        </p:nvSpPr>
        <p:spPr bwMode="auto">
          <a:xfrm>
            <a:off x="2362200" y="5745163"/>
            <a:ext cx="30480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Effect on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a:t>
            </a:r>
            <a:r>
              <a:rPr lang="en-US" altLang="en-US" sz="2200" b="0" dirty="0">
                <a:solidFill>
                  <a:srgbClr val="CC0000"/>
                </a:solidFill>
                <a:latin typeface="Liberation Sans" panose="020B0604020202020204"/>
              </a:rPr>
              <a:t>48</a:t>
            </a:r>
          </a:p>
        </p:txBody>
      </p:sp>
      <p:sp>
        <p:nvSpPr>
          <p:cNvPr id="1783826" name="AutoShape 18"/>
          <p:cNvSpPr>
            <a:spLocks/>
          </p:cNvSpPr>
          <p:nvPr/>
        </p:nvSpPr>
        <p:spPr bwMode="auto">
          <a:xfrm rot="5400000">
            <a:off x="3657600" y="3886200"/>
            <a:ext cx="457200" cy="2895600"/>
          </a:xfrm>
          <a:prstGeom prst="rightBrace">
            <a:avLst>
              <a:gd name="adj1" fmla="val 52778"/>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3827" name="Text Box 19"/>
          <p:cNvSpPr txBox="1">
            <a:spLocks noChangeArrowheads="1"/>
          </p:cNvSpPr>
          <p:nvPr/>
        </p:nvSpPr>
        <p:spPr bwMode="auto">
          <a:xfrm>
            <a:off x="457200" y="5562600"/>
            <a:ext cx="16002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Basic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$2.25</a:t>
            </a:r>
            <a:endParaRPr lang="en-US" altLang="en-US" sz="2200" b="0" dirty="0">
              <a:solidFill>
                <a:srgbClr val="CC0000"/>
              </a:solidFill>
              <a:latin typeface="Liberation Sans" panose="020B0604020202020204"/>
            </a:endParaRPr>
          </a:p>
        </p:txBody>
      </p:sp>
      <p:sp>
        <p:nvSpPr>
          <p:cNvPr id="1783828" name="AutoShape 20"/>
          <p:cNvSpPr>
            <a:spLocks/>
          </p:cNvSpPr>
          <p:nvPr/>
        </p:nvSpPr>
        <p:spPr bwMode="auto">
          <a:xfrm rot="5400000">
            <a:off x="990600" y="4572000"/>
            <a:ext cx="457200" cy="1524000"/>
          </a:xfrm>
          <a:prstGeom prst="rightBrace">
            <a:avLst>
              <a:gd name="adj1" fmla="val 27778"/>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3829" name="Text Box 21"/>
          <p:cNvSpPr txBox="1">
            <a:spLocks noChangeArrowheads="1"/>
          </p:cNvSpPr>
          <p:nvPr/>
        </p:nvSpPr>
        <p:spPr bwMode="auto">
          <a:xfrm>
            <a:off x="1981200" y="3505200"/>
            <a:ext cx="381000" cy="53495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800" dirty="0">
                <a:latin typeface="Liberation Sans" panose="020B0604020202020204"/>
              </a:rPr>
              <a:t>+</a:t>
            </a:r>
          </a:p>
        </p:txBody>
      </p:sp>
      <p:sp>
        <p:nvSpPr>
          <p:cNvPr id="1783830" name="Text Box 22"/>
          <p:cNvSpPr txBox="1">
            <a:spLocks noChangeArrowheads="1"/>
          </p:cNvSpPr>
          <p:nvPr/>
        </p:nvSpPr>
        <p:spPr bwMode="auto">
          <a:xfrm>
            <a:off x="1981200" y="4238625"/>
            <a:ext cx="381000" cy="53495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800" dirty="0">
                <a:latin typeface="Liberation Sans" panose="020B0604020202020204"/>
              </a:rPr>
              <a:t>+</a:t>
            </a:r>
          </a:p>
        </p:txBody>
      </p:sp>
      <p:sp>
        <p:nvSpPr>
          <p:cNvPr id="2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682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76822" name="Rectangle 10"/>
          <p:cNvSpPr txBox="1">
            <a:spLocks noChangeArrowheads="1"/>
          </p:cNvSpPr>
          <p:nvPr/>
        </p:nvSpPr>
        <p:spPr bwMode="auto">
          <a:xfrm>
            <a:off x="622300" y="1371600"/>
            <a:ext cx="83693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463550" indent="-4635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300" b="0" dirty="0">
                <a:solidFill>
                  <a:schemeClr val="tx1"/>
                </a:solidFill>
                <a:latin typeface="Liberation Sans" panose="020B0604020202020204"/>
              </a:rPr>
              <a:t>(b) Assume bonds were issued on Sept. 1, </a:t>
            </a:r>
            <a:r>
              <a:rPr lang="en-US" altLang="en-US" sz="2300" b="0" dirty="0" smtClean="0">
                <a:solidFill>
                  <a:schemeClr val="tx1"/>
                </a:solidFill>
                <a:latin typeface="Liberation Sans" panose="020B0604020202020204"/>
              </a:rPr>
              <a:t>2017 </a:t>
            </a:r>
            <a:r>
              <a:rPr lang="en-US" altLang="en-US" sz="2300" b="0" dirty="0">
                <a:solidFill>
                  <a:schemeClr val="tx1"/>
                </a:solidFill>
                <a:latin typeface="Liberation Sans" panose="020B0604020202020204"/>
              </a:rPr>
              <a:t>.</a:t>
            </a:r>
          </a:p>
        </p:txBody>
      </p:sp>
      <p:sp>
        <p:nvSpPr>
          <p:cNvPr id="76823" name="Text Box 5"/>
          <p:cNvSpPr txBox="1">
            <a:spLocks noChangeArrowheads="1"/>
          </p:cNvSpPr>
          <p:nvPr/>
        </p:nvSpPr>
        <p:spPr bwMode="auto">
          <a:xfrm>
            <a:off x="609600" y="2087563"/>
            <a:ext cx="8382000" cy="442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300" b="0" dirty="0">
                <a:solidFill>
                  <a:schemeClr val="tx1"/>
                </a:solidFill>
                <a:latin typeface="Liberation Sans" panose="020B0604020202020204"/>
              </a:rPr>
              <a:t>When calculating </a:t>
            </a:r>
            <a:r>
              <a:rPr lang="en-US" altLang="en-US" sz="2300" dirty="0">
                <a:solidFill>
                  <a:schemeClr val="tx1"/>
                </a:solidFill>
                <a:latin typeface="Liberation Sans" panose="020B0604020202020204"/>
              </a:rPr>
              <a:t>Diluted</a:t>
            </a:r>
            <a:r>
              <a:rPr lang="en-US" altLang="en-US" sz="2300" b="0" dirty="0">
                <a:solidFill>
                  <a:schemeClr val="tx1"/>
                </a:solidFill>
                <a:latin typeface="Liberation Sans" panose="020B0604020202020204"/>
              </a:rPr>
              <a:t> EPS, </a:t>
            </a:r>
            <a:r>
              <a:rPr lang="en-US" altLang="en-US" sz="2300" dirty="0">
                <a:solidFill>
                  <a:schemeClr val="tx1"/>
                </a:solidFill>
                <a:latin typeface="Liberation Sans" panose="020B0604020202020204"/>
              </a:rPr>
              <a:t>begin with basic</a:t>
            </a:r>
            <a:r>
              <a:rPr lang="en-US" altLang="en-US" sz="2300" b="0" dirty="0">
                <a:solidFill>
                  <a:schemeClr val="tx1"/>
                </a:solidFill>
                <a:latin typeface="Liberation Sans" panose="020B0604020202020204"/>
              </a:rPr>
              <a:t> EPS.</a:t>
            </a:r>
          </a:p>
        </p:txBody>
      </p:sp>
      <p:sp>
        <p:nvSpPr>
          <p:cNvPr id="24"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83814"/>
                                        </p:tgtEl>
                                        <p:attrNameLst>
                                          <p:attrName>style.visibility</p:attrName>
                                        </p:attrNameLst>
                                      </p:cBhvr>
                                      <p:to>
                                        <p:strVal val="visible"/>
                                      </p:to>
                                    </p:set>
                                    <p:animEffect transition="in" filter="wipe(left)">
                                      <p:cBhvr>
                                        <p:cTn id="7" dur="500"/>
                                        <p:tgtEl>
                                          <p:spTgt spid="17838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83815"/>
                                        </p:tgtEl>
                                        <p:attrNameLst>
                                          <p:attrName>style.visibility</p:attrName>
                                        </p:attrNameLst>
                                      </p:cBhvr>
                                      <p:to>
                                        <p:strVal val="visible"/>
                                      </p:to>
                                    </p:set>
                                    <p:animEffect transition="in" filter="wipe(left)">
                                      <p:cBhvr>
                                        <p:cTn id="12" dur="500"/>
                                        <p:tgtEl>
                                          <p:spTgt spid="17838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83827"/>
                                        </p:tgtEl>
                                        <p:attrNameLst>
                                          <p:attrName>style.visibility</p:attrName>
                                        </p:attrNameLst>
                                      </p:cBhvr>
                                      <p:to>
                                        <p:strVal val="visible"/>
                                      </p:to>
                                    </p:set>
                                    <p:animEffect transition="in" filter="wipe(left)">
                                      <p:cBhvr>
                                        <p:cTn id="17" dur="500"/>
                                        <p:tgtEl>
                                          <p:spTgt spid="17838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83820"/>
                                        </p:tgtEl>
                                        <p:attrNameLst>
                                          <p:attrName>style.visibility</p:attrName>
                                        </p:attrNameLst>
                                      </p:cBhvr>
                                      <p:to>
                                        <p:strVal val="visible"/>
                                      </p:to>
                                    </p:set>
                                    <p:animEffect transition="in" filter="wipe(left)">
                                      <p:cBhvr>
                                        <p:cTn id="22" dur="500"/>
                                        <p:tgtEl>
                                          <p:spTgt spid="17838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83821"/>
                                        </p:tgtEl>
                                        <p:attrNameLst>
                                          <p:attrName>style.visibility</p:attrName>
                                        </p:attrNameLst>
                                      </p:cBhvr>
                                      <p:to>
                                        <p:strVal val="visible"/>
                                      </p:to>
                                    </p:set>
                                    <p:animEffect transition="in" filter="wipe(left)">
                                      <p:cBhvr>
                                        <p:cTn id="27" dur="500"/>
                                        <p:tgtEl>
                                          <p:spTgt spid="17838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83825"/>
                                        </p:tgtEl>
                                        <p:attrNameLst>
                                          <p:attrName>style.visibility</p:attrName>
                                        </p:attrNameLst>
                                      </p:cBhvr>
                                      <p:to>
                                        <p:strVal val="visible"/>
                                      </p:to>
                                    </p:set>
                                    <p:animEffect transition="in" filter="wipe(left)">
                                      <p:cBhvr>
                                        <p:cTn id="32" dur="500"/>
                                        <p:tgtEl>
                                          <p:spTgt spid="178382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83822"/>
                                        </p:tgtEl>
                                        <p:attrNameLst>
                                          <p:attrName>style.visibility</p:attrName>
                                        </p:attrNameLst>
                                      </p:cBhvr>
                                      <p:to>
                                        <p:strVal val="visible"/>
                                      </p:to>
                                    </p:set>
                                    <p:animEffect transition="in" filter="wipe(left)">
                                      <p:cBhvr>
                                        <p:cTn id="37" dur="500"/>
                                        <p:tgtEl>
                                          <p:spTgt spid="17838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83823"/>
                                        </p:tgtEl>
                                        <p:attrNameLst>
                                          <p:attrName>style.visibility</p:attrName>
                                        </p:attrNameLst>
                                      </p:cBhvr>
                                      <p:to>
                                        <p:strVal val="visible"/>
                                      </p:to>
                                    </p:set>
                                    <p:animEffect transition="in" filter="wipe(left)">
                                      <p:cBhvr>
                                        <p:cTn id="42" dur="500"/>
                                        <p:tgtEl>
                                          <p:spTgt spid="17838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83818"/>
                                        </p:tgtEl>
                                        <p:attrNameLst>
                                          <p:attrName>style.visibility</p:attrName>
                                        </p:attrNameLst>
                                      </p:cBhvr>
                                      <p:to>
                                        <p:strVal val="visible"/>
                                      </p:to>
                                    </p:set>
                                    <p:animEffect transition="in" filter="wipe(left)">
                                      <p:cBhvr>
                                        <p:cTn id="47" dur="500"/>
                                        <p:tgtEl>
                                          <p:spTgt spid="1783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3814" grpId="0"/>
      <p:bldP spid="1783815" grpId="0"/>
      <p:bldP spid="1783818" grpId="0"/>
      <p:bldP spid="1783820" grpId="0"/>
      <p:bldP spid="1783821" grpId="0"/>
      <p:bldP spid="1783822" grpId="0"/>
      <p:bldP spid="1783823" grpId="0"/>
      <p:bldP spid="1783825" grpId="0"/>
      <p:bldP spid="17838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8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483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483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483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1447" name="Rectangle 8"/>
          <p:cNvSpPr>
            <a:spLocks noGrp="1" noChangeArrowheads="1"/>
          </p:cNvSpPr>
          <p:nvPr>
            <p:ph type="body" idx="1"/>
          </p:nvPr>
        </p:nvSpPr>
        <p:spPr bwMode="auto">
          <a:xfrm>
            <a:off x="622300" y="1371600"/>
            <a:ext cx="81407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25000"/>
              </a:lnSpc>
              <a:spcBef>
                <a:spcPts val="1200"/>
              </a:spcBef>
              <a:buFont typeface="Wingdings" panose="05000000000000000000" pitchFamily="2" charset="2"/>
              <a:buNone/>
              <a:defRPr/>
            </a:pPr>
            <a:r>
              <a:rPr lang="en-US" sz="2100" dirty="0">
                <a:solidFill>
                  <a:schemeClr val="tx1"/>
                </a:solidFill>
                <a:effectLst/>
              </a:rPr>
              <a:t>Illustration: </a:t>
            </a:r>
            <a:r>
              <a:rPr lang="en-US" sz="2100" b="0" dirty="0" smtClean="0">
                <a:solidFill>
                  <a:schemeClr val="tx1"/>
                </a:solidFill>
                <a:effectLst/>
              </a:rPr>
              <a:t>Prior </a:t>
            </a:r>
            <a:r>
              <a:rPr lang="en-US" sz="2100" b="0" dirty="0">
                <a:solidFill>
                  <a:schemeClr val="tx1"/>
                </a:solidFill>
                <a:effectLst/>
              </a:rPr>
              <a:t>to  </a:t>
            </a:r>
            <a:r>
              <a:rPr lang="en-US" sz="2100" b="0" dirty="0" smtClean="0">
                <a:solidFill>
                  <a:schemeClr val="tx1"/>
                </a:solidFill>
                <a:effectLst/>
              </a:rPr>
              <a:t>2017, </a:t>
            </a:r>
            <a:r>
              <a:rPr lang="en-US" sz="2100" b="0" dirty="0">
                <a:solidFill>
                  <a:schemeClr val="tx1"/>
                </a:solidFill>
                <a:effectLst/>
              </a:rPr>
              <a:t>Barkley Company issued 40,000 shares of 6% convertible, cumulative preferred stock, $100 par value.  Each share is convertible into 5 shares of common stock.  Net income for </a:t>
            </a:r>
            <a:r>
              <a:rPr lang="en-US" sz="2100" b="0" dirty="0" smtClean="0">
                <a:solidFill>
                  <a:schemeClr val="tx1"/>
                </a:solidFill>
                <a:effectLst/>
              </a:rPr>
              <a:t>2017 </a:t>
            </a:r>
            <a:r>
              <a:rPr lang="en-US" sz="2100" b="0" dirty="0">
                <a:solidFill>
                  <a:schemeClr val="tx1"/>
                </a:solidFill>
                <a:effectLst/>
              </a:rPr>
              <a:t>was $1,200,000. There were 600,000 common shares outstanding during </a:t>
            </a:r>
            <a:r>
              <a:rPr lang="en-US" sz="2100" b="0" dirty="0" smtClean="0">
                <a:solidFill>
                  <a:schemeClr val="tx1"/>
                </a:solidFill>
                <a:effectLst/>
              </a:rPr>
              <a:t>2017. </a:t>
            </a:r>
            <a:r>
              <a:rPr lang="en-US" sz="2100" b="0" dirty="0">
                <a:solidFill>
                  <a:schemeClr val="tx1"/>
                </a:solidFill>
                <a:effectLst/>
              </a:rPr>
              <a:t>There were no changes during </a:t>
            </a:r>
            <a:r>
              <a:rPr lang="en-US" sz="2100" b="0" dirty="0" smtClean="0">
                <a:solidFill>
                  <a:schemeClr val="tx1"/>
                </a:solidFill>
                <a:effectLst/>
              </a:rPr>
              <a:t>2017 </a:t>
            </a:r>
            <a:r>
              <a:rPr lang="en-US" sz="2100" b="0" dirty="0">
                <a:solidFill>
                  <a:schemeClr val="tx1"/>
                </a:solidFill>
                <a:effectLst/>
              </a:rPr>
              <a:t>in the number of common or preferred shares outstanding.</a:t>
            </a:r>
          </a:p>
          <a:p>
            <a:pPr marL="0" indent="0">
              <a:lnSpc>
                <a:spcPct val="125000"/>
              </a:lnSpc>
              <a:spcBef>
                <a:spcPts val="1200"/>
              </a:spcBef>
              <a:buFont typeface="Wingdings" panose="05000000000000000000" pitchFamily="2" charset="2"/>
              <a:buNone/>
              <a:defRPr/>
            </a:pPr>
            <a:r>
              <a:rPr lang="en-US" sz="2100" dirty="0">
                <a:solidFill>
                  <a:schemeClr val="tx1"/>
                </a:solidFill>
                <a:effectLst/>
              </a:rPr>
              <a:t>Instructions</a:t>
            </a:r>
          </a:p>
          <a:p>
            <a:pPr lvl="1" indent="-515938">
              <a:lnSpc>
                <a:spcPct val="125000"/>
              </a:lnSpc>
              <a:spcBef>
                <a:spcPts val="1200"/>
              </a:spcBef>
              <a:buFont typeface="Wingdings" panose="05000000000000000000" pitchFamily="2" charset="2"/>
              <a:buNone/>
              <a:defRPr/>
            </a:pPr>
            <a:r>
              <a:rPr lang="en-US" sz="2100" b="0" dirty="0">
                <a:solidFill>
                  <a:schemeClr val="tx1"/>
                </a:solidFill>
                <a:effectLst/>
              </a:rPr>
              <a:t>(a)  Compute diluted earnings per share for </a:t>
            </a:r>
            <a:r>
              <a:rPr lang="en-US" sz="2100" b="0" dirty="0" smtClean="0">
                <a:solidFill>
                  <a:schemeClr val="tx1"/>
                </a:solidFill>
                <a:effectLst/>
              </a:rPr>
              <a:t>2017.</a:t>
            </a:r>
            <a:endParaRPr lang="en-US" sz="2100" b="0" dirty="0">
              <a:solidFill>
                <a:schemeClr val="tx1"/>
              </a:solidFill>
              <a:effectLst/>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783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1"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142128" y="5462588"/>
            <a:ext cx="2819400" cy="369332"/>
          </a:xfrm>
          <a:prstGeom prst="rect">
            <a:avLst/>
          </a:prstGeom>
          <a:solidFill>
            <a:srgbClr val="FFFFCC"/>
          </a:solidFill>
          <a:ln w="38100">
            <a:solidFill>
              <a:schemeClr val="tx1"/>
            </a:solidFill>
            <a:miter lim="800000"/>
            <a:headEnd/>
            <a:tailEnd/>
          </a:ln>
          <a:effectLs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b="0" dirty="0">
                <a:solidFill>
                  <a:schemeClr val="tx1"/>
                </a:solidFill>
                <a:latin typeface="Liberation Sans" panose="020B0604020202020204"/>
              </a:rPr>
              <a:t>(at the holder’s option)</a:t>
            </a:r>
          </a:p>
        </p:txBody>
      </p:sp>
      <p:sp>
        <p:nvSpPr>
          <p:cNvPr id="6147" name="Rectangle 3"/>
          <p:cNvSpPr>
            <a:spLocks noChangeArrowheads="1"/>
          </p:cNvSpPr>
          <p:nvPr/>
        </p:nvSpPr>
        <p:spPr bwMode="auto">
          <a:xfrm>
            <a:off x="1371600" y="3709988"/>
            <a:ext cx="7162800" cy="5334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0" rIns="90488" bIns="44450" anchor="ctr"/>
          <a:lstStyle>
            <a:lvl1pPr marL="342900" indent="-3429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20000"/>
              </a:spcBef>
              <a:buClr>
                <a:schemeClr val="accent2"/>
              </a:buClr>
              <a:buSzPct val="75000"/>
              <a:buFont typeface="Wingdings" panose="05000000000000000000" pitchFamily="2" charset="2"/>
              <a:buNone/>
            </a:pPr>
            <a:r>
              <a:rPr lang="en-US" altLang="en-US" sz="2400" b="0" dirty="0">
                <a:solidFill>
                  <a:schemeClr val="tx1"/>
                </a:solidFill>
                <a:latin typeface="Liberation Sans" panose="020B0604020202020204"/>
              </a:rPr>
              <a:t>Benefit of a Bond   </a:t>
            </a:r>
            <a:r>
              <a:rPr lang="en-US" altLang="en-US" sz="2000" b="0" dirty="0">
                <a:solidFill>
                  <a:schemeClr val="tx1"/>
                </a:solidFill>
                <a:latin typeface="Liberation Sans" panose="020B0604020202020204"/>
              </a:rPr>
              <a:t>(guaranteed interest and principal)</a:t>
            </a:r>
          </a:p>
        </p:txBody>
      </p:sp>
      <p:sp>
        <p:nvSpPr>
          <p:cNvPr id="6148" name="Rectangle 4"/>
          <p:cNvSpPr>
            <a:spLocks noChangeArrowheads="1"/>
          </p:cNvSpPr>
          <p:nvPr/>
        </p:nvSpPr>
        <p:spPr bwMode="auto">
          <a:xfrm>
            <a:off x="1371600" y="4929188"/>
            <a:ext cx="7162800" cy="53340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0" rIns="90488" bIns="44450" anchor="ctr"/>
          <a:lstStyle>
            <a:lvl1pPr marL="342900" indent="-3429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20000"/>
              </a:spcBef>
              <a:buClr>
                <a:schemeClr val="accent2"/>
              </a:buClr>
              <a:buSzPct val="75000"/>
              <a:buFont typeface="Wingdings" panose="05000000000000000000" pitchFamily="2" charset="2"/>
              <a:buNone/>
            </a:pPr>
            <a:r>
              <a:rPr lang="en-US" altLang="en-US" sz="2400" b="0" dirty="0">
                <a:solidFill>
                  <a:schemeClr val="tx1"/>
                </a:solidFill>
                <a:latin typeface="Liberation Sans" panose="020B0604020202020204"/>
              </a:rPr>
              <a:t>Privilege of Exchanging it for Stock</a:t>
            </a:r>
          </a:p>
        </p:txBody>
      </p:sp>
      <p:pic>
        <p:nvPicPr>
          <p:cNvPr id="61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709988"/>
            <a:ext cx="609600" cy="5334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929188"/>
            <a:ext cx="609600" cy="5334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8"/>
          <p:cNvSpPr txBox="1">
            <a:spLocks noChangeArrowheads="1"/>
          </p:cNvSpPr>
          <p:nvPr/>
        </p:nvSpPr>
        <p:spPr bwMode="auto">
          <a:xfrm>
            <a:off x="609600" y="1981200"/>
            <a:ext cx="8001000" cy="9906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2"/>
                  </a:outerShdw>
                </a:effectLst>
              </a14:hiddenEffects>
            </a:ext>
          </a:extLst>
        </p:spPr>
        <p:txBody>
          <a:bodyPr lIns="90488" tIns="44450" rIns="90488" bIns="44450"/>
          <a:lstStyle>
            <a:defPPr>
              <a:defRPr lang="en-US"/>
            </a:defPPr>
            <a:lvl1pPr algn="l">
              <a:lnSpc>
                <a:spcPct val="120000"/>
              </a:lnSpc>
              <a:spcBef>
                <a:spcPts val="1200"/>
              </a:spcBef>
              <a:buClr>
                <a:schemeClr val="accent2"/>
              </a:buClr>
              <a:buSzPct val="75000"/>
              <a:buFont typeface="Wingdings" pitchFamily="2" charset="2"/>
              <a:buNone/>
              <a:defRPr sz="2300" b="0">
                <a:solidFill>
                  <a:schemeClr val="tx1"/>
                </a:solidFill>
                <a:latin typeface="Arial" charset="0"/>
              </a:defRPr>
            </a:lvl1pPr>
          </a:lstStyle>
          <a:p>
            <a:pPr>
              <a:defRPr/>
            </a:pPr>
            <a:r>
              <a:rPr lang="en-US" b="1" dirty="0" smtClean="0">
                <a:solidFill>
                  <a:schemeClr val="tx2">
                    <a:lumMod val="50000"/>
                  </a:schemeClr>
                </a:solidFill>
                <a:latin typeface="Liberation Sans" panose="020B0604020202020204"/>
              </a:rPr>
              <a:t>Convertible bonds </a:t>
            </a:r>
            <a:r>
              <a:rPr lang="en-US" dirty="0" smtClean="0">
                <a:latin typeface="Liberation Sans" panose="020B0604020202020204"/>
              </a:rPr>
              <a:t>can be changed into other corporate securities during some specified period of time after issuance.</a:t>
            </a:r>
          </a:p>
        </p:txBody>
      </p:sp>
      <p:sp>
        <p:nvSpPr>
          <p:cNvPr id="6152" name="Text Box 9"/>
          <p:cNvSpPr txBox="1">
            <a:spLocks noChangeArrowheads="1"/>
          </p:cNvSpPr>
          <p:nvPr/>
        </p:nvSpPr>
        <p:spPr bwMode="auto">
          <a:xfrm>
            <a:off x="4419600" y="4227513"/>
            <a:ext cx="609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4000" dirty="0">
                <a:solidFill>
                  <a:schemeClr val="tx1"/>
                </a:solidFill>
                <a:latin typeface="Liberation Sans" panose="020B0604020202020204"/>
              </a:rPr>
              <a:t>+</a:t>
            </a:r>
          </a:p>
        </p:txBody>
      </p:sp>
      <p:sp>
        <p:nvSpPr>
          <p:cNvPr id="615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1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6156" name="Rectangle 2"/>
          <p:cNvSpPr>
            <a:spLocks noChangeArrowheads="1"/>
          </p:cNvSpPr>
          <p:nvPr/>
        </p:nvSpPr>
        <p:spPr bwMode="auto">
          <a:xfrm>
            <a:off x="609600" y="13716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buSzPct val="80000"/>
            </a:pPr>
            <a:r>
              <a:rPr lang="en-US" altLang="en-US" sz="2800" dirty="0">
                <a:solidFill>
                  <a:srgbClr val="CC0000"/>
                </a:solidFill>
                <a:latin typeface="Liberation Sans" panose="020B0604020202020204"/>
              </a:rPr>
              <a:t>Accounting for Convertible Debt</a:t>
            </a:r>
          </a:p>
        </p:txBody>
      </p:sp>
      <p:sp>
        <p:nvSpPr>
          <p:cNvPr id="13" name="Rectangle 10"/>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chemeClr val="tx2">
                    <a:lumMod val="50000"/>
                  </a:schemeClr>
                </a:solidFill>
                <a:latin typeface="Liberation Sans" panose="020B0604020202020204"/>
              </a:rPr>
              <a:t>DILUTIVE SECURITIES</a:t>
            </a:r>
            <a:endParaRPr lang="en-US" sz="3200" dirty="0">
              <a:solidFill>
                <a:schemeClr val="tx2">
                  <a:lumMod val="50000"/>
                </a:schemeClr>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body" idx="1"/>
          </p:nvPr>
        </p:nvSpPr>
        <p:spPr bwMode="auto">
          <a:xfrm>
            <a:off x="546100" y="1447800"/>
            <a:ext cx="83693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10000"/>
              </a:lnSpc>
              <a:spcBef>
                <a:spcPct val="25000"/>
              </a:spcBef>
              <a:buFont typeface="Wingdings" panose="05000000000000000000" pitchFamily="2" charset="2"/>
              <a:buNone/>
            </a:pPr>
            <a:r>
              <a:rPr lang="en-US" altLang="en-US" sz="2300" b="0" dirty="0" smtClean="0">
                <a:effectLst/>
              </a:rPr>
              <a:t>(a) Compute diluted earnings per share for 2017.</a:t>
            </a:r>
          </a:p>
        </p:txBody>
      </p:sp>
      <p:sp>
        <p:nvSpPr>
          <p:cNvPr id="78851" name="Text Box 5"/>
          <p:cNvSpPr txBox="1">
            <a:spLocks noChangeArrowheads="1"/>
          </p:cNvSpPr>
          <p:nvPr/>
        </p:nvSpPr>
        <p:spPr bwMode="auto">
          <a:xfrm>
            <a:off x="533400" y="2087563"/>
            <a:ext cx="8382000" cy="442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300" b="0" dirty="0">
                <a:solidFill>
                  <a:schemeClr val="tx1"/>
                </a:solidFill>
                <a:latin typeface="Liberation Sans" panose="020B0604020202020204"/>
              </a:rPr>
              <a:t>When calculating </a:t>
            </a:r>
            <a:r>
              <a:rPr lang="en-US" altLang="en-US" sz="2300" dirty="0">
                <a:solidFill>
                  <a:schemeClr val="tx1"/>
                </a:solidFill>
                <a:latin typeface="Liberation Sans" panose="020B0604020202020204"/>
              </a:rPr>
              <a:t>Diluted</a:t>
            </a:r>
            <a:r>
              <a:rPr lang="en-US" altLang="en-US" sz="2300" b="0" dirty="0">
                <a:solidFill>
                  <a:schemeClr val="tx1"/>
                </a:solidFill>
                <a:latin typeface="Liberation Sans" panose="020B0604020202020204"/>
              </a:rPr>
              <a:t> EPS, begin with </a:t>
            </a:r>
            <a:r>
              <a:rPr lang="en-US" altLang="en-US" sz="2300" dirty="0">
                <a:solidFill>
                  <a:schemeClr val="tx1"/>
                </a:solidFill>
                <a:latin typeface="Liberation Sans" panose="020B0604020202020204"/>
              </a:rPr>
              <a:t>basic</a:t>
            </a:r>
            <a:r>
              <a:rPr lang="en-US" altLang="en-US" sz="2300" b="0" dirty="0">
                <a:solidFill>
                  <a:schemeClr val="tx1"/>
                </a:solidFill>
                <a:latin typeface="Liberation Sans" panose="020B0604020202020204"/>
              </a:rPr>
              <a:t> EPS.</a:t>
            </a:r>
          </a:p>
        </p:txBody>
      </p:sp>
      <p:sp>
        <p:nvSpPr>
          <p:cNvPr id="1785862" name="Text Box 6"/>
          <p:cNvSpPr txBox="1">
            <a:spLocks noChangeArrowheads="1"/>
          </p:cNvSpPr>
          <p:nvPr/>
        </p:nvSpPr>
        <p:spPr bwMode="auto">
          <a:xfrm>
            <a:off x="381000" y="3581400"/>
            <a:ext cx="73152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Net income $1,200,000 – Pfd. Div. $</a:t>
            </a:r>
            <a:r>
              <a:rPr lang="en-US" altLang="en-US" sz="2300" dirty="0" smtClean="0">
                <a:solidFill>
                  <a:schemeClr val="tx1"/>
                </a:solidFill>
                <a:latin typeface="Liberation Sans" panose="020B0604020202020204"/>
              </a:rPr>
              <a:t>240,000 </a:t>
            </a:r>
            <a:r>
              <a:rPr lang="en-US" altLang="en-US" sz="2300" dirty="0" smtClean="0">
                <a:solidFill>
                  <a:srgbClr val="CC0000"/>
                </a:solidFill>
                <a:latin typeface="Liberation Sans" panose="020B0604020202020204"/>
              </a:rPr>
              <a:t>*</a:t>
            </a:r>
            <a:endParaRPr lang="en-US" altLang="en-US" sz="2300" dirty="0">
              <a:solidFill>
                <a:srgbClr val="CC0000"/>
              </a:solidFill>
              <a:latin typeface="Liberation Sans" panose="020B0604020202020204"/>
            </a:endParaRPr>
          </a:p>
        </p:txBody>
      </p:sp>
      <p:sp>
        <p:nvSpPr>
          <p:cNvPr id="1785863" name="Text Box 7"/>
          <p:cNvSpPr txBox="1">
            <a:spLocks noChangeArrowheads="1"/>
          </p:cNvSpPr>
          <p:nvPr/>
        </p:nvSpPr>
        <p:spPr bwMode="auto">
          <a:xfrm>
            <a:off x="914400" y="4311650"/>
            <a:ext cx="6477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Weighted average shares = 600,000</a:t>
            </a:r>
          </a:p>
        </p:txBody>
      </p:sp>
      <p:sp>
        <p:nvSpPr>
          <p:cNvPr id="1785864" name="Line 8"/>
          <p:cNvSpPr>
            <a:spLocks noChangeShapeType="1"/>
          </p:cNvSpPr>
          <p:nvPr/>
        </p:nvSpPr>
        <p:spPr bwMode="auto">
          <a:xfrm>
            <a:off x="304800" y="4191000"/>
            <a:ext cx="71628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8855" name="Text Box 9"/>
          <p:cNvSpPr txBox="1">
            <a:spLocks noChangeArrowheads="1"/>
          </p:cNvSpPr>
          <p:nvPr/>
        </p:nvSpPr>
        <p:spPr bwMode="auto">
          <a:xfrm>
            <a:off x="7467600" y="3886200"/>
            <a:ext cx="304800" cy="53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85866" name="Text Box 10"/>
          <p:cNvSpPr txBox="1">
            <a:spLocks noChangeArrowheads="1"/>
          </p:cNvSpPr>
          <p:nvPr/>
        </p:nvSpPr>
        <p:spPr bwMode="auto">
          <a:xfrm>
            <a:off x="7696200" y="3925888"/>
            <a:ext cx="1371600" cy="4816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300" dirty="0">
                <a:solidFill>
                  <a:srgbClr val="CC0000"/>
                </a:solidFill>
                <a:latin typeface="Liberation Sans" panose="020B0604020202020204"/>
              </a:rPr>
              <a:t>$1.60</a:t>
            </a:r>
          </a:p>
        </p:txBody>
      </p:sp>
      <p:sp>
        <p:nvSpPr>
          <p:cNvPr id="78857" name="Text Box 11"/>
          <p:cNvSpPr txBox="1">
            <a:spLocks noChangeArrowheads="1"/>
          </p:cNvSpPr>
          <p:nvPr/>
        </p:nvSpPr>
        <p:spPr bwMode="auto">
          <a:xfrm>
            <a:off x="533400" y="2819400"/>
            <a:ext cx="3581400" cy="492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500" dirty="0">
                <a:solidFill>
                  <a:schemeClr val="tx1"/>
                </a:solidFill>
                <a:latin typeface="Liberation Sans" panose="020B0604020202020204"/>
              </a:rPr>
              <a:t>Basic EPS</a:t>
            </a:r>
          </a:p>
        </p:txBody>
      </p:sp>
      <p:sp>
        <p:nvSpPr>
          <p:cNvPr id="1785868" name="Text Box 12"/>
          <p:cNvSpPr txBox="1">
            <a:spLocks noChangeArrowheads="1"/>
          </p:cNvSpPr>
          <p:nvPr/>
        </p:nvSpPr>
        <p:spPr bwMode="auto">
          <a:xfrm>
            <a:off x="457200" y="5546725"/>
            <a:ext cx="7391400" cy="430887"/>
          </a:xfrm>
          <a:prstGeom prst="rect">
            <a:avLst/>
          </a:prstGeom>
          <a:solidFill>
            <a:srgbClr val="FFFFCC"/>
          </a:solidFill>
          <a:ln w="28575" cap="sq">
            <a:solidFill>
              <a:schemeClr val="tx1"/>
            </a:solidFill>
            <a:miter lim="800000"/>
            <a:headEnd/>
            <a:tailEnd/>
          </a:ln>
          <a:effectLst/>
          <a:extLst/>
        </p:spPr>
        <p:txBody>
          <a:bodyPr>
            <a:spAutoFit/>
          </a:bodyPr>
          <a:lstStyle/>
          <a:p>
            <a:pPr algn="l">
              <a:spcBef>
                <a:spcPct val="50000"/>
              </a:spcBef>
              <a:defRPr/>
            </a:pPr>
            <a:r>
              <a:rPr lang="en-US" sz="2200" b="0" dirty="0">
                <a:solidFill>
                  <a:srgbClr val="CC0000"/>
                </a:solidFill>
                <a:effectLst>
                  <a:outerShdw blurRad="38100" dist="38100" dir="2700000" algn="tl">
                    <a:srgbClr val="000000"/>
                  </a:outerShdw>
                </a:effectLst>
                <a:latin typeface="Liberation Sans" panose="020B0604020202020204"/>
              </a:rPr>
              <a:t>*</a:t>
            </a:r>
            <a:r>
              <a:rPr lang="en-US" sz="2200" b="0" dirty="0">
                <a:effectLst>
                  <a:outerShdw blurRad="38100" dist="38100" dir="2700000" algn="tl">
                    <a:srgbClr val="FFFFFF"/>
                  </a:outerShdw>
                </a:effectLst>
                <a:latin typeface="Liberation Sans" panose="020B0604020202020204"/>
              </a:rPr>
              <a:t> 40,000 shares x $100 par x 6% = $240,000 dividend</a:t>
            </a: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886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5"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85862"/>
                                        </p:tgtEl>
                                        <p:attrNameLst>
                                          <p:attrName>style.visibility</p:attrName>
                                        </p:attrNameLst>
                                      </p:cBhvr>
                                      <p:to>
                                        <p:strVal val="visible"/>
                                      </p:to>
                                    </p:set>
                                    <p:animEffect transition="in" filter="wipe(left)">
                                      <p:cBhvr>
                                        <p:cTn id="7" dur="500"/>
                                        <p:tgtEl>
                                          <p:spTgt spid="17858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85868"/>
                                        </p:tgtEl>
                                        <p:attrNameLst>
                                          <p:attrName>style.visibility</p:attrName>
                                        </p:attrNameLst>
                                      </p:cBhvr>
                                      <p:to>
                                        <p:strVal val="visible"/>
                                      </p:to>
                                    </p:set>
                                    <p:animEffect transition="in" filter="wipe(left)">
                                      <p:cBhvr>
                                        <p:cTn id="12" dur="500"/>
                                        <p:tgtEl>
                                          <p:spTgt spid="17858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85863"/>
                                        </p:tgtEl>
                                        <p:attrNameLst>
                                          <p:attrName>style.visibility</p:attrName>
                                        </p:attrNameLst>
                                      </p:cBhvr>
                                      <p:to>
                                        <p:strVal val="visible"/>
                                      </p:to>
                                    </p:set>
                                    <p:animEffect transition="in" filter="wipe(left)">
                                      <p:cBhvr>
                                        <p:cTn id="17" dur="500"/>
                                        <p:tgtEl>
                                          <p:spTgt spid="17858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85866"/>
                                        </p:tgtEl>
                                        <p:attrNameLst>
                                          <p:attrName>style.visibility</p:attrName>
                                        </p:attrNameLst>
                                      </p:cBhvr>
                                      <p:to>
                                        <p:strVal val="visible"/>
                                      </p:to>
                                    </p:set>
                                    <p:animEffect transition="in" filter="wipe(left)">
                                      <p:cBhvr>
                                        <p:cTn id="22" dur="500"/>
                                        <p:tgtEl>
                                          <p:spTgt spid="1785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5862" grpId="0"/>
      <p:bldP spid="1785863" grpId="0"/>
      <p:bldP spid="1785866" grpId="0"/>
      <p:bldP spid="178586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5"/>
          <p:cNvSpPr txBox="1">
            <a:spLocks noChangeArrowheads="1"/>
          </p:cNvSpPr>
          <p:nvPr/>
        </p:nvSpPr>
        <p:spPr bwMode="auto">
          <a:xfrm>
            <a:off x="1447800" y="4311650"/>
            <a:ext cx="1752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600,000</a:t>
            </a:r>
          </a:p>
        </p:txBody>
      </p:sp>
      <p:sp>
        <p:nvSpPr>
          <p:cNvPr id="1786886" name="Line 6"/>
          <p:cNvSpPr>
            <a:spLocks noChangeShapeType="1"/>
          </p:cNvSpPr>
          <p:nvPr/>
        </p:nvSpPr>
        <p:spPr bwMode="auto">
          <a:xfrm>
            <a:off x="457200" y="4191000"/>
            <a:ext cx="78486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9876" name="Text Box 7"/>
          <p:cNvSpPr txBox="1">
            <a:spLocks noChangeArrowheads="1"/>
          </p:cNvSpPr>
          <p:nvPr/>
        </p:nvSpPr>
        <p:spPr bwMode="auto">
          <a:xfrm>
            <a:off x="60960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86888" name="Text Box 8"/>
          <p:cNvSpPr txBox="1">
            <a:spLocks noChangeArrowheads="1"/>
          </p:cNvSpPr>
          <p:nvPr/>
        </p:nvSpPr>
        <p:spPr bwMode="auto">
          <a:xfrm>
            <a:off x="7239000" y="5029200"/>
            <a:ext cx="1371600" cy="498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600" dirty="0">
                <a:solidFill>
                  <a:srgbClr val="CC0000"/>
                </a:solidFill>
                <a:latin typeface="Liberation Sans" panose="020B0604020202020204"/>
              </a:rPr>
              <a:t>$1.50</a:t>
            </a:r>
          </a:p>
        </p:txBody>
      </p:sp>
      <p:sp>
        <p:nvSpPr>
          <p:cNvPr id="79878" name="Text Box 9"/>
          <p:cNvSpPr txBox="1">
            <a:spLocks noChangeArrowheads="1"/>
          </p:cNvSpPr>
          <p:nvPr/>
        </p:nvSpPr>
        <p:spPr bwMode="auto">
          <a:xfrm>
            <a:off x="533400" y="2819400"/>
            <a:ext cx="3581400"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500" dirty="0">
                <a:solidFill>
                  <a:schemeClr val="tx1"/>
                </a:solidFill>
                <a:latin typeface="Liberation Sans" panose="020B0604020202020204"/>
              </a:rPr>
              <a:t>Diluted EPS</a:t>
            </a:r>
          </a:p>
        </p:txBody>
      </p:sp>
      <p:sp>
        <p:nvSpPr>
          <p:cNvPr id="1786890" name="Rectangle 10"/>
          <p:cNvSpPr>
            <a:spLocks noChangeArrowheads="1"/>
          </p:cNvSpPr>
          <p:nvPr/>
        </p:nvSpPr>
        <p:spPr bwMode="auto">
          <a:xfrm>
            <a:off x="4343400" y="36576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$240,000</a:t>
            </a:r>
          </a:p>
        </p:txBody>
      </p:sp>
      <p:sp>
        <p:nvSpPr>
          <p:cNvPr id="79880" name="Text Box 11"/>
          <p:cNvSpPr txBox="1">
            <a:spLocks noChangeArrowheads="1"/>
          </p:cNvSpPr>
          <p:nvPr/>
        </p:nvSpPr>
        <p:spPr bwMode="auto">
          <a:xfrm>
            <a:off x="914400" y="5745163"/>
            <a:ext cx="27432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Basic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$1.60</a:t>
            </a:r>
            <a:endParaRPr lang="en-US" altLang="en-US" sz="2200" b="0" dirty="0">
              <a:solidFill>
                <a:srgbClr val="CC0000"/>
              </a:solidFill>
              <a:latin typeface="Liberation Sans" panose="020B0604020202020204"/>
            </a:endParaRPr>
          </a:p>
        </p:txBody>
      </p:sp>
      <p:sp>
        <p:nvSpPr>
          <p:cNvPr id="79881" name="Text Box 12"/>
          <p:cNvSpPr txBox="1">
            <a:spLocks noChangeArrowheads="1"/>
          </p:cNvSpPr>
          <p:nvPr/>
        </p:nvSpPr>
        <p:spPr bwMode="auto">
          <a:xfrm>
            <a:off x="83058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86893" name="Text Box 13"/>
          <p:cNvSpPr txBox="1">
            <a:spLocks noChangeArrowheads="1"/>
          </p:cNvSpPr>
          <p:nvPr/>
        </p:nvSpPr>
        <p:spPr bwMode="auto">
          <a:xfrm>
            <a:off x="4343400" y="5562600"/>
            <a:ext cx="1905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Effect on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$1.20</a:t>
            </a:r>
            <a:endParaRPr lang="en-US" altLang="en-US" sz="2200" b="0" dirty="0">
              <a:solidFill>
                <a:srgbClr val="CC0000"/>
              </a:solidFill>
              <a:latin typeface="Liberation Sans" panose="020B0604020202020204"/>
            </a:endParaRPr>
          </a:p>
        </p:txBody>
      </p:sp>
      <p:sp>
        <p:nvSpPr>
          <p:cNvPr id="1786894" name="AutoShape 14"/>
          <p:cNvSpPr>
            <a:spLocks/>
          </p:cNvSpPr>
          <p:nvPr/>
        </p:nvSpPr>
        <p:spPr bwMode="auto">
          <a:xfrm rot="5400000">
            <a:off x="5067300" y="4533900"/>
            <a:ext cx="457200" cy="1600200"/>
          </a:xfrm>
          <a:prstGeom prst="rightBrace">
            <a:avLst>
              <a:gd name="adj1" fmla="val 29167"/>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6895" name="AutoShape 15"/>
          <p:cNvSpPr>
            <a:spLocks/>
          </p:cNvSpPr>
          <p:nvPr/>
        </p:nvSpPr>
        <p:spPr bwMode="auto">
          <a:xfrm rot="5400000">
            <a:off x="2057400" y="3505200"/>
            <a:ext cx="457200" cy="3657600"/>
          </a:xfrm>
          <a:prstGeom prst="rightBrace">
            <a:avLst>
              <a:gd name="adj1" fmla="val 66667"/>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79885" name="Text Box 17"/>
          <p:cNvSpPr txBox="1">
            <a:spLocks noChangeArrowheads="1"/>
          </p:cNvSpPr>
          <p:nvPr/>
        </p:nvSpPr>
        <p:spPr bwMode="auto">
          <a:xfrm>
            <a:off x="381000" y="3657600"/>
            <a:ext cx="3962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$1,200,000 – $240,000</a:t>
            </a:r>
          </a:p>
        </p:txBody>
      </p:sp>
      <p:sp>
        <p:nvSpPr>
          <p:cNvPr id="1786898" name="Text Box 18"/>
          <p:cNvSpPr txBox="1">
            <a:spLocks noChangeArrowheads="1"/>
          </p:cNvSpPr>
          <p:nvPr/>
        </p:nvSpPr>
        <p:spPr bwMode="auto">
          <a:xfrm>
            <a:off x="4495800" y="4267200"/>
            <a:ext cx="1676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200,000</a:t>
            </a:r>
            <a:r>
              <a:rPr lang="en-US" altLang="en-US" sz="2300" dirty="0">
                <a:solidFill>
                  <a:srgbClr val="CC0000"/>
                </a:solidFill>
                <a:latin typeface="Liberation Sans" panose="020B0604020202020204"/>
              </a:rPr>
              <a:t>*</a:t>
            </a:r>
          </a:p>
        </p:txBody>
      </p:sp>
      <p:sp>
        <p:nvSpPr>
          <p:cNvPr id="1786899" name="Rectangle 19"/>
          <p:cNvSpPr>
            <a:spLocks noChangeArrowheads="1"/>
          </p:cNvSpPr>
          <p:nvPr/>
        </p:nvSpPr>
        <p:spPr bwMode="auto">
          <a:xfrm>
            <a:off x="6324600" y="3657600"/>
            <a:ext cx="2133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$1,200,000</a:t>
            </a:r>
          </a:p>
        </p:txBody>
      </p:sp>
      <p:sp>
        <p:nvSpPr>
          <p:cNvPr id="1786900" name="Text Box 20"/>
          <p:cNvSpPr txBox="1">
            <a:spLocks noChangeArrowheads="1"/>
          </p:cNvSpPr>
          <p:nvPr/>
        </p:nvSpPr>
        <p:spPr bwMode="auto">
          <a:xfrm>
            <a:off x="6629400" y="4267200"/>
            <a:ext cx="1524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800,000</a:t>
            </a:r>
          </a:p>
        </p:txBody>
      </p:sp>
      <p:cxnSp>
        <p:nvCxnSpPr>
          <p:cNvPr id="1786901" name="AutoShape 21"/>
          <p:cNvCxnSpPr>
            <a:cxnSpLocks noChangeShapeType="1"/>
            <a:stCxn id="79881" idx="3"/>
            <a:endCxn id="1786888" idx="3"/>
          </p:cNvCxnSpPr>
          <p:nvPr/>
        </p:nvCxnSpPr>
        <p:spPr bwMode="auto">
          <a:xfrm flipH="1">
            <a:off x="8610600" y="4151313"/>
            <a:ext cx="152400" cy="1127125"/>
          </a:xfrm>
          <a:prstGeom prst="bentConnector3">
            <a:avLst>
              <a:gd name="adj1" fmla="val -150000"/>
            </a:avLst>
          </a:prstGeom>
          <a:noFill/>
          <a:ln w="28575" cap="sq">
            <a:solidFill>
              <a:srgbClr val="CC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86902" name="Text Box 22"/>
          <p:cNvSpPr txBox="1">
            <a:spLocks noChangeArrowheads="1"/>
          </p:cNvSpPr>
          <p:nvPr/>
        </p:nvSpPr>
        <p:spPr bwMode="auto">
          <a:xfrm>
            <a:off x="6781800" y="5791200"/>
            <a:ext cx="1981200" cy="400110"/>
          </a:xfrm>
          <a:prstGeom prst="rect">
            <a:avLst/>
          </a:prstGeom>
          <a:solidFill>
            <a:srgbClr val="FFFFCC"/>
          </a:solidFill>
          <a:ln w="28575" cap="sq">
            <a:solidFill>
              <a:schemeClr val="tx1"/>
            </a:solidFill>
            <a:miter lim="800000"/>
            <a:headEnd/>
            <a:tailEnd/>
          </a:ln>
          <a:effectLst/>
          <a:extLst/>
        </p:spPr>
        <p:txBody>
          <a:bodyPr>
            <a:spAutoFit/>
          </a:bodyPr>
          <a:lstStyle/>
          <a:p>
            <a:pPr>
              <a:spcBef>
                <a:spcPct val="50000"/>
              </a:spcBef>
              <a:defRPr/>
            </a:pPr>
            <a:r>
              <a:rPr lang="en-US" sz="2000" b="0" dirty="0">
                <a:solidFill>
                  <a:srgbClr val="CC0000"/>
                </a:solidFill>
                <a:effectLst>
                  <a:outerShdw blurRad="38100" dist="38100" dir="2700000" algn="tl">
                    <a:srgbClr val="000000"/>
                  </a:outerShdw>
                </a:effectLst>
                <a:latin typeface="Liberation Sans" panose="020B0604020202020204"/>
              </a:rPr>
              <a:t>*</a:t>
            </a:r>
            <a:r>
              <a:rPr lang="en-US" sz="2000" b="0" dirty="0">
                <a:effectLst>
                  <a:outerShdw blurRad="38100" dist="38100" dir="2700000" algn="tl">
                    <a:srgbClr val="FFFFFF"/>
                  </a:outerShdw>
                </a:effectLst>
                <a:latin typeface="Liberation Sans" panose="020B0604020202020204"/>
              </a:rPr>
              <a:t>(40,000 x 5)</a:t>
            </a:r>
          </a:p>
        </p:txBody>
      </p:sp>
      <p:sp>
        <p:nvSpPr>
          <p:cNvPr id="1786903" name="Text Box 23"/>
          <p:cNvSpPr txBox="1">
            <a:spLocks noChangeArrowheads="1"/>
          </p:cNvSpPr>
          <p:nvPr/>
        </p:nvSpPr>
        <p:spPr bwMode="auto">
          <a:xfrm>
            <a:off x="4114800" y="3581400"/>
            <a:ext cx="381000" cy="53495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800" dirty="0">
                <a:latin typeface="Liberation Sans" panose="020B0604020202020204"/>
              </a:rPr>
              <a:t>+</a:t>
            </a:r>
          </a:p>
        </p:txBody>
      </p:sp>
      <p:sp>
        <p:nvSpPr>
          <p:cNvPr id="1786904" name="Text Box 24"/>
          <p:cNvSpPr txBox="1">
            <a:spLocks noChangeArrowheads="1"/>
          </p:cNvSpPr>
          <p:nvPr/>
        </p:nvSpPr>
        <p:spPr bwMode="auto">
          <a:xfrm>
            <a:off x="4114800" y="4333875"/>
            <a:ext cx="381000" cy="405688"/>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defRPr/>
            </a:pPr>
            <a:r>
              <a:rPr lang="en-US" sz="2800" dirty="0">
                <a:latin typeface="Liberation Sans" panose="020B0604020202020204"/>
              </a:rPr>
              <a:t>+</a:t>
            </a:r>
          </a:p>
        </p:txBody>
      </p:sp>
      <p:sp>
        <p:nvSpPr>
          <p:cNvPr id="2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9895" name="Rectangle 4"/>
          <p:cNvSpPr txBox="1">
            <a:spLocks noChangeArrowheads="1"/>
          </p:cNvSpPr>
          <p:nvPr/>
        </p:nvSpPr>
        <p:spPr bwMode="auto">
          <a:xfrm>
            <a:off x="546100" y="1447800"/>
            <a:ext cx="83693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0000"/>
              </a:lnSpc>
              <a:spcBef>
                <a:spcPct val="25000"/>
              </a:spcBef>
              <a:buClr>
                <a:schemeClr val="accent2"/>
              </a:buClr>
              <a:buSzPct val="75000"/>
              <a:buFont typeface="Wingdings" panose="05000000000000000000" pitchFamily="2" charset="2"/>
              <a:buNone/>
            </a:pPr>
            <a:r>
              <a:rPr lang="en-US" altLang="en-US" sz="2300" b="0" dirty="0">
                <a:solidFill>
                  <a:schemeClr val="bg2"/>
                </a:solidFill>
                <a:latin typeface="Liberation Sans" panose="020B0604020202020204"/>
              </a:rPr>
              <a:t>(a) Compute diluted earnings per share for </a:t>
            </a:r>
            <a:r>
              <a:rPr lang="en-US" altLang="en-US" sz="2300" b="0" dirty="0" smtClean="0">
                <a:solidFill>
                  <a:schemeClr val="bg2"/>
                </a:solidFill>
                <a:latin typeface="Liberation Sans" panose="020B0604020202020204"/>
              </a:rPr>
              <a:t>2017.</a:t>
            </a:r>
            <a:endParaRPr lang="en-US" altLang="en-US" sz="2300" b="0" dirty="0">
              <a:solidFill>
                <a:schemeClr val="bg2"/>
              </a:solidFill>
              <a:latin typeface="Liberation Sans" panose="020B0604020202020204"/>
            </a:endParaRPr>
          </a:p>
        </p:txBody>
      </p:sp>
      <p:sp>
        <p:nvSpPr>
          <p:cNvPr id="79896" name="Text Box 5"/>
          <p:cNvSpPr txBox="1">
            <a:spLocks noChangeArrowheads="1"/>
          </p:cNvSpPr>
          <p:nvPr/>
        </p:nvSpPr>
        <p:spPr bwMode="auto">
          <a:xfrm>
            <a:off x="533400" y="2087563"/>
            <a:ext cx="8382000" cy="442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300" b="0" dirty="0">
                <a:solidFill>
                  <a:schemeClr val="tx1"/>
                </a:solidFill>
                <a:latin typeface="Liberation Sans" panose="020B0604020202020204"/>
              </a:rPr>
              <a:t>When calculating </a:t>
            </a:r>
            <a:r>
              <a:rPr lang="en-US" altLang="en-US" sz="2300" dirty="0">
                <a:solidFill>
                  <a:schemeClr val="tx1"/>
                </a:solidFill>
                <a:latin typeface="Liberation Sans" panose="020B0604020202020204"/>
              </a:rPr>
              <a:t>Diluted</a:t>
            </a:r>
            <a:r>
              <a:rPr lang="en-US" altLang="en-US" sz="2300" b="0" dirty="0">
                <a:solidFill>
                  <a:schemeClr val="tx1"/>
                </a:solidFill>
                <a:latin typeface="Liberation Sans" panose="020B0604020202020204"/>
              </a:rPr>
              <a:t> EPS, begin with </a:t>
            </a:r>
            <a:r>
              <a:rPr lang="en-US" altLang="en-US" sz="2300" dirty="0">
                <a:solidFill>
                  <a:schemeClr val="tx1"/>
                </a:solidFill>
                <a:latin typeface="Liberation Sans" panose="020B0604020202020204"/>
              </a:rPr>
              <a:t>basic</a:t>
            </a:r>
            <a:r>
              <a:rPr lang="en-US" altLang="en-US" sz="2300" b="0" dirty="0">
                <a:solidFill>
                  <a:schemeClr val="tx1"/>
                </a:solidFill>
                <a:latin typeface="Liberation Sans" panose="020B0604020202020204"/>
              </a:rPr>
              <a:t> EPS.</a:t>
            </a:r>
          </a:p>
        </p:txBody>
      </p:sp>
      <p:sp>
        <p:nvSpPr>
          <p:cNvPr id="7989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27"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86890"/>
                                        </p:tgtEl>
                                        <p:attrNameLst>
                                          <p:attrName>style.visibility</p:attrName>
                                        </p:attrNameLst>
                                      </p:cBhvr>
                                      <p:to>
                                        <p:strVal val="visible"/>
                                      </p:to>
                                    </p:set>
                                    <p:animEffect transition="in" filter="wipe(left)">
                                      <p:cBhvr>
                                        <p:cTn id="7" dur="500"/>
                                        <p:tgtEl>
                                          <p:spTgt spid="1786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86898"/>
                                        </p:tgtEl>
                                        <p:attrNameLst>
                                          <p:attrName>style.visibility</p:attrName>
                                        </p:attrNameLst>
                                      </p:cBhvr>
                                      <p:to>
                                        <p:strVal val="visible"/>
                                      </p:to>
                                    </p:set>
                                    <p:animEffect transition="in" filter="wipe(left)">
                                      <p:cBhvr>
                                        <p:cTn id="12" dur="500"/>
                                        <p:tgtEl>
                                          <p:spTgt spid="17868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86902"/>
                                        </p:tgtEl>
                                        <p:attrNameLst>
                                          <p:attrName>style.visibility</p:attrName>
                                        </p:attrNameLst>
                                      </p:cBhvr>
                                      <p:to>
                                        <p:strVal val="visible"/>
                                      </p:to>
                                    </p:set>
                                    <p:animEffect transition="in" filter="wipe(left)">
                                      <p:cBhvr>
                                        <p:cTn id="17" dur="500"/>
                                        <p:tgtEl>
                                          <p:spTgt spid="17869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86893"/>
                                        </p:tgtEl>
                                        <p:attrNameLst>
                                          <p:attrName>style.visibility</p:attrName>
                                        </p:attrNameLst>
                                      </p:cBhvr>
                                      <p:to>
                                        <p:strVal val="visible"/>
                                      </p:to>
                                    </p:set>
                                    <p:animEffect transition="in" filter="wipe(left)">
                                      <p:cBhvr>
                                        <p:cTn id="22" dur="500"/>
                                        <p:tgtEl>
                                          <p:spTgt spid="17868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86899"/>
                                        </p:tgtEl>
                                        <p:attrNameLst>
                                          <p:attrName>style.visibility</p:attrName>
                                        </p:attrNameLst>
                                      </p:cBhvr>
                                      <p:to>
                                        <p:strVal val="visible"/>
                                      </p:to>
                                    </p:set>
                                    <p:animEffect transition="in" filter="wipe(left)">
                                      <p:cBhvr>
                                        <p:cTn id="27" dur="500"/>
                                        <p:tgtEl>
                                          <p:spTgt spid="17868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86900"/>
                                        </p:tgtEl>
                                        <p:attrNameLst>
                                          <p:attrName>style.visibility</p:attrName>
                                        </p:attrNameLst>
                                      </p:cBhvr>
                                      <p:to>
                                        <p:strVal val="visible"/>
                                      </p:to>
                                    </p:set>
                                    <p:animEffect transition="in" filter="wipe(left)">
                                      <p:cBhvr>
                                        <p:cTn id="32" dur="500"/>
                                        <p:tgtEl>
                                          <p:spTgt spid="17869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786901"/>
                                        </p:tgtEl>
                                        <p:attrNameLst>
                                          <p:attrName>style.visibility</p:attrName>
                                        </p:attrNameLst>
                                      </p:cBhvr>
                                      <p:to>
                                        <p:strVal val="visible"/>
                                      </p:to>
                                    </p:set>
                                    <p:animEffect transition="in" filter="wipe(up)">
                                      <p:cBhvr>
                                        <p:cTn id="37" dur="500"/>
                                        <p:tgtEl>
                                          <p:spTgt spid="178690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786888"/>
                                        </p:tgtEl>
                                        <p:attrNameLst>
                                          <p:attrName>style.visibility</p:attrName>
                                        </p:attrNameLst>
                                      </p:cBhvr>
                                      <p:to>
                                        <p:strVal val="visible"/>
                                      </p:to>
                                    </p:set>
                                    <p:animEffect transition="in" filter="wipe(right)">
                                      <p:cBhvr>
                                        <p:cTn id="42" dur="500"/>
                                        <p:tgtEl>
                                          <p:spTgt spid="1786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6888" grpId="0"/>
      <p:bldP spid="1786890" grpId="0"/>
      <p:bldP spid="1786893" grpId="0"/>
      <p:bldP spid="1786898" grpId="0"/>
      <p:bldP spid="1786899" grpId="0"/>
      <p:bldP spid="1786900" grpId="0"/>
      <p:bldP spid="178690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p:cNvSpPr txBox="1">
            <a:spLocks noChangeArrowheads="1"/>
          </p:cNvSpPr>
          <p:nvPr/>
        </p:nvSpPr>
        <p:spPr bwMode="auto">
          <a:xfrm>
            <a:off x="1447800" y="4311650"/>
            <a:ext cx="1752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600,000</a:t>
            </a:r>
          </a:p>
        </p:txBody>
      </p:sp>
      <p:sp>
        <p:nvSpPr>
          <p:cNvPr id="1787909" name="Line 5"/>
          <p:cNvSpPr>
            <a:spLocks noChangeShapeType="1"/>
          </p:cNvSpPr>
          <p:nvPr/>
        </p:nvSpPr>
        <p:spPr bwMode="auto">
          <a:xfrm>
            <a:off x="457200" y="4191000"/>
            <a:ext cx="78486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0900" name="Text Box 6"/>
          <p:cNvSpPr txBox="1">
            <a:spLocks noChangeArrowheads="1"/>
          </p:cNvSpPr>
          <p:nvPr/>
        </p:nvSpPr>
        <p:spPr bwMode="auto">
          <a:xfrm>
            <a:off x="60960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87911" name="Text Box 7"/>
          <p:cNvSpPr txBox="1">
            <a:spLocks noChangeArrowheads="1"/>
          </p:cNvSpPr>
          <p:nvPr/>
        </p:nvSpPr>
        <p:spPr bwMode="auto">
          <a:xfrm>
            <a:off x="7239000" y="5029200"/>
            <a:ext cx="1371600" cy="4559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300" dirty="0">
                <a:solidFill>
                  <a:srgbClr val="CC0000"/>
                </a:solidFill>
                <a:latin typeface="Liberation Sans" panose="020B0604020202020204"/>
              </a:rPr>
              <a:t>$1.67</a:t>
            </a:r>
          </a:p>
        </p:txBody>
      </p:sp>
      <p:sp>
        <p:nvSpPr>
          <p:cNvPr id="80902" name="Text Box 8"/>
          <p:cNvSpPr txBox="1">
            <a:spLocks noChangeArrowheads="1"/>
          </p:cNvSpPr>
          <p:nvPr/>
        </p:nvSpPr>
        <p:spPr bwMode="auto">
          <a:xfrm>
            <a:off x="533400" y="2819400"/>
            <a:ext cx="3581400"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500" dirty="0">
                <a:solidFill>
                  <a:schemeClr val="tx1"/>
                </a:solidFill>
                <a:latin typeface="Liberation Sans" panose="020B0604020202020204"/>
              </a:rPr>
              <a:t>Diluted EPS</a:t>
            </a:r>
          </a:p>
        </p:txBody>
      </p:sp>
      <p:sp>
        <p:nvSpPr>
          <p:cNvPr id="1787913" name="Rectangle 9"/>
          <p:cNvSpPr>
            <a:spLocks noChangeArrowheads="1"/>
          </p:cNvSpPr>
          <p:nvPr/>
        </p:nvSpPr>
        <p:spPr bwMode="auto">
          <a:xfrm>
            <a:off x="4343400" y="36576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$240,000</a:t>
            </a:r>
          </a:p>
        </p:txBody>
      </p:sp>
      <p:sp>
        <p:nvSpPr>
          <p:cNvPr id="80904" name="Text Box 10"/>
          <p:cNvSpPr txBox="1">
            <a:spLocks noChangeArrowheads="1"/>
          </p:cNvSpPr>
          <p:nvPr/>
        </p:nvSpPr>
        <p:spPr bwMode="auto">
          <a:xfrm>
            <a:off x="914400" y="5745163"/>
            <a:ext cx="27432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Basic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$1.60</a:t>
            </a:r>
            <a:endParaRPr lang="en-US" altLang="en-US" sz="2200" b="0" dirty="0">
              <a:solidFill>
                <a:srgbClr val="CC0000"/>
              </a:solidFill>
              <a:latin typeface="Liberation Sans" panose="020B0604020202020204"/>
            </a:endParaRPr>
          </a:p>
        </p:txBody>
      </p:sp>
      <p:sp>
        <p:nvSpPr>
          <p:cNvPr id="80905" name="Text Box 11"/>
          <p:cNvSpPr txBox="1">
            <a:spLocks noChangeArrowheads="1"/>
          </p:cNvSpPr>
          <p:nvPr/>
        </p:nvSpPr>
        <p:spPr bwMode="auto">
          <a:xfrm>
            <a:off x="83058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87917" name="AutoShape 13"/>
          <p:cNvSpPr>
            <a:spLocks/>
          </p:cNvSpPr>
          <p:nvPr/>
        </p:nvSpPr>
        <p:spPr bwMode="auto">
          <a:xfrm rot="5400000">
            <a:off x="5067300" y="4533900"/>
            <a:ext cx="457200" cy="1600200"/>
          </a:xfrm>
          <a:prstGeom prst="rightBrace">
            <a:avLst>
              <a:gd name="adj1" fmla="val 29167"/>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7918" name="AutoShape 14"/>
          <p:cNvSpPr>
            <a:spLocks/>
          </p:cNvSpPr>
          <p:nvPr/>
        </p:nvSpPr>
        <p:spPr bwMode="auto">
          <a:xfrm rot="5400000">
            <a:off x="2057400" y="3505200"/>
            <a:ext cx="457200" cy="3657600"/>
          </a:xfrm>
          <a:prstGeom prst="rightBrace">
            <a:avLst>
              <a:gd name="adj1" fmla="val 66667"/>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4526" name="Rectangle 15"/>
          <p:cNvSpPr>
            <a:spLocks noGrp="1" noChangeArrowheads="1"/>
          </p:cNvSpPr>
          <p:nvPr>
            <p:ph type="body" idx="1"/>
          </p:nvPr>
        </p:nvSpPr>
        <p:spPr bwMode="auto">
          <a:xfrm>
            <a:off x="546100" y="1447800"/>
            <a:ext cx="7988300" cy="1295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10000"/>
              </a:lnSpc>
              <a:spcBef>
                <a:spcPct val="25000"/>
              </a:spcBef>
              <a:buFont typeface="Wingdings" panose="05000000000000000000" pitchFamily="2" charset="2"/>
              <a:buNone/>
              <a:defRPr/>
            </a:pPr>
            <a:r>
              <a:rPr lang="en-US" sz="2300" b="0" kern="1200" dirty="0" smtClean="0">
                <a:effectLst/>
              </a:rPr>
              <a:t>(</a:t>
            </a:r>
            <a:r>
              <a:rPr lang="en-US" sz="2300" b="0" kern="1200" dirty="0">
                <a:effectLst/>
              </a:rPr>
              <a:t>a) Compute diluted earnings per share for </a:t>
            </a:r>
            <a:r>
              <a:rPr lang="en-US" sz="2300" b="0" kern="1200" dirty="0" smtClean="0">
                <a:effectLst/>
              </a:rPr>
              <a:t>2017 </a:t>
            </a:r>
            <a:r>
              <a:rPr lang="en-US" sz="2300" b="0" kern="1200" dirty="0">
                <a:effectLst/>
              </a:rPr>
              <a:t>assuming each share of preferred is convertible into 3 shares of common stock. </a:t>
            </a:r>
          </a:p>
        </p:txBody>
      </p:sp>
      <p:sp>
        <p:nvSpPr>
          <p:cNvPr id="80909" name="Text Box 16"/>
          <p:cNvSpPr txBox="1">
            <a:spLocks noChangeArrowheads="1"/>
          </p:cNvSpPr>
          <p:nvPr/>
        </p:nvSpPr>
        <p:spPr bwMode="auto">
          <a:xfrm>
            <a:off x="381000" y="3657600"/>
            <a:ext cx="3962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$1,200,000 – $240,000</a:t>
            </a:r>
          </a:p>
        </p:txBody>
      </p:sp>
      <p:sp>
        <p:nvSpPr>
          <p:cNvPr id="1787921" name="Text Box 17"/>
          <p:cNvSpPr txBox="1">
            <a:spLocks noChangeArrowheads="1"/>
          </p:cNvSpPr>
          <p:nvPr/>
        </p:nvSpPr>
        <p:spPr bwMode="auto">
          <a:xfrm>
            <a:off x="4648200" y="4267200"/>
            <a:ext cx="1676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300" dirty="0">
                <a:solidFill>
                  <a:schemeClr val="tx1"/>
                </a:solidFill>
                <a:latin typeface="Liberation Sans" panose="020B0604020202020204"/>
              </a:rPr>
              <a:t>120,000</a:t>
            </a:r>
            <a:r>
              <a:rPr lang="en-US" altLang="en-US" sz="2300" dirty="0">
                <a:solidFill>
                  <a:srgbClr val="800000"/>
                </a:solidFill>
                <a:latin typeface="Liberation Sans" panose="020B0604020202020204"/>
              </a:rPr>
              <a:t>*</a:t>
            </a:r>
          </a:p>
        </p:txBody>
      </p:sp>
      <p:sp>
        <p:nvSpPr>
          <p:cNvPr id="1787922" name="Rectangle 18"/>
          <p:cNvSpPr>
            <a:spLocks noChangeArrowheads="1"/>
          </p:cNvSpPr>
          <p:nvPr/>
        </p:nvSpPr>
        <p:spPr bwMode="auto">
          <a:xfrm>
            <a:off x="6324600" y="3657600"/>
            <a:ext cx="2133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$1,200,000</a:t>
            </a:r>
          </a:p>
        </p:txBody>
      </p:sp>
      <p:sp>
        <p:nvSpPr>
          <p:cNvPr id="1787923" name="Text Box 19"/>
          <p:cNvSpPr txBox="1">
            <a:spLocks noChangeArrowheads="1"/>
          </p:cNvSpPr>
          <p:nvPr/>
        </p:nvSpPr>
        <p:spPr bwMode="auto">
          <a:xfrm>
            <a:off x="6629400" y="4267200"/>
            <a:ext cx="1524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720,000</a:t>
            </a:r>
          </a:p>
        </p:txBody>
      </p:sp>
      <p:cxnSp>
        <p:nvCxnSpPr>
          <p:cNvPr id="1787924" name="AutoShape 20"/>
          <p:cNvCxnSpPr>
            <a:cxnSpLocks noChangeShapeType="1"/>
            <a:stCxn id="80905" idx="3"/>
            <a:endCxn id="1787911" idx="3"/>
          </p:cNvCxnSpPr>
          <p:nvPr/>
        </p:nvCxnSpPr>
        <p:spPr bwMode="auto">
          <a:xfrm flipH="1">
            <a:off x="8610600" y="4151313"/>
            <a:ext cx="152400" cy="1105867"/>
          </a:xfrm>
          <a:prstGeom prst="bentConnector3">
            <a:avLst>
              <a:gd name="adj1" fmla="val -150000"/>
            </a:avLst>
          </a:prstGeom>
          <a:noFill/>
          <a:ln w="28575" cap="sq">
            <a:solidFill>
              <a:srgbClr val="CC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87925" name="Text Box 21"/>
          <p:cNvSpPr txBox="1">
            <a:spLocks noChangeArrowheads="1"/>
          </p:cNvSpPr>
          <p:nvPr/>
        </p:nvSpPr>
        <p:spPr bwMode="auto">
          <a:xfrm>
            <a:off x="6781800" y="5791200"/>
            <a:ext cx="1981200" cy="400110"/>
          </a:xfrm>
          <a:prstGeom prst="rect">
            <a:avLst/>
          </a:prstGeom>
          <a:solidFill>
            <a:srgbClr val="FFFF99"/>
          </a:solidFill>
          <a:ln w="28575" cap="sq">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2000" b="0" dirty="0">
                <a:solidFill>
                  <a:srgbClr val="800000"/>
                </a:solidFill>
                <a:effectLst>
                  <a:outerShdw blurRad="38100" dist="38100" dir="2700000" algn="tl">
                    <a:srgbClr val="000000"/>
                  </a:outerShdw>
                </a:effectLst>
                <a:latin typeface="Liberation Sans" panose="020B0604020202020204"/>
              </a:rPr>
              <a:t>*</a:t>
            </a:r>
            <a:r>
              <a:rPr lang="en-US" sz="2000" b="0" dirty="0">
                <a:effectLst>
                  <a:outerShdw blurRad="38100" dist="38100" dir="2700000" algn="tl">
                    <a:srgbClr val="FFFFFF"/>
                  </a:outerShdw>
                </a:effectLst>
                <a:latin typeface="Liberation Sans" panose="020B0604020202020204"/>
              </a:rPr>
              <a:t>(40,000 x 3)</a:t>
            </a:r>
          </a:p>
        </p:txBody>
      </p:sp>
      <p:sp>
        <p:nvSpPr>
          <p:cNvPr id="1787926" name="Text Box 22"/>
          <p:cNvSpPr txBox="1">
            <a:spLocks noChangeArrowheads="1"/>
          </p:cNvSpPr>
          <p:nvPr/>
        </p:nvSpPr>
        <p:spPr bwMode="auto">
          <a:xfrm>
            <a:off x="4114800" y="3581400"/>
            <a:ext cx="381000" cy="53495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800" dirty="0">
                <a:effectLst>
                  <a:outerShdw blurRad="38100" dist="38100" dir="2700000" algn="tl">
                    <a:srgbClr val="C0C0C0"/>
                  </a:outerShdw>
                </a:effectLst>
                <a:latin typeface="Liberation Sans" panose="020B0604020202020204"/>
              </a:rPr>
              <a:t>+</a:t>
            </a:r>
          </a:p>
        </p:txBody>
      </p:sp>
      <p:sp>
        <p:nvSpPr>
          <p:cNvPr id="1787927" name="Text Box 23"/>
          <p:cNvSpPr txBox="1">
            <a:spLocks noChangeArrowheads="1"/>
          </p:cNvSpPr>
          <p:nvPr/>
        </p:nvSpPr>
        <p:spPr bwMode="auto">
          <a:xfrm>
            <a:off x="4114800" y="4333875"/>
            <a:ext cx="381000" cy="405688"/>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defRPr/>
            </a:pPr>
            <a:r>
              <a:rPr lang="en-US" sz="2800" dirty="0">
                <a:effectLst>
                  <a:outerShdw blurRad="38100" dist="38100" dir="2700000" algn="tl">
                    <a:srgbClr val="C0C0C0"/>
                  </a:outerShdw>
                </a:effectLst>
                <a:latin typeface="Liberation Sans" panose="020B0604020202020204"/>
              </a:rPr>
              <a:t>+</a:t>
            </a:r>
          </a:p>
        </p:txBody>
      </p:sp>
      <p:sp>
        <p:nvSpPr>
          <p:cNvPr id="2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091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80920" name="Text Box 12"/>
          <p:cNvSpPr txBox="1">
            <a:spLocks noChangeArrowheads="1"/>
          </p:cNvSpPr>
          <p:nvPr/>
        </p:nvSpPr>
        <p:spPr bwMode="auto">
          <a:xfrm>
            <a:off x="4343400" y="5562600"/>
            <a:ext cx="18288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Effect on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$2.00</a:t>
            </a:r>
            <a:endParaRPr lang="en-US" altLang="en-US" sz="2200" b="0" dirty="0">
              <a:solidFill>
                <a:srgbClr val="CC0000"/>
              </a:solidFill>
              <a:latin typeface="Liberation Sans" panose="020B0604020202020204"/>
            </a:endParaRPr>
          </a:p>
        </p:txBody>
      </p:sp>
      <p:sp>
        <p:nvSpPr>
          <p:cNvPr id="26"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87913"/>
                                        </p:tgtEl>
                                        <p:attrNameLst>
                                          <p:attrName>style.visibility</p:attrName>
                                        </p:attrNameLst>
                                      </p:cBhvr>
                                      <p:to>
                                        <p:strVal val="visible"/>
                                      </p:to>
                                    </p:set>
                                    <p:animEffect transition="in" filter="wipe(left)">
                                      <p:cBhvr>
                                        <p:cTn id="7" dur="500"/>
                                        <p:tgtEl>
                                          <p:spTgt spid="17879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87921"/>
                                        </p:tgtEl>
                                        <p:attrNameLst>
                                          <p:attrName>style.visibility</p:attrName>
                                        </p:attrNameLst>
                                      </p:cBhvr>
                                      <p:to>
                                        <p:strVal val="visible"/>
                                      </p:to>
                                    </p:set>
                                    <p:animEffect transition="in" filter="wipe(left)">
                                      <p:cBhvr>
                                        <p:cTn id="12" dur="500"/>
                                        <p:tgtEl>
                                          <p:spTgt spid="17879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87925"/>
                                        </p:tgtEl>
                                        <p:attrNameLst>
                                          <p:attrName>style.visibility</p:attrName>
                                        </p:attrNameLst>
                                      </p:cBhvr>
                                      <p:to>
                                        <p:strVal val="visible"/>
                                      </p:to>
                                    </p:set>
                                    <p:animEffect transition="in" filter="wipe(left)">
                                      <p:cBhvr>
                                        <p:cTn id="17" dur="500"/>
                                        <p:tgtEl>
                                          <p:spTgt spid="17879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87922"/>
                                        </p:tgtEl>
                                        <p:attrNameLst>
                                          <p:attrName>style.visibility</p:attrName>
                                        </p:attrNameLst>
                                      </p:cBhvr>
                                      <p:to>
                                        <p:strVal val="visible"/>
                                      </p:to>
                                    </p:set>
                                    <p:animEffect transition="in" filter="wipe(left)">
                                      <p:cBhvr>
                                        <p:cTn id="22" dur="500"/>
                                        <p:tgtEl>
                                          <p:spTgt spid="17879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87923"/>
                                        </p:tgtEl>
                                        <p:attrNameLst>
                                          <p:attrName>style.visibility</p:attrName>
                                        </p:attrNameLst>
                                      </p:cBhvr>
                                      <p:to>
                                        <p:strVal val="visible"/>
                                      </p:to>
                                    </p:set>
                                    <p:animEffect transition="in" filter="wipe(left)">
                                      <p:cBhvr>
                                        <p:cTn id="27" dur="500"/>
                                        <p:tgtEl>
                                          <p:spTgt spid="17879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787924"/>
                                        </p:tgtEl>
                                        <p:attrNameLst>
                                          <p:attrName>style.visibility</p:attrName>
                                        </p:attrNameLst>
                                      </p:cBhvr>
                                      <p:to>
                                        <p:strVal val="visible"/>
                                      </p:to>
                                    </p:set>
                                    <p:animEffect transition="in" filter="wipe(up)">
                                      <p:cBhvr>
                                        <p:cTn id="32" dur="500"/>
                                        <p:tgtEl>
                                          <p:spTgt spid="17879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787911"/>
                                        </p:tgtEl>
                                        <p:attrNameLst>
                                          <p:attrName>style.visibility</p:attrName>
                                        </p:attrNameLst>
                                      </p:cBhvr>
                                      <p:to>
                                        <p:strVal val="visible"/>
                                      </p:to>
                                    </p:set>
                                    <p:animEffect transition="in" filter="wipe(right)">
                                      <p:cBhvr>
                                        <p:cTn id="37" dur="500"/>
                                        <p:tgtEl>
                                          <p:spTgt spid="1787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7911" grpId="0"/>
      <p:bldP spid="1787913" grpId="0"/>
      <p:bldP spid="1787921" grpId="0"/>
      <p:bldP spid="1787922" grpId="0"/>
      <p:bldP spid="1787923" grpId="0"/>
      <p:bldP spid="17879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4"/>
          <p:cNvSpPr txBox="1">
            <a:spLocks noChangeArrowheads="1"/>
          </p:cNvSpPr>
          <p:nvPr/>
        </p:nvSpPr>
        <p:spPr bwMode="auto">
          <a:xfrm>
            <a:off x="1447800" y="4311650"/>
            <a:ext cx="1752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600,000</a:t>
            </a:r>
          </a:p>
        </p:txBody>
      </p:sp>
      <p:sp>
        <p:nvSpPr>
          <p:cNvPr id="1788933" name="Line 5"/>
          <p:cNvSpPr>
            <a:spLocks noChangeShapeType="1"/>
          </p:cNvSpPr>
          <p:nvPr/>
        </p:nvSpPr>
        <p:spPr bwMode="auto">
          <a:xfrm>
            <a:off x="457200" y="4191000"/>
            <a:ext cx="78486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1924" name="Text Box 6"/>
          <p:cNvSpPr txBox="1">
            <a:spLocks noChangeArrowheads="1"/>
          </p:cNvSpPr>
          <p:nvPr/>
        </p:nvSpPr>
        <p:spPr bwMode="auto">
          <a:xfrm>
            <a:off x="60960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81925" name="Text Box 7"/>
          <p:cNvSpPr txBox="1">
            <a:spLocks noChangeArrowheads="1"/>
          </p:cNvSpPr>
          <p:nvPr/>
        </p:nvSpPr>
        <p:spPr bwMode="auto">
          <a:xfrm>
            <a:off x="7239000" y="5029200"/>
            <a:ext cx="1371600" cy="4559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300" dirty="0">
                <a:solidFill>
                  <a:srgbClr val="CC0000"/>
                </a:solidFill>
                <a:latin typeface="Liberation Sans" panose="020B0604020202020204"/>
              </a:rPr>
              <a:t>$1.67</a:t>
            </a:r>
          </a:p>
        </p:txBody>
      </p:sp>
      <p:sp>
        <p:nvSpPr>
          <p:cNvPr id="81926" name="Text Box 8"/>
          <p:cNvSpPr txBox="1">
            <a:spLocks noChangeArrowheads="1"/>
          </p:cNvSpPr>
          <p:nvPr/>
        </p:nvSpPr>
        <p:spPr bwMode="auto">
          <a:xfrm>
            <a:off x="533400" y="2819400"/>
            <a:ext cx="3581400"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500" dirty="0">
                <a:solidFill>
                  <a:schemeClr val="tx1"/>
                </a:solidFill>
                <a:latin typeface="Liberation Sans" panose="020B0604020202020204"/>
              </a:rPr>
              <a:t>Diluted EPS</a:t>
            </a:r>
          </a:p>
        </p:txBody>
      </p:sp>
      <p:sp>
        <p:nvSpPr>
          <p:cNvPr id="81927" name="Rectangle 9"/>
          <p:cNvSpPr>
            <a:spLocks noChangeArrowheads="1"/>
          </p:cNvSpPr>
          <p:nvPr/>
        </p:nvSpPr>
        <p:spPr bwMode="auto">
          <a:xfrm>
            <a:off x="4343400" y="36576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$240,000</a:t>
            </a:r>
          </a:p>
        </p:txBody>
      </p:sp>
      <p:sp>
        <p:nvSpPr>
          <p:cNvPr id="81928" name="Text Box 10"/>
          <p:cNvSpPr txBox="1">
            <a:spLocks noChangeArrowheads="1"/>
          </p:cNvSpPr>
          <p:nvPr/>
        </p:nvSpPr>
        <p:spPr bwMode="auto">
          <a:xfrm>
            <a:off x="914400" y="5745163"/>
            <a:ext cx="27432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Basic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$1.60</a:t>
            </a:r>
            <a:endParaRPr lang="en-US" altLang="en-US" sz="2200" b="0" dirty="0">
              <a:solidFill>
                <a:srgbClr val="CC0000"/>
              </a:solidFill>
              <a:latin typeface="Liberation Sans" panose="020B0604020202020204"/>
            </a:endParaRPr>
          </a:p>
        </p:txBody>
      </p:sp>
      <p:sp>
        <p:nvSpPr>
          <p:cNvPr id="81929" name="Text Box 11"/>
          <p:cNvSpPr txBox="1">
            <a:spLocks noChangeArrowheads="1"/>
          </p:cNvSpPr>
          <p:nvPr/>
        </p:nvSpPr>
        <p:spPr bwMode="auto">
          <a:xfrm>
            <a:off x="83058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81930" name="Text Box 12"/>
          <p:cNvSpPr txBox="1">
            <a:spLocks noChangeArrowheads="1"/>
          </p:cNvSpPr>
          <p:nvPr/>
        </p:nvSpPr>
        <p:spPr bwMode="auto">
          <a:xfrm>
            <a:off x="4343400" y="5562600"/>
            <a:ext cx="18288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Effect on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$2.00</a:t>
            </a:r>
            <a:endParaRPr lang="en-US" altLang="en-US" sz="2200" b="0" dirty="0">
              <a:solidFill>
                <a:srgbClr val="CC0000"/>
              </a:solidFill>
              <a:latin typeface="Liberation Sans" panose="020B0604020202020204"/>
            </a:endParaRPr>
          </a:p>
        </p:txBody>
      </p:sp>
      <p:sp>
        <p:nvSpPr>
          <p:cNvPr id="1788941" name="AutoShape 13"/>
          <p:cNvSpPr>
            <a:spLocks/>
          </p:cNvSpPr>
          <p:nvPr/>
        </p:nvSpPr>
        <p:spPr bwMode="auto">
          <a:xfrm rot="5400000">
            <a:off x="5067300" y="4533900"/>
            <a:ext cx="457200" cy="1600200"/>
          </a:xfrm>
          <a:prstGeom prst="rightBrace">
            <a:avLst>
              <a:gd name="adj1" fmla="val 29167"/>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8942" name="AutoShape 14"/>
          <p:cNvSpPr>
            <a:spLocks/>
          </p:cNvSpPr>
          <p:nvPr/>
        </p:nvSpPr>
        <p:spPr bwMode="auto">
          <a:xfrm rot="5400000">
            <a:off x="2057400" y="3505200"/>
            <a:ext cx="457200" cy="3657600"/>
          </a:xfrm>
          <a:prstGeom prst="rightBrace">
            <a:avLst>
              <a:gd name="adj1" fmla="val 66667"/>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1933" name="Text Box 15"/>
          <p:cNvSpPr txBox="1">
            <a:spLocks noChangeArrowheads="1"/>
          </p:cNvSpPr>
          <p:nvPr/>
        </p:nvSpPr>
        <p:spPr bwMode="auto">
          <a:xfrm>
            <a:off x="381000" y="3657600"/>
            <a:ext cx="3962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$1,200,000 – $240,000</a:t>
            </a:r>
          </a:p>
        </p:txBody>
      </p:sp>
      <p:sp>
        <p:nvSpPr>
          <p:cNvPr id="81934" name="Text Box 16"/>
          <p:cNvSpPr txBox="1">
            <a:spLocks noChangeArrowheads="1"/>
          </p:cNvSpPr>
          <p:nvPr/>
        </p:nvSpPr>
        <p:spPr bwMode="auto">
          <a:xfrm>
            <a:off x="4648200" y="4267200"/>
            <a:ext cx="1676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300" dirty="0">
                <a:solidFill>
                  <a:schemeClr val="tx1"/>
                </a:solidFill>
                <a:latin typeface="Liberation Sans" panose="020B0604020202020204"/>
              </a:rPr>
              <a:t>120,000</a:t>
            </a:r>
            <a:r>
              <a:rPr lang="en-US" altLang="en-US" sz="2300" dirty="0">
                <a:solidFill>
                  <a:srgbClr val="CC0000"/>
                </a:solidFill>
                <a:latin typeface="Liberation Sans" panose="020B0604020202020204"/>
              </a:rPr>
              <a:t>*</a:t>
            </a:r>
          </a:p>
        </p:txBody>
      </p:sp>
      <p:sp>
        <p:nvSpPr>
          <p:cNvPr id="81935" name="Rectangle 17"/>
          <p:cNvSpPr>
            <a:spLocks noChangeArrowheads="1"/>
          </p:cNvSpPr>
          <p:nvPr/>
        </p:nvSpPr>
        <p:spPr bwMode="auto">
          <a:xfrm>
            <a:off x="6324600" y="3657600"/>
            <a:ext cx="2133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$1,200,000</a:t>
            </a:r>
          </a:p>
        </p:txBody>
      </p:sp>
      <p:sp>
        <p:nvSpPr>
          <p:cNvPr id="81936" name="Text Box 18"/>
          <p:cNvSpPr txBox="1">
            <a:spLocks noChangeArrowheads="1"/>
          </p:cNvSpPr>
          <p:nvPr/>
        </p:nvSpPr>
        <p:spPr bwMode="auto">
          <a:xfrm>
            <a:off x="6629400" y="4267200"/>
            <a:ext cx="1524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chemeClr val="tx1"/>
                </a:solidFill>
                <a:latin typeface="Liberation Sans" panose="020B0604020202020204"/>
              </a:rPr>
              <a:t>720,000</a:t>
            </a:r>
          </a:p>
        </p:txBody>
      </p:sp>
      <p:cxnSp>
        <p:nvCxnSpPr>
          <p:cNvPr id="81937" name="AutoShape 19"/>
          <p:cNvCxnSpPr>
            <a:cxnSpLocks noChangeShapeType="1"/>
            <a:stCxn id="81929" idx="3"/>
            <a:endCxn id="81925" idx="3"/>
          </p:cNvCxnSpPr>
          <p:nvPr/>
        </p:nvCxnSpPr>
        <p:spPr bwMode="auto">
          <a:xfrm flipH="1">
            <a:off x="8610600" y="4151313"/>
            <a:ext cx="152400" cy="1105867"/>
          </a:xfrm>
          <a:prstGeom prst="bentConnector3">
            <a:avLst>
              <a:gd name="adj1" fmla="val -150000"/>
            </a:avLst>
          </a:prstGeom>
          <a:noFill/>
          <a:ln w="28575" cap="sq">
            <a:solidFill>
              <a:srgbClr val="CC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88948" name="Text Box 20"/>
          <p:cNvSpPr txBox="1">
            <a:spLocks noChangeArrowheads="1"/>
          </p:cNvSpPr>
          <p:nvPr/>
        </p:nvSpPr>
        <p:spPr bwMode="auto">
          <a:xfrm>
            <a:off x="6781800" y="5791200"/>
            <a:ext cx="1981200" cy="400110"/>
          </a:xfrm>
          <a:prstGeom prst="rect">
            <a:avLst/>
          </a:prstGeom>
          <a:solidFill>
            <a:srgbClr val="FFFFCC"/>
          </a:solidFill>
          <a:ln w="28575" cap="sq">
            <a:solidFill>
              <a:schemeClr val="tx1"/>
            </a:solidFill>
            <a:miter lim="800000"/>
            <a:headEnd/>
            <a:tailEnd/>
          </a:ln>
          <a:effectLst/>
          <a:extLst/>
        </p:spPr>
        <p:txBody>
          <a:bodyPr>
            <a:spAutoFit/>
          </a:bodyPr>
          <a:lstStyle/>
          <a:p>
            <a:pPr>
              <a:spcBef>
                <a:spcPct val="50000"/>
              </a:spcBef>
              <a:defRPr/>
            </a:pPr>
            <a:r>
              <a:rPr lang="en-US" sz="2000" b="0" dirty="0">
                <a:solidFill>
                  <a:srgbClr val="CC0000"/>
                </a:solidFill>
                <a:effectLst>
                  <a:outerShdw blurRad="38100" dist="38100" dir="2700000" algn="tl">
                    <a:srgbClr val="000000"/>
                  </a:outerShdw>
                </a:effectLst>
                <a:latin typeface="Liberation Sans" panose="020B0604020202020204"/>
              </a:rPr>
              <a:t>*</a:t>
            </a:r>
            <a:r>
              <a:rPr lang="en-US" sz="2000" b="0" dirty="0">
                <a:effectLst>
                  <a:outerShdw blurRad="38100" dist="38100" dir="2700000" algn="tl">
                    <a:srgbClr val="FFFFFF"/>
                  </a:outerShdw>
                </a:effectLst>
                <a:latin typeface="Liberation Sans" panose="020B0604020202020204"/>
              </a:rPr>
              <a:t>(40,000 x 3)</a:t>
            </a:r>
          </a:p>
        </p:txBody>
      </p:sp>
      <p:sp>
        <p:nvSpPr>
          <p:cNvPr id="1788949" name="Line 21"/>
          <p:cNvSpPr>
            <a:spLocks noChangeShapeType="1"/>
          </p:cNvSpPr>
          <p:nvPr/>
        </p:nvSpPr>
        <p:spPr bwMode="auto">
          <a:xfrm flipV="1">
            <a:off x="4572000" y="3581400"/>
            <a:ext cx="1371600" cy="1066800"/>
          </a:xfrm>
          <a:prstGeom prst="line">
            <a:avLst/>
          </a:prstGeom>
          <a:noFill/>
          <a:ln w="38100" cap="sq">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1940" name="Text Box 22"/>
          <p:cNvSpPr txBox="1">
            <a:spLocks noChangeArrowheads="1"/>
          </p:cNvSpPr>
          <p:nvPr/>
        </p:nvSpPr>
        <p:spPr bwMode="auto">
          <a:xfrm>
            <a:off x="4343400" y="4662488"/>
            <a:ext cx="1905000" cy="442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300" dirty="0">
                <a:solidFill>
                  <a:srgbClr val="CC0000"/>
                </a:solidFill>
                <a:latin typeface="Liberation Sans" panose="020B0604020202020204"/>
              </a:rPr>
              <a:t>Antidilutive</a:t>
            </a:r>
          </a:p>
        </p:txBody>
      </p:sp>
      <p:sp>
        <p:nvSpPr>
          <p:cNvPr id="81941" name="Text Box 23"/>
          <p:cNvSpPr txBox="1">
            <a:spLocks noChangeArrowheads="1"/>
          </p:cNvSpPr>
          <p:nvPr/>
        </p:nvSpPr>
        <p:spPr bwMode="auto">
          <a:xfrm>
            <a:off x="4572000" y="2819400"/>
            <a:ext cx="3886200" cy="477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500" dirty="0">
                <a:solidFill>
                  <a:schemeClr val="tx1"/>
                </a:solidFill>
                <a:latin typeface="Liberation Sans" panose="020B0604020202020204"/>
              </a:rPr>
              <a:t>Basic = Diluted EPS</a:t>
            </a:r>
          </a:p>
        </p:txBody>
      </p:sp>
      <p:sp>
        <p:nvSpPr>
          <p:cNvPr id="1788953" name="Text Box 25"/>
          <p:cNvSpPr txBox="1">
            <a:spLocks noChangeArrowheads="1"/>
          </p:cNvSpPr>
          <p:nvPr/>
        </p:nvSpPr>
        <p:spPr bwMode="auto">
          <a:xfrm>
            <a:off x="4114800" y="3581400"/>
            <a:ext cx="381000" cy="53495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800" dirty="0">
                <a:effectLst>
                  <a:outerShdw blurRad="38100" dist="38100" dir="2700000" algn="tl">
                    <a:srgbClr val="C0C0C0"/>
                  </a:outerShdw>
                </a:effectLst>
                <a:latin typeface="Liberation Sans" panose="020B0604020202020204"/>
              </a:rPr>
              <a:t>+</a:t>
            </a:r>
          </a:p>
        </p:txBody>
      </p:sp>
      <p:sp>
        <p:nvSpPr>
          <p:cNvPr id="1788954" name="Text Box 26"/>
          <p:cNvSpPr txBox="1">
            <a:spLocks noChangeArrowheads="1"/>
          </p:cNvSpPr>
          <p:nvPr/>
        </p:nvSpPr>
        <p:spPr bwMode="auto">
          <a:xfrm>
            <a:off x="4114800" y="4333875"/>
            <a:ext cx="381000" cy="405688"/>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defRPr/>
            </a:pPr>
            <a:r>
              <a:rPr lang="en-US" sz="2800" dirty="0">
                <a:effectLst>
                  <a:outerShdw blurRad="38100" dist="38100" dir="2700000" algn="tl">
                    <a:srgbClr val="C0C0C0"/>
                  </a:outerShdw>
                </a:effectLst>
                <a:latin typeface="Liberation Sans" panose="020B0604020202020204"/>
              </a:rPr>
              <a:t>+</a:t>
            </a:r>
          </a:p>
        </p:txBody>
      </p:sp>
      <p:sp>
        <p:nvSpPr>
          <p:cNvPr id="2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1946" name="Rectangle 15"/>
          <p:cNvSpPr txBox="1">
            <a:spLocks noChangeArrowheads="1"/>
          </p:cNvSpPr>
          <p:nvPr/>
        </p:nvSpPr>
        <p:spPr bwMode="auto">
          <a:xfrm>
            <a:off x="546100" y="1447800"/>
            <a:ext cx="7988300" cy="129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0000"/>
              </a:lnSpc>
              <a:spcBef>
                <a:spcPct val="25000"/>
              </a:spcBef>
              <a:buClr>
                <a:schemeClr val="accent2"/>
              </a:buClr>
              <a:buSzPct val="75000"/>
              <a:buFont typeface="Wingdings" panose="05000000000000000000" pitchFamily="2" charset="2"/>
              <a:buNone/>
            </a:pPr>
            <a:r>
              <a:rPr lang="en-US" altLang="en-US" sz="2300" b="0" dirty="0">
                <a:solidFill>
                  <a:schemeClr val="bg2"/>
                </a:solidFill>
                <a:latin typeface="Liberation Sans" panose="020B0604020202020204"/>
              </a:rPr>
              <a:t>(a) Compute diluted earnings per share for </a:t>
            </a:r>
            <a:r>
              <a:rPr lang="en-US" altLang="en-US" sz="2300" b="0" dirty="0" smtClean="0">
                <a:solidFill>
                  <a:schemeClr val="bg2"/>
                </a:solidFill>
                <a:latin typeface="Liberation Sans" panose="020B0604020202020204"/>
              </a:rPr>
              <a:t>2017 </a:t>
            </a:r>
            <a:r>
              <a:rPr lang="en-US" altLang="en-US" sz="2300" b="0" dirty="0">
                <a:solidFill>
                  <a:schemeClr val="bg2"/>
                </a:solidFill>
                <a:latin typeface="Liberation Sans" panose="020B0604020202020204"/>
              </a:rPr>
              <a:t>assuming each share of preferred is convertible into 3 shares of common stock. </a:t>
            </a:r>
          </a:p>
        </p:txBody>
      </p:sp>
      <p:sp>
        <p:nvSpPr>
          <p:cNvPr id="8194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29" name="Rectangle 15"/>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smtClean="0">
                <a:solidFill>
                  <a:srgbClr val="006600"/>
                </a:solidFill>
                <a:latin typeface="Liberation Sans" panose="020B0604020202020204"/>
              </a:rPr>
              <a:t>Example — If-Converted </a:t>
            </a:r>
            <a:r>
              <a:rPr 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995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995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995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8995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2950" name="Text Box 6"/>
          <p:cNvSpPr txBox="1">
            <a:spLocks noChangeArrowheads="1"/>
          </p:cNvSpPr>
          <p:nvPr/>
        </p:nvSpPr>
        <p:spPr bwMode="auto">
          <a:xfrm>
            <a:off x="609600" y="1371600"/>
            <a:ext cx="78613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45000"/>
              </a:spcBef>
              <a:buSzPct val="80000"/>
            </a:pPr>
            <a:r>
              <a:rPr lang="en-US" altLang="en-US" sz="2800" dirty="0">
                <a:solidFill>
                  <a:srgbClr val="CC0000"/>
                </a:solidFill>
                <a:latin typeface="Liberation Sans" panose="020B0604020202020204"/>
              </a:rPr>
              <a:t>Diluted EPS – Options and Warrants</a:t>
            </a:r>
          </a:p>
        </p:txBody>
      </p:sp>
      <p:sp>
        <p:nvSpPr>
          <p:cNvPr id="66567" name="Rectangle 7"/>
          <p:cNvSpPr>
            <a:spLocks noGrp="1" noChangeArrowheads="1"/>
          </p:cNvSpPr>
          <p:nvPr>
            <p:ph type="body" idx="1"/>
          </p:nvPr>
        </p:nvSpPr>
        <p:spPr bwMode="auto">
          <a:xfrm>
            <a:off x="609600" y="1981200"/>
            <a:ext cx="7924800" cy="990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25000"/>
              </a:lnSpc>
              <a:spcBef>
                <a:spcPts val="1200"/>
              </a:spcBef>
              <a:buClr>
                <a:srgbClr val="800000"/>
              </a:buClr>
              <a:buSzPct val="90000"/>
              <a:buFont typeface="Wingdings" panose="05000000000000000000" pitchFamily="2" charset="2"/>
              <a:buNone/>
              <a:defRPr/>
            </a:pPr>
            <a:r>
              <a:rPr lang="en-US" sz="2200" b="0" dirty="0" smtClean="0">
                <a:solidFill>
                  <a:schemeClr val="tx1"/>
                </a:solidFill>
                <a:effectLst/>
              </a:rPr>
              <a:t>Measure the dilutive effects of potential conversion using the </a:t>
            </a:r>
            <a:r>
              <a:rPr lang="en-US" sz="2200" dirty="0" smtClean="0">
                <a:solidFill>
                  <a:schemeClr val="tx2">
                    <a:lumMod val="50000"/>
                  </a:schemeClr>
                </a:solidFill>
                <a:effectLst/>
              </a:rPr>
              <a:t>treasury-stock method</a:t>
            </a:r>
            <a:r>
              <a:rPr lang="en-US" sz="2200" b="0" dirty="0" smtClean="0">
                <a:solidFill>
                  <a:schemeClr val="tx1"/>
                </a:solidFill>
                <a:effectLst/>
              </a:rPr>
              <a:t>.</a:t>
            </a:r>
          </a:p>
        </p:txBody>
      </p:sp>
      <p:sp>
        <p:nvSpPr>
          <p:cNvPr id="82952" name="Rectangle 8"/>
          <p:cNvSpPr>
            <a:spLocks noChangeArrowheads="1"/>
          </p:cNvSpPr>
          <p:nvPr/>
        </p:nvSpPr>
        <p:spPr bwMode="auto">
          <a:xfrm>
            <a:off x="609600" y="2971800"/>
            <a:ext cx="8001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5000"/>
              </a:lnSpc>
              <a:spcBef>
                <a:spcPts val="1200"/>
              </a:spcBef>
              <a:buClr>
                <a:srgbClr val="800000"/>
              </a:buClr>
              <a:buSzPct val="90000"/>
              <a:buFont typeface="Wingdings" panose="05000000000000000000" pitchFamily="2" charset="2"/>
              <a:buNone/>
            </a:pPr>
            <a:r>
              <a:rPr lang="en-US" altLang="en-US" sz="2200" b="0" dirty="0">
                <a:solidFill>
                  <a:srgbClr val="000000"/>
                </a:solidFill>
                <a:latin typeface="Liberation Sans" panose="020B0604020202020204"/>
              </a:rPr>
              <a:t>This method assumes: </a:t>
            </a:r>
          </a:p>
          <a:p>
            <a:pPr algn="l">
              <a:lnSpc>
                <a:spcPct val="125000"/>
              </a:lnSpc>
              <a:spcBef>
                <a:spcPts val="1200"/>
              </a:spcBef>
              <a:buSzPct val="100000"/>
              <a:buFont typeface="Wingdings" panose="05000000000000000000" pitchFamily="2" charset="2"/>
              <a:buAutoNum type="arabicParenBoth"/>
            </a:pPr>
            <a:r>
              <a:rPr lang="en-US" altLang="en-US" sz="2100" b="0" dirty="0">
                <a:solidFill>
                  <a:srgbClr val="000000"/>
                </a:solidFill>
                <a:latin typeface="Liberation Sans" panose="020B0604020202020204"/>
              </a:rPr>
              <a:t>the exercise the options or warrants at the beginning of the year (or date of issue if later), and </a:t>
            </a:r>
          </a:p>
          <a:p>
            <a:pPr algn="l">
              <a:lnSpc>
                <a:spcPct val="125000"/>
              </a:lnSpc>
              <a:spcBef>
                <a:spcPts val="1200"/>
              </a:spcBef>
              <a:buSzPct val="100000"/>
              <a:buFont typeface="Wingdings" panose="05000000000000000000" pitchFamily="2" charset="2"/>
              <a:buAutoNum type="arabicParenBoth"/>
            </a:pPr>
            <a:r>
              <a:rPr lang="en-US" altLang="en-US" sz="2100" b="0" dirty="0">
                <a:solidFill>
                  <a:srgbClr val="000000"/>
                </a:solidFill>
                <a:latin typeface="Liberation Sans" panose="020B0604020202020204"/>
              </a:rPr>
              <a:t>that the company uses those proceeds to purchase common stock for the treasury.</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295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2"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chemeClr val="tx2">
                    <a:lumMod val="50000"/>
                  </a:schemeClr>
                </a:solidFill>
                <a:latin typeface="Liberation Sans" panose="020B0604020202020204"/>
              </a:rPr>
              <a:t>DILUTED EARNINGS PER SHARE </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097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097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098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098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3974" name="Rectangle 8"/>
          <p:cNvSpPr>
            <a:spLocks noGrp="1" noChangeArrowheads="1"/>
          </p:cNvSpPr>
          <p:nvPr>
            <p:ph type="body" idx="1"/>
          </p:nvPr>
        </p:nvSpPr>
        <p:spPr bwMode="auto">
          <a:xfrm>
            <a:off x="609600" y="1371600"/>
            <a:ext cx="8229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lnSpc>
                <a:spcPct val="120000"/>
              </a:lnSpc>
              <a:spcBef>
                <a:spcPts val="1200"/>
              </a:spcBef>
              <a:buFont typeface="Wingdings" panose="05000000000000000000" pitchFamily="2" charset="2"/>
              <a:buNone/>
            </a:pPr>
            <a:r>
              <a:rPr lang="en-US" altLang="en-US" sz="2100" dirty="0" smtClean="0">
                <a:solidFill>
                  <a:schemeClr val="tx1"/>
                </a:solidFill>
                <a:effectLst/>
              </a:rPr>
              <a:t>Illustration: </a:t>
            </a:r>
            <a:r>
              <a:rPr lang="en-US" altLang="en-US" sz="2100" b="0" dirty="0" smtClean="0">
                <a:solidFill>
                  <a:schemeClr val="tx1"/>
                </a:solidFill>
                <a:effectLst/>
              </a:rPr>
              <a:t>Zambrano Company’s net income for 2017 is $40,000. The only potentially dilutive securities outstanding were 1,000 options issued during 2016, each exercisable for one share at $8. None has been exercised, and 10,000 shares of common were outstanding during 2017. The average market price of the stock during 2017 was $20.</a:t>
            </a:r>
          </a:p>
          <a:p>
            <a:pPr marL="0" indent="0">
              <a:lnSpc>
                <a:spcPct val="120000"/>
              </a:lnSpc>
              <a:spcBef>
                <a:spcPts val="1200"/>
              </a:spcBef>
              <a:buFont typeface="Wingdings" panose="05000000000000000000" pitchFamily="2" charset="2"/>
              <a:buNone/>
            </a:pPr>
            <a:r>
              <a:rPr lang="en-US" altLang="en-US" sz="2100" dirty="0" smtClean="0">
                <a:solidFill>
                  <a:schemeClr val="tx1"/>
                </a:solidFill>
                <a:effectLst/>
              </a:rPr>
              <a:t>Instructions</a:t>
            </a:r>
          </a:p>
          <a:p>
            <a:pPr lvl="1" indent="-515938">
              <a:lnSpc>
                <a:spcPct val="120000"/>
              </a:lnSpc>
              <a:spcBef>
                <a:spcPts val="1200"/>
              </a:spcBef>
              <a:buFont typeface="Wingdings" panose="05000000000000000000" pitchFamily="2" charset="2"/>
              <a:buNone/>
            </a:pPr>
            <a:r>
              <a:rPr lang="en-US" altLang="en-US" sz="2100" b="0" dirty="0" smtClean="0">
                <a:solidFill>
                  <a:schemeClr val="tx1"/>
                </a:solidFill>
                <a:effectLst/>
              </a:rPr>
              <a:t>(a) 	Compute diluted earnings per share. </a:t>
            </a:r>
          </a:p>
          <a:p>
            <a:pPr lvl="1" indent="-515938">
              <a:lnSpc>
                <a:spcPct val="120000"/>
              </a:lnSpc>
              <a:spcBef>
                <a:spcPts val="1200"/>
              </a:spcBef>
              <a:buFont typeface="Wingdings" panose="05000000000000000000" pitchFamily="2" charset="2"/>
              <a:buNone/>
            </a:pPr>
            <a:r>
              <a:rPr lang="en-US" altLang="en-US" sz="2100" b="0" dirty="0" smtClean="0">
                <a:solidFill>
                  <a:schemeClr val="tx1"/>
                </a:solidFill>
                <a:effectLst/>
              </a:rPr>
              <a:t>(b)</a:t>
            </a:r>
            <a:r>
              <a:rPr lang="en-US" altLang="en-US" sz="2100" dirty="0" smtClean="0">
                <a:solidFill>
                  <a:schemeClr val="tx1"/>
                </a:solidFill>
                <a:effectLst/>
              </a:rPr>
              <a:t> 	</a:t>
            </a:r>
            <a:r>
              <a:rPr lang="en-US" altLang="en-US" sz="2100" b="0" dirty="0" smtClean="0">
                <a:solidFill>
                  <a:schemeClr val="tx1"/>
                </a:solidFill>
                <a:effectLst/>
              </a:rPr>
              <a:t>Assume the 1,000 options were issued on October 1, 2017 (rather than in 2016). The average market price during the last 3 months of 2017 was $20.</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397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0"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45000"/>
              </a:spcBef>
              <a:buSzPct val="80000"/>
            </a:pPr>
            <a:r>
              <a:rPr lang="en-US" altLang="en-US" sz="3200" dirty="0" smtClean="0">
                <a:solidFill>
                  <a:srgbClr val="006600"/>
                </a:solidFill>
                <a:latin typeface="Liberation Sans" panose="020B0604020202020204"/>
              </a:rPr>
              <a:t>Example — Treasury-Stock </a:t>
            </a:r>
            <a:r>
              <a:rPr lang="en-US" alt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02" name="Text Box 2"/>
          <p:cNvSpPr txBox="1">
            <a:spLocks noChangeArrowheads="1"/>
          </p:cNvSpPr>
          <p:nvPr/>
        </p:nvSpPr>
        <p:spPr bwMode="auto">
          <a:xfrm>
            <a:off x="609600" y="2667000"/>
            <a:ext cx="8077200" cy="2551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7658100" algn="r"/>
              </a:tabLst>
              <a:defRPr b="1">
                <a:solidFill>
                  <a:schemeClr val="folHlink"/>
                </a:solidFill>
                <a:latin typeface="Comic Sans MS" panose="030F0702030302020204" pitchFamily="66" charset="0"/>
              </a:defRPr>
            </a:lvl1pPr>
            <a:lvl2pPr marL="742950" indent="-285750">
              <a:tabLst>
                <a:tab pos="7658100" algn="r"/>
              </a:tabLst>
              <a:defRPr b="1">
                <a:solidFill>
                  <a:schemeClr val="folHlink"/>
                </a:solidFill>
                <a:latin typeface="Comic Sans MS" panose="030F0702030302020204" pitchFamily="66" charset="0"/>
              </a:defRPr>
            </a:lvl2pPr>
            <a:lvl3pPr marL="1143000" indent="-228600">
              <a:tabLst>
                <a:tab pos="7658100" algn="r"/>
              </a:tabLst>
              <a:defRPr b="1">
                <a:solidFill>
                  <a:schemeClr val="folHlink"/>
                </a:solidFill>
                <a:latin typeface="Comic Sans MS" panose="030F0702030302020204" pitchFamily="66" charset="0"/>
              </a:defRPr>
            </a:lvl3pPr>
            <a:lvl4pPr marL="1600200" indent="-228600">
              <a:tabLst>
                <a:tab pos="7658100" algn="r"/>
              </a:tabLst>
              <a:defRPr b="1">
                <a:solidFill>
                  <a:schemeClr val="folHlink"/>
                </a:solidFill>
                <a:latin typeface="Comic Sans MS" panose="030F0702030302020204" pitchFamily="66" charset="0"/>
              </a:defRPr>
            </a:lvl4pPr>
            <a:lvl5pPr marL="2057400" indent="-228600">
              <a:tabLst>
                <a:tab pos="7658100"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7658100"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7658100"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7658100"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7658100" algn="r"/>
              </a:tabLst>
              <a:defRPr b="1">
                <a:solidFill>
                  <a:schemeClr val="folHlink"/>
                </a:solidFill>
                <a:latin typeface="Comic Sans MS" panose="030F0702030302020204" pitchFamily="66" charset="0"/>
              </a:defRPr>
            </a:lvl9pPr>
          </a:lstStyle>
          <a:p>
            <a:pPr algn="l">
              <a:spcBef>
                <a:spcPct val="50000"/>
              </a:spcBef>
            </a:pPr>
            <a:r>
              <a:rPr lang="en-US" altLang="en-US" sz="2300" b="0" dirty="0">
                <a:latin typeface="Liberation Sans" panose="020B0604020202020204"/>
              </a:rPr>
              <a:t>Proceeds if shares issued </a:t>
            </a:r>
            <a:r>
              <a:rPr lang="en-US" altLang="en-US" sz="2100" b="0" dirty="0">
                <a:latin typeface="Liberation Sans" panose="020B0604020202020204"/>
              </a:rPr>
              <a:t>(1,000 x $8)</a:t>
            </a:r>
            <a:r>
              <a:rPr lang="en-US" altLang="en-US" sz="2300" b="0" dirty="0">
                <a:latin typeface="Liberation Sans" panose="020B0604020202020204"/>
              </a:rPr>
              <a:t>	$8,000</a:t>
            </a:r>
          </a:p>
          <a:p>
            <a:pPr algn="l">
              <a:spcBef>
                <a:spcPct val="50000"/>
              </a:spcBef>
            </a:pPr>
            <a:r>
              <a:rPr lang="en-US" altLang="en-US" sz="2300" b="0" dirty="0">
                <a:latin typeface="Liberation Sans" panose="020B0604020202020204"/>
              </a:rPr>
              <a:t>Purchase price for treasury shares	$20</a:t>
            </a:r>
          </a:p>
          <a:p>
            <a:pPr algn="l">
              <a:spcBef>
                <a:spcPct val="50000"/>
              </a:spcBef>
            </a:pPr>
            <a:r>
              <a:rPr lang="en-US" altLang="en-US" sz="2300" b="0" dirty="0">
                <a:latin typeface="Liberation Sans" panose="020B0604020202020204"/>
              </a:rPr>
              <a:t>Shares assumed purchased	400</a:t>
            </a:r>
          </a:p>
          <a:p>
            <a:pPr algn="l">
              <a:spcBef>
                <a:spcPct val="50000"/>
              </a:spcBef>
            </a:pPr>
            <a:r>
              <a:rPr lang="en-US" altLang="en-US" sz="2300" b="0" dirty="0">
                <a:latin typeface="Liberation Sans" panose="020B0604020202020204"/>
              </a:rPr>
              <a:t>Shares assumed issued	1,000</a:t>
            </a:r>
          </a:p>
          <a:p>
            <a:pPr algn="l">
              <a:spcBef>
                <a:spcPct val="50000"/>
              </a:spcBef>
            </a:pPr>
            <a:r>
              <a:rPr lang="en-US" altLang="en-US" sz="2300" b="0" dirty="0">
                <a:latin typeface="Liberation Sans" panose="020B0604020202020204"/>
              </a:rPr>
              <a:t>Incremental share increase	600</a:t>
            </a:r>
          </a:p>
        </p:txBody>
      </p:sp>
      <p:sp>
        <p:nvSpPr>
          <p:cNvPr id="1792003"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2004"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2005" name="Rectangle 5"/>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2006" name="Rectangle 6"/>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68616" name="Rectangle 9"/>
          <p:cNvSpPr>
            <a:spLocks noGrp="1" noChangeArrowheads="1"/>
          </p:cNvSpPr>
          <p:nvPr>
            <p:ph type="body" idx="1"/>
          </p:nvPr>
        </p:nvSpPr>
        <p:spPr bwMode="auto">
          <a:xfrm>
            <a:off x="622300" y="1447800"/>
            <a:ext cx="8369300" cy="53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0" indent="0">
              <a:spcBef>
                <a:spcPts val="0"/>
              </a:spcBef>
              <a:buFont typeface="Wingdings" panose="05000000000000000000" pitchFamily="2" charset="2"/>
              <a:buNone/>
              <a:defRPr/>
            </a:pPr>
            <a:r>
              <a:rPr lang="en-US" sz="2300" b="0" kern="1200" dirty="0" smtClean="0">
                <a:effectLst/>
              </a:rPr>
              <a:t>(</a:t>
            </a:r>
            <a:r>
              <a:rPr lang="en-US" sz="2300" b="0" kern="1200" dirty="0">
                <a:effectLst/>
              </a:rPr>
              <a:t>a) Compute diluted earnings per share for </a:t>
            </a:r>
            <a:r>
              <a:rPr lang="en-US" sz="2300" b="0" kern="1200" dirty="0" smtClean="0">
                <a:effectLst/>
              </a:rPr>
              <a:t>2017.</a:t>
            </a:r>
            <a:endParaRPr lang="en-US" sz="2300" b="0" kern="1200" dirty="0">
              <a:effectLst/>
            </a:endParaRPr>
          </a:p>
        </p:txBody>
      </p:sp>
      <p:sp>
        <p:nvSpPr>
          <p:cNvPr id="85000" name="Text Box 10"/>
          <p:cNvSpPr txBox="1">
            <a:spLocks noChangeArrowheads="1"/>
          </p:cNvSpPr>
          <p:nvPr/>
        </p:nvSpPr>
        <p:spPr bwMode="auto">
          <a:xfrm>
            <a:off x="609600" y="2087563"/>
            <a:ext cx="4114800" cy="442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300" dirty="0">
                <a:solidFill>
                  <a:schemeClr val="tx1"/>
                </a:solidFill>
                <a:latin typeface="Liberation Sans" panose="020B0604020202020204"/>
              </a:rPr>
              <a:t>Treasury-Stock Method</a:t>
            </a:r>
          </a:p>
        </p:txBody>
      </p:sp>
      <p:sp>
        <p:nvSpPr>
          <p:cNvPr id="85001" name="Rectangle 11"/>
          <p:cNvSpPr>
            <a:spLocks noChangeArrowheads="1"/>
          </p:cNvSpPr>
          <p:nvPr/>
        </p:nvSpPr>
        <p:spPr bwMode="auto">
          <a:xfrm>
            <a:off x="6962149" y="3114675"/>
            <a:ext cx="425116"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3200" dirty="0">
                <a:latin typeface="Liberation Sans" panose="020B0604020202020204"/>
              </a:rPr>
              <a:t>÷</a:t>
            </a:r>
          </a:p>
        </p:txBody>
      </p:sp>
      <p:sp>
        <p:nvSpPr>
          <p:cNvPr id="1792012" name="Line 12"/>
          <p:cNvSpPr>
            <a:spLocks noChangeShapeType="1"/>
          </p:cNvSpPr>
          <p:nvPr/>
        </p:nvSpPr>
        <p:spPr bwMode="auto">
          <a:xfrm>
            <a:off x="7010400" y="3657600"/>
            <a:ext cx="1371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2013" name="Line 13"/>
          <p:cNvSpPr>
            <a:spLocks noChangeShapeType="1"/>
          </p:cNvSpPr>
          <p:nvPr/>
        </p:nvSpPr>
        <p:spPr bwMode="auto">
          <a:xfrm>
            <a:off x="7010400" y="4724400"/>
            <a:ext cx="1371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2014" name="Line 14"/>
          <p:cNvSpPr>
            <a:spLocks noChangeShapeType="1"/>
          </p:cNvSpPr>
          <p:nvPr/>
        </p:nvSpPr>
        <p:spPr bwMode="auto">
          <a:xfrm>
            <a:off x="7010400" y="5181600"/>
            <a:ext cx="1371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2015" name="Line 15"/>
          <p:cNvSpPr>
            <a:spLocks noChangeShapeType="1"/>
          </p:cNvSpPr>
          <p:nvPr/>
        </p:nvSpPr>
        <p:spPr bwMode="auto">
          <a:xfrm>
            <a:off x="7010400" y="5257800"/>
            <a:ext cx="137160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500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7"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45000"/>
              </a:spcBef>
              <a:buSzPct val="80000"/>
            </a:pPr>
            <a:r>
              <a:rPr lang="en-US" altLang="en-US" sz="3200" dirty="0" smtClean="0">
                <a:solidFill>
                  <a:srgbClr val="006600"/>
                </a:solidFill>
                <a:latin typeface="Liberation Sans" panose="020B0604020202020204"/>
              </a:rPr>
              <a:t>Example — Treasury-Stock </a:t>
            </a:r>
            <a:r>
              <a:rPr lang="en-US" alt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92002">
                                            <p:txEl>
                                              <p:pRg st="0" end="0"/>
                                            </p:txEl>
                                          </p:spTgt>
                                        </p:tgtEl>
                                        <p:attrNameLst>
                                          <p:attrName>style.visibility</p:attrName>
                                        </p:attrNameLst>
                                      </p:cBhvr>
                                      <p:to>
                                        <p:strVal val="visible"/>
                                      </p:to>
                                    </p:set>
                                    <p:animEffect transition="in" filter="wipe(left)">
                                      <p:cBhvr>
                                        <p:cTn id="7" dur="500"/>
                                        <p:tgtEl>
                                          <p:spTgt spid="17920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92002">
                                            <p:txEl>
                                              <p:pRg st="1" end="1"/>
                                            </p:txEl>
                                          </p:spTgt>
                                        </p:tgtEl>
                                        <p:attrNameLst>
                                          <p:attrName>style.visibility</p:attrName>
                                        </p:attrNameLst>
                                      </p:cBhvr>
                                      <p:to>
                                        <p:strVal val="visible"/>
                                      </p:to>
                                    </p:set>
                                    <p:animEffect transition="in" filter="wipe(left)">
                                      <p:cBhvr>
                                        <p:cTn id="12" dur="500"/>
                                        <p:tgtEl>
                                          <p:spTgt spid="17920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92002">
                                            <p:txEl>
                                              <p:pRg st="2" end="2"/>
                                            </p:txEl>
                                          </p:spTgt>
                                        </p:tgtEl>
                                        <p:attrNameLst>
                                          <p:attrName>style.visibility</p:attrName>
                                        </p:attrNameLst>
                                      </p:cBhvr>
                                      <p:to>
                                        <p:strVal val="visible"/>
                                      </p:to>
                                    </p:set>
                                    <p:animEffect transition="in" filter="wipe(left)">
                                      <p:cBhvr>
                                        <p:cTn id="17" dur="500"/>
                                        <p:tgtEl>
                                          <p:spTgt spid="17920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92002">
                                            <p:txEl>
                                              <p:pRg st="3" end="3"/>
                                            </p:txEl>
                                          </p:spTgt>
                                        </p:tgtEl>
                                        <p:attrNameLst>
                                          <p:attrName>style.visibility</p:attrName>
                                        </p:attrNameLst>
                                      </p:cBhvr>
                                      <p:to>
                                        <p:strVal val="visible"/>
                                      </p:to>
                                    </p:set>
                                    <p:animEffect transition="in" filter="wipe(left)">
                                      <p:cBhvr>
                                        <p:cTn id="22" dur="500"/>
                                        <p:tgtEl>
                                          <p:spTgt spid="179200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92002">
                                            <p:txEl>
                                              <p:pRg st="4" end="4"/>
                                            </p:txEl>
                                          </p:spTgt>
                                        </p:tgtEl>
                                        <p:attrNameLst>
                                          <p:attrName>style.visibility</p:attrName>
                                        </p:attrNameLst>
                                      </p:cBhvr>
                                      <p:to>
                                        <p:strVal val="visible"/>
                                      </p:to>
                                    </p:set>
                                    <p:animEffect transition="in" filter="wipe(left)">
                                      <p:cBhvr>
                                        <p:cTn id="27" dur="500"/>
                                        <p:tgtEl>
                                          <p:spTgt spid="17920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0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5"/>
          <p:cNvSpPr txBox="1">
            <a:spLocks noChangeArrowheads="1"/>
          </p:cNvSpPr>
          <p:nvPr/>
        </p:nvSpPr>
        <p:spPr bwMode="auto">
          <a:xfrm>
            <a:off x="609600" y="2087563"/>
            <a:ext cx="8382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300" b="0" dirty="0">
                <a:solidFill>
                  <a:schemeClr val="tx1"/>
                </a:solidFill>
                <a:latin typeface="Liberation Sans" panose="020B0604020202020204"/>
              </a:rPr>
              <a:t>When calculating </a:t>
            </a:r>
            <a:r>
              <a:rPr lang="en-US" altLang="en-US" sz="2300" dirty="0">
                <a:solidFill>
                  <a:schemeClr val="tx1"/>
                </a:solidFill>
                <a:latin typeface="Liberation Sans" panose="020B0604020202020204"/>
              </a:rPr>
              <a:t>Diluted</a:t>
            </a:r>
            <a:r>
              <a:rPr lang="en-US" altLang="en-US" sz="2300" b="0" dirty="0">
                <a:solidFill>
                  <a:schemeClr val="tx1"/>
                </a:solidFill>
                <a:latin typeface="Liberation Sans" panose="020B0604020202020204"/>
              </a:rPr>
              <a:t> EPS, begin with </a:t>
            </a:r>
            <a:r>
              <a:rPr lang="en-US" altLang="en-US" sz="2300" dirty="0">
                <a:solidFill>
                  <a:schemeClr val="tx1"/>
                </a:solidFill>
                <a:latin typeface="Liberation Sans" panose="020B0604020202020204"/>
              </a:rPr>
              <a:t>basic</a:t>
            </a:r>
            <a:r>
              <a:rPr lang="en-US" altLang="en-US" sz="2300" b="0" dirty="0">
                <a:solidFill>
                  <a:schemeClr val="tx1"/>
                </a:solidFill>
                <a:latin typeface="Liberation Sans" panose="020B0604020202020204"/>
              </a:rPr>
              <a:t> EPS.</a:t>
            </a:r>
          </a:p>
        </p:txBody>
      </p:sp>
      <p:sp>
        <p:nvSpPr>
          <p:cNvPr id="1793030" name="Text Box 6"/>
          <p:cNvSpPr txBox="1">
            <a:spLocks noChangeArrowheads="1"/>
          </p:cNvSpPr>
          <p:nvPr/>
        </p:nvSpPr>
        <p:spPr bwMode="auto">
          <a:xfrm>
            <a:off x="533400" y="3581400"/>
            <a:ext cx="1752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$40,000</a:t>
            </a:r>
          </a:p>
        </p:txBody>
      </p:sp>
      <p:sp>
        <p:nvSpPr>
          <p:cNvPr id="1793031" name="Text Box 7"/>
          <p:cNvSpPr txBox="1">
            <a:spLocks noChangeArrowheads="1"/>
          </p:cNvSpPr>
          <p:nvPr/>
        </p:nvSpPr>
        <p:spPr bwMode="auto">
          <a:xfrm>
            <a:off x="533400" y="4311650"/>
            <a:ext cx="1752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10,000</a:t>
            </a:r>
          </a:p>
        </p:txBody>
      </p:sp>
      <p:sp>
        <p:nvSpPr>
          <p:cNvPr id="1793032" name="Line 8"/>
          <p:cNvSpPr>
            <a:spLocks noChangeShapeType="1"/>
          </p:cNvSpPr>
          <p:nvPr/>
        </p:nvSpPr>
        <p:spPr bwMode="auto">
          <a:xfrm>
            <a:off x="457200" y="4191000"/>
            <a:ext cx="66294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6022" name="Text Box 9"/>
          <p:cNvSpPr txBox="1">
            <a:spLocks noChangeArrowheads="1"/>
          </p:cNvSpPr>
          <p:nvPr/>
        </p:nvSpPr>
        <p:spPr bwMode="auto">
          <a:xfrm>
            <a:off x="44958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93034" name="Text Box 10"/>
          <p:cNvSpPr txBox="1">
            <a:spLocks noChangeArrowheads="1"/>
          </p:cNvSpPr>
          <p:nvPr/>
        </p:nvSpPr>
        <p:spPr bwMode="auto">
          <a:xfrm>
            <a:off x="7467600" y="3890963"/>
            <a:ext cx="1371600" cy="5155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500" dirty="0">
                <a:solidFill>
                  <a:srgbClr val="CC0000"/>
                </a:solidFill>
                <a:latin typeface="Liberation Sans" panose="020B0604020202020204"/>
              </a:rPr>
              <a:t>$3.77</a:t>
            </a:r>
          </a:p>
        </p:txBody>
      </p:sp>
      <p:sp>
        <p:nvSpPr>
          <p:cNvPr id="86024" name="Text Box 11"/>
          <p:cNvSpPr txBox="1">
            <a:spLocks noChangeArrowheads="1"/>
          </p:cNvSpPr>
          <p:nvPr/>
        </p:nvSpPr>
        <p:spPr bwMode="auto">
          <a:xfrm>
            <a:off x="609600" y="2819400"/>
            <a:ext cx="3581400" cy="492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600" dirty="0">
                <a:solidFill>
                  <a:schemeClr val="tx1"/>
                </a:solidFill>
                <a:latin typeface="Liberation Sans" panose="020B0604020202020204"/>
              </a:rPr>
              <a:t>Diluted EPS</a:t>
            </a:r>
          </a:p>
        </p:txBody>
      </p:sp>
      <p:sp>
        <p:nvSpPr>
          <p:cNvPr id="86025" name="Text Box 12"/>
          <p:cNvSpPr txBox="1">
            <a:spLocks noChangeArrowheads="1"/>
          </p:cNvSpPr>
          <p:nvPr/>
        </p:nvSpPr>
        <p:spPr bwMode="auto">
          <a:xfrm>
            <a:off x="2438400" y="3505200"/>
            <a:ext cx="3810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93037" name="Rectangle 13"/>
          <p:cNvSpPr>
            <a:spLocks noChangeArrowheads="1"/>
          </p:cNvSpPr>
          <p:nvPr/>
        </p:nvSpPr>
        <p:spPr bwMode="auto">
          <a:xfrm>
            <a:off x="2632075" y="4311650"/>
            <a:ext cx="1787525"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600</a:t>
            </a:r>
          </a:p>
        </p:txBody>
      </p:sp>
      <p:sp>
        <p:nvSpPr>
          <p:cNvPr id="1793038" name="Text Box 14"/>
          <p:cNvSpPr txBox="1">
            <a:spLocks noChangeArrowheads="1"/>
          </p:cNvSpPr>
          <p:nvPr/>
        </p:nvSpPr>
        <p:spPr bwMode="auto">
          <a:xfrm>
            <a:off x="685800" y="5562600"/>
            <a:ext cx="16002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Basic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$4.00</a:t>
            </a:r>
            <a:endParaRPr lang="en-US" altLang="en-US" sz="2200" b="0" dirty="0">
              <a:solidFill>
                <a:srgbClr val="CC0000"/>
              </a:solidFill>
              <a:latin typeface="Liberation Sans" panose="020B0604020202020204"/>
            </a:endParaRPr>
          </a:p>
        </p:txBody>
      </p:sp>
      <p:sp>
        <p:nvSpPr>
          <p:cNvPr id="1793039" name="Text Box 15"/>
          <p:cNvSpPr txBox="1">
            <a:spLocks noChangeArrowheads="1"/>
          </p:cNvSpPr>
          <p:nvPr/>
        </p:nvSpPr>
        <p:spPr bwMode="auto">
          <a:xfrm>
            <a:off x="5105400" y="3581400"/>
            <a:ext cx="1752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$40,000</a:t>
            </a:r>
          </a:p>
        </p:txBody>
      </p:sp>
      <p:sp>
        <p:nvSpPr>
          <p:cNvPr id="1793040" name="Text Box 16"/>
          <p:cNvSpPr txBox="1">
            <a:spLocks noChangeArrowheads="1"/>
          </p:cNvSpPr>
          <p:nvPr/>
        </p:nvSpPr>
        <p:spPr bwMode="auto">
          <a:xfrm>
            <a:off x="5105400" y="4311650"/>
            <a:ext cx="1905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10,600</a:t>
            </a:r>
          </a:p>
        </p:txBody>
      </p:sp>
      <p:sp>
        <p:nvSpPr>
          <p:cNvPr id="86030" name="Text Box 17"/>
          <p:cNvSpPr txBox="1">
            <a:spLocks noChangeArrowheads="1"/>
          </p:cNvSpPr>
          <p:nvPr/>
        </p:nvSpPr>
        <p:spPr bwMode="auto">
          <a:xfrm>
            <a:off x="7086600" y="38862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93042" name="AutoShape 18"/>
          <p:cNvSpPr>
            <a:spLocks/>
          </p:cNvSpPr>
          <p:nvPr/>
        </p:nvSpPr>
        <p:spPr bwMode="auto">
          <a:xfrm rot="5400000">
            <a:off x="1181100" y="4381500"/>
            <a:ext cx="457200" cy="1905000"/>
          </a:xfrm>
          <a:prstGeom prst="rightBrace">
            <a:avLst>
              <a:gd name="adj1" fmla="val 34722"/>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3043" name="AutoShape 19"/>
          <p:cNvSpPr>
            <a:spLocks/>
          </p:cNvSpPr>
          <p:nvPr/>
        </p:nvSpPr>
        <p:spPr bwMode="auto">
          <a:xfrm rot="5400000">
            <a:off x="3429000" y="4495800"/>
            <a:ext cx="457200" cy="1676400"/>
          </a:xfrm>
          <a:prstGeom prst="rightBrace">
            <a:avLst>
              <a:gd name="adj1" fmla="val 30556"/>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3044" name="Text Box 20"/>
          <p:cNvSpPr txBox="1">
            <a:spLocks noChangeArrowheads="1"/>
          </p:cNvSpPr>
          <p:nvPr/>
        </p:nvSpPr>
        <p:spPr bwMode="auto">
          <a:xfrm>
            <a:off x="2819400" y="5592763"/>
            <a:ext cx="16002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Options</a:t>
            </a:r>
            <a:endParaRPr lang="en-US" altLang="en-US" sz="2200" b="0" dirty="0">
              <a:solidFill>
                <a:srgbClr val="800000"/>
              </a:solidFill>
              <a:latin typeface="Liberation Sans" panose="020B0604020202020204"/>
            </a:endParaRPr>
          </a:p>
        </p:txBody>
      </p:sp>
      <p:sp>
        <p:nvSpPr>
          <p:cNvPr id="86034" name="Text Box 21"/>
          <p:cNvSpPr txBox="1">
            <a:spLocks noChangeArrowheads="1"/>
          </p:cNvSpPr>
          <p:nvPr/>
        </p:nvSpPr>
        <p:spPr bwMode="auto">
          <a:xfrm>
            <a:off x="2438400" y="4238625"/>
            <a:ext cx="3810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2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603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86038" name="Rectangle 9"/>
          <p:cNvSpPr txBox="1">
            <a:spLocks noChangeArrowheads="1"/>
          </p:cNvSpPr>
          <p:nvPr/>
        </p:nvSpPr>
        <p:spPr bwMode="auto">
          <a:xfrm>
            <a:off x="622300" y="1447800"/>
            <a:ext cx="83693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0000"/>
              </a:lnSpc>
              <a:spcBef>
                <a:spcPct val="25000"/>
              </a:spcBef>
              <a:buClr>
                <a:schemeClr val="accent2"/>
              </a:buClr>
              <a:buSzPct val="75000"/>
              <a:buFont typeface="Wingdings" panose="05000000000000000000" pitchFamily="2" charset="2"/>
              <a:buNone/>
            </a:pPr>
            <a:r>
              <a:rPr lang="en-US" altLang="en-US" sz="2300" b="0" dirty="0">
                <a:solidFill>
                  <a:schemeClr val="bg2"/>
                </a:solidFill>
                <a:latin typeface="Liberation Sans" panose="020B0604020202020204"/>
              </a:rPr>
              <a:t>(a) Compute diluted earnings per share for </a:t>
            </a:r>
            <a:r>
              <a:rPr lang="en-US" altLang="en-US" sz="2300" b="0" dirty="0" smtClean="0">
                <a:solidFill>
                  <a:schemeClr val="bg2"/>
                </a:solidFill>
                <a:latin typeface="Liberation Sans" panose="020B0604020202020204"/>
              </a:rPr>
              <a:t>2017.</a:t>
            </a:r>
            <a:endParaRPr lang="en-US" altLang="en-US" sz="2300" b="0" dirty="0">
              <a:solidFill>
                <a:schemeClr val="bg2"/>
              </a:solidFill>
              <a:latin typeface="Liberation Sans" panose="020B0604020202020204"/>
            </a:endParaRPr>
          </a:p>
        </p:txBody>
      </p:sp>
      <p:sp>
        <p:nvSpPr>
          <p:cNvPr id="23"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45000"/>
              </a:spcBef>
              <a:buSzPct val="80000"/>
            </a:pPr>
            <a:r>
              <a:rPr lang="en-US" altLang="en-US" sz="3200" dirty="0" smtClean="0">
                <a:solidFill>
                  <a:srgbClr val="006600"/>
                </a:solidFill>
                <a:latin typeface="Liberation Sans" panose="020B0604020202020204"/>
              </a:rPr>
              <a:t>Example — Treasury-Stock </a:t>
            </a:r>
            <a:r>
              <a:rPr lang="en-US" alt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93030"/>
                                        </p:tgtEl>
                                        <p:attrNameLst>
                                          <p:attrName>style.visibility</p:attrName>
                                        </p:attrNameLst>
                                      </p:cBhvr>
                                      <p:to>
                                        <p:strVal val="visible"/>
                                      </p:to>
                                    </p:set>
                                    <p:animEffect transition="in" filter="wipe(left)">
                                      <p:cBhvr>
                                        <p:cTn id="7" dur="500"/>
                                        <p:tgtEl>
                                          <p:spTgt spid="17930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93031"/>
                                        </p:tgtEl>
                                        <p:attrNameLst>
                                          <p:attrName>style.visibility</p:attrName>
                                        </p:attrNameLst>
                                      </p:cBhvr>
                                      <p:to>
                                        <p:strVal val="visible"/>
                                      </p:to>
                                    </p:set>
                                    <p:animEffect transition="in" filter="wipe(left)">
                                      <p:cBhvr>
                                        <p:cTn id="12" dur="500"/>
                                        <p:tgtEl>
                                          <p:spTgt spid="17930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93038"/>
                                        </p:tgtEl>
                                        <p:attrNameLst>
                                          <p:attrName>style.visibility</p:attrName>
                                        </p:attrNameLst>
                                      </p:cBhvr>
                                      <p:to>
                                        <p:strVal val="visible"/>
                                      </p:to>
                                    </p:set>
                                    <p:animEffect transition="in" filter="wipe(left)">
                                      <p:cBhvr>
                                        <p:cTn id="17" dur="500"/>
                                        <p:tgtEl>
                                          <p:spTgt spid="17930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93037"/>
                                        </p:tgtEl>
                                        <p:attrNameLst>
                                          <p:attrName>style.visibility</p:attrName>
                                        </p:attrNameLst>
                                      </p:cBhvr>
                                      <p:to>
                                        <p:strVal val="visible"/>
                                      </p:to>
                                    </p:set>
                                    <p:animEffect transition="in" filter="wipe(left)">
                                      <p:cBhvr>
                                        <p:cTn id="22" dur="500"/>
                                        <p:tgtEl>
                                          <p:spTgt spid="17930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93044"/>
                                        </p:tgtEl>
                                        <p:attrNameLst>
                                          <p:attrName>style.visibility</p:attrName>
                                        </p:attrNameLst>
                                      </p:cBhvr>
                                      <p:to>
                                        <p:strVal val="visible"/>
                                      </p:to>
                                    </p:set>
                                    <p:animEffect transition="in" filter="wipe(left)">
                                      <p:cBhvr>
                                        <p:cTn id="27" dur="500"/>
                                        <p:tgtEl>
                                          <p:spTgt spid="17930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93039"/>
                                        </p:tgtEl>
                                        <p:attrNameLst>
                                          <p:attrName>style.visibility</p:attrName>
                                        </p:attrNameLst>
                                      </p:cBhvr>
                                      <p:to>
                                        <p:strVal val="visible"/>
                                      </p:to>
                                    </p:set>
                                    <p:animEffect transition="in" filter="wipe(left)">
                                      <p:cBhvr>
                                        <p:cTn id="32" dur="500"/>
                                        <p:tgtEl>
                                          <p:spTgt spid="179303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93040"/>
                                        </p:tgtEl>
                                        <p:attrNameLst>
                                          <p:attrName>style.visibility</p:attrName>
                                        </p:attrNameLst>
                                      </p:cBhvr>
                                      <p:to>
                                        <p:strVal val="visible"/>
                                      </p:to>
                                    </p:set>
                                    <p:animEffect transition="in" filter="wipe(left)">
                                      <p:cBhvr>
                                        <p:cTn id="37" dur="500"/>
                                        <p:tgtEl>
                                          <p:spTgt spid="179304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93034"/>
                                        </p:tgtEl>
                                        <p:attrNameLst>
                                          <p:attrName>style.visibility</p:attrName>
                                        </p:attrNameLst>
                                      </p:cBhvr>
                                      <p:to>
                                        <p:strVal val="visible"/>
                                      </p:to>
                                    </p:set>
                                    <p:animEffect transition="in" filter="wipe(left)">
                                      <p:cBhvr>
                                        <p:cTn id="42" dur="500"/>
                                        <p:tgtEl>
                                          <p:spTgt spid="1793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030" grpId="0"/>
      <p:bldP spid="1793031" grpId="0"/>
      <p:bldP spid="1793034" grpId="0"/>
      <p:bldP spid="1793037" grpId="0"/>
      <p:bldP spid="1793038" grpId="0"/>
      <p:bldP spid="1793039" grpId="0"/>
      <p:bldP spid="1793040" grpId="0"/>
      <p:bldP spid="179304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Object 4"/>
          <p:cNvGraphicFramePr>
            <a:graphicFrameLocks noChangeAspect="1"/>
          </p:cNvGraphicFramePr>
          <p:nvPr>
            <p:extLst>
              <p:ext uri="{D42A27DB-BD31-4B8C-83A1-F6EECF244321}">
                <p14:modId xmlns:p14="http://schemas.microsoft.com/office/powerpoint/2010/main" val="3085284256"/>
              </p:ext>
            </p:extLst>
          </p:nvPr>
        </p:nvGraphicFramePr>
        <p:xfrm>
          <a:off x="649944" y="2895601"/>
          <a:ext cx="8229600" cy="3276599"/>
        </p:xfrm>
        <a:graphic>
          <a:graphicData uri="http://schemas.openxmlformats.org/presentationml/2006/ole">
            <mc:AlternateContent xmlns:mc="http://schemas.openxmlformats.org/markup-compatibility/2006">
              <mc:Choice xmlns:v="urn:schemas-microsoft-com:vml" Requires="v">
                <p:oleObj spid="_x0000_s87135" name="Worksheet" r:id="rId4" imgW="3876531" imgH="1495425" progId="Excel.Sheet.8">
                  <p:embed/>
                </p:oleObj>
              </mc:Choice>
              <mc:Fallback>
                <p:oleObj name="Worksheet" r:id="rId4" imgW="3876531" imgH="1495425" progId="Excel.Sheet.8">
                  <p:embed/>
                  <p:pic>
                    <p:nvPicPr>
                      <p:cNvPr id="0" name="Object 4"/>
                      <p:cNvPicPr>
                        <a:picLocks noChangeAspect="1" noChangeArrowheads="1"/>
                      </p:cNvPicPr>
                      <p:nvPr/>
                    </p:nvPicPr>
                    <p:blipFill>
                      <a:blip r:embed="rId5"/>
                      <a:srcRect/>
                      <a:stretch>
                        <a:fillRect/>
                      </a:stretch>
                    </p:blipFill>
                    <p:spPr bwMode="auto">
                      <a:xfrm>
                        <a:off x="649944" y="2895601"/>
                        <a:ext cx="8229600" cy="3276599"/>
                      </a:xfrm>
                      <a:prstGeom prst="rect">
                        <a:avLst/>
                      </a:prstGeom>
                      <a:noFill/>
                      <a:ln>
                        <a:noFill/>
                      </a:ln>
                      <a:effectLst/>
                      <a:extLst/>
                    </p:spPr>
                  </p:pic>
                </p:oleObj>
              </mc:Fallback>
            </mc:AlternateContent>
          </a:graphicData>
        </a:graphic>
      </p:graphicFrame>
      <p:sp>
        <p:nvSpPr>
          <p:cNvPr id="87043" name="Text Box 5"/>
          <p:cNvSpPr txBox="1">
            <a:spLocks noChangeArrowheads="1"/>
          </p:cNvSpPr>
          <p:nvPr/>
        </p:nvSpPr>
        <p:spPr bwMode="auto">
          <a:xfrm>
            <a:off x="609600" y="2414588"/>
            <a:ext cx="41148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200" dirty="0">
                <a:solidFill>
                  <a:schemeClr val="tx1"/>
                </a:solidFill>
                <a:latin typeface="Liberation Sans" panose="020B0604020202020204"/>
              </a:rPr>
              <a:t>Treasury-Stock Method</a:t>
            </a:r>
          </a:p>
        </p:txBody>
      </p:sp>
      <p:sp>
        <p:nvSpPr>
          <p:cNvPr id="87044" name="Rectangle 6"/>
          <p:cNvSpPr>
            <a:spLocks noChangeArrowheads="1"/>
          </p:cNvSpPr>
          <p:nvPr/>
        </p:nvSpPr>
        <p:spPr bwMode="auto">
          <a:xfrm>
            <a:off x="6403349" y="3267075"/>
            <a:ext cx="425116"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3200" dirty="0">
                <a:latin typeface="Liberation Sans" panose="020B0604020202020204"/>
              </a:rPr>
              <a:t>÷</a:t>
            </a:r>
          </a:p>
        </p:txBody>
      </p:sp>
      <p:sp>
        <p:nvSpPr>
          <p:cNvPr id="70662" name="Rectangle 7"/>
          <p:cNvSpPr>
            <a:spLocks noGrp="1" noChangeArrowheads="1"/>
          </p:cNvSpPr>
          <p:nvPr>
            <p:ph type="body" idx="1"/>
          </p:nvPr>
        </p:nvSpPr>
        <p:spPr bwMode="auto">
          <a:xfrm>
            <a:off x="622300" y="1447800"/>
            <a:ext cx="8369300" cy="99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463550" indent="-463550">
              <a:lnSpc>
                <a:spcPct val="110000"/>
              </a:lnSpc>
              <a:spcBef>
                <a:spcPts val="0"/>
              </a:spcBef>
              <a:buFont typeface="Wingdings" panose="05000000000000000000" pitchFamily="2" charset="2"/>
              <a:buNone/>
              <a:defRPr/>
            </a:pPr>
            <a:r>
              <a:rPr lang="en-US" sz="2300" b="0" kern="1200" dirty="0" smtClean="0">
                <a:effectLst/>
              </a:rPr>
              <a:t>(</a:t>
            </a:r>
            <a:r>
              <a:rPr lang="en-US" sz="2300" b="0" kern="1200" dirty="0">
                <a:effectLst/>
              </a:rPr>
              <a:t>b) Compute diluted earnings per share assuming the 1,000 options were issued on October 1, </a:t>
            </a:r>
            <a:r>
              <a:rPr lang="en-US" sz="2300" b="0" kern="1200" dirty="0" smtClean="0">
                <a:effectLst/>
              </a:rPr>
              <a:t>2017.</a:t>
            </a:r>
            <a:endParaRPr lang="en-US" sz="2300" b="0" kern="1200" dirty="0">
              <a:effectLst/>
            </a:endParaRPr>
          </a:p>
        </p:txBody>
      </p:sp>
      <p:sp>
        <p:nvSpPr>
          <p:cNvPr id="87046" name="Rectangle 8"/>
          <p:cNvSpPr>
            <a:spLocks noChangeArrowheads="1"/>
          </p:cNvSpPr>
          <p:nvPr/>
        </p:nvSpPr>
        <p:spPr bwMode="auto">
          <a:xfrm>
            <a:off x="6457866" y="5070475"/>
            <a:ext cx="312906"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r>
              <a:rPr lang="en-US" altLang="en-US" sz="2000" dirty="0">
                <a:latin typeface="Liberation Sans" panose="020B0604020202020204"/>
              </a:rPr>
              <a:t>x</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704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0"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45000"/>
              </a:spcBef>
              <a:buSzPct val="80000"/>
            </a:pPr>
            <a:r>
              <a:rPr lang="en-US" altLang="en-US" sz="3200" dirty="0" smtClean="0">
                <a:solidFill>
                  <a:srgbClr val="006600"/>
                </a:solidFill>
                <a:latin typeface="Liberation Sans" panose="020B0604020202020204"/>
              </a:rPr>
              <a:t>Example — Treasury-Stock </a:t>
            </a:r>
            <a:r>
              <a:rPr lang="en-US" alt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5"/>
          <p:cNvSpPr txBox="1">
            <a:spLocks noChangeArrowheads="1"/>
          </p:cNvSpPr>
          <p:nvPr/>
        </p:nvSpPr>
        <p:spPr bwMode="auto">
          <a:xfrm>
            <a:off x="533400" y="3276600"/>
            <a:ext cx="1752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$40,000</a:t>
            </a:r>
          </a:p>
        </p:txBody>
      </p:sp>
      <p:sp>
        <p:nvSpPr>
          <p:cNvPr id="88067" name="Text Box 6"/>
          <p:cNvSpPr txBox="1">
            <a:spLocks noChangeArrowheads="1"/>
          </p:cNvSpPr>
          <p:nvPr/>
        </p:nvSpPr>
        <p:spPr bwMode="auto">
          <a:xfrm>
            <a:off x="533400" y="4006850"/>
            <a:ext cx="1752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10,000</a:t>
            </a:r>
          </a:p>
        </p:txBody>
      </p:sp>
      <p:sp>
        <p:nvSpPr>
          <p:cNvPr id="1795079" name="Line 7"/>
          <p:cNvSpPr>
            <a:spLocks noChangeShapeType="1"/>
          </p:cNvSpPr>
          <p:nvPr/>
        </p:nvSpPr>
        <p:spPr bwMode="auto">
          <a:xfrm>
            <a:off x="457200" y="3886200"/>
            <a:ext cx="6629400" cy="0"/>
          </a:xfrm>
          <a:prstGeom prst="line">
            <a:avLst/>
          </a:prstGeom>
          <a:noFill/>
          <a:ln w="38100"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8069" name="Text Box 8"/>
          <p:cNvSpPr txBox="1">
            <a:spLocks noChangeArrowheads="1"/>
          </p:cNvSpPr>
          <p:nvPr/>
        </p:nvSpPr>
        <p:spPr bwMode="auto">
          <a:xfrm>
            <a:off x="4495800" y="35814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88070" name="Text Box 9"/>
          <p:cNvSpPr txBox="1">
            <a:spLocks noChangeArrowheads="1"/>
          </p:cNvSpPr>
          <p:nvPr/>
        </p:nvSpPr>
        <p:spPr bwMode="auto">
          <a:xfrm>
            <a:off x="7467600" y="3586163"/>
            <a:ext cx="1371600" cy="4875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500" dirty="0">
                <a:solidFill>
                  <a:srgbClr val="CC0000"/>
                </a:solidFill>
                <a:latin typeface="Liberation Sans" panose="020B0604020202020204"/>
              </a:rPr>
              <a:t>$3.94</a:t>
            </a:r>
          </a:p>
        </p:txBody>
      </p:sp>
      <p:sp>
        <p:nvSpPr>
          <p:cNvPr id="88071" name="Text Box 10"/>
          <p:cNvSpPr txBox="1">
            <a:spLocks noChangeArrowheads="1"/>
          </p:cNvSpPr>
          <p:nvPr/>
        </p:nvSpPr>
        <p:spPr bwMode="auto">
          <a:xfrm>
            <a:off x="609600" y="2514600"/>
            <a:ext cx="3581400" cy="492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600" dirty="0">
                <a:solidFill>
                  <a:schemeClr val="tx1"/>
                </a:solidFill>
                <a:latin typeface="Liberation Sans" panose="020B0604020202020204"/>
              </a:rPr>
              <a:t>Diluted EPS</a:t>
            </a:r>
          </a:p>
        </p:txBody>
      </p:sp>
      <p:sp>
        <p:nvSpPr>
          <p:cNvPr id="88072" name="Rectangle 11"/>
          <p:cNvSpPr>
            <a:spLocks noChangeArrowheads="1"/>
          </p:cNvSpPr>
          <p:nvPr/>
        </p:nvSpPr>
        <p:spPr bwMode="auto">
          <a:xfrm>
            <a:off x="2632075" y="4006850"/>
            <a:ext cx="1787525"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150</a:t>
            </a:r>
          </a:p>
        </p:txBody>
      </p:sp>
      <p:sp>
        <p:nvSpPr>
          <p:cNvPr id="88073" name="Text Box 12"/>
          <p:cNvSpPr txBox="1">
            <a:spLocks noChangeArrowheads="1"/>
          </p:cNvSpPr>
          <p:nvPr/>
        </p:nvSpPr>
        <p:spPr bwMode="auto">
          <a:xfrm>
            <a:off x="685800" y="5257800"/>
            <a:ext cx="16002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Basic EPS =</a:t>
            </a:r>
            <a:r>
              <a:rPr lang="en-US" altLang="en-US" sz="2200" b="0" dirty="0">
                <a:solidFill>
                  <a:srgbClr val="800000"/>
                </a:solidFill>
                <a:latin typeface="Liberation Sans" panose="020B0604020202020204"/>
              </a:rPr>
              <a:t> </a:t>
            </a:r>
            <a:r>
              <a:rPr lang="en-US" altLang="en-US" sz="2200" b="0" dirty="0" smtClean="0">
                <a:solidFill>
                  <a:srgbClr val="CC0000"/>
                </a:solidFill>
                <a:latin typeface="Liberation Sans" panose="020B0604020202020204"/>
              </a:rPr>
              <a:t>$4.00</a:t>
            </a:r>
            <a:endParaRPr lang="en-US" altLang="en-US" sz="2200" b="0" dirty="0">
              <a:solidFill>
                <a:srgbClr val="CC0000"/>
              </a:solidFill>
              <a:latin typeface="Liberation Sans" panose="020B0604020202020204"/>
            </a:endParaRPr>
          </a:p>
        </p:txBody>
      </p:sp>
      <p:sp>
        <p:nvSpPr>
          <p:cNvPr id="88074" name="Text Box 13"/>
          <p:cNvSpPr txBox="1">
            <a:spLocks noChangeArrowheads="1"/>
          </p:cNvSpPr>
          <p:nvPr/>
        </p:nvSpPr>
        <p:spPr bwMode="auto">
          <a:xfrm>
            <a:off x="5105400" y="3276600"/>
            <a:ext cx="17526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$40,000</a:t>
            </a:r>
          </a:p>
        </p:txBody>
      </p:sp>
      <p:sp>
        <p:nvSpPr>
          <p:cNvPr id="88075" name="Text Box 14"/>
          <p:cNvSpPr txBox="1">
            <a:spLocks noChangeArrowheads="1"/>
          </p:cNvSpPr>
          <p:nvPr/>
        </p:nvSpPr>
        <p:spPr bwMode="auto">
          <a:xfrm>
            <a:off x="5105400" y="4006850"/>
            <a:ext cx="1905000"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500" dirty="0">
                <a:solidFill>
                  <a:schemeClr val="tx1"/>
                </a:solidFill>
                <a:latin typeface="Liberation Sans" panose="020B0604020202020204"/>
              </a:rPr>
              <a:t>10,150</a:t>
            </a:r>
          </a:p>
        </p:txBody>
      </p:sp>
      <p:sp>
        <p:nvSpPr>
          <p:cNvPr id="88076" name="Text Box 15"/>
          <p:cNvSpPr txBox="1">
            <a:spLocks noChangeArrowheads="1"/>
          </p:cNvSpPr>
          <p:nvPr/>
        </p:nvSpPr>
        <p:spPr bwMode="auto">
          <a:xfrm>
            <a:off x="7086600" y="3581400"/>
            <a:ext cx="457200" cy="53022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nSpc>
                <a:spcPct val="110000"/>
              </a:lnSpc>
            </a:pPr>
            <a:r>
              <a:rPr lang="en-US" altLang="en-US" sz="2800" dirty="0">
                <a:latin typeface="Liberation Sans" panose="020B0604020202020204"/>
              </a:rPr>
              <a:t>=</a:t>
            </a:r>
          </a:p>
        </p:txBody>
      </p:sp>
      <p:sp>
        <p:nvSpPr>
          <p:cNvPr id="1795088" name="AutoShape 16"/>
          <p:cNvSpPr>
            <a:spLocks/>
          </p:cNvSpPr>
          <p:nvPr/>
        </p:nvSpPr>
        <p:spPr bwMode="auto">
          <a:xfrm rot="5400000">
            <a:off x="1257300" y="4152900"/>
            <a:ext cx="457200" cy="1752600"/>
          </a:xfrm>
          <a:prstGeom prst="rightBrace">
            <a:avLst>
              <a:gd name="adj1" fmla="val 31944"/>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5089" name="AutoShape 17"/>
          <p:cNvSpPr>
            <a:spLocks/>
          </p:cNvSpPr>
          <p:nvPr/>
        </p:nvSpPr>
        <p:spPr bwMode="auto">
          <a:xfrm rot="5400000">
            <a:off x="3429000" y="4191000"/>
            <a:ext cx="457200" cy="1676400"/>
          </a:xfrm>
          <a:prstGeom prst="rightBrace">
            <a:avLst>
              <a:gd name="adj1" fmla="val 30556"/>
              <a:gd name="adj2" fmla="val 50000"/>
            </a:avLst>
          </a:prstGeom>
          <a:noFill/>
          <a:ln w="28575" cap="sq">
            <a:solidFill>
              <a:srgbClr val="CC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8079" name="Text Box 18"/>
          <p:cNvSpPr txBox="1">
            <a:spLocks noChangeArrowheads="1"/>
          </p:cNvSpPr>
          <p:nvPr/>
        </p:nvSpPr>
        <p:spPr bwMode="auto">
          <a:xfrm>
            <a:off x="2819400" y="5287963"/>
            <a:ext cx="1600200" cy="427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spcBef>
                <a:spcPct val="50000"/>
              </a:spcBef>
            </a:pPr>
            <a:r>
              <a:rPr lang="en-US" altLang="en-US" sz="2200" b="0" dirty="0">
                <a:solidFill>
                  <a:schemeClr val="tx1"/>
                </a:solidFill>
                <a:latin typeface="Liberation Sans" panose="020B0604020202020204"/>
              </a:rPr>
              <a:t>Options</a:t>
            </a:r>
            <a:endParaRPr lang="en-US" altLang="en-US" sz="2200" b="0" dirty="0">
              <a:solidFill>
                <a:srgbClr val="800000"/>
              </a:solidFill>
              <a:latin typeface="Liberation Sans" panose="020B0604020202020204"/>
            </a:endParaRPr>
          </a:p>
        </p:txBody>
      </p:sp>
      <p:sp>
        <p:nvSpPr>
          <p:cNvPr id="1795091" name="Text Box 19"/>
          <p:cNvSpPr txBox="1">
            <a:spLocks noChangeArrowheads="1"/>
          </p:cNvSpPr>
          <p:nvPr/>
        </p:nvSpPr>
        <p:spPr bwMode="auto">
          <a:xfrm>
            <a:off x="2438400" y="3933825"/>
            <a:ext cx="381000" cy="534955"/>
          </a:xfrm>
          <a:prstGeom prst="rect">
            <a:avLst/>
          </a:prstGeom>
          <a:solidFill>
            <a:schemeClr val="bg1"/>
          </a:solidFill>
          <a:ln>
            <a:noFill/>
          </a:ln>
          <a:effectLst/>
          <a:extLs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defRPr/>
            </a:pPr>
            <a:r>
              <a:rPr lang="en-US" sz="2800" dirty="0">
                <a:effectLst>
                  <a:outerShdw blurRad="38100" dist="38100" dir="2700000" algn="tl">
                    <a:srgbClr val="C0C0C0"/>
                  </a:outerShdw>
                </a:effectLst>
                <a:latin typeface="Liberation Sans" panose="020B0604020202020204"/>
              </a:rPr>
              <a:t>+</a:t>
            </a:r>
          </a:p>
        </p:txBody>
      </p:sp>
      <p:sp>
        <p:nvSpPr>
          <p:cNvPr id="2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808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88084" name="Rectangle 7"/>
          <p:cNvSpPr txBox="1">
            <a:spLocks noChangeArrowheads="1"/>
          </p:cNvSpPr>
          <p:nvPr/>
        </p:nvSpPr>
        <p:spPr bwMode="auto">
          <a:xfrm>
            <a:off x="622300" y="1447800"/>
            <a:ext cx="83693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463550" indent="-46355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0000"/>
              </a:lnSpc>
              <a:buClr>
                <a:schemeClr val="accent2"/>
              </a:buClr>
              <a:buSzPct val="75000"/>
              <a:buFont typeface="Wingdings" panose="05000000000000000000" pitchFamily="2" charset="2"/>
              <a:buNone/>
            </a:pPr>
            <a:r>
              <a:rPr lang="en-US" altLang="en-US" sz="2300" b="0" dirty="0">
                <a:solidFill>
                  <a:schemeClr val="bg2"/>
                </a:solidFill>
                <a:latin typeface="Liberation Sans" panose="020B0604020202020204"/>
              </a:rPr>
              <a:t>(b) Compute diluted earnings per share assuming the 1,000 options were issued on October 1, </a:t>
            </a:r>
            <a:r>
              <a:rPr lang="en-US" altLang="en-US" sz="2300" b="0" dirty="0" smtClean="0">
                <a:solidFill>
                  <a:schemeClr val="bg2"/>
                </a:solidFill>
                <a:latin typeface="Liberation Sans" panose="020B0604020202020204"/>
              </a:rPr>
              <a:t>2017.</a:t>
            </a:r>
            <a:endParaRPr lang="en-US" altLang="en-US" sz="2300" b="0" dirty="0">
              <a:solidFill>
                <a:schemeClr val="bg2"/>
              </a:solidFill>
              <a:latin typeface="Liberation Sans" panose="020B0604020202020204"/>
            </a:endParaRPr>
          </a:p>
        </p:txBody>
      </p:sp>
      <p:sp>
        <p:nvSpPr>
          <p:cNvPr id="21"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spcBef>
                <a:spcPct val="45000"/>
              </a:spcBef>
              <a:buSzPct val="80000"/>
            </a:pPr>
            <a:r>
              <a:rPr lang="en-US" altLang="en-US" sz="3200" dirty="0" smtClean="0">
                <a:solidFill>
                  <a:srgbClr val="006600"/>
                </a:solidFill>
                <a:latin typeface="Liberation Sans" panose="020B0604020202020204"/>
              </a:rPr>
              <a:t>Example — Treasury-Stock </a:t>
            </a:r>
            <a:r>
              <a:rPr lang="en-US" altLang="en-US" sz="3200" dirty="0">
                <a:solidFill>
                  <a:srgbClr val="006600"/>
                </a:solidFill>
                <a:latin typeface="Liberation Sans" panose="020B0604020202020204"/>
              </a:rPr>
              <a:t>Method </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582738" y="2057400"/>
            <a:ext cx="6705600" cy="939800"/>
          </a:xfrm>
          <a:prstGeom prst="rect">
            <a:avLst/>
          </a:prstGeom>
          <a:solidFill>
            <a:schemeClr val="bg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300" b="0" dirty="0">
                <a:solidFill>
                  <a:schemeClr val="tx1"/>
                </a:solidFill>
                <a:latin typeface="Liberation Sans" panose="020B0604020202020204"/>
              </a:rPr>
              <a:t>To raise equity capital without giving up more ownership control than necessary.</a:t>
            </a:r>
          </a:p>
        </p:txBody>
      </p:sp>
      <p:sp>
        <p:nvSpPr>
          <p:cNvPr id="7171" name="Rectangle 3"/>
          <p:cNvSpPr>
            <a:spLocks noChangeArrowheads="1"/>
          </p:cNvSpPr>
          <p:nvPr/>
        </p:nvSpPr>
        <p:spPr bwMode="auto">
          <a:xfrm>
            <a:off x="1600200" y="3289300"/>
            <a:ext cx="6324600" cy="514350"/>
          </a:xfrm>
          <a:prstGeom prst="rect">
            <a:avLst/>
          </a:prstGeom>
          <a:solidFill>
            <a:schemeClr val="bg1"/>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300" b="0" dirty="0">
                <a:solidFill>
                  <a:schemeClr val="tx1"/>
                </a:solidFill>
                <a:latin typeface="Liberation Sans" panose="020B0604020202020204"/>
              </a:rPr>
              <a:t>Obtain debt financing at cheaper rates.</a:t>
            </a: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222500"/>
            <a:ext cx="609600" cy="609600"/>
          </a:xfrm>
          <a:prstGeom prst="rect">
            <a:avLst/>
          </a:prstGeom>
          <a:solidFill>
            <a:schemeClr val="bg1"/>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289300"/>
            <a:ext cx="609600" cy="533400"/>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8" name="Rectangle 7"/>
          <p:cNvSpPr>
            <a:spLocks noGrp="1" noChangeArrowheads="1"/>
          </p:cNvSpPr>
          <p:nvPr>
            <p:ph type="body" idx="1"/>
          </p:nvPr>
        </p:nvSpPr>
        <p:spPr bwMode="auto">
          <a:xfrm>
            <a:off x="609600" y="1371600"/>
            <a:ext cx="8229600" cy="509588"/>
          </a:xfrm>
          <a:solidFill>
            <a:schemeClr val="bg1"/>
          </a:solidFill>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p>
            <a:pPr>
              <a:lnSpc>
                <a:spcPct val="120000"/>
              </a:lnSpc>
              <a:spcBef>
                <a:spcPts val="1200"/>
              </a:spcBef>
              <a:buFont typeface="Wingdings" panose="05000000000000000000" pitchFamily="2" charset="2"/>
              <a:buNone/>
              <a:defRPr/>
            </a:pPr>
            <a:r>
              <a:rPr lang="en-US" sz="2500" kern="1200" dirty="0">
                <a:solidFill>
                  <a:schemeClr val="tx1"/>
                </a:solidFill>
                <a:effectLst/>
              </a:rPr>
              <a:t>Two main reasons </a:t>
            </a:r>
            <a:r>
              <a:rPr lang="en-US" sz="2400" b="0" kern="1200" dirty="0">
                <a:solidFill>
                  <a:schemeClr val="tx1"/>
                </a:solidFill>
                <a:effectLst/>
              </a:rPr>
              <a:t>corporations issue convertibles:</a:t>
            </a:r>
          </a:p>
        </p:txBody>
      </p:sp>
      <p:sp>
        <p:nvSpPr>
          <p:cNvPr id="1491978" name="Rectangle 10"/>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Accounting for Convertible Debt</a:t>
            </a:r>
          </a:p>
        </p:txBody>
      </p:sp>
      <p:sp>
        <p:nvSpPr>
          <p:cNvPr id="717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178" name="Rectangle 1"/>
          <p:cNvSpPr>
            <a:spLocks noChangeArrowheads="1"/>
          </p:cNvSpPr>
          <p:nvPr/>
        </p:nvSpPr>
        <p:spPr bwMode="auto">
          <a:xfrm>
            <a:off x="609600" y="4114800"/>
            <a:ext cx="7678738" cy="13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200" b="0" dirty="0">
                <a:solidFill>
                  <a:schemeClr val="tx1"/>
                </a:solidFill>
                <a:latin typeface="Liberation Sans" panose="020B0604020202020204"/>
              </a:rPr>
              <a:t>The accounting for convertible debt involves reporting issues at the time of (1) issuance, (2) conversion, and (3) retirement.</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697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69796"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69797"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89094" name="Text Box 6"/>
          <p:cNvSpPr txBox="1">
            <a:spLocks noChangeArrowheads="1"/>
          </p:cNvSpPr>
          <p:nvPr/>
        </p:nvSpPr>
        <p:spPr bwMode="auto">
          <a:xfrm>
            <a:off x="6096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30000"/>
              </a:spcBef>
              <a:spcAft>
                <a:spcPct val="20000"/>
              </a:spcAft>
              <a:buSzPct val="80000"/>
            </a:pPr>
            <a:r>
              <a:rPr lang="en-US" altLang="en-US" sz="2800" dirty="0">
                <a:solidFill>
                  <a:srgbClr val="CC0000"/>
                </a:solidFill>
                <a:latin typeface="Liberation Sans" panose="020B0604020202020204"/>
              </a:rPr>
              <a:t>Contingent Issue Agreement</a:t>
            </a:r>
          </a:p>
        </p:txBody>
      </p:sp>
      <p:sp>
        <p:nvSpPr>
          <p:cNvPr id="72711" name="Rectangle 7"/>
          <p:cNvSpPr>
            <a:spLocks noGrp="1" noChangeArrowheads="1"/>
          </p:cNvSpPr>
          <p:nvPr>
            <p:ph type="body" idx="1"/>
          </p:nvPr>
        </p:nvSpPr>
        <p:spPr bwMode="auto">
          <a:xfrm>
            <a:off x="609600" y="1981200"/>
            <a:ext cx="8001000" cy="1905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533400" indent="-533400">
              <a:lnSpc>
                <a:spcPct val="120000"/>
              </a:lnSpc>
              <a:spcBef>
                <a:spcPts val="1200"/>
              </a:spcBef>
              <a:buClr>
                <a:srgbClr val="800000"/>
              </a:buClr>
              <a:buSzPct val="90000"/>
              <a:buFont typeface="Wingdings" panose="05000000000000000000" pitchFamily="2" charset="2"/>
              <a:buNone/>
              <a:defRPr/>
            </a:pPr>
            <a:r>
              <a:rPr lang="en-US" sz="2200" b="0" dirty="0" smtClean="0">
                <a:solidFill>
                  <a:srgbClr val="000000"/>
                </a:solidFill>
                <a:effectLst/>
              </a:rPr>
              <a:t>Contingent shares are issued as a result of the</a:t>
            </a:r>
          </a:p>
          <a:p>
            <a:pPr marL="682625" indent="-450850">
              <a:lnSpc>
                <a:spcPct val="120000"/>
              </a:lnSpc>
              <a:spcBef>
                <a:spcPts val="1200"/>
              </a:spcBef>
              <a:buClrTx/>
              <a:buSzTx/>
              <a:buFont typeface="Wingdings" panose="05000000000000000000" pitchFamily="2" charset="2"/>
              <a:buAutoNum type="arabicPeriod"/>
              <a:defRPr/>
            </a:pPr>
            <a:r>
              <a:rPr lang="en-US" sz="2100" b="0" dirty="0" smtClean="0">
                <a:solidFill>
                  <a:srgbClr val="000000"/>
                </a:solidFill>
                <a:effectLst/>
              </a:rPr>
              <a:t>passage of time condition or </a:t>
            </a:r>
          </a:p>
          <a:p>
            <a:pPr marL="682625" indent="-450850">
              <a:lnSpc>
                <a:spcPct val="120000"/>
              </a:lnSpc>
              <a:spcBef>
                <a:spcPts val="1200"/>
              </a:spcBef>
              <a:buClrTx/>
              <a:buSzTx/>
              <a:buFont typeface="Wingdings" panose="05000000000000000000" pitchFamily="2" charset="2"/>
              <a:buAutoNum type="arabicPeriod"/>
              <a:defRPr/>
            </a:pPr>
            <a:r>
              <a:rPr lang="en-US" sz="2100" b="0" dirty="0" smtClean="0">
                <a:solidFill>
                  <a:srgbClr val="000000"/>
                </a:solidFill>
                <a:effectLst/>
              </a:rPr>
              <a:t>upon attainment of a certain earnings or market price level.</a:t>
            </a:r>
          </a:p>
        </p:txBody>
      </p:sp>
      <p:sp>
        <p:nvSpPr>
          <p:cNvPr id="89096" name="Text Box 11"/>
          <p:cNvSpPr txBox="1">
            <a:spLocks noChangeArrowheads="1"/>
          </p:cNvSpPr>
          <p:nvPr/>
        </p:nvSpPr>
        <p:spPr bwMode="auto">
          <a:xfrm>
            <a:off x="609600" y="3775075"/>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30000"/>
              </a:spcBef>
              <a:spcAft>
                <a:spcPct val="20000"/>
              </a:spcAft>
              <a:buSzPct val="80000"/>
              <a:defRPr sz="2800">
                <a:solidFill>
                  <a:srgbClr val="CC00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Antidilution Revisited</a:t>
            </a:r>
          </a:p>
        </p:txBody>
      </p:sp>
      <p:sp>
        <p:nvSpPr>
          <p:cNvPr id="72714" name="Rectangle 12"/>
          <p:cNvSpPr>
            <a:spLocks noChangeArrowheads="1"/>
          </p:cNvSpPr>
          <p:nvPr/>
        </p:nvSpPr>
        <p:spPr bwMode="auto">
          <a:xfrm>
            <a:off x="609600" y="4343400"/>
            <a:ext cx="8153400" cy="1066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120000"/>
              </a:lnSpc>
              <a:spcBef>
                <a:spcPts val="1200"/>
              </a:spcBef>
              <a:buClr>
                <a:srgbClr val="800000"/>
              </a:buClr>
              <a:buSzPct val="90000"/>
              <a:buFont typeface="Wingdings" pitchFamily="2" charset="2"/>
              <a:buNone/>
              <a:defRPr/>
            </a:pPr>
            <a:r>
              <a:rPr lang="en-US" sz="2200" b="0" dirty="0">
                <a:solidFill>
                  <a:srgbClr val="000000"/>
                </a:solidFill>
                <a:latin typeface="Liberation Sans" panose="020B0604020202020204"/>
              </a:rPr>
              <a:t>Ignore antidilutive securities in all calculations and in computing diluted earnings per share.</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8910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4"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chemeClr val="tx2">
                    <a:lumMod val="50000"/>
                  </a:schemeClr>
                </a:solidFill>
                <a:latin typeface="Liberation Sans" panose="020B0604020202020204"/>
              </a:rPr>
              <a:t>DILUTED EARNINGS PER SHARE </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708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70820"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70821"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90118" name="Text Box 6"/>
          <p:cNvSpPr txBox="1">
            <a:spLocks noChangeArrowheads="1"/>
          </p:cNvSpPr>
          <p:nvPr/>
        </p:nvSpPr>
        <p:spPr bwMode="auto">
          <a:xfrm>
            <a:off x="6096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30000"/>
              </a:spcBef>
              <a:spcAft>
                <a:spcPct val="20000"/>
              </a:spcAft>
              <a:buSzPct val="80000"/>
              <a:defRPr sz="2800">
                <a:solidFill>
                  <a:srgbClr val="CC00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EPS Presentation and Disclosure</a:t>
            </a:r>
          </a:p>
        </p:txBody>
      </p:sp>
      <p:sp>
        <p:nvSpPr>
          <p:cNvPr id="90119" name="Rectangle 7"/>
          <p:cNvSpPr>
            <a:spLocks noGrp="1" noChangeArrowheads="1"/>
          </p:cNvSpPr>
          <p:nvPr>
            <p:ph type="body" idx="1"/>
          </p:nvPr>
        </p:nvSpPr>
        <p:spPr bwMode="auto">
          <a:xfrm>
            <a:off x="609600" y="1981200"/>
            <a:ext cx="8001000" cy="3962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20000"/>
              </a:lnSpc>
              <a:spcBef>
                <a:spcPts val="1200"/>
              </a:spcBef>
              <a:buClr>
                <a:srgbClr val="800000"/>
              </a:buClr>
              <a:buSzPct val="90000"/>
              <a:buFont typeface="Wingdings" panose="05000000000000000000" pitchFamily="2" charset="2"/>
              <a:buNone/>
            </a:pPr>
            <a:r>
              <a:rPr lang="en-US" altLang="en-US" sz="2200" b="0" dirty="0" smtClean="0">
                <a:solidFill>
                  <a:srgbClr val="000000"/>
                </a:solidFill>
                <a:effectLst/>
              </a:rPr>
              <a:t>A company should show per share amounts for: </a:t>
            </a:r>
          </a:p>
          <a:p>
            <a:pPr marL="685800" lvl="1" indent="-458788">
              <a:lnSpc>
                <a:spcPct val="120000"/>
              </a:lnSpc>
              <a:spcBef>
                <a:spcPts val="1200"/>
              </a:spcBef>
              <a:buClr>
                <a:srgbClr val="CC0000"/>
              </a:buClr>
              <a:buSzPct val="80000"/>
              <a:buFont typeface="Wingdings" panose="05000000000000000000" pitchFamily="2" charset="2"/>
              <a:buChar char="u"/>
            </a:pPr>
            <a:r>
              <a:rPr lang="en-US" altLang="en-US" sz="2100" b="0" dirty="0" smtClean="0">
                <a:solidFill>
                  <a:srgbClr val="000000"/>
                </a:solidFill>
                <a:effectLst/>
              </a:rPr>
              <a:t>Income from continuing operations, </a:t>
            </a:r>
          </a:p>
          <a:p>
            <a:pPr marL="685800" lvl="1" indent="-458788">
              <a:lnSpc>
                <a:spcPct val="120000"/>
              </a:lnSpc>
              <a:spcBef>
                <a:spcPts val="1200"/>
              </a:spcBef>
              <a:buClr>
                <a:srgbClr val="CC0000"/>
              </a:buClr>
              <a:buSzPct val="80000"/>
              <a:buFont typeface="Wingdings" panose="05000000000000000000" pitchFamily="2" charset="2"/>
              <a:buChar char="u"/>
            </a:pPr>
            <a:r>
              <a:rPr lang="en-US" altLang="en-US" sz="2100" b="0" dirty="0" smtClean="0">
                <a:solidFill>
                  <a:srgbClr val="000000"/>
                </a:solidFill>
                <a:effectLst/>
              </a:rPr>
              <a:t>Income before extraordinary items, and </a:t>
            </a:r>
          </a:p>
          <a:p>
            <a:pPr marL="685800" lvl="1" indent="-458788">
              <a:lnSpc>
                <a:spcPct val="120000"/>
              </a:lnSpc>
              <a:spcBef>
                <a:spcPts val="1200"/>
              </a:spcBef>
              <a:buClr>
                <a:srgbClr val="CC0000"/>
              </a:buClr>
              <a:buSzPct val="80000"/>
              <a:buFont typeface="Wingdings" panose="05000000000000000000" pitchFamily="2" charset="2"/>
              <a:buChar char="u"/>
            </a:pPr>
            <a:r>
              <a:rPr lang="en-US" altLang="en-US" sz="2100" b="0" dirty="0" smtClean="0">
                <a:solidFill>
                  <a:srgbClr val="000000"/>
                </a:solidFill>
                <a:effectLst/>
              </a:rPr>
              <a:t>Net income.</a:t>
            </a:r>
          </a:p>
          <a:p>
            <a:pPr marL="0" indent="0">
              <a:lnSpc>
                <a:spcPct val="120000"/>
              </a:lnSpc>
              <a:spcBef>
                <a:spcPts val="1200"/>
              </a:spcBef>
              <a:buClr>
                <a:srgbClr val="800000"/>
              </a:buClr>
              <a:buSzPct val="90000"/>
              <a:buFont typeface="Wingdings" panose="05000000000000000000" pitchFamily="2" charset="2"/>
              <a:buNone/>
            </a:pPr>
            <a:r>
              <a:rPr lang="en-US" altLang="en-US" sz="2100" b="0" dirty="0" smtClean="0">
                <a:solidFill>
                  <a:srgbClr val="000000"/>
                </a:solidFill>
                <a:effectLst/>
              </a:rPr>
              <a:t>Per share amounts for a discontinued operation or an extraordinary item should be presented on the face of the income statement or in the notes.</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0122"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1" name="Rectangle 12"/>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chemeClr val="tx2">
                    <a:lumMod val="50000"/>
                  </a:schemeClr>
                </a:solidFill>
                <a:latin typeface="Liberation Sans" panose="020B0604020202020204"/>
              </a:rPr>
              <a:t>DILUTED EARNINGS PER SHARE </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841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84132" name="Rectangle 4"/>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584133" name="Rectangle 5"/>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pic>
        <p:nvPicPr>
          <p:cNvPr id="9319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43013"/>
            <a:ext cx="6477000" cy="5386387"/>
          </a:xfrm>
          <a:prstGeom prst="rect">
            <a:avLst/>
          </a:prstGeom>
          <a:noFill/>
          <a:ln w="28575" cap="sq" algn="ctr">
            <a:solidFill>
              <a:schemeClr va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91" name="Text Box 9"/>
          <p:cNvSpPr txBox="1">
            <a:spLocks noChangeArrowheads="1"/>
          </p:cNvSpPr>
          <p:nvPr/>
        </p:nvSpPr>
        <p:spPr bwMode="auto">
          <a:xfrm>
            <a:off x="7010400" y="1447800"/>
            <a:ext cx="1828800" cy="646331"/>
          </a:xfrm>
          <a:prstGeom prst="rect">
            <a:avLst/>
          </a:prstGeom>
          <a:solidFill>
            <a:srgbClr val="FFFFFF"/>
          </a:solidFill>
          <a:ln w="28575" cap="sq"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16-28 </a:t>
            </a:r>
            <a:endParaRPr lang="en-US" altLang="en-US" sz="1200" dirty="0" smtClean="0">
              <a:solidFill>
                <a:srgbClr val="006600"/>
              </a:solidFill>
              <a:latin typeface="Liberation Sans" panose="020B0604020202020204"/>
            </a:endParaRPr>
          </a:p>
          <a:p>
            <a:pPr algn="l">
              <a:spcBef>
                <a:spcPts val="0"/>
              </a:spcBef>
            </a:pPr>
            <a:r>
              <a:rPr lang="en-US" altLang="en-US" sz="1200" b="0" dirty="0" smtClean="0">
                <a:solidFill>
                  <a:schemeClr val="tx1"/>
                </a:solidFill>
                <a:latin typeface="Liberation Sans" panose="020B0604020202020204"/>
              </a:rPr>
              <a:t>Calculating </a:t>
            </a:r>
            <a:r>
              <a:rPr lang="en-US" altLang="en-US" sz="1200" b="0" dirty="0">
                <a:solidFill>
                  <a:schemeClr val="tx1"/>
                </a:solidFill>
                <a:latin typeface="Liberation Sans" panose="020B0604020202020204"/>
              </a:rPr>
              <a:t>EPS, Simple Capital Structure </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Rectangle 9"/>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Summary of EPS Computation </a:t>
            </a:r>
          </a:p>
        </p:txBody>
      </p:sp>
      <p:sp>
        <p:nvSpPr>
          <p:cNvPr id="9319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29736" y="217455"/>
            <a:ext cx="7084527" cy="6423091"/>
          </a:xfrm>
          <a:prstGeom prst="rect">
            <a:avLst/>
          </a:prstGeom>
          <a:noFill/>
          <a:ln w="28575" cap="sq" algn="ctr">
            <a:solidFill>
              <a:schemeClr val="hlink"/>
            </a:solidFill>
            <a:miter lim="800000"/>
            <a:headEnd/>
            <a:tailEnd/>
          </a:ln>
          <a:effectLst/>
        </p:spPr>
      </p:pic>
      <p:sp>
        <p:nvSpPr>
          <p:cNvPr id="1797123"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7125" name="Rectangle 5"/>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7126" name="Rectangle 6"/>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1797129" name="Rectangle 9"/>
          <p:cNvSpPr>
            <a:spLocks noChangeArrowheads="1"/>
          </p:cNvSpPr>
          <p:nvPr/>
        </p:nvSpPr>
        <p:spPr bwMode="auto">
          <a:xfrm>
            <a:off x="1371600" y="3657600"/>
            <a:ext cx="3048000" cy="1066800"/>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chemeClr val="tx2">
                    <a:lumMod val="75000"/>
                  </a:schemeClr>
                </a:solidFill>
                <a:latin typeface="Liberation Sans" panose="020B0604020202020204"/>
              </a:rPr>
              <a:t>Earnings per Share</a:t>
            </a:r>
          </a:p>
        </p:txBody>
      </p:sp>
      <p:sp>
        <p:nvSpPr>
          <p:cNvPr id="9421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5</a:t>
            </a:r>
            <a:endParaRPr lang="en-US" altLang="en-US" sz="1600" i="1" dirty="0">
              <a:solidFill>
                <a:schemeClr val="bg2"/>
              </a:solidFill>
              <a:latin typeface="Liberation Sans" panose="020B0604020202020204"/>
            </a:endParaRPr>
          </a:p>
        </p:txBody>
      </p:sp>
      <p:sp>
        <p:nvSpPr>
          <p:cNvPr id="11" name="Text Box 9"/>
          <p:cNvSpPr txBox="1">
            <a:spLocks noChangeArrowheads="1"/>
          </p:cNvSpPr>
          <p:nvPr/>
        </p:nvSpPr>
        <p:spPr bwMode="auto">
          <a:xfrm>
            <a:off x="1123432" y="5925234"/>
            <a:ext cx="2153168" cy="646331"/>
          </a:xfrm>
          <a:prstGeom prst="rect">
            <a:avLst/>
          </a:prstGeom>
          <a:solidFill>
            <a:srgbClr val="FFFFFF"/>
          </a:solidFill>
          <a:ln w="28575" cap="sq"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16-29 </a:t>
            </a:r>
          </a:p>
          <a:p>
            <a:pPr algn="l">
              <a:spcBef>
                <a:spcPts val="0"/>
              </a:spcBef>
            </a:pPr>
            <a:r>
              <a:rPr lang="en-US" altLang="en-US" sz="1200" b="0" dirty="0" smtClean="0">
                <a:solidFill>
                  <a:schemeClr val="tx1"/>
                </a:solidFill>
                <a:latin typeface="Liberation Sans" panose="020B0604020202020204"/>
              </a:rPr>
              <a:t>Calculating </a:t>
            </a:r>
            <a:r>
              <a:rPr lang="en-US" altLang="en-US" sz="1200" b="0" dirty="0">
                <a:solidFill>
                  <a:schemeClr val="tx1"/>
                </a:solidFill>
                <a:latin typeface="Liberation Sans" panose="020B0604020202020204"/>
              </a:rPr>
              <a:t>EPS, </a:t>
            </a:r>
            <a:r>
              <a:rPr lang="en-US" altLang="en-US" sz="1200" b="0" dirty="0" smtClean="0">
                <a:solidFill>
                  <a:schemeClr val="tx1"/>
                </a:solidFill>
                <a:latin typeface="Liberation Sans" panose="020B0604020202020204"/>
              </a:rPr>
              <a:t>Complex </a:t>
            </a:r>
            <a:r>
              <a:rPr lang="en-US" altLang="en-US" sz="1200" b="0" dirty="0">
                <a:solidFill>
                  <a:schemeClr val="tx1"/>
                </a:solidFill>
                <a:latin typeface="Liberation Sans" panose="020B0604020202020204"/>
              </a:rPr>
              <a:t>Capital Structure </a:t>
            </a: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13"/>
          <p:cNvSpPr txBox="1">
            <a:spLocks noChangeArrowheads="1"/>
          </p:cNvSpPr>
          <p:nvPr/>
        </p:nvSpPr>
        <p:spPr bwMode="auto">
          <a:xfrm>
            <a:off x="7086600" y="1676400"/>
            <a:ext cx="167640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a:solidFill>
                  <a:srgbClr val="800000"/>
                </a:solidFill>
                <a:latin typeface="Liberation Sans" panose="020B0604020202020204"/>
              </a:rPr>
              <a:t>Illustration 16-B1</a:t>
            </a:r>
          </a:p>
        </p:txBody>
      </p:sp>
      <p:sp>
        <p:nvSpPr>
          <p:cNvPr id="102404" name="Rectangle 15"/>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0240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8"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pic>
        <p:nvPicPr>
          <p:cNvPr id="2" name="Picture 1"/>
          <p:cNvPicPr>
            <a:picLocks noChangeAspect="1"/>
          </p:cNvPicPr>
          <p:nvPr/>
        </p:nvPicPr>
        <p:blipFill>
          <a:blip r:embed="rId3"/>
          <a:stretch>
            <a:fillRect/>
          </a:stretch>
        </p:blipFill>
        <p:spPr>
          <a:xfrm>
            <a:off x="472432" y="1395504"/>
            <a:ext cx="8199136" cy="3285593"/>
          </a:xfrm>
          <a:prstGeom prst="rect">
            <a:avLst/>
          </a:prstGeom>
          <a:noFill/>
          <a:ln w="12700">
            <a:solidFill>
              <a:schemeClr val="tx1"/>
            </a:solidFill>
          </a:ln>
          <a:effectLst/>
        </p:spPr>
      </p:pic>
      <p:sp>
        <p:nvSpPr>
          <p:cNvPr id="11" name="Text Box 9"/>
          <p:cNvSpPr txBox="1">
            <a:spLocks noChangeArrowheads="1"/>
          </p:cNvSpPr>
          <p:nvPr/>
        </p:nvSpPr>
        <p:spPr bwMode="auto">
          <a:xfrm>
            <a:off x="381000" y="4742328"/>
            <a:ext cx="3886200" cy="461665"/>
          </a:xfrm>
          <a:prstGeom prst="rect">
            <a:avLst/>
          </a:prstGeom>
          <a:noFill/>
          <a:ln w="28575" cap="sq" algn="ctr">
            <a:noFill/>
            <a:miter lim="800000"/>
            <a:headEnd/>
            <a:tailEnd/>
          </a:ln>
          <a:effectLs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16B-1</a:t>
            </a:r>
          </a:p>
          <a:p>
            <a:pPr algn="l">
              <a:spcBef>
                <a:spcPts val="0"/>
              </a:spcBef>
            </a:pPr>
            <a:r>
              <a:rPr lang="en-US" altLang="en-US" sz="1200" b="0" dirty="0">
                <a:solidFill>
                  <a:schemeClr val="tx1"/>
                </a:solidFill>
                <a:latin typeface="Liberation Sans" panose="020B0604020202020204"/>
              </a:rPr>
              <a:t>Balance Sheet for Comprehensive Illustration</a:t>
            </a: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8382000" cy="1927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28" name="Rectangle 8"/>
          <p:cNvSpPr>
            <a:spLocks noChangeArrowheads="1"/>
          </p:cNvSpPr>
          <p:nvPr/>
        </p:nvSpPr>
        <p:spPr bwMode="auto">
          <a:xfrm>
            <a:off x="609600" y="1385888"/>
            <a:ext cx="8001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r>
              <a:rPr lang="en-US" altLang="en-US" sz="2000" b="0" dirty="0">
                <a:latin typeface="Liberation Sans" panose="020B0604020202020204"/>
              </a:rPr>
              <a:t>Computation of Earnings per Share—Simple Capital Structure</a:t>
            </a:r>
          </a:p>
        </p:txBody>
      </p:sp>
      <p:sp>
        <p:nvSpPr>
          <p:cNvPr id="103430" name="Rectangle 22"/>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0343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8"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
        <p:nvSpPr>
          <p:cNvPr id="9" name="Text Box 9"/>
          <p:cNvSpPr txBox="1">
            <a:spLocks noChangeArrowheads="1"/>
          </p:cNvSpPr>
          <p:nvPr/>
        </p:nvSpPr>
        <p:spPr bwMode="auto">
          <a:xfrm>
            <a:off x="381000" y="4002744"/>
            <a:ext cx="5105400" cy="461665"/>
          </a:xfrm>
          <a:prstGeom prst="rect">
            <a:avLst/>
          </a:prstGeom>
          <a:noFill/>
          <a:ln w="28575" cap="sq" algn="ctr">
            <a:noFill/>
            <a:miter lim="800000"/>
            <a:headEnd/>
            <a:tailEnd/>
          </a:ln>
          <a:effectLs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16B-2</a:t>
            </a:r>
          </a:p>
          <a:p>
            <a:pPr algn="l">
              <a:spcBef>
                <a:spcPts val="0"/>
              </a:spcBef>
            </a:pPr>
            <a:r>
              <a:rPr lang="en-US" altLang="en-US" sz="1200" b="0" dirty="0">
                <a:solidFill>
                  <a:schemeClr val="tx1"/>
                </a:solidFill>
                <a:latin typeface="Liberation Sans" panose="020B0604020202020204"/>
              </a:rPr>
              <a:t>Computation of Earnings per Share—Simple Capital Structure</a:t>
            </a: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ChangeArrowheads="1"/>
          </p:cNvSpPr>
          <p:nvPr/>
        </p:nvSpPr>
        <p:spPr bwMode="auto">
          <a:xfrm>
            <a:off x="609600" y="1377950"/>
            <a:ext cx="8077200" cy="5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spcBef>
                <a:spcPct val="25000"/>
              </a:spcBef>
            </a:pPr>
            <a:r>
              <a:rPr lang="en-US" altLang="en-US" sz="2800" dirty="0" smtClean="0">
                <a:solidFill>
                  <a:schemeClr val="tx2">
                    <a:lumMod val="50000"/>
                  </a:schemeClr>
                </a:solidFill>
                <a:latin typeface="Liberation Sans" panose="020B0604020202020204"/>
              </a:rPr>
              <a:t>DILUTED EARNINGS PER SHARE</a:t>
            </a:r>
            <a:endParaRPr lang="en-US" altLang="en-US" sz="2800" dirty="0">
              <a:solidFill>
                <a:schemeClr val="tx2">
                  <a:lumMod val="50000"/>
                </a:schemeClr>
              </a:solidFill>
              <a:latin typeface="Liberation Sans" panose="020B0604020202020204"/>
            </a:endParaRPr>
          </a:p>
        </p:txBody>
      </p:sp>
      <p:sp>
        <p:nvSpPr>
          <p:cNvPr id="104451" name="Rectangle 7"/>
          <p:cNvSpPr>
            <a:spLocks noChangeArrowheads="1"/>
          </p:cNvSpPr>
          <p:nvPr/>
        </p:nvSpPr>
        <p:spPr bwMode="auto">
          <a:xfrm>
            <a:off x="609600" y="1989138"/>
            <a:ext cx="8229600" cy="4259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685800" indent="-45720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pPr>
            <a:r>
              <a:rPr lang="en-US" altLang="en-US" sz="2200" dirty="0">
                <a:latin typeface="Liberation Sans" panose="020B0604020202020204"/>
              </a:rPr>
              <a:t>Steps for computing diluted earnings per share:</a:t>
            </a:r>
          </a:p>
          <a:p>
            <a:pPr lvl="1" algn="l">
              <a:lnSpc>
                <a:spcPct val="120000"/>
              </a:lnSpc>
              <a:spcBef>
                <a:spcPts val="1200"/>
              </a:spcBef>
              <a:buFontTx/>
              <a:buAutoNum type="arabicPeriod"/>
            </a:pPr>
            <a:r>
              <a:rPr lang="en-US" altLang="en-US" sz="2000" b="0" dirty="0">
                <a:latin typeface="Liberation Sans" panose="020B0604020202020204"/>
              </a:rPr>
              <a:t>Determine, for each dilutive security, the per share effect assuming exercise/conversion.</a:t>
            </a:r>
          </a:p>
          <a:p>
            <a:pPr lvl="1" algn="l">
              <a:lnSpc>
                <a:spcPct val="120000"/>
              </a:lnSpc>
              <a:spcBef>
                <a:spcPts val="1200"/>
              </a:spcBef>
              <a:buFontTx/>
              <a:buAutoNum type="arabicPeriod"/>
            </a:pPr>
            <a:r>
              <a:rPr lang="en-US" altLang="en-US" sz="2000" b="0" dirty="0">
                <a:latin typeface="Liberation Sans" panose="020B0604020202020204"/>
              </a:rPr>
              <a:t>Rank the results from step 1 from smallest to largest earnings effect per share. </a:t>
            </a:r>
          </a:p>
          <a:p>
            <a:pPr lvl="1" algn="l">
              <a:lnSpc>
                <a:spcPct val="120000"/>
              </a:lnSpc>
              <a:spcBef>
                <a:spcPts val="1200"/>
              </a:spcBef>
              <a:buFontTx/>
              <a:buAutoNum type="arabicPeriod"/>
            </a:pPr>
            <a:r>
              <a:rPr lang="en-US" altLang="en-US" sz="2000" b="0" dirty="0">
                <a:latin typeface="Liberation Sans" panose="020B0604020202020204"/>
              </a:rPr>
              <a:t>Beginning with the earnings per share based upon the weighted-average of common stock outstanding, recalculate earnings per share by adding the smallest per share effects from step 2. Continue this process so long as each recalculated earnings per share is smaller than the previous amount. </a:t>
            </a:r>
          </a:p>
        </p:txBody>
      </p:sp>
      <p:sp>
        <p:nvSpPr>
          <p:cNvPr id="104453" name="Rectangle 11"/>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0445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7"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609600" y="1374775"/>
            <a:ext cx="80772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200" b="0" dirty="0">
                <a:latin typeface="Liberation Sans" panose="020B0604020202020204"/>
              </a:rPr>
              <a:t>The </a:t>
            </a:r>
            <a:r>
              <a:rPr lang="en-US" altLang="en-US" sz="2200" dirty="0">
                <a:solidFill>
                  <a:srgbClr val="CC0000"/>
                </a:solidFill>
                <a:latin typeface="Liberation Sans" panose="020B0604020202020204"/>
              </a:rPr>
              <a:t>first step</a:t>
            </a:r>
            <a:r>
              <a:rPr lang="en-US" altLang="en-US" sz="2200" b="0" dirty="0">
                <a:solidFill>
                  <a:srgbClr val="CC0000"/>
                </a:solidFill>
                <a:latin typeface="Liberation Sans" panose="020B0604020202020204"/>
              </a:rPr>
              <a:t> </a:t>
            </a:r>
            <a:r>
              <a:rPr lang="en-US" altLang="en-US" sz="2200" b="0" dirty="0">
                <a:latin typeface="Liberation Sans" panose="020B0604020202020204"/>
              </a:rPr>
              <a:t>is to determine a per share effect for each potentially dilutive security.</a:t>
            </a:r>
          </a:p>
        </p:txBody>
      </p:sp>
      <p:sp>
        <p:nvSpPr>
          <p:cNvPr id="105475" name="Rectangle 7"/>
          <p:cNvSpPr>
            <a:spLocks noChangeArrowheads="1"/>
          </p:cNvSpPr>
          <p:nvPr/>
        </p:nvSpPr>
        <p:spPr bwMode="auto">
          <a:xfrm>
            <a:off x="609600" y="2362200"/>
            <a:ext cx="81534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solidFill>
                  <a:schemeClr val="tx1"/>
                </a:solidFill>
                <a:latin typeface="Liberation Sans" panose="020B0604020202020204"/>
              </a:rPr>
              <a:t>Per Share Effect of Options </a:t>
            </a:r>
            <a:r>
              <a:rPr lang="en-US" altLang="en-US" sz="2000" dirty="0">
                <a:solidFill>
                  <a:schemeClr val="tx1"/>
                </a:solidFill>
                <a:latin typeface="Liberation Sans" panose="020B0604020202020204"/>
              </a:rPr>
              <a:t>(Treasury-Share Method)</a:t>
            </a:r>
            <a:r>
              <a:rPr lang="en-US" altLang="en-US" sz="2000" b="0" dirty="0">
                <a:solidFill>
                  <a:schemeClr val="tx1"/>
                </a:solidFill>
                <a:latin typeface="Liberation Sans" panose="020B0604020202020204"/>
              </a:rPr>
              <a:t>, Diluted Earnings per Share</a:t>
            </a:r>
          </a:p>
        </p:txBody>
      </p:sp>
      <p:sp>
        <p:nvSpPr>
          <p:cNvPr id="105478" name="Rectangle 14"/>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0547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pic>
        <p:nvPicPr>
          <p:cNvPr id="10548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3276600"/>
            <a:ext cx="8058150" cy="2832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
        <p:nvSpPr>
          <p:cNvPr id="10" name="Text Box 9"/>
          <p:cNvSpPr txBox="1">
            <a:spLocks noChangeArrowheads="1"/>
          </p:cNvSpPr>
          <p:nvPr/>
        </p:nvSpPr>
        <p:spPr bwMode="auto">
          <a:xfrm>
            <a:off x="7034660" y="2947896"/>
            <a:ext cx="2015212" cy="276999"/>
          </a:xfrm>
          <a:prstGeom prst="rect">
            <a:avLst/>
          </a:prstGeom>
          <a:noFill/>
          <a:ln w="28575" cap="sq" algn="ctr">
            <a:noFill/>
            <a:miter lim="800000"/>
            <a:headEnd/>
            <a:tailEnd/>
          </a:ln>
          <a:effectLs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16B-3</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609600" y="1374775"/>
            <a:ext cx="80772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200" b="0" dirty="0">
                <a:latin typeface="Liberation Sans" panose="020B0604020202020204"/>
              </a:rPr>
              <a:t>The </a:t>
            </a:r>
            <a:r>
              <a:rPr lang="en-US" altLang="en-US" sz="2200" dirty="0">
                <a:solidFill>
                  <a:srgbClr val="CC0000"/>
                </a:solidFill>
                <a:latin typeface="Liberation Sans" panose="020B0604020202020204"/>
              </a:rPr>
              <a:t>first</a:t>
            </a:r>
            <a:r>
              <a:rPr lang="en-US" altLang="en-US" sz="2200" dirty="0">
                <a:solidFill>
                  <a:srgbClr val="800000"/>
                </a:solidFill>
                <a:latin typeface="Liberation Sans" panose="020B0604020202020204"/>
              </a:rPr>
              <a:t> </a:t>
            </a:r>
            <a:r>
              <a:rPr lang="en-US" altLang="en-US" sz="2200" dirty="0">
                <a:solidFill>
                  <a:srgbClr val="CC0000"/>
                </a:solidFill>
                <a:latin typeface="Liberation Sans" panose="020B0604020202020204"/>
              </a:rPr>
              <a:t>step</a:t>
            </a:r>
            <a:r>
              <a:rPr lang="en-US" altLang="en-US" sz="2200" b="0" dirty="0">
                <a:latin typeface="Liberation Sans" panose="020B0604020202020204"/>
              </a:rPr>
              <a:t> is to determine a per share effect for each potentially dilutive security.</a:t>
            </a:r>
          </a:p>
        </p:txBody>
      </p:sp>
      <p:sp>
        <p:nvSpPr>
          <p:cNvPr id="106499" name="Rectangle 5"/>
          <p:cNvSpPr>
            <a:spLocks noChangeArrowheads="1"/>
          </p:cNvSpPr>
          <p:nvPr/>
        </p:nvSpPr>
        <p:spPr bwMode="auto">
          <a:xfrm>
            <a:off x="609600" y="2362200"/>
            <a:ext cx="81534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Per Share Effect of 8% </a:t>
            </a:r>
            <a:r>
              <a:rPr lang="en-US" altLang="en-US" sz="2000" b="0" dirty="0">
                <a:solidFill>
                  <a:schemeClr val="tx1"/>
                </a:solidFill>
                <a:latin typeface="Liberation Sans" panose="020B0604020202020204"/>
              </a:rPr>
              <a:t>Bonds </a:t>
            </a:r>
            <a:r>
              <a:rPr lang="en-US" altLang="en-US" sz="2000" dirty="0">
                <a:solidFill>
                  <a:schemeClr val="tx1"/>
                </a:solidFill>
                <a:latin typeface="Liberation Sans" panose="020B0604020202020204"/>
              </a:rPr>
              <a:t>(If-Converted Method)</a:t>
            </a:r>
            <a:r>
              <a:rPr lang="en-US" altLang="en-US" sz="2000" b="0" dirty="0">
                <a:solidFill>
                  <a:schemeClr val="tx1"/>
                </a:solidFill>
                <a:latin typeface="Liberation Sans" panose="020B0604020202020204"/>
              </a:rPr>
              <a:t>, Diluted </a:t>
            </a:r>
            <a:r>
              <a:rPr lang="en-US" altLang="en-US" sz="2000" b="0" dirty="0">
                <a:latin typeface="Liberation Sans" panose="020B0604020202020204"/>
              </a:rPr>
              <a:t>Earnings per Share</a:t>
            </a:r>
          </a:p>
        </p:txBody>
      </p:sp>
      <p:pic>
        <p:nvPicPr>
          <p:cNvPr id="10650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3352800"/>
            <a:ext cx="8024812" cy="2220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2" name="Rectangle 13"/>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0650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
        <p:nvSpPr>
          <p:cNvPr id="10" name="Text Box 9"/>
          <p:cNvSpPr txBox="1">
            <a:spLocks noChangeArrowheads="1"/>
          </p:cNvSpPr>
          <p:nvPr/>
        </p:nvSpPr>
        <p:spPr bwMode="auto">
          <a:xfrm>
            <a:off x="609600" y="5592503"/>
            <a:ext cx="6324600" cy="276999"/>
          </a:xfrm>
          <a:prstGeom prst="rect">
            <a:avLst/>
          </a:prstGeom>
          <a:noFill/>
          <a:ln w="28575" cap="sq" algn="ctr">
            <a:noFill/>
            <a:miter lim="800000"/>
            <a:headEnd/>
            <a:tailEnd/>
          </a:ln>
          <a:effectLs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16B-4</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609600" y="1374775"/>
            <a:ext cx="80772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200" b="0" dirty="0">
                <a:latin typeface="Liberation Sans" panose="020B0604020202020204"/>
              </a:rPr>
              <a:t>The </a:t>
            </a:r>
            <a:r>
              <a:rPr lang="en-US" altLang="en-US" sz="2200" dirty="0">
                <a:solidFill>
                  <a:srgbClr val="CC0000"/>
                </a:solidFill>
                <a:latin typeface="Liberation Sans" panose="020B0604020202020204"/>
              </a:rPr>
              <a:t>first</a:t>
            </a:r>
            <a:r>
              <a:rPr lang="en-US" altLang="en-US" sz="2200" dirty="0">
                <a:solidFill>
                  <a:srgbClr val="800000"/>
                </a:solidFill>
                <a:latin typeface="Liberation Sans" panose="020B0604020202020204"/>
              </a:rPr>
              <a:t> </a:t>
            </a:r>
            <a:r>
              <a:rPr lang="en-US" altLang="en-US" sz="2200" dirty="0">
                <a:solidFill>
                  <a:srgbClr val="CC0000"/>
                </a:solidFill>
                <a:latin typeface="Liberation Sans" panose="020B0604020202020204"/>
              </a:rPr>
              <a:t>step</a:t>
            </a:r>
            <a:r>
              <a:rPr lang="en-US" altLang="en-US" sz="2200" b="0" dirty="0">
                <a:latin typeface="Liberation Sans" panose="020B0604020202020204"/>
              </a:rPr>
              <a:t> is to determine a per share effect for each potentially dilutive security.</a:t>
            </a:r>
          </a:p>
        </p:txBody>
      </p:sp>
      <p:sp>
        <p:nvSpPr>
          <p:cNvPr id="107523" name="Rectangle 4"/>
          <p:cNvSpPr>
            <a:spLocks noChangeArrowheads="1"/>
          </p:cNvSpPr>
          <p:nvPr/>
        </p:nvSpPr>
        <p:spPr bwMode="auto">
          <a:xfrm>
            <a:off x="609600" y="2362200"/>
            <a:ext cx="81534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Per Share Effect of 10% </a:t>
            </a:r>
            <a:r>
              <a:rPr lang="en-US" altLang="en-US" sz="2000" b="0" dirty="0">
                <a:solidFill>
                  <a:schemeClr val="tx1"/>
                </a:solidFill>
                <a:latin typeface="Liberation Sans" panose="020B0604020202020204"/>
              </a:rPr>
              <a:t>Bonds </a:t>
            </a:r>
            <a:r>
              <a:rPr lang="en-US" altLang="en-US" sz="2000" dirty="0">
                <a:solidFill>
                  <a:schemeClr val="tx1"/>
                </a:solidFill>
                <a:latin typeface="Liberation Sans" panose="020B0604020202020204"/>
              </a:rPr>
              <a:t>(If-Converted Method)</a:t>
            </a:r>
            <a:r>
              <a:rPr lang="en-US" altLang="en-US" sz="2000" b="0" dirty="0">
                <a:solidFill>
                  <a:schemeClr val="tx1"/>
                </a:solidFill>
                <a:latin typeface="Liberation Sans" panose="020B0604020202020204"/>
              </a:rPr>
              <a:t>, Diluted </a:t>
            </a:r>
            <a:r>
              <a:rPr lang="en-US" altLang="en-US" sz="2000" b="0" dirty="0">
                <a:latin typeface="Liberation Sans" panose="020B0604020202020204"/>
              </a:rPr>
              <a:t>Earnings per Share</a:t>
            </a:r>
          </a:p>
        </p:txBody>
      </p:sp>
      <p:pic>
        <p:nvPicPr>
          <p:cNvPr id="10752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3352800"/>
            <a:ext cx="8020050" cy="2201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6" name="Rectangle 13"/>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0752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
        <p:nvSpPr>
          <p:cNvPr id="10" name="Text Box 9"/>
          <p:cNvSpPr txBox="1">
            <a:spLocks noChangeArrowheads="1"/>
          </p:cNvSpPr>
          <p:nvPr/>
        </p:nvSpPr>
        <p:spPr bwMode="auto">
          <a:xfrm>
            <a:off x="609600" y="5592503"/>
            <a:ext cx="6324600" cy="276999"/>
          </a:xfrm>
          <a:prstGeom prst="rect">
            <a:avLst/>
          </a:prstGeom>
          <a:noFill/>
          <a:ln w="28575" cap="sq" algn="ctr">
            <a:noFill/>
            <a:miter lim="800000"/>
            <a:headEnd/>
            <a:tailEnd/>
          </a:ln>
          <a:effectLs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16B-5</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096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45000"/>
              </a:spcBef>
              <a:buSzPct val="80000"/>
            </a:pPr>
            <a:r>
              <a:rPr lang="en-US" altLang="en-US" sz="2800" dirty="0">
                <a:solidFill>
                  <a:srgbClr val="006600"/>
                </a:solidFill>
                <a:latin typeface="Liberation Sans" panose="020B0604020202020204"/>
              </a:rPr>
              <a:t>At Time of Issuance</a:t>
            </a:r>
            <a:endParaRPr lang="en-US" altLang="en-US" sz="2800" b="0" dirty="0">
              <a:solidFill>
                <a:srgbClr val="006600"/>
              </a:solidFill>
              <a:latin typeface="Liberation Sans" panose="020B0604020202020204"/>
            </a:endParaRPr>
          </a:p>
        </p:txBody>
      </p:sp>
      <p:sp>
        <p:nvSpPr>
          <p:cNvPr id="1753091" name="Rectangle 3"/>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defRPr/>
            </a:pPr>
            <a:r>
              <a:rPr lang="en-US" sz="3200" dirty="0">
                <a:solidFill>
                  <a:srgbClr val="CC0000"/>
                </a:solidFill>
                <a:latin typeface="Liberation Sans" panose="020B0604020202020204"/>
              </a:rPr>
              <a:t>Accounting for Convertible Debt</a:t>
            </a:r>
          </a:p>
        </p:txBody>
      </p:sp>
      <p:sp>
        <p:nvSpPr>
          <p:cNvPr id="8196" name="Text Box 5"/>
          <p:cNvSpPr txBox="1">
            <a:spLocks noChangeArrowheads="1"/>
          </p:cNvSpPr>
          <p:nvPr/>
        </p:nvSpPr>
        <p:spPr bwMode="auto">
          <a:xfrm>
            <a:off x="609600" y="1981200"/>
            <a:ext cx="76200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200" b="0" dirty="0">
                <a:solidFill>
                  <a:schemeClr val="tx1"/>
                </a:solidFill>
                <a:latin typeface="Liberation Sans" panose="020B0604020202020204"/>
              </a:rPr>
              <a:t>Recording convertible bonds follows the method used to record straight debt issues, with any discount or premium amortized over the term of the debt.</a:t>
            </a:r>
          </a:p>
        </p:txBody>
      </p:sp>
      <p:sp>
        <p:nvSpPr>
          <p:cNvPr id="8197"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4800600" y="3598784"/>
            <a:ext cx="2849955" cy="2460780"/>
          </a:xfrm>
          <a:prstGeom prst="rect">
            <a:avLst/>
          </a:prstGeom>
        </p:spPr>
      </p:pic>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609600" y="1374775"/>
            <a:ext cx="80772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200" b="0" dirty="0">
                <a:latin typeface="Liberation Sans" panose="020B0604020202020204"/>
              </a:rPr>
              <a:t>The </a:t>
            </a:r>
            <a:r>
              <a:rPr lang="en-US" altLang="en-US" sz="2200" dirty="0">
                <a:solidFill>
                  <a:srgbClr val="CC0000"/>
                </a:solidFill>
                <a:latin typeface="Liberation Sans" panose="020B0604020202020204"/>
              </a:rPr>
              <a:t>first</a:t>
            </a:r>
            <a:r>
              <a:rPr lang="en-US" altLang="en-US" sz="2200" dirty="0">
                <a:solidFill>
                  <a:srgbClr val="800000"/>
                </a:solidFill>
                <a:latin typeface="Liberation Sans" panose="020B0604020202020204"/>
              </a:rPr>
              <a:t> </a:t>
            </a:r>
            <a:r>
              <a:rPr lang="en-US" altLang="en-US" sz="2200" dirty="0">
                <a:solidFill>
                  <a:srgbClr val="CC0000"/>
                </a:solidFill>
                <a:latin typeface="Liberation Sans" panose="020B0604020202020204"/>
              </a:rPr>
              <a:t>step</a:t>
            </a:r>
            <a:r>
              <a:rPr lang="en-US" altLang="en-US" sz="2200" b="0" dirty="0">
                <a:latin typeface="Liberation Sans" panose="020B0604020202020204"/>
              </a:rPr>
              <a:t> is to determine a per share effect for each potentially dilutive security.</a:t>
            </a:r>
          </a:p>
        </p:txBody>
      </p:sp>
      <p:sp>
        <p:nvSpPr>
          <p:cNvPr id="108547" name="Rectangle 4"/>
          <p:cNvSpPr>
            <a:spLocks noChangeArrowheads="1"/>
          </p:cNvSpPr>
          <p:nvPr/>
        </p:nvSpPr>
        <p:spPr bwMode="auto">
          <a:xfrm>
            <a:off x="609600" y="2362200"/>
            <a:ext cx="81534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Per Share Effect of 10% Convertible </a:t>
            </a:r>
            <a:r>
              <a:rPr lang="en-US" altLang="en-US" sz="2000" b="0" dirty="0">
                <a:solidFill>
                  <a:schemeClr val="tx1"/>
                </a:solidFill>
                <a:latin typeface="Liberation Sans" panose="020B0604020202020204"/>
              </a:rPr>
              <a:t>preferred stocks </a:t>
            </a:r>
            <a:r>
              <a:rPr lang="en-US" altLang="en-US" sz="2000" dirty="0">
                <a:solidFill>
                  <a:schemeClr val="tx1"/>
                </a:solidFill>
                <a:latin typeface="Liberation Sans" panose="020B0604020202020204"/>
              </a:rPr>
              <a:t>(If-Converted Method)</a:t>
            </a:r>
            <a:r>
              <a:rPr lang="en-US" altLang="en-US" sz="2000" b="0" dirty="0">
                <a:solidFill>
                  <a:schemeClr val="tx1"/>
                </a:solidFill>
                <a:latin typeface="Liberation Sans" panose="020B0604020202020204"/>
              </a:rPr>
              <a:t>, Diluted Earnings per Share</a:t>
            </a:r>
          </a:p>
        </p:txBody>
      </p:sp>
      <p:pic>
        <p:nvPicPr>
          <p:cNvPr id="10854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3367088"/>
            <a:ext cx="8024812" cy="2195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550" name="Rectangle 16"/>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0855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
        <p:nvSpPr>
          <p:cNvPr id="10" name="Text Box 9"/>
          <p:cNvSpPr txBox="1">
            <a:spLocks noChangeArrowheads="1"/>
          </p:cNvSpPr>
          <p:nvPr/>
        </p:nvSpPr>
        <p:spPr bwMode="auto">
          <a:xfrm>
            <a:off x="609600" y="5592503"/>
            <a:ext cx="7391400" cy="276999"/>
          </a:xfrm>
          <a:prstGeom prst="rect">
            <a:avLst/>
          </a:prstGeom>
          <a:noFill/>
          <a:ln w="28575" cap="sq" algn="ctr">
            <a:noFill/>
            <a:miter lim="800000"/>
            <a:headEnd/>
            <a:tailEnd/>
          </a:ln>
          <a:effectLs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16B-6</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609600" y="1374775"/>
            <a:ext cx="80772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200" b="0" dirty="0">
                <a:latin typeface="Liberation Sans" panose="020B0604020202020204"/>
              </a:rPr>
              <a:t>The </a:t>
            </a:r>
            <a:r>
              <a:rPr lang="en-US" altLang="en-US" sz="2200" dirty="0">
                <a:solidFill>
                  <a:srgbClr val="CC0000"/>
                </a:solidFill>
                <a:latin typeface="Liberation Sans" panose="020B0604020202020204"/>
              </a:rPr>
              <a:t>first</a:t>
            </a:r>
            <a:r>
              <a:rPr lang="en-US" altLang="en-US" sz="2200" dirty="0">
                <a:solidFill>
                  <a:srgbClr val="800000"/>
                </a:solidFill>
                <a:latin typeface="Liberation Sans" panose="020B0604020202020204"/>
              </a:rPr>
              <a:t> </a:t>
            </a:r>
            <a:r>
              <a:rPr lang="en-US" altLang="en-US" sz="2200" dirty="0">
                <a:solidFill>
                  <a:srgbClr val="CC0000"/>
                </a:solidFill>
                <a:latin typeface="Liberation Sans" panose="020B0604020202020204"/>
              </a:rPr>
              <a:t>step</a:t>
            </a:r>
            <a:r>
              <a:rPr lang="en-US" altLang="en-US" sz="2200" b="0" dirty="0">
                <a:latin typeface="Liberation Sans" panose="020B0604020202020204"/>
              </a:rPr>
              <a:t> is to determine a per share effect for each potentially dilutive security.</a:t>
            </a:r>
          </a:p>
        </p:txBody>
      </p:sp>
      <p:sp>
        <p:nvSpPr>
          <p:cNvPr id="109571" name="Rectangle 4"/>
          <p:cNvSpPr>
            <a:spLocks noChangeArrowheads="1"/>
          </p:cNvSpPr>
          <p:nvPr/>
        </p:nvSpPr>
        <p:spPr bwMode="auto">
          <a:xfrm>
            <a:off x="609600" y="2362200"/>
            <a:ext cx="81534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Ranking of </a:t>
            </a:r>
            <a:r>
              <a:rPr lang="en-US" altLang="en-US" sz="2000" b="0" dirty="0">
                <a:solidFill>
                  <a:schemeClr val="tx1"/>
                </a:solidFill>
                <a:latin typeface="Liberation Sans" panose="020B0604020202020204"/>
              </a:rPr>
              <a:t>per Share Effects </a:t>
            </a:r>
            <a:r>
              <a:rPr lang="en-US" altLang="en-US" sz="2000" dirty="0">
                <a:solidFill>
                  <a:schemeClr val="tx1"/>
                </a:solidFill>
                <a:latin typeface="Liberation Sans" panose="020B0604020202020204"/>
              </a:rPr>
              <a:t>(Smallest to Largest)</a:t>
            </a:r>
            <a:r>
              <a:rPr lang="en-US" altLang="en-US" sz="2000" b="0" dirty="0">
                <a:solidFill>
                  <a:schemeClr val="tx1"/>
                </a:solidFill>
                <a:latin typeface="Liberation Sans" panose="020B0604020202020204"/>
              </a:rPr>
              <a:t>, Diluted Earnings per Share</a:t>
            </a:r>
          </a:p>
        </p:txBody>
      </p:sp>
      <p:pic>
        <p:nvPicPr>
          <p:cNvPr id="10957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429000"/>
            <a:ext cx="7239000" cy="2446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575" name="Rectangle 14"/>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09576"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9"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
        <p:nvSpPr>
          <p:cNvPr id="10" name="Text Box 9"/>
          <p:cNvSpPr txBox="1">
            <a:spLocks noChangeArrowheads="1"/>
          </p:cNvSpPr>
          <p:nvPr/>
        </p:nvSpPr>
        <p:spPr bwMode="auto">
          <a:xfrm>
            <a:off x="914400" y="5862935"/>
            <a:ext cx="7391400" cy="276999"/>
          </a:xfrm>
          <a:prstGeom prst="rect">
            <a:avLst/>
          </a:prstGeom>
          <a:noFill/>
          <a:ln w="28575" cap="sq" algn="ctr">
            <a:noFill/>
            <a:miter lim="800000"/>
            <a:headEnd/>
            <a:tailEnd/>
          </a:ln>
          <a:effectLs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16B-7</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609600" y="1374775"/>
            <a:ext cx="80772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200" b="0" dirty="0">
                <a:latin typeface="Liberation Sans" panose="020B0604020202020204"/>
              </a:rPr>
              <a:t>The </a:t>
            </a:r>
            <a:r>
              <a:rPr lang="en-US" altLang="en-US" sz="2200" dirty="0">
                <a:solidFill>
                  <a:srgbClr val="CC0000"/>
                </a:solidFill>
                <a:latin typeface="Liberation Sans" panose="020B0604020202020204"/>
              </a:rPr>
              <a:t>next</a:t>
            </a:r>
            <a:r>
              <a:rPr lang="en-US" altLang="en-US" sz="2200" dirty="0">
                <a:solidFill>
                  <a:srgbClr val="800000"/>
                </a:solidFill>
                <a:latin typeface="Liberation Sans" panose="020B0604020202020204"/>
              </a:rPr>
              <a:t> </a:t>
            </a:r>
            <a:r>
              <a:rPr lang="en-US" altLang="en-US" sz="2200" dirty="0">
                <a:solidFill>
                  <a:srgbClr val="CC0000"/>
                </a:solidFill>
                <a:latin typeface="Liberation Sans" panose="020B0604020202020204"/>
              </a:rPr>
              <a:t>step</a:t>
            </a:r>
            <a:r>
              <a:rPr lang="en-US" altLang="en-US" sz="2200" b="0" dirty="0">
                <a:latin typeface="Liberation Sans" panose="020B0604020202020204"/>
              </a:rPr>
              <a:t> is to determine earnings per share giving effect to the ranking.</a:t>
            </a:r>
          </a:p>
        </p:txBody>
      </p:sp>
      <p:sp>
        <p:nvSpPr>
          <p:cNvPr id="110595" name="Rectangle 4"/>
          <p:cNvSpPr>
            <a:spLocks noChangeArrowheads="1"/>
          </p:cNvSpPr>
          <p:nvPr/>
        </p:nvSpPr>
        <p:spPr bwMode="auto">
          <a:xfrm>
            <a:off x="609600" y="2362200"/>
            <a:ext cx="8153400" cy="4200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Recomputation of EPS Using Incremental Effect of Options</a:t>
            </a:r>
          </a:p>
        </p:txBody>
      </p:sp>
      <p:sp>
        <p:nvSpPr>
          <p:cNvPr id="110597" name="Rectangle 9"/>
          <p:cNvSpPr>
            <a:spLocks noChangeArrowheads="1"/>
          </p:cNvSpPr>
          <p:nvPr/>
        </p:nvSpPr>
        <p:spPr bwMode="auto">
          <a:xfrm>
            <a:off x="609600" y="5580528"/>
            <a:ext cx="4953000" cy="4462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The effect of the options is </a:t>
            </a:r>
            <a:r>
              <a:rPr lang="en-US" altLang="en-US" sz="2000" dirty="0">
                <a:solidFill>
                  <a:srgbClr val="CC0000"/>
                </a:solidFill>
                <a:latin typeface="Liberation Sans" panose="020B0604020202020204"/>
              </a:rPr>
              <a:t>dilutive</a:t>
            </a:r>
            <a:r>
              <a:rPr lang="en-US" altLang="en-US" sz="2000" b="0" dirty="0">
                <a:latin typeface="Liberation Sans" panose="020B0604020202020204"/>
              </a:rPr>
              <a:t>.</a:t>
            </a:r>
          </a:p>
        </p:txBody>
      </p:sp>
      <p:pic>
        <p:nvPicPr>
          <p:cNvPr id="11059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62288"/>
            <a:ext cx="7924800" cy="23479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600" name="Rectangle 14"/>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1060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10"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
        <p:nvSpPr>
          <p:cNvPr id="11" name="Text Box 9"/>
          <p:cNvSpPr txBox="1">
            <a:spLocks noChangeArrowheads="1"/>
          </p:cNvSpPr>
          <p:nvPr/>
        </p:nvSpPr>
        <p:spPr bwMode="auto">
          <a:xfrm>
            <a:off x="6797544" y="5443693"/>
            <a:ext cx="1889256" cy="276999"/>
          </a:xfrm>
          <a:prstGeom prst="rect">
            <a:avLst/>
          </a:prstGeom>
          <a:noFill/>
          <a:ln w="28575" cap="sq" algn="ctr">
            <a:noFill/>
            <a:miter lim="800000"/>
            <a:headEnd/>
            <a:tailEnd/>
          </a:ln>
          <a:effectLs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1200" dirty="0">
                <a:solidFill>
                  <a:srgbClr val="006600"/>
                </a:solidFill>
                <a:latin typeface="Liberation Sans" panose="020B0604020202020204"/>
              </a:rPr>
              <a:t>ILLUSTRATION </a:t>
            </a:r>
            <a:r>
              <a:rPr lang="en-US" altLang="en-US" sz="1200" dirty="0" smtClean="0">
                <a:solidFill>
                  <a:srgbClr val="006600"/>
                </a:solidFill>
                <a:latin typeface="Liberation Sans" panose="020B0604020202020204"/>
              </a:rPr>
              <a:t>16B-8</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609600" y="1374775"/>
            <a:ext cx="80772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200" b="0" dirty="0">
                <a:latin typeface="Liberation Sans" panose="020B0604020202020204"/>
              </a:rPr>
              <a:t>The </a:t>
            </a:r>
            <a:r>
              <a:rPr lang="en-US" altLang="en-US" sz="2200" dirty="0">
                <a:solidFill>
                  <a:srgbClr val="CC0000"/>
                </a:solidFill>
                <a:latin typeface="Liberation Sans" panose="020B0604020202020204"/>
              </a:rPr>
              <a:t>next</a:t>
            </a:r>
            <a:r>
              <a:rPr lang="en-US" altLang="en-US" sz="2200" dirty="0">
                <a:solidFill>
                  <a:srgbClr val="800000"/>
                </a:solidFill>
                <a:latin typeface="Liberation Sans" panose="020B0604020202020204"/>
              </a:rPr>
              <a:t> </a:t>
            </a:r>
            <a:r>
              <a:rPr lang="en-US" altLang="en-US" sz="2200" dirty="0">
                <a:solidFill>
                  <a:srgbClr val="CC0000"/>
                </a:solidFill>
                <a:latin typeface="Liberation Sans" panose="020B0604020202020204"/>
              </a:rPr>
              <a:t>step</a:t>
            </a:r>
            <a:r>
              <a:rPr lang="en-US" altLang="en-US" sz="2200" b="0" dirty="0">
                <a:latin typeface="Liberation Sans" panose="020B0604020202020204"/>
              </a:rPr>
              <a:t> is to determine earnings per share giving effect to the ranking.</a:t>
            </a:r>
          </a:p>
        </p:txBody>
      </p:sp>
      <p:sp>
        <p:nvSpPr>
          <p:cNvPr id="111619" name="Rectangle 4"/>
          <p:cNvSpPr>
            <a:spLocks noChangeArrowheads="1"/>
          </p:cNvSpPr>
          <p:nvPr/>
        </p:nvSpPr>
        <p:spPr bwMode="auto">
          <a:xfrm>
            <a:off x="609600" y="2362200"/>
            <a:ext cx="81534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Recomputation of EPS Using Incremental Effect of 8% Convertible Bonds</a:t>
            </a:r>
          </a:p>
        </p:txBody>
      </p:sp>
      <p:sp>
        <p:nvSpPr>
          <p:cNvPr id="111620" name="Text Box 5"/>
          <p:cNvSpPr txBox="1">
            <a:spLocks noChangeArrowheads="1"/>
          </p:cNvSpPr>
          <p:nvPr/>
        </p:nvSpPr>
        <p:spPr bwMode="auto">
          <a:xfrm>
            <a:off x="6494928" y="2971800"/>
            <a:ext cx="198120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smtClean="0">
                <a:solidFill>
                  <a:srgbClr val="006600"/>
                </a:solidFill>
                <a:latin typeface="Liberation Sans" panose="020B0604020202020204"/>
              </a:rPr>
              <a:t>ILLUSTRATION 16-B9</a:t>
            </a:r>
            <a:endParaRPr lang="en-US" altLang="en-US" sz="1200" dirty="0">
              <a:solidFill>
                <a:srgbClr val="006600"/>
              </a:solidFill>
              <a:latin typeface="Liberation Sans" panose="020B0604020202020204"/>
            </a:endParaRPr>
          </a:p>
        </p:txBody>
      </p:sp>
      <p:sp>
        <p:nvSpPr>
          <p:cNvPr id="111621" name="Rectangle 8"/>
          <p:cNvSpPr>
            <a:spLocks noChangeArrowheads="1"/>
          </p:cNvSpPr>
          <p:nvPr/>
        </p:nvSpPr>
        <p:spPr bwMode="auto">
          <a:xfrm>
            <a:off x="609600" y="5805488"/>
            <a:ext cx="6248400" cy="4462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The effect of the 8% convertible bonds is </a:t>
            </a:r>
            <a:r>
              <a:rPr lang="en-US" altLang="en-US" sz="2000" dirty="0">
                <a:solidFill>
                  <a:srgbClr val="CC0000"/>
                </a:solidFill>
                <a:latin typeface="Liberation Sans" panose="020B0604020202020204"/>
              </a:rPr>
              <a:t>dilutive</a:t>
            </a:r>
            <a:r>
              <a:rPr lang="en-US" altLang="en-US" sz="2000" b="0" dirty="0">
                <a:latin typeface="Liberation Sans" panose="020B0604020202020204"/>
              </a:rPr>
              <a:t>.</a:t>
            </a:r>
          </a:p>
        </p:txBody>
      </p:sp>
      <p:pic>
        <p:nvPicPr>
          <p:cNvPr id="11162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84538"/>
            <a:ext cx="7924800" cy="2354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624" name="Rectangle 15"/>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1162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10"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609600" y="1374775"/>
            <a:ext cx="80772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200" b="0" dirty="0">
                <a:latin typeface="Liberation Sans" panose="020B0604020202020204"/>
              </a:rPr>
              <a:t>The </a:t>
            </a:r>
            <a:r>
              <a:rPr lang="en-US" altLang="en-US" sz="2200" dirty="0">
                <a:solidFill>
                  <a:srgbClr val="CC0000"/>
                </a:solidFill>
                <a:latin typeface="Liberation Sans" panose="020B0604020202020204"/>
              </a:rPr>
              <a:t>next</a:t>
            </a:r>
            <a:r>
              <a:rPr lang="en-US" altLang="en-US" sz="2200" dirty="0">
                <a:solidFill>
                  <a:srgbClr val="800000"/>
                </a:solidFill>
                <a:latin typeface="Liberation Sans" panose="020B0604020202020204"/>
              </a:rPr>
              <a:t> </a:t>
            </a:r>
            <a:r>
              <a:rPr lang="en-US" altLang="en-US" sz="2200" dirty="0">
                <a:solidFill>
                  <a:srgbClr val="CC0000"/>
                </a:solidFill>
                <a:latin typeface="Liberation Sans" panose="020B0604020202020204"/>
              </a:rPr>
              <a:t>step</a:t>
            </a:r>
            <a:r>
              <a:rPr lang="en-US" altLang="en-US" sz="2200" b="0" dirty="0">
                <a:latin typeface="Liberation Sans" panose="020B0604020202020204"/>
              </a:rPr>
              <a:t> is to determine earnings per share giving effect to the ranking.</a:t>
            </a:r>
          </a:p>
        </p:txBody>
      </p:sp>
      <p:sp>
        <p:nvSpPr>
          <p:cNvPr id="112643" name="Rectangle 4"/>
          <p:cNvSpPr>
            <a:spLocks noChangeArrowheads="1"/>
          </p:cNvSpPr>
          <p:nvPr/>
        </p:nvSpPr>
        <p:spPr bwMode="auto">
          <a:xfrm>
            <a:off x="609600" y="2362200"/>
            <a:ext cx="81534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Recomputation of EPS Using Incremental Effect of 10% Convertible Bonds</a:t>
            </a:r>
          </a:p>
        </p:txBody>
      </p:sp>
      <p:sp>
        <p:nvSpPr>
          <p:cNvPr id="112644" name="Text Box 5"/>
          <p:cNvSpPr txBox="1">
            <a:spLocks noChangeArrowheads="1"/>
          </p:cNvSpPr>
          <p:nvPr/>
        </p:nvSpPr>
        <p:spPr bwMode="auto">
          <a:xfrm>
            <a:off x="6477000" y="2971800"/>
            <a:ext cx="198120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r">
              <a:spcBef>
                <a:spcPct val="50000"/>
              </a:spcBef>
              <a:defRPr sz="1200">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smtClean="0"/>
              <a:t>ILLUSTRATION 16-B10</a:t>
            </a:r>
            <a:endParaRPr lang="en-US" altLang="en-US" dirty="0"/>
          </a:p>
        </p:txBody>
      </p:sp>
      <p:sp>
        <p:nvSpPr>
          <p:cNvPr id="112645" name="Rectangle 7"/>
          <p:cNvSpPr>
            <a:spLocks noChangeArrowheads="1"/>
          </p:cNvSpPr>
          <p:nvPr/>
        </p:nvSpPr>
        <p:spPr bwMode="auto">
          <a:xfrm>
            <a:off x="609600" y="5805488"/>
            <a:ext cx="6781800" cy="4462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The effect of the 10% convertible bonds is </a:t>
            </a:r>
            <a:r>
              <a:rPr lang="en-US" altLang="en-US" sz="2000" dirty="0">
                <a:solidFill>
                  <a:srgbClr val="CC0000"/>
                </a:solidFill>
                <a:latin typeface="Liberation Sans" panose="020B0604020202020204"/>
              </a:rPr>
              <a:t>dilutive</a:t>
            </a:r>
            <a:r>
              <a:rPr lang="en-US" altLang="en-US" sz="2000" b="0" dirty="0">
                <a:latin typeface="Liberation Sans" panose="020B0604020202020204"/>
              </a:rPr>
              <a:t>.</a:t>
            </a:r>
          </a:p>
        </p:txBody>
      </p:sp>
      <p:pic>
        <p:nvPicPr>
          <p:cNvPr id="11264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3284538"/>
            <a:ext cx="7939087" cy="2354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8" name="Rectangle 14"/>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12649"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10"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609600" y="1374775"/>
            <a:ext cx="80772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200" b="0" dirty="0">
                <a:latin typeface="Liberation Sans" panose="020B0604020202020204"/>
              </a:rPr>
              <a:t>The </a:t>
            </a:r>
            <a:r>
              <a:rPr lang="en-US" altLang="en-US" sz="2200" dirty="0">
                <a:solidFill>
                  <a:srgbClr val="CC0000"/>
                </a:solidFill>
                <a:latin typeface="Liberation Sans" panose="020B0604020202020204"/>
              </a:rPr>
              <a:t>next</a:t>
            </a:r>
            <a:r>
              <a:rPr lang="en-US" altLang="en-US" sz="2200" dirty="0">
                <a:solidFill>
                  <a:srgbClr val="800000"/>
                </a:solidFill>
                <a:latin typeface="Liberation Sans" panose="020B0604020202020204"/>
              </a:rPr>
              <a:t> </a:t>
            </a:r>
            <a:r>
              <a:rPr lang="en-US" altLang="en-US" sz="2200" dirty="0">
                <a:solidFill>
                  <a:srgbClr val="CC0000"/>
                </a:solidFill>
                <a:latin typeface="Liberation Sans" panose="020B0604020202020204"/>
              </a:rPr>
              <a:t>step</a:t>
            </a:r>
            <a:r>
              <a:rPr lang="en-US" altLang="en-US" sz="2200" b="0" dirty="0">
                <a:latin typeface="Liberation Sans" panose="020B0604020202020204"/>
              </a:rPr>
              <a:t> is to determine earnings per share giving effect to the ranking</a:t>
            </a:r>
          </a:p>
        </p:txBody>
      </p:sp>
      <p:sp>
        <p:nvSpPr>
          <p:cNvPr id="113667" name="Rectangle 4"/>
          <p:cNvSpPr>
            <a:spLocks noChangeArrowheads="1"/>
          </p:cNvSpPr>
          <p:nvPr/>
        </p:nvSpPr>
        <p:spPr bwMode="auto">
          <a:xfrm>
            <a:off x="609600" y="2362200"/>
            <a:ext cx="8153400" cy="793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Recomputation of EPS Using Incremental Effect of 10% Convertible preferred</a:t>
            </a:r>
          </a:p>
        </p:txBody>
      </p:sp>
      <p:sp>
        <p:nvSpPr>
          <p:cNvPr id="113668" name="Text Box 5"/>
          <p:cNvSpPr txBox="1">
            <a:spLocks noChangeArrowheads="1"/>
          </p:cNvSpPr>
          <p:nvPr/>
        </p:nvSpPr>
        <p:spPr bwMode="auto">
          <a:xfrm>
            <a:off x="6400800" y="2971800"/>
            <a:ext cx="205740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smtClean="0">
                <a:solidFill>
                  <a:srgbClr val="006600"/>
                </a:solidFill>
                <a:latin typeface="Liberation Sans" panose="020B0604020202020204"/>
              </a:rPr>
              <a:t>ILLUSTRATION 16-B11</a:t>
            </a:r>
            <a:endParaRPr lang="en-US" altLang="en-US" sz="1200" dirty="0">
              <a:solidFill>
                <a:srgbClr val="006600"/>
              </a:solidFill>
              <a:latin typeface="Liberation Sans" panose="020B0604020202020204"/>
            </a:endParaRPr>
          </a:p>
        </p:txBody>
      </p:sp>
      <p:sp>
        <p:nvSpPr>
          <p:cNvPr id="113669" name="Rectangle 7"/>
          <p:cNvSpPr>
            <a:spLocks noChangeArrowheads="1"/>
          </p:cNvSpPr>
          <p:nvPr/>
        </p:nvSpPr>
        <p:spPr bwMode="auto">
          <a:xfrm>
            <a:off x="609600" y="5802313"/>
            <a:ext cx="8153400" cy="4462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The effect of the 10% convertible preferred stocks is </a:t>
            </a:r>
            <a:r>
              <a:rPr lang="en-US" altLang="en-US" sz="2000" dirty="0">
                <a:solidFill>
                  <a:srgbClr val="CC0000"/>
                </a:solidFill>
                <a:latin typeface="Liberation Sans" panose="020B0604020202020204"/>
              </a:rPr>
              <a:t>NOT dilutive</a:t>
            </a:r>
            <a:r>
              <a:rPr lang="en-US" altLang="en-US" sz="2000" b="0" dirty="0">
                <a:latin typeface="Liberation Sans" panose="020B0604020202020204"/>
              </a:rPr>
              <a:t>.</a:t>
            </a:r>
          </a:p>
        </p:txBody>
      </p:sp>
      <p:pic>
        <p:nvPicPr>
          <p:cNvPr id="11367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75013"/>
            <a:ext cx="7924800" cy="23637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72" name="Rectangle 15"/>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13673"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10"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609600" y="1374775"/>
            <a:ext cx="8077200" cy="863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200" dirty="0">
                <a:solidFill>
                  <a:srgbClr val="CC0000"/>
                </a:solidFill>
                <a:latin typeface="Liberation Sans" panose="020B0604020202020204"/>
              </a:rPr>
              <a:t>Finally</a:t>
            </a:r>
            <a:r>
              <a:rPr lang="en-US" altLang="en-US" sz="2200" b="0" dirty="0">
                <a:latin typeface="Liberation Sans" panose="020B0604020202020204"/>
              </a:rPr>
              <a:t>, Webster Corporation’s disclosure of earnings per</a:t>
            </a:r>
          </a:p>
          <a:p>
            <a:pPr algn="l">
              <a:lnSpc>
                <a:spcPct val="115000"/>
              </a:lnSpc>
            </a:pPr>
            <a:r>
              <a:rPr lang="en-US" altLang="en-US" sz="2200" b="0" dirty="0">
                <a:latin typeface="Liberation Sans" panose="020B0604020202020204"/>
              </a:rPr>
              <a:t>share on its income statement.</a:t>
            </a:r>
          </a:p>
        </p:txBody>
      </p:sp>
      <p:sp>
        <p:nvSpPr>
          <p:cNvPr id="114691" name="Text Box 5"/>
          <p:cNvSpPr txBox="1">
            <a:spLocks noChangeArrowheads="1"/>
          </p:cNvSpPr>
          <p:nvPr/>
        </p:nvSpPr>
        <p:spPr bwMode="auto">
          <a:xfrm>
            <a:off x="6811680" y="2438400"/>
            <a:ext cx="198120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smtClean="0">
                <a:solidFill>
                  <a:srgbClr val="006600"/>
                </a:solidFill>
                <a:latin typeface="Liberation Sans" panose="020B0604020202020204"/>
              </a:rPr>
              <a:t>ILLUSTRATION 16-B12</a:t>
            </a:r>
            <a:endParaRPr lang="en-US" altLang="en-US" sz="1200" dirty="0">
              <a:solidFill>
                <a:srgbClr val="006600"/>
              </a:solidFill>
              <a:latin typeface="Liberation Sans" panose="020B0604020202020204"/>
            </a:endParaRPr>
          </a:p>
        </p:txBody>
      </p:sp>
      <p:pic>
        <p:nvPicPr>
          <p:cNvPr id="11469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8305800" cy="1671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4" name="Rectangle 15"/>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14695"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8"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713" y="1295400"/>
            <a:ext cx="6643687" cy="4962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15" name="Rectangle 2"/>
          <p:cNvSpPr>
            <a:spLocks noChangeArrowheads="1"/>
          </p:cNvSpPr>
          <p:nvPr/>
        </p:nvSpPr>
        <p:spPr bwMode="auto">
          <a:xfrm>
            <a:off x="304800" y="1384300"/>
            <a:ext cx="1981200" cy="2197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15000"/>
              </a:lnSpc>
            </a:pPr>
            <a:r>
              <a:rPr lang="en-US" altLang="en-US" sz="2000" b="0" dirty="0">
                <a:latin typeface="Liberation Sans" panose="020B0604020202020204"/>
              </a:rPr>
              <a:t>Assume that Barton Company provides the following information.</a:t>
            </a:r>
          </a:p>
        </p:txBody>
      </p:sp>
      <p:sp>
        <p:nvSpPr>
          <p:cNvPr id="115716" name="Rectangle 11"/>
          <p:cNvSpPr>
            <a:spLocks noChangeArrowheads="1"/>
          </p:cNvSpPr>
          <p:nvPr/>
        </p:nvSpPr>
        <p:spPr bwMode="auto">
          <a:xfrm>
            <a:off x="306388" y="4357688"/>
            <a:ext cx="1522412"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b="0" dirty="0">
                <a:latin typeface="Liberation Sans" panose="020B0604020202020204"/>
              </a:rPr>
              <a:t>Basic and Diluted EPS</a:t>
            </a:r>
          </a:p>
        </p:txBody>
      </p:sp>
      <p:sp>
        <p:nvSpPr>
          <p:cNvPr id="115717" name="Text Box 17"/>
          <p:cNvSpPr txBox="1">
            <a:spLocks noChangeArrowheads="1"/>
          </p:cNvSpPr>
          <p:nvPr/>
        </p:nvSpPr>
        <p:spPr bwMode="auto">
          <a:xfrm>
            <a:off x="6916272" y="3590925"/>
            <a:ext cx="205740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smtClean="0">
                <a:solidFill>
                  <a:srgbClr val="006600"/>
                </a:solidFill>
                <a:latin typeface="Liberation Sans" panose="020B0604020202020204"/>
              </a:rPr>
              <a:t>ILLUSTRATION 16-B14</a:t>
            </a:r>
            <a:endParaRPr lang="en-US" altLang="en-US" sz="1200" dirty="0">
              <a:solidFill>
                <a:srgbClr val="006600"/>
              </a:solidFill>
              <a:latin typeface="Liberation Sans" panose="020B0604020202020204"/>
            </a:endParaRPr>
          </a:p>
        </p:txBody>
      </p:sp>
      <p:sp>
        <p:nvSpPr>
          <p:cNvPr id="115719" name="Rectangle 21"/>
          <p:cNvSpPr>
            <a:spLocks noChangeArrowheads="1"/>
          </p:cNvSpPr>
          <p:nvPr/>
        </p:nvSpPr>
        <p:spPr bwMode="auto">
          <a:xfrm>
            <a:off x="3048000" y="457200"/>
            <a:ext cx="5715000" cy="609600"/>
          </a:xfrm>
          <a:prstGeom prst="rect">
            <a:avLst/>
          </a:prstGeom>
          <a:solidFill>
            <a:srgbClr val="00007F"/>
          </a:solidFill>
          <a:ln w="12700" cap="sq">
            <a:solidFill>
              <a:schemeClr val="tx2"/>
            </a:solidFill>
            <a:miter lim="800000"/>
            <a:headEnd type="none" w="sm" len="sm"/>
            <a:tailEnd type="none" w="sm" len="sm"/>
          </a:ln>
          <a:effectLst/>
          <a:extLst/>
        </p:spPr>
        <p:txBody>
          <a:bodyPr tIns="100584" anchor="ctr"/>
          <a:lstStyle/>
          <a:p>
            <a:pPr marL="90488" algn="l">
              <a:lnSpc>
                <a:spcPct val="90000"/>
              </a:lnSpc>
            </a:pPr>
            <a:r>
              <a:rPr lang="en-US" altLang="en-US" dirty="0">
                <a:solidFill>
                  <a:schemeClr val="bg1"/>
                </a:solidFill>
                <a:latin typeface="Liberation Sans" panose="020B0604020202020204"/>
              </a:rPr>
              <a:t>COMPREHENSIVE EARNINGS PER SHARE EXAMPLE</a:t>
            </a:r>
          </a:p>
        </p:txBody>
      </p:sp>
      <p:sp>
        <p:nvSpPr>
          <p:cNvPr id="115720"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smtClean="0">
                <a:solidFill>
                  <a:schemeClr val="bg2"/>
                </a:solidFill>
                <a:latin typeface="Liberation Sans" panose="020B0604020202020204"/>
              </a:rPr>
              <a:t>LO 7</a:t>
            </a:r>
            <a:endParaRPr lang="en-US" altLang="en-US" sz="1600" i="1" dirty="0">
              <a:solidFill>
                <a:schemeClr val="bg2"/>
              </a:solidFill>
              <a:latin typeface="Liberation Sans" panose="020B0604020202020204"/>
            </a:endParaRPr>
          </a:p>
        </p:txBody>
      </p:sp>
      <p:sp>
        <p:nvSpPr>
          <p:cNvPr id="2" name="Rectangle 1"/>
          <p:cNvSpPr/>
          <p:nvPr/>
        </p:nvSpPr>
        <p:spPr bwMode="auto">
          <a:xfrm>
            <a:off x="2209800" y="1143000"/>
            <a:ext cx="6705600" cy="2362200"/>
          </a:xfrm>
          <a:prstGeom prst="rect">
            <a:avLst/>
          </a:prstGeom>
          <a:solidFill>
            <a:schemeClr val="bg1"/>
          </a:solidFill>
          <a:ln w="28575" cap="sq"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effectLst>
                <a:outerShdw blurRad="38100" dist="38100" dir="2700000" algn="tl">
                  <a:srgbClr val="000000">
                    <a:alpha val="43137"/>
                  </a:srgbClr>
                </a:outerShdw>
              </a:effectLst>
            </a:endParaRPr>
          </a:p>
        </p:txBody>
      </p:sp>
      <p:pic>
        <p:nvPicPr>
          <p:cNvPr id="11572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713" y="1676400"/>
            <a:ext cx="6643687" cy="1552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23" name="Text Box 4"/>
          <p:cNvSpPr txBox="1">
            <a:spLocks noChangeArrowheads="1"/>
          </p:cNvSpPr>
          <p:nvPr/>
        </p:nvSpPr>
        <p:spPr bwMode="auto">
          <a:xfrm>
            <a:off x="6992472" y="1371600"/>
            <a:ext cx="198120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200" dirty="0" smtClean="0">
                <a:solidFill>
                  <a:srgbClr val="006600"/>
                </a:solidFill>
                <a:latin typeface="Liberation Sans" panose="020B0604020202020204"/>
              </a:rPr>
              <a:t>ILLUSTRATION 16-B13</a:t>
            </a:r>
            <a:endParaRPr lang="en-US" altLang="en-US" sz="1200" dirty="0">
              <a:solidFill>
                <a:srgbClr val="006600"/>
              </a:solidFill>
              <a:latin typeface="Liberation Sans" panose="020B0604020202020204"/>
            </a:endParaRPr>
          </a:p>
        </p:txBody>
      </p:sp>
      <p:sp>
        <p:nvSpPr>
          <p:cNvPr id="12" name="Rectangle 12"/>
          <p:cNvSpPr>
            <a:spLocks noChangeArrowheads="1"/>
          </p:cNvSpPr>
          <p:nvPr/>
        </p:nvSpPr>
        <p:spPr bwMode="auto">
          <a:xfrm>
            <a:off x="457200" y="457200"/>
            <a:ext cx="2514600" cy="609600"/>
          </a:xfrm>
          <a:prstGeom prst="rect">
            <a:avLst/>
          </a:prstGeom>
          <a:solidFill>
            <a:srgbClr val="CFE3D0"/>
          </a:solidFill>
          <a:ln w="12700" cap="sq">
            <a:solidFill>
              <a:schemeClr val="tx2"/>
            </a:solidFill>
            <a:miter lim="800000"/>
            <a:headEnd type="none" w="sm" len="sm"/>
            <a:tailEnd type="none" w="sm" len="sm"/>
          </a:ln>
          <a:effectLst/>
          <a:extLst/>
        </p:spPr>
        <p:txBody>
          <a:bodyPr wrap="none" anchor="ctr"/>
          <a:lstStyle/>
          <a:p>
            <a:r>
              <a:rPr lang="en-US" sz="2000" dirty="0">
                <a:solidFill>
                  <a:schemeClr val="tx2">
                    <a:lumMod val="50000"/>
                  </a:schemeClr>
                </a:solidFill>
                <a:latin typeface="Liberation Sans"/>
              </a:rPr>
              <a:t>APPENDIX </a:t>
            </a:r>
            <a:r>
              <a:rPr lang="en-US" sz="2800" dirty="0" smtClean="0">
                <a:solidFill>
                  <a:schemeClr val="tx2">
                    <a:lumMod val="50000"/>
                  </a:schemeClr>
                </a:solidFill>
                <a:latin typeface="Liberation Sans"/>
              </a:rPr>
              <a:t>16B</a:t>
            </a:r>
            <a:endParaRPr lang="en-US" sz="2800" dirty="0">
              <a:solidFill>
                <a:schemeClr val="tx2">
                  <a:lumMod val="50000"/>
                </a:schemeClr>
              </a:solidFill>
              <a:latin typeface="Liberation Sans"/>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09600" y="1371600"/>
            <a:ext cx="7962900" cy="1641475"/>
          </a:xfrm>
          <a:prstGeom prst="rect">
            <a:avLst/>
          </a:prstGeom>
          <a:noFill/>
          <a:ln>
            <a:noFill/>
          </a:ln>
          <a:effectLst/>
        </p:spPr>
        <p:txBody>
          <a:bodyPr lIns="90488" tIns="44450" rIns="90488" bIns="44450">
            <a:spAutoFit/>
          </a:bodyPr>
          <a:lstStyle/>
          <a:p>
            <a:pPr algn="l">
              <a:lnSpc>
                <a:spcPct val="120000"/>
              </a:lnSpc>
              <a:spcBef>
                <a:spcPts val="1200"/>
              </a:spcBef>
              <a:buClr>
                <a:schemeClr val="accent2"/>
              </a:buClr>
              <a:buSzPct val="75000"/>
              <a:buFont typeface="Wingdings" pitchFamily="2" charset="2"/>
              <a:buNone/>
              <a:defRPr/>
            </a:pPr>
            <a:r>
              <a:rPr lang="en-US" sz="2100" dirty="0">
                <a:solidFill>
                  <a:schemeClr val="tx1"/>
                </a:solidFill>
                <a:latin typeface="Liberation Sans" panose="020B0604020202020204"/>
              </a:rPr>
              <a:t>Illustration: </a:t>
            </a:r>
            <a:r>
              <a:rPr lang="en-US" sz="2100" b="0" dirty="0">
                <a:solidFill>
                  <a:schemeClr val="tx1"/>
                </a:solidFill>
                <a:latin typeface="Liberation Sans" panose="020B0604020202020204"/>
              </a:rPr>
              <a:t>Miller Corporation issued $4,000,000 par value, 7% convertible bonds at 99 for cash.  If the bonds had not included the conversion feature, they would have sold for 95.  Record the entry at date of issuance.  </a:t>
            </a:r>
          </a:p>
        </p:txBody>
      </p:sp>
      <p:sp>
        <p:nvSpPr>
          <p:cNvPr id="1755143" name="Text Box 7"/>
          <p:cNvSpPr txBox="1">
            <a:spLocks noChangeArrowheads="1"/>
          </p:cNvSpPr>
          <p:nvPr/>
        </p:nvSpPr>
        <p:spPr bwMode="auto">
          <a:xfrm>
            <a:off x="2362200" y="3276600"/>
            <a:ext cx="5715000" cy="415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100" b="0" dirty="0">
                <a:latin typeface="Liberation Sans" panose="020B0604020202020204"/>
              </a:rPr>
              <a:t>($4,000,000 x 99% = $3,960,000)</a:t>
            </a:r>
          </a:p>
        </p:txBody>
      </p:sp>
      <p:sp>
        <p:nvSpPr>
          <p:cNvPr id="1755144"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Accounting for Convertible Debt</a:t>
            </a:r>
          </a:p>
        </p:txBody>
      </p:sp>
      <p:sp>
        <p:nvSpPr>
          <p:cNvPr id="9221"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223" name="Text Box 7"/>
          <p:cNvSpPr txBox="1">
            <a:spLocks noChangeArrowheads="1"/>
          </p:cNvSpPr>
          <p:nvPr/>
        </p:nvSpPr>
        <p:spPr bwMode="auto">
          <a:xfrm>
            <a:off x="609600" y="3276600"/>
            <a:ext cx="1905000" cy="415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spcBef>
                <a:spcPct val="50000"/>
              </a:spcBef>
            </a:pPr>
            <a:r>
              <a:rPr lang="en-US" altLang="en-US" sz="2100" dirty="0">
                <a:latin typeface="Liberation Sans" panose="020B0604020202020204"/>
              </a:rPr>
              <a:t>Issue Price </a:t>
            </a:r>
            <a:r>
              <a:rPr lang="en-US" altLang="en-US" sz="2100" dirty="0" smtClean="0">
                <a:latin typeface="Liberation Sans" panose="020B0604020202020204"/>
              </a:rPr>
              <a:t> =</a:t>
            </a:r>
            <a:endParaRPr lang="en-US" altLang="en-US" sz="2100" dirty="0">
              <a:latin typeface="Liberation Sans" panose="020B0604020202020204"/>
            </a:endParaRPr>
          </a:p>
        </p:txBody>
      </p:sp>
      <p:sp>
        <p:nvSpPr>
          <p:cNvPr id="14" name="Rectangle 3"/>
          <p:cNvSpPr>
            <a:spLocks noChangeArrowheads="1"/>
          </p:cNvSpPr>
          <p:nvPr/>
        </p:nvSpPr>
        <p:spPr bwMode="auto">
          <a:xfrm>
            <a:off x="914400" y="3886200"/>
            <a:ext cx="7696200" cy="1484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463550" indent="-463550">
              <a:tabLst>
                <a:tab pos="5711825" algn="r"/>
                <a:tab pos="6977063" algn="r"/>
              </a:tabLst>
              <a:defRPr b="1">
                <a:solidFill>
                  <a:schemeClr val="folHlink"/>
                </a:solidFill>
                <a:latin typeface="Comic Sans MS" panose="030F0702030302020204" pitchFamily="66" charset="0"/>
              </a:defRPr>
            </a:lvl1pPr>
            <a:lvl2pPr marL="742950" indent="-285750">
              <a:tabLst>
                <a:tab pos="5711825" algn="r"/>
                <a:tab pos="6977063" algn="r"/>
              </a:tabLst>
              <a:defRPr b="1">
                <a:solidFill>
                  <a:schemeClr val="folHlink"/>
                </a:solidFill>
                <a:latin typeface="Comic Sans MS" panose="030F0702030302020204" pitchFamily="66" charset="0"/>
              </a:defRPr>
            </a:lvl2pPr>
            <a:lvl3pPr marL="1143000" indent="-228600">
              <a:tabLst>
                <a:tab pos="5711825" algn="r"/>
                <a:tab pos="6977063" algn="r"/>
              </a:tabLst>
              <a:defRPr b="1">
                <a:solidFill>
                  <a:schemeClr val="folHlink"/>
                </a:solidFill>
                <a:latin typeface="Comic Sans MS" panose="030F0702030302020204" pitchFamily="66" charset="0"/>
              </a:defRPr>
            </a:lvl3pPr>
            <a:lvl4pPr marL="1600200" indent="-228600">
              <a:tabLst>
                <a:tab pos="5711825" algn="r"/>
                <a:tab pos="6977063" algn="r"/>
              </a:tabLst>
              <a:defRPr b="1">
                <a:solidFill>
                  <a:schemeClr val="folHlink"/>
                </a:solidFill>
                <a:latin typeface="Comic Sans MS" panose="030F0702030302020204" pitchFamily="66" charset="0"/>
              </a:defRPr>
            </a:lvl4pPr>
            <a:lvl5pPr marL="2057400" indent="-228600">
              <a:tabLst>
                <a:tab pos="5711825" algn="r"/>
                <a:tab pos="6977063"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9pPr>
          </a:lstStyle>
          <a:p>
            <a:pPr algn="l">
              <a:lnSpc>
                <a:spcPct val="120000"/>
              </a:lnSpc>
              <a:spcBef>
                <a:spcPts val="900"/>
              </a:spcBef>
              <a:buClr>
                <a:schemeClr val="accent2"/>
              </a:buClr>
              <a:buSzPct val="75000"/>
              <a:buFont typeface="Wingdings" panose="05000000000000000000" pitchFamily="2" charset="2"/>
              <a:buNone/>
              <a:tabLst>
                <a:tab pos="5711825" algn="r"/>
                <a:tab pos="7200900" algn="r"/>
              </a:tabLst>
            </a:pPr>
            <a:r>
              <a:rPr lang="en-US" altLang="en-US" sz="2100" b="0" dirty="0">
                <a:solidFill>
                  <a:schemeClr val="bg2"/>
                </a:solidFill>
                <a:latin typeface="Liberation Sans" panose="020B0604020202020204"/>
              </a:rPr>
              <a:t>Cash	3,960,000</a:t>
            </a:r>
          </a:p>
          <a:p>
            <a:pPr algn="l">
              <a:lnSpc>
                <a:spcPct val="120000"/>
              </a:lnSpc>
              <a:spcBef>
                <a:spcPts val="900"/>
              </a:spcBef>
              <a:buClr>
                <a:schemeClr val="accent2"/>
              </a:buClr>
              <a:buSzPct val="75000"/>
              <a:buFont typeface="Wingdings" panose="05000000000000000000" pitchFamily="2" charset="2"/>
              <a:buNone/>
              <a:tabLst>
                <a:tab pos="5711825" algn="r"/>
                <a:tab pos="7200900" algn="r"/>
              </a:tabLst>
            </a:pPr>
            <a:r>
              <a:rPr lang="en-US" altLang="en-US" sz="2100" b="0" dirty="0">
                <a:solidFill>
                  <a:schemeClr val="bg2"/>
                </a:solidFill>
                <a:latin typeface="Liberation Sans" panose="020B0604020202020204"/>
              </a:rPr>
              <a:t>Discount on Bonds Payable	40,000</a:t>
            </a:r>
          </a:p>
          <a:p>
            <a:pPr algn="l">
              <a:lnSpc>
                <a:spcPct val="120000"/>
              </a:lnSpc>
              <a:spcBef>
                <a:spcPts val="900"/>
              </a:spcBef>
              <a:buClr>
                <a:schemeClr val="accent2"/>
              </a:buClr>
              <a:buSzPct val="75000"/>
              <a:tabLst>
                <a:tab pos="5711825" algn="r"/>
                <a:tab pos="7200900" algn="r"/>
              </a:tabLst>
            </a:pPr>
            <a:r>
              <a:rPr lang="en-US" altLang="en-US" sz="2100" b="0" dirty="0">
                <a:solidFill>
                  <a:schemeClr val="bg2"/>
                </a:solidFill>
                <a:latin typeface="Liberation Sans" panose="020B0604020202020204"/>
              </a:rPr>
              <a:t>	Bonds Payable		4,000,000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5143"/>
                                        </p:tgtEl>
                                        <p:attrNameLst>
                                          <p:attrName>style.visibility</p:attrName>
                                        </p:attrNameLst>
                                      </p:cBhvr>
                                      <p:to>
                                        <p:strVal val="visible"/>
                                      </p:to>
                                    </p:set>
                                    <p:animEffect transition="in" filter="wipe(left)">
                                      <p:cBhvr>
                                        <p:cTn id="7" dur="500"/>
                                        <p:tgtEl>
                                          <p:spTgt spid="17551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left)">
                                      <p:cBhvr>
                                        <p:cTn id="17" dur="500"/>
                                        <p:tgtEl>
                                          <p:spTgt spid="1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left)">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5143" grpId="0"/>
      <p:bldP spid="14"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187" name="Rectangle 3"/>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Accounting for Convertible Debt</a:t>
            </a:r>
          </a:p>
        </p:txBody>
      </p:sp>
      <p:sp>
        <p:nvSpPr>
          <p:cNvPr id="10243" name="Text Box 5"/>
          <p:cNvSpPr txBox="1">
            <a:spLocks noChangeArrowheads="1"/>
          </p:cNvSpPr>
          <p:nvPr/>
        </p:nvSpPr>
        <p:spPr bwMode="auto">
          <a:xfrm>
            <a:off x="609600" y="1981200"/>
            <a:ext cx="78613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l">
              <a:lnSpc>
                <a:spcPct val="120000"/>
              </a:lnSpc>
              <a:spcBef>
                <a:spcPts val="1200"/>
              </a:spcBef>
              <a:buClr>
                <a:schemeClr val="accent2"/>
              </a:buClr>
              <a:buSzPct val="75000"/>
              <a:buFont typeface="Wingdings" panose="05000000000000000000" pitchFamily="2" charset="2"/>
              <a:buNone/>
            </a:pPr>
            <a:r>
              <a:rPr lang="en-US" altLang="en-US" sz="2200" b="0" dirty="0">
                <a:solidFill>
                  <a:schemeClr val="tx1"/>
                </a:solidFill>
                <a:latin typeface="Liberation Sans" panose="020B0604020202020204"/>
              </a:rPr>
              <a:t>Companies use the </a:t>
            </a:r>
            <a:r>
              <a:rPr lang="en-US" altLang="en-US" sz="2200" dirty="0">
                <a:solidFill>
                  <a:schemeClr val="tx1"/>
                </a:solidFill>
                <a:latin typeface="Liberation Sans" panose="020B0604020202020204"/>
              </a:rPr>
              <a:t>book value method </a:t>
            </a:r>
            <a:r>
              <a:rPr lang="en-US" altLang="en-US" sz="2200" b="0" dirty="0">
                <a:solidFill>
                  <a:schemeClr val="tx1"/>
                </a:solidFill>
                <a:latin typeface="Liberation Sans" panose="020B0604020202020204"/>
              </a:rPr>
              <a:t>when converting bonds.</a:t>
            </a:r>
          </a:p>
          <a:p>
            <a:pPr algn="l">
              <a:lnSpc>
                <a:spcPct val="120000"/>
              </a:lnSpc>
              <a:spcBef>
                <a:spcPts val="1200"/>
              </a:spcBef>
              <a:buClr>
                <a:schemeClr val="accent2"/>
              </a:buClr>
              <a:buSzPct val="75000"/>
              <a:buFont typeface="Wingdings" panose="05000000000000000000" pitchFamily="2" charset="2"/>
              <a:buNone/>
            </a:pPr>
            <a:r>
              <a:rPr lang="en-US" altLang="en-US" sz="2200" b="0" dirty="0">
                <a:solidFill>
                  <a:schemeClr val="tx1"/>
                </a:solidFill>
                <a:latin typeface="Liberation Sans" panose="020B0604020202020204"/>
              </a:rPr>
              <a:t>When the debtholder converts the debt to equity, the issuing company recognizes no gain or loss upon conversion.</a:t>
            </a:r>
          </a:p>
        </p:txBody>
      </p:sp>
      <p:sp>
        <p:nvSpPr>
          <p:cNvPr id="10244"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246" name="Text Box 2"/>
          <p:cNvSpPr txBox="1">
            <a:spLocks noChangeArrowheads="1"/>
          </p:cNvSpPr>
          <p:nvPr/>
        </p:nvSpPr>
        <p:spPr bwMode="auto">
          <a:xfrm>
            <a:off x="609600" y="1371600"/>
            <a:ext cx="78613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spcBef>
                <a:spcPct val="45000"/>
              </a:spcBef>
              <a:buSzPct val="80000"/>
              <a:defRPr sz="2800">
                <a:solidFill>
                  <a:srgbClr val="006600"/>
                </a:solidFill>
                <a:latin typeface="Liberation Sans" panose="020B0604020202020204"/>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At Time of Conversion</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09600" y="1371600"/>
            <a:ext cx="8077200" cy="2416559"/>
          </a:xfrm>
          <a:prstGeom prst="rect">
            <a:avLst/>
          </a:prstGeom>
          <a:noFill/>
          <a:ln>
            <a:noFill/>
          </a:ln>
          <a:effectLst/>
        </p:spPr>
        <p:txBody>
          <a:bodyPr lIns="90488" tIns="44450" rIns="90488" bIns="44450">
            <a:spAutoFit/>
          </a:bodyPr>
          <a:lstStyle/>
          <a:p>
            <a:pPr algn="l">
              <a:lnSpc>
                <a:spcPct val="120000"/>
              </a:lnSpc>
              <a:spcBef>
                <a:spcPts val="1200"/>
              </a:spcBef>
              <a:buClr>
                <a:schemeClr val="accent2"/>
              </a:buClr>
              <a:buSzPct val="75000"/>
              <a:buFont typeface="Wingdings" pitchFamily="2" charset="2"/>
              <a:buNone/>
              <a:defRPr/>
            </a:pPr>
            <a:r>
              <a:rPr lang="en-US" sz="2100" dirty="0">
                <a:solidFill>
                  <a:schemeClr val="tx1"/>
                </a:solidFill>
                <a:latin typeface="Liberation Sans" panose="020B0604020202020204"/>
              </a:rPr>
              <a:t>Illustration: </a:t>
            </a:r>
            <a:r>
              <a:rPr lang="en-US" sz="2100" b="0" dirty="0" smtClean="0">
                <a:solidFill>
                  <a:schemeClr val="tx1"/>
                </a:solidFill>
                <a:latin typeface="Liberation Sans" panose="020B0604020202020204"/>
              </a:rPr>
              <a:t>Moore </a:t>
            </a:r>
            <a:r>
              <a:rPr lang="en-US" sz="2100" b="0" dirty="0">
                <a:solidFill>
                  <a:schemeClr val="tx1"/>
                </a:solidFill>
                <a:latin typeface="Liberation Sans" panose="020B0604020202020204"/>
              </a:rPr>
              <a:t>Corporation has outstanding 2,000, $1,000 bonds, each convertible into 50 shares of $10 par value common stock. The bonds are converted on December 31, </a:t>
            </a:r>
            <a:r>
              <a:rPr lang="en-US" sz="2100" b="0" dirty="0" smtClean="0">
                <a:solidFill>
                  <a:schemeClr val="tx1"/>
                </a:solidFill>
                <a:latin typeface="Liberation Sans" panose="020B0604020202020204"/>
              </a:rPr>
              <a:t>2017, </a:t>
            </a:r>
            <a:r>
              <a:rPr lang="en-US" sz="2100" b="0" dirty="0">
                <a:solidFill>
                  <a:schemeClr val="tx1"/>
                </a:solidFill>
                <a:latin typeface="Liberation Sans" panose="020B0604020202020204"/>
              </a:rPr>
              <a:t>when the unamortized discount is $30,000 and the market price of the stock is $21 per share. Prepare the entry to record the conversion of the bonds.</a:t>
            </a:r>
          </a:p>
        </p:txBody>
      </p:sp>
      <p:sp>
        <p:nvSpPr>
          <p:cNvPr id="1759240" name="Rectangle 8"/>
          <p:cNvSpPr>
            <a:spLocks noChangeArrowheads="1"/>
          </p:cNvSpPr>
          <p:nvPr/>
        </p:nvSpPr>
        <p:spPr bwMode="auto">
          <a:xfrm>
            <a:off x="609600" y="381000"/>
            <a:ext cx="8229600" cy="560388"/>
          </a:xfrm>
          <a:prstGeom prst="rect">
            <a:avLst/>
          </a:prstGeom>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algn="l"/>
            <a:r>
              <a:rPr lang="en-US" sz="3200" dirty="0">
                <a:solidFill>
                  <a:srgbClr val="CC0000"/>
                </a:solidFill>
                <a:latin typeface="Liberation Sans" panose="020B0604020202020204"/>
              </a:rPr>
              <a:t>Accounting for Convertible Debt</a:t>
            </a:r>
          </a:p>
        </p:txBody>
      </p:sp>
      <p:sp>
        <p:nvSpPr>
          <p:cNvPr id="11268" name="Text Box 14"/>
          <p:cNvSpPr txBox="1">
            <a:spLocks noChangeArrowheads="1"/>
          </p:cNvSpPr>
          <p:nvPr/>
        </p:nvSpPr>
        <p:spPr bwMode="auto">
          <a:xfrm>
            <a:off x="8153400" y="6369050"/>
            <a:ext cx="838200" cy="338138"/>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b="1">
                <a:solidFill>
                  <a:schemeClr val="folHlink"/>
                </a:solidFill>
                <a:latin typeface="Comic Sans MS" panose="030F0702030302020204" pitchFamily="66" charset="0"/>
              </a:defRPr>
            </a:lvl1pPr>
            <a:lvl2pPr marL="742950" indent="-285750">
              <a:defRPr b="1">
                <a:solidFill>
                  <a:schemeClr val="folHlink"/>
                </a:solidFill>
                <a:latin typeface="Comic Sans MS" panose="030F0702030302020204" pitchFamily="66" charset="0"/>
              </a:defRPr>
            </a:lvl2pPr>
            <a:lvl3pPr marL="1143000" indent="-228600">
              <a:defRPr b="1">
                <a:solidFill>
                  <a:schemeClr val="folHlink"/>
                </a:solidFill>
                <a:latin typeface="Comic Sans MS" panose="030F0702030302020204" pitchFamily="66" charset="0"/>
              </a:defRPr>
            </a:lvl3pPr>
            <a:lvl4pPr marL="1600200" indent="-228600">
              <a:defRPr b="1">
                <a:solidFill>
                  <a:schemeClr val="folHlink"/>
                </a:solidFill>
                <a:latin typeface="Comic Sans MS" panose="030F0702030302020204" pitchFamily="66" charset="0"/>
              </a:defRPr>
            </a:lvl4pPr>
            <a:lvl5pPr marL="2057400" indent="-228600">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folHlink"/>
                </a:solidFill>
                <a:latin typeface="Comic Sans MS" panose="030F0702030302020204" pitchFamily="66" charset="0"/>
              </a:defRPr>
            </a:lvl9pPr>
          </a:lstStyle>
          <a:p>
            <a:pPr algn="r">
              <a:spcBef>
                <a:spcPct val="50000"/>
              </a:spcBef>
            </a:pPr>
            <a:r>
              <a:rPr lang="en-US" altLang="en-US" sz="1600" i="1" dirty="0">
                <a:solidFill>
                  <a:schemeClr val="bg2"/>
                </a:solidFill>
                <a:latin typeface="Liberation Sans" panose="020B0604020202020204"/>
              </a:rPr>
              <a:t>LO 1</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3" name="Rectangle 3"/>
          <p:cNvSpPr>
            <a:spLocks noChangeArrowheads="1"/>
          </p:cNvSpPr>
          <p:nvPr/>
        </p:nvSpPr>
        <p:spPr bwMode="auto">
          <a:xfrm>
            <a:off x="914400" y="3886200"/>
            <a:ext cx="7696200" cy="1968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463550" indent="-463550">
              <a:tabLst>
                <a:tab pos="5711825" algn="r"/>
                <a:tab pos="6977063" algn="r"/>
              </a:tabLst>
              <a:defRPr b="1">
                <a:solidFill>
                  <a:schemeClr val="folHlink"/>
                </a:solidFill>
                <a:latin typeface="Comic Sans MS" panose="030F0702030302020204" pitchFamily="66" charset="0"/>
              </a:defRPr>
            </a:lvl1pPr>
            <a:lvl2pPr marL="742950" indent="-285750">
              <a:tabLst>
                <a:tab pos="5711825" algn="r"/>
                <a:tab pos="6977063" algn="r"/>
              </a:tabLst>
              <a:defRPr b="1">
                <a:solidFill>
                  <a:schemeClr val="folHlink"/>
                </a:solidFill>
                <a:latin typeface="Comic Sans MS" panose="030F0702030302020204" pitchFamily="66" charset="0"/>
              </a:defRPr>
            </a:lvl2pPr>
            <a:lvl3pPr marL="1143000" indent="-228600">
              <a:tabLst>
                <a:tab pos="5711825" algn="r"/>
                <a:tab pos="6977063" algn="r"/>
              </a:tabLst>
              <a:defRPr b="1">
                <a:solidFill>
                  <a:schemeClr val="folHlink"/>
                </a:solidFill>
                <a:latin typeface="Comic Sans MS" panose="030F0702030302020204" pitchFamily="66" charset="0"/>
              </a:defRPr>
            </a:lvl3pPr>
            <a:lvl4pPr marL="1600200" indent="-228600">
              <a:tabLst>
                <a:tab pos="5711825" algn="r"/>
                <a:tab pos="6977063" algn="r"/>
              </a:tabLst>
              <a:defRPr b="1">
                <a:solidFill>
                  <a:schemeClr val="folHlink"/>
                </a:solidFill>
                <a:latin typeface="Comic Sans MS" panose="030F0702030302020204" pitchFamily="66" charset="0"/>
              </a:defRPr>
            </a:lvl4pPr>
            <a:lvl5pPr marL="2057400" indent="-228600">
              <a:tabLst>
                <a:tab pos="5711825" algn="r"/>
                <a:tab pos="6977063" algn="r"/>
              </a:tabLst>
              <a:defRPr b="1">
                <a:solidFill>
                  <a:schemeClr val="folHlink"/>
                </a:solidFill>
                <a:latin typeface="Comic Sans MS" panose="030F0702030302020204" pitchFamily="66" charset="0"/>
              </a:defRPr>
            </a:lvl5pPr>
            <a:lvl6pPr marL="25146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6pPr>
            <a:lvl7pPr marL="29718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7pPr>
            <a:lvl8pPr marL="34290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8pPr>
            <a:lvl9pPr marL="3886200" indent="-228600" algn="ctr" eaLnBrk="0" fontAlgn="base" hangingPunct="0">
              <a:spcBef>
                <a:spcPct val="0"/>
              </a:spcBef>
              <a:spcAft>
                <a:spcPct val="0"/>
              </a:spcAft>
              <a:tabLst>
                <a:tab pos="5711825" algn="r"/>
                <a:tab pos="6977063" algn="r"/>
              </a:tabLst>
              <a:defRPr b="1">
                <a:solidFill>
                  <a:schemeClr val="folHlink"/>
                </a:solidFill>
                <a:latin typeface="Comic Sans MS" panose="030F0702030302020204" pitchFamily="66" charset="0"/>
              </a:defRPr>
            </a:lvl9pPr>
          </a:lstStyle>
          <a:p>
            <a:pPr algn="l">
              <a:lnSpc>
                <a:spcPct val="120000"/>
              </a:lnSpc>
              <a:spcBef>
                <a:spcPts val="900"/>
              </a:spcBef>
              <a:buClr>
                <a:schemeClr val="accent2"/>
              </a:buClr>
              <a:buSzPct val="75000"/>
              <a:buFont typeface="Wingdings" panose="05000000000000000000" pitchFamily="2" charset="2"/>
              <a:buNone/>
            </a:pPr>
            <a:r>
              <a:rPr lang="en-US" altLang="en-US" sz="2100" b="0" dirty="0">
                <a:solidFill>
                  <a:schemeClr val="bg2"/>
                </a:solidFill>
                <a:latin typeface="Liberation Sans" panose="020B0604020202020204"/>
              </a:rPr>
              <a:t>Bonds Payable	2,000,000</a:t>
            </a:r>
          </a:p>
          <a:p>
            <a:pPr algn="l">
              <a:lnSpc>
                <a:spcPct val="120000"/>
              </a:lnSpc>
              <a:spcBef>
                <a:spcPts val="900"/>
              </a:spcBef>
              <a:buClr>
                <a:schemeClr val="accent2"/>
              </a:buClr>
              <a:buSzPct val="75000"/>
              <a:buFont typeface="Wingdings" panose="05000000000000000000" pitchFamily="2" charset="2"/>
              <a:buNone/>
            </a:pPr>
            <a:r>
              <a:rPr lang="en-US" altLang="en-US" sz="2100" b="0" dirty="0">
                <a:solidFill>
                  <a:schemeClr val="bg2"/>
                </a:solidFill>
                <a:latin typeface="Liberation Sans" panose="020B0604020202020204"/>
              </a:rPr>
              <a:t>	Discount on Bonds Payable		30,000</a:t>
            </a:r>
          </a:p>
          <a:p>
            <a:pPr algn="l">
              <a:lnSpc>
                <a:spcPct val="120000"/>
              </a:lnSpc>
              <a:spcBef>
                <a:spcPts val="900"/>
              </a:spcBef>
              <a:buClr>
                <a:schemeClr val="accent2"/>
              </a:buClr>
              <a:buSzPct val="75000"/>
              <a:buFont typeface="Wingdings" panose="05000000000000000000" pitchFamily="2" charset="2"/>
              <a:buNone/>
            </a:pPr>
            <a:r>
              <a:rPr lang="en-US" altLang="en-US" sz="2100" b="0" dirty="0">
                <a:solidFill>
                  <a:schemeClr val="bg2"/>
                </a:solidFill>
                <a:latin typeface="Liberation Sans" panose="020B0604020202020204"/>
              </a:rPr>
              <a:t>	Common Stock  </a:t>
            </a:r>
            <a:r>
              <a:rPr lang="en-US" altLang="en-US" sz="2000" b="0" dirty="0">
                <a:solidFill>
                  <a:schemeClr val="bg2"/>
                </a:solidFill>
                <a:latin typeface="Liberation Sans" panose="020B0604020202020204"/>
              </a:rPr>
              <a:t>(2,000 x 50 x $10)		1,000,000</a:t>
            </a:r>
          </a:p>
          <a:p>
            <a:pPr algn="l">
              <a:lnSpc>
                <a:spcPct val="120000"/>
              </a:lnSpc>
              <a:spcBef>
                <a:spcPts val="900"/>
              </a:spcBef>
              <a:buClr>
                <a:schemeClr val="accent2"/>
              </a:buClr>
              <a:buSzPct val="75000"/>
              <a:buFont typeface="Wingdings" panose="05000000000000000000" pitchFamily="2" charset="2"/>
              <a:buNone/>
            </a:pPr>
            <a:r>
              <a:rPr lang="en-US" altLang="en-US" sz="2000" b="0" dirty="0">
                <a:solidFill>
                  <a:schemeClr val="bg2"/>
                </a:solidFill>
                <a:latin typeface="Liberation Sans" panose="020B0604020202020204"/>
              </a:rPr>
              <a:t>	Paid-in Capital in Excess of </a:t>
            </a:r>
            <a:r>
              <a:rPr lang="en-US" altLang="en-US" sz="2000" b="0" dirty="0" smtClean="0">
                <a:solidFill>
                  <a:schemeClr val="bg2"/>
                </a:solidFill>
                <a:latin typeface="Liberation Sans" panose="020B0604020202020204"/>
              </a:rPr>
              <a:t>Par—Common </a:t>
            </a:r>
            <a:r>
              <a:rPr lang="en-US" altLang="en-US" sz="2000" b="0" dirty="0">
                <a:solidFill>
                  <a:schemeClr val="bg2"/>
                </a:solidFill>
                <a:latin typeface="Liberation Sans" panose="020B0604020202020204"/>
              </a:rPr>
              <a:t>		970,000</a:t>
            </a:r>
            <a:endParaRPr lang="en-US" altLang="en-US" sz="2100" b="0"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left)">
                                      <p:cBhvr>
                                        <p:cTn id="17" dur="500"/>
                                        <p:tgtEl>
                                          <p:spTgt spid="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left)">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bldLvl="2"/>
    </p:bld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bg1"/>
        </a:solidFill>
        <a:ln w="28575" cap="sq"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folHlink"/>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22502</TotalTime>
  <Pages>43</Pages>
  <Words>3392</Words>
  <Application>Microsoft Office PowerPoint</Application>
  <PresentationFormat>On-screen Show (4:3)</PresentationFormat>
  <Paragraphs>540</Paragraphs>
  <Slides>67</Slides>
  <Notes>67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4" baseType="lpstr">
      <vt:lpstr>Arial</vt:lpstr>
      <vt:lpstr>Comic Sans MS</vt:lpstr>
      <vt:lpstr>Liberation Sans</vt:lpstr>
      <vt:lpstr>Times New Roman</vt:lpstr>
      <vt:lpstr>Wingdings</vt:lpstr>
      <vt:lpstr>movnglnc</vt:lpstr>
      <vt:lpstr>Worksheet</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Windows User</cp:lastModifiedBy>
  <cp:revision>3746</cp:revision>
  <cp:lastPrinted>1999-09-16T17:08:20Z</cp:lastPrinted>
  <dcterms:created xsi:type="dcterms:W3CDTF">1997-03-28T18:03:02Z</dcterms:created>
  <dcterms:modified xsi:type="dcterms:W3CDTF">2020-03-23T12:56:28Z</dcterms:modified>
</cp:coreProperties>
</file>