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51"/>
  </p:notesMasterIdLst>
  <p:handoutMasterIdLst>
    <p:handoutMasterId r:id="rId52"/>
  </p:handoutMasterIdLst>
  <p:sldIdLst>
    <p:sldId id="324" r:id="rId2"/>
    <p:sldId id="257" r:id="rId3"/>
    <p:sldId id="320" r:id="rId4"/>
    <p:sldId id="258" r:id="rId5"/>
    <p:sldId id="259" r:id="rId6"/>
    <p:sldId id="260" r:id="rId7"/>
    <p:sldId id="321"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olpe, Christina - Hoboken" initials="CV"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2B1"/>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848" autoAdjust="0"/>
  </p:normalViewPr>
  <p:slideViewPr>
    <p:cSldViewPr>
      <p:cViewPr varScale="1">
        <p:scale>
          <a:sx n="66" d="100"/>
          <a:sy n="66" d="100"/>
        </p:scale>
        <p:origin x="1422"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6.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27.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28.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29.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3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10DD588-A95D-444F-B39E-AB2BE6F4A1E4}" type="datetimeFigureOut">
              <a:rPr lang="en-US" smtClean="0"/>
              <a:pPr/>
              <a:t>3/23/2020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3A35353-3205-46E1-A3F5-66394E8AD2C9}" type="slidenum">
              <a:rPr lang="en-US" smtClean="0"/>
              <a:pPr/>
              <a:t>‹#›</a:t>
            </a:fld>
            <a:endParaRPr lang="en-US"/>
          </a:p>
        </p:txBody>
      </p:sp>
    </p:spTree>
    <p:extLst>
      <p:ext uri="{BB962C8B-B14F-4D97-AF65-F5344CB8AC3E}">
        <p14:creationId xmlns:p14="http://schemas.microsoft.com/office/powerpoint/2010/main" val="15082503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702EEA-221F-4A83-9053-CDEAFB80D3B3}" type="datetimeFigureOut">
              <a:rPr lang="en-US" smtClean="0"/>
              <a:pPr/>
              <a:t>3/23/2020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37B73A-3885-40F6-934D-CD7391DD0EDF}" type="slidenum">
              <a:rPr lang="en-US" smtClean="0"/>
              <a:pPr/>
              <a:t>‹#›</a:t>
            </a:fld>
            <a:endParaRPr lang="en-US"/>
          </a:p>
        </p:txBody>
      </p:sp>
    </p:spTree>
    <p:extLst>
      <p:ext uri="{BB962C8B-B14F-4D97-AF65-F5344CB8AC3E}">
        <p14:creationId xmlns:p14="http://schemas.microsoft.com/office/powerpoint/2010/main" val="2792326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4"/>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9835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8646110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1026"/>
          <p:cNvSpPr>
            <a:spLocks noGrp="1" noRot="1" noChangeAspect="1" noChangeArrowheads="1" noTextEdit="1"/>
          </p:cNvSpPr>
          <p:nvPr>
            <p:ph type="sldImg"/>
          </p:nvPr>
        </p:nvSpPr>
        <p:spPr>
          <a:ln/>
        </p:spPr>
      </p:sp>
      <p:sp>
        <p:nvSpPr>
          <p:cNvPr id="79875" name="Rectangle 1027"/>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19212238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22727370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13913528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14988461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6541837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725445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36603203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31941698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413606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4"/>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1399370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18670690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804575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22584199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28386449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16618945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8852510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19630107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8493641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33146990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812853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xfrm>
            <a:off x="1152525" y="692150"/>
            <a:ext cx="4552950" cy="3416300"/>
          </a:xfrm>
          <a:ln/>
        </p:spPr>
      </p:sp>
      <p:sp>
        <p:nvSpPr>
          <p:cNvPr id="7270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01798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50275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51486872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37137756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221957325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30230734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26302497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34605344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75682938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36202056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3190571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xfrm>
            <a:off x="380828" y="4343869"/>
            <a:ext cx="6324841"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Fair Value – next slide</a:t>
            </a:r>
          </a:p>
          <a:p>
            <a:endParaRPr lang="en-US" altLang="en-US" smtClean="0"/>
          </a:p>
          <a:p>
            <a:r>
              <a:rPr lang="en-US" altLang="en-US" smtClean="0"/>
              <a:t>Equity Method - </a:t>
            </a:r>
          </a:p>
        </p:txBody>
      </p:sp>
    </p:spTree>
    <p:extLst>
      <p:ext uri="{BB962C8B-B14F-4D97-AF65-F5344CB8AC3E}">
        <p14:creationId xmlns:p14="http://schemas.microsoft.com/office/powerpoint/2010/main" val="422372284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317997965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307285249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345094642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24216173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155242903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302216258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324297504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279905987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4078969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152525" y="692150"/>
            <a:ext cx="4552950" cy="3416300"/>
          </a:xfrm>
          <a:ln/>
        </p:spPr>
      </p:sp>
      <p:sp>
        <p:nvSpPr>
          <p:cNvPr id="7475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363057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152525" y="692150"/>
            <a:ext cx="4552950" cy="3416300"/>
          </a:xfrm>
          <a:ln/>
        </p:spPr>
      </p:sp>
      <p:sp>
        <p:nvSpPr>
          <p:cNvPr id="7475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93432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34186320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421673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xfrm>
            <a:off x="456993" y="4343869"/>
            <a:ext cx="5867850" cy="41141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extLst>
      <p:ext uri="{BB962C8B-B14F-4D97-AF65-F5344CB8AC3E}">
        <p14:creationId xmlns:p14="http://schemas.microsoft.com/office/powerpoint/2010/main" val="20616562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Ref idx="1002">
        <a:schemeClr val="bg1"/>
      </p:bgRef>
    </p:bg>
    <p:spTree>
      <p:nvGrpSpPr>
        <p:cNvPr id="1" name=""/>
        <p:cNvGrpSpPr/>
        <p:nvPr/>
      </p:nvGrpSpPr>
      <p:grpSpPr>
        <a:xfrm>
          <a:off x="0" y="0"/>
          <a:ext cx="0" cy="0"/>
          <a:chOff x="0" y="0"/>
          <a:chExt cx="0" cy="0"/>
        </a:xfrm>
      </p:grpSpPr>
      <p:sp>
        <p:nvSpPr>
          <p:cNvPr id="14" name="Rectangle 13"/>
          <p:cNvSpPr/>
          <p:nvPr/>
        </p:nvSpPr>
        <p:spPr>
          <a:xfrm>
            <a:off x="0" y="6629400"/>
            <a:ext cx="9144000" cy="228599"/>
          </a:xfrm>
          <a:prstGeom prst="rect">
            <a:avLst/>
          </a:prstGeom>
          <a:solidFill>
            <a:srgbClr val="76B7D7"/>
          </a:solidFill>
          <a:ln>
            <a:solidFill>
              <a:srgbClr val="76B7D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2" name="Rectangle 11"/>
          <p:cNvSpPr/>
          <p:nvPr/>
        </p:nvSpPr>
        <p:spPr>
          <a:xfrm>
            <a:off x="0" y="1295400"/>
            <a:ext cx="9067800" cy="304800"/>
          </a:xfrm>
          <a:prstGeom prst="rect">
            <a:avLst/>
          </a:prstGeom>
          <a:solidFill>
            <a:srgbClr val="76B7D7"/>
          </a:solidFill>
          <a:ln>
            <a:solidFill>
              <a:srgbClr val="76B7D7"/>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0" name="Rectangle 9"/>
          <p:cNvSpPr/>
          <p:nvPr/>
        </p:nvSpPr>
        <p:spPr>
          <a:xfrm>
            <a:off x="0" y="3276600"/>
            <a:ext cx="9067800" cy="304800"/>
          </a:xfrm>
          <a:prstGeom prst="rect">
            <a:avLst/>
          </a:prstGeom>
          <a:solidFill>
            <a:srgbClr val="76B7D7"/>
          </a:solidFill>
          <a:ln>
            <a:solidFill>
              <a:srgbClr val="76B7D7"/>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76200" y="3962400"/>
            <a:ext cx="3429000" cy="1752600"/>
          </a:xfrm>
          <a:gradFill flip="none" rotWithShape="1">
            <a:gsLst>
              <a:gs pos="0">
                <a:srgbClr val="90C7E0">
                  <a:tint val="66000"/>
                  <a:satMod val="160000"/>
                </a:srgbClr>
              </a:gs>
              <a:gs pos="50000">
                <a:srgbClr val="90C7E0">
                  <a:tint val="44500"/>
                  <a:satMod val="160000"/>
                </a:srgbClr>
              </a:gs>
              <a:gs pos="100000">
                <a:srgbClr val="90C7E0">
                  <a:tint val="23500"/>
                  <a:satMod val="160000"/>
                </a:srgbClr>
              </a:gs>
            </a:gsLst>
            <a:lin ang="8100000" scaled="1"/>
            <a:tileRect/>
          </a:gradFill>
        </p:spPr>
        <p:txBody>
          <a:bodyPr anchor="ctr"/>
          <a:lstStyle>
            <a:lvl1pPr marL="0" indent="0" algn="ctr">
              <a:buNone/>
              <a:defRPr b="0">
                <a:solidFill>
                  <a:srgbClr val="0082B1"/>
                </a:solidFill>
                <a:latin typeface="Times New Roman" panose="02020603050405020304" pitchFamily="18" charset="0"/>
                <a:cs typeface="Times New Roman" panose="020206030504050203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8" name="Picture 7"/>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657600" y="316992"/>
            <a:ext cx="5344391" cy="6145118"/>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11" name="TextBox 10"/>
          <p:cNvSpPr txBox="1"/>
          <p:nvPr/>
        </p:nvSpPr>
        <p:spPr>
          <a:xfrm>
            <a:off x="228600" y="3242846"/>
            <a:ext cx="3276600" cy="338554"/>
          </a:xfrm>
          <a:prstGeom prst="rect">
            <a:avLst/>
          </a:prstGeom>
          <a:noFill/>
        </p:spPr>
        <p:txBody>
          <a:bodyPr wrap="square" rtlCol="0">
            <a:spAutoFit/>
          </a:bodyPr>
          <a:lstStyle/>
          <a:p>
            <a:pPr algn="ctr"/>
            <a:r>
              <a:rPr lang="en-US" sz="1600" b="1" dirty="0" smtClean="0">
                <a:solidFill>
                  <a:schemeClr val="bg1"/>
                </a:solidFill>
                <a:latin typeface="Times New Roman" panose="02020603050405020304" pitchFamily="18" charset="0"/>
                <a:cs typeface="Times New Roman" panose="02020603050405020304" pitchFamily="18" charset="0"/>
              </a:rPr>
              <a:t>Jeter ● Chaney</a:t>
            </a:r>
            <a:endParaRPr lang="en-US" sz="1600" b="1" dirty="0">
              <a:solidFill>
                <a:schemeClr val="bg1"/>
              </a:solidFill>
              <a:latin typeface="Times New Roman" panose="02020603050405020304" pitchFamily="18" charset="0"/>
              <a:cs typeface="Times New Roman" panose="02020603050405020304" pitchFamily="18" charset="0"/>
            </a:endParaRPr>
          </a:p>
        </p:txBody>
      </p:sp>
      <p:sp>
        <p:nvSpPr>
          <p:cNvPr id="15" name="TextBox 14"/>
          <p:cNvSpPr txBox="1"/>
          <p:nvPr/>
        </p:nvSpPr>
        <p:spPr>
          <a:xfrm>
            <a:off x="0" y="6581001"/>
            <a:ext cx="9144000" cy="307777"/>
          </a:xfrm>
          <a:prstGeom prst="rect">
            <a:avLst/>
          </a:prstGeom>
          <a:noFill/>
        </p:spPr>
        <p:txBody>
          <a:bodyPr wrap="square" rtlCol="0">
            <a:spAutoFit/>
          </a:bodyPr>
          <a:lstStyle/>
          <a:p>
            <a:pPr algn="ctr"/>
            <a:r>
              <a:rPr lang="en-US" sz="1400" b="1" dirty="0" smtClean="0">
                <a:solidFill>
                  <a:schemeClr val="tx2"/>
                </a:solidFill>
                <a:latin typeface="Times New Roman" panose="02020603050405020304" pitchFamily="18" charset="0"/>
                <a:cs typeface="Times New Roman" panose="02020603050405020304" pitchFamily="18" charset="0"/>
              </a:rPr>
              <a:t>Prepared</a:t>
            </a:r>
            <a:r>
              <a:rPr lang="en-US" sz="1400" b="1" baseline="0" dirty="0" smtClean="0">
                <a:solidFill>
                  <a:schemeClr val="tx2"/>
                </a:solidFill>
                <a:latin typeface="Times New Roman" panose="02020603050405020304" pitchFamily="18" charset="0"/>
                <a:cs typeface="Times New Roman" panose="02020603050405020304" pitchFamily="18" charset="0"/>
              </a:rPr>
              <a:t> by </a:t>
            </a:r>
            <a:r>
              <a:rPr lang="en-US" sz="1400" b="1" kern="1200" dirty="0" smtClean="0">
                <a:solidFill>
                  <a:schemeClr val="tx2"/>
                </a:solidFill>
                <a:effectLst/>
                <a:latin typeface="+mn-lt"/>
                <a:ea typeface="+mn-ea"/>
                <a:cs typeface="+mn-cs"/>
              </a:rPr>
              <a:t>Sheila </a:t>
            </a:r>
            <a:r>
              <a:rPr lang="en-US" sz="1400" b="1" kern="1200" dirty="0" err="1" smtClean="0">
                <a:solidFill>
                  <a:schemeClr val="tx2"/>
                </a:solidFill>
                <a:effectLst/>
                <a:latin typeface="+mn-lt"/>
                <a:ea typeface="+mn-ea"/>
                <a:cs typeface="+mn-cs"/>
              </a:rPr>
              <a:t>Ammons</a:t>
            </a:r>
            <a:r>
              <a:rPr lang="en-US" sz="1400" b="1" kern="1200" dirty="0" smtClean="0">
                <a:solidFill>
                  <a:schemeClr val="tx2"/>
                </a:solidFill>
                <a:effectLst/>
                <a:latin typeface="+mn-lt"/>
                <a:ea typeface="+mn-ea"/>
                <a:cs typeface="+mn-cs"/>
              </a:rPr>
              <a:t>, Austin Community College</a:t>
            </a:r>
            <a:r>
              <a:rPr lang="en-US" sz="1400" b="1" baseline="0" dirty="0" smtClean="0">
                <a:solidFill>
                  <a:schemeClr val="tx2"/>
                </a:solidFill>
                <a:latin typeface="Times New Roman" panose="02020603050405020304" pitchFamily="18" charset="0"/>
                <a:cs typeface="Times New Roman" panose="02020603050405020304" pitchFamily="18" charset="0"/>
              </a:rPr>
              <a:t> </a:t>
            </a:r>
            <a:endParaRPr lang="en-US" sz="1400" b="1" dirty="0">
              <a:solidFill>
                <a:schemeClr val="tx2"/>
              </a:solidFill>
              <a:latin typeface="Times New Roman" panose="02020603050405020304" pitchFamily="18" charset="0"/>
              <a:cs typeface="Times New Roman" panose="02020603050405020304" pitchFamily="18" charset="0"/>
            </a:endParaRPr>
          </a:p>
        </p:txBody>
      </p:sp>
      <p:sp>
        <p:nvSpPr>
          <p:cNvPr id="16" name="TextBox 15"/>
          <p:cNvSpPr txBox="1"/>
          <p:nvPr/>
        </p:nvSpPr>
        <p:spPr>
          <a:xfrm>
            <a:off x="0" y="1611273"/>
            <a:ext cx="3581400" cy="1569660"/>
          </a:xfrm>
          <a:prstGeom prst="rect">
            <a:avLst/>
          </a:prstGeom>
          <a:noFill/>
        </p:spPr>
        <p:txBody>
          <a:bodyPr wrap="square" rtlCol="0">
            <a:spAutoFit/>
          </a:bodyPr>
          <a:lstStyle/>
          <a:p>
            <a:pPr algn="ctr"/>
            <a:r>
              <a:rPr lang="en-US" sz="4800" dirty="0" smtClean="0">
                <a:latin typeface="Times New Roman" panose="02020603050405020304" pitchFamily="18" charset="0"/>
                <a:cs typeface="Times New Roman" panose="02020603050405020304" pitchFamily="18" charset="0"/>
              </a:rPr>
              <a:t>Advanced Accounting</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252490"/>
      </p:ext>
    </p:extLst>
  </p:cSld>
  <p:clrMapOvr>
    <a:overrideClrMapping bg1="lt1" tx1="dk1" bg2="lt2" tx2="dk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77EC93-0A24-4730-BB46-9FB29527F1C9}" type="datetime1">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2EAB1-D80C-4217-BFF0-836E2E1B9F25}" type="slidenum">
              <a:rPr lang="en-US" smtClean="0"/>
              <a:pPr/>
              <a:t>‹#›</a:t>
            </a:fld>
            <a:endParaRPr lang="en-US"/>
          </a:p>
        </p:txBody>
      </p:sp>
      <p:sp>
        <p:nvSpPr>
          <p:cNvPr id="7" name="Title 1"/>
          <p:cNvSpPr>
            <a:spLocks noGrp="1"/>
          </p:cNvSpPr>
          <p:nvPr>
            <p:ph type="title"/>
          </p:nvPr>
        </p:nvSpPr>
        <p:spPr>
          <a:xfrm>
            <a:off x="1447800" y="76200"/>
            <a:ext cx="7467600" cy="1371600"/>
          </a:xfrm>
          <a:solidFill>
            <a:schemeClr val="bg1">
              <a:lumMod val="50000"/>
            </a:schemeClr>
          </a:solidFill>
          <a:ln>
            <a:noFill/>
          </a:ln>
        </p:spPr>
        <p:txBody>
          <a:bodyPr anchor="b"/>
          <a:lstStyle>
            <a:lvl1pPr algn="l">
              <a:defRPr>
                <a:solidFill>
                  <a:schemeClr val="bg1"/>
                </a:solidFill>
              </a:defRPr>
            </a:lvl1pPr>
          </a:lstStyle>
          <a:p>
            <a:r>
              <a:rPr lang="en-US" smtClean="0"/>
              <a:t>Click to edit Master title style</a:t>
            </a:r>
            <a:endParaRPr lang="en-US" dirty="0"/>
          </a:p>
        </p:txBody>
      </p:sp>
      <p:pic>
        <p:nvPicPr>
          <p:cNvPr id="8" name="Picture 7"/>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2523" y="76200"/>
            <a:ext cx="1192877" cy="13716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9" name="TextBox 8"/>
          <p:cNvSpPr txBox="1"/>
          <p:nvPr/>
        </p:nvSpPr>
        <p:spPr>
          <a:xfrm>
            <a:off x="0" y="6629400"/>
            <a:ext cx="9144000" cy="261610"/>
          </a:xfrm>
          <a:prstGeom prst="rect">
            <a:avLst/>
          </a:prstGeom>
          <a:noFill/>
        </p:spPr>
        <p:txBody>
          <a:bodyPr wrap="square" rtlCol="0">
            <a:spAutoFit/>
          </a:bodyPr>
          <a:lstStyle/>
          <a:p>
            <a:pPr algn="ctr"/>
            <a:r>
              <a:rPr lang="en-US" sz="1050" dirty="0" smtClean="0"/>
              <a:t>Copyright © 2015. John Wiley &amp; Sons, Inc. All rights reserved.</a:t>
            </a:r>
            <a:endParaRPr lang="en-US" sz="1050" dirty="0"/>
          </a:p>
        </p:txBody>
      </p:sp>
    </p:spTree>
    <p:extLst>
      <p:ext uri="{BB962C8B-B14F-4D97-AF65-F5344CB8AC3E}">
        <p14:creationId xmlns:p14="http://schemas.microsoft.com/office/powerpoint/2010/main" val="3645347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C6C784-9CF3-40E1-A8E5-F3ED169955ED}" type="datetime1">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2EAB1-D80C-4217-BFF0-836E2E1B9F25}" type="slidenum">
              <a:rPr lang="en-US" smtClean="0"/>
              <a:pPr/>
              <a:t>‹#›</a:t>
            </a:fld>
            <a:endParaRPr lang="en-US"/>
          </a:p>
        </p:txBody>
      </p:sp>
      <p:sp>
        <p:nvSpPr>
          <p:cNvPr id="7" name="TextBox 6"/>
          <p:cNvSpPr txBox="1"/>
          <p:nvPr/>
        </p:nvSpPr>
        <p:spPr>
          <a:xfrm>
            <a:off x="0" y="6629400"/>
            <a:ext cx="9144000" cy="261610"/>
          </a:xfrm>
          <a:prstGeom prst="rect">
            <a:avLst/>
          </a:prstGeom>
          <a:noFill/>
        </p:spPr>
        <p:txBody>
          <a:bodyPr wrap="square" rtlCol="0">
            <a:spAutoFit/>
          </a:bodyPr>
          <a:lstStyle/>
          <a:p>
            <a:pPr algn="ctr"/>
            <a:r>
              <a:rPr lang="en-US" sz="1050" dirty="0" smtClean="0"/>
              <a:t>Copyright © 2015. John Wiley &amp; Sons, Inc. All rights reserved.</a:t>
            </a:r>
            <a:endParaRPr lang="en-US" sz="1050" dirty="0"/>
          </a:p>
        </p:txBody>
      </p:sp>
    </p:spTree>
    <p:extLst>
      <p:ext uri="{BB962C8B-B14F-4D97-AF65-F5344CB8AC3E}">
        <p14:creationId xmlns:p14="http://schemas.microsoft.com/office/powerpoint/2010/main" val="3464279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47800" y="76200"/>
            <a:ext cx="7467600" cy="1371600"/>
          </a:xfrm>
          <a:solidFill>
            <a:schemeClr val="bg1">
              <a:lumMod val="50000"/>
            </a:schemeClr>
          </a:solidFill>
          <a:ln>
            <a:noFill/>
          </a:ln>
        </p:spPr>
        <p:txBody>
          <a:bodyPr anchor="b"/>
          <a:lstStyle>
            <a:lvl1pPr algn="l">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04800" y="1600200"/>
            <a:ext cx="85344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3540AF4-C720-4CB2-816B-A459E1F052A0}" type="datetime1">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2EAB1-D80C-4217-BFF0-836E2E1B9F25}" type="slidenum">
              <a:rPr lang="en-US" smtClean="0"/>
              <a:pPr/>
              <a:t>‹#›</a:t>
            </a:fld>
            <a:endParaRPr lang="en-US"/>
          </a:p>
        </p:txBody>
      </p:sp>
      <p:pic>
        <p:nvPicPr>
          <p:cNvPr id="7" name="Picture 6"/>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2523" y="76200"/>
            <a:ext cx="1192877" cy="13716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8" name="TextBox 7"/>
          <p:cNvSpPr txBox="1"/>
          <p:nvPr/>
        </p:nvSpPr>
        <p:spPr>
          <a:xfrm>
            <a:off x="0" y="6629400"/>
            <a:ext cx="9144000" cy="261610"/>
          </a:xfrm>
          <a:prstGeom prst="rect">
            <a:avLst/>
          </a:prstGeom>
          <a:noFill/>
        </p:spPr>
        <p:txBody>
          <a:bodyPr wrap="square" rtlCol="0">
            <a:spAutoFit/>
          </a:bodyPr>
          <a:lstStyle/>
          <a:p>
            <a:pPr algn="ctr"/>
            <a:r>
              <a:rPr lang="en-US" sz="1050" dirty="0" smtClean="0"/>
              <a:t>Copyright © 2015. John Wiley &amp; Sons, Inc. All rights reserved.</a:t>
            </a:r>
            <a:endParaRPr lang="en-US" sz="1050" dirty="0"/>
          </a:p>
        </p:txBody>
      </p:sp>
    </p:spTree>
    <p:extLst>
      <p:ext uri="{BB962C8B-B14F-4D97-AF65-F5344CB8AC3E}">
        <p14:creationId xmlns:p14="http://schemas.microsoft.com/office/powerpoint/2010/main" val="910451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B42D09-E304-4016-B9F8-026DBDFC509D}" type="datetime1">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2EAB1-D80C-4217-BFF0-836E2E1B9F25}" type="slidenum">
              <a:rPr lang="en-US" smtClean="0"/>
              <a:pPr/>
              <a:t>‹#›</a:t>
            </a:fld>
            <a:endParaRPr lang="en-US"/>
          </a:p>
        </p:txBody>
      </p:sp>
      <p:sp>
        <p:nvSpPr>
          <p:cNvPr id="7" name="TextBox 6"/>
          <p:cNvSpPr txBox="1"/>
          <p:nvPr/>
        </p:nvSpPr>
        <p:spPr>
          <a:xfrm>
            <a:off x="0" y="6629400"/>
            <a:ext cx="9144000" cy="261610"/>
          </a:xfrm>
          <a:prstGeom prst="rect">
            <a:avLst/>
          </a:prstGeom>
          <a:noFill/>
        </p:spPr>
        <p:txBody>
          <a:bodyPr wrap="square" rtlCol="0">
            <a:spAutoFit/>
          </a:bodyPr>
          <a:lstStyle/>
          <a:p>
            <a:pPr algn="ctr"/>
            <a:r>
              <a:rPr lang="en-US" sz="1050" dirty="0" smtClean="0"/>
              <a:t>Copyright © 2015. John Wiley &amp; Sons, Inc. All rights reserved.</a:t>
            </a:r>
            <a:endParaRPr lang="en-US" sz="1050" dirty="0"/>
          </a:p>
        </p:txBody>
      </p:sp>
    </p:spTree>
    <p:extLst>
      <p:ext uri="{BB962C8B-B14F-4D97-AF65-F5344CB8AC3E}">
        <p14:creationId xmlns:p14="http://schemas.microsoft.com/office/powerpoint/2010/main" val="1174212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1722437"/>
            <a:ext cx="4191000" cy="4525963"/>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1722437"/>
            <a:ext cx="4191000" cy="4525963"/>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9B2EE11-F6AE-474A-8D6C-0857193FEF47}" type="datetime1">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62EAB1-D80C-4217-BFF0-836E2E1B9F25}" type="slidenum">
              <a:rPr lang="en-US" smtClean="0"/>
              <a:pPr/>
              <a:t>‹#›</a:t>
            </a:fld>
            <a:endParaRPr lang="en-US"/>
          </a:p>
        </p:txBody>
      </p:sp>
      <p:sp>
        <p:nvSpPr>
          <p:cNvPr id="8" name="Title 1"/>
          <p:cNvSpPr>
            <a:spLocks noGrp="1"/>
          </p:cNvSpPr>
          <p:nvPr>
            <p:ph type="title"/>
          </p:nvPr>
        </p:nvSpPr>
        <p:spPr>
          <a:xfrm>
            <a:off x="1447800" y="76200"/>
            <a:ext cx="7467600" cy="1371600"/>
          </a:xfrm>
          <a:solidFill>
            <a:schemeClr val="bg1">
              <a:lumMod val="50000"/>
            </a:schemeClr>
          </a:solidFill>
          <a:ln>
            <a:noFill/>
          </a:ln>
        </p:spPr>
        <p:txBody>
          <a:bodyPr anchor="b"/>
          <a:lstStyle>
            <a:lvl1pPr algn="l">
              <a:defRPr>
                <a:solidFill>
                  <a:schemeClr val="bg1"/>
                </a:solidFill>
              </a:defRPr>
            </a:lvl1pPr>
          </a:lstStyle>
          <a:p>
            <a:r>
              <a:rPr lang="en-US" smtClean="0"/>
              <a:t>Click to edit Master title style</a:t>
            </a:r>
            <a:endParaRPr lang="en-US" dirty="0"/>
          </a:p>
        </p:txBody>
      </p:sp>
      <p:pic>
        <p:nvPicPr>
          <p:cNvPr id="9" name="Picture 8"/>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2523" y="76200"/>
            <a:ext cx="1192877" cy="13716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10" name="TextBox 9"/>
          <p:cNvSpPr txBox="1"/>
          <p:nvPr/>
        </p:nvSpPr>
        <p:spPr>
          <a:xfrm>
            <a:off x="0" y="6629400"/>
            <a:ext cx="9144000" cy="261610"/>
          </a:xfrm>
          <a:prstGeom prst="rect">
            <a:avLst/>
          </a:prstGeom>
          <a:noFill/>
        </p:spPr>
        <p:txBody>
          <a:bodyPr wrap="square" rtlCol="0">
            <a:spAutoFit/>
          </a:bodyPr>
          <a:lstStyle/>
          <a:p>
            <a:pPr algn="ctr"/>
            <a:r>
              <a:rPr lang="en-US" sz="1050" dirty="0" smtClean="0"/>
              <a:t>Copyright © 2015. John Wiley &amp; Sons, Inc. All rights reserved.</a:t>
            </a:r>
            <a:endParaRPr lang="en-US" sz="1050" dirty="0"/>
          </a:p>
        </p:txBody>
      </p:sp>
    </p:spTree>
    <p:extLst>
      <p:ext uri="{BB962C8B-B14F-4D97-AF65-F5344CB8AC3E}">
        <p14:creationId xmlns:p14="http://schemas.microsoft.com/office/powerpoint/2010/main" val="1285365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31774" y="1676400"/>
            <a:ext cx="4187826" cy="639762"/>
          </a:xfrm>
        </p:spPr>
        <p:txBody>
          <a:bodyPr anchor="ctr"/>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572000" y="1676400"/>
            <a:ext cx="4191000" cy="639762"/>
          </a:xfrm>
        </p:spPr>
        <p:txBody>
          <a:bodyPr anchor="ctr"/>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51F77E16-82A9-46DE-8F5E-500AE71715B2}" type="datetime1">
              <a:rPr lang="en-US" smtClean="0"/>
              <a:pPr/>
              <a:t>3/23/2020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62EAB1-D80C-4217-BFF0-836E2E1B9F25}" type="slidenum">
              <a:rPr lang="en-US" smtClean="0"/>
              <a:pPr/>
              <a:t>‹#›</a:t>
            </a:fld>
            <a:endParaRPr lang="en-US"/>
          </a:p>
        </p:txBody>
      </p:sp>
      <p:sp>
        <p:nvSpPr>
          <p:cNvPr id="10" name="Title 1"/>
          <p:cNvSpPr>
            <a:spLocks noGrp="1"/>
          </p:cNvSpPr>
          <p:nvPr>
            <p:ph type="title"/>
          </p:nvPr>
        </p:nvSpPr>
        <p:spPr>
          <a:xfrm>
            <a:off x="1447800" y="76200"/>
            <a:ext cx="7467600" cy="1371600"/>
          </a:xfrm>
          <a:solidFill>
            <a:schemeClr val="bg1">
              <a:lumMod val="50000"/>
            </a:schemeClr>
          </a:solidFill>
          <a:ln>
            <a:noFill/>
          </a:ln>
        </p:spPr>
        <p:txBody>
          <a:bodyPr anchor="b"/>
          <a:lstStyle>
            <a:lvl1pPr algn="l">
              <a:defRPr>
                <a:solidFill>
                  <a:schemeClr val="bg1"/>
                </a:solidFill>
              </a:defRPr>
            </a:lvl1pPr>
          </a:lstStyle>
          <a:p>
            <a:r>
              <a:rPr lang="en-US" smtClean="0"/>
              <a:t>Click to edit Master title style</a:t>
            </a:r>
            <a:endParaRPr lang="en-US" dirty="0"/>
          </a:p>
        </p:txBody>
      </p:sp>
      <p:pic>
        <p:nvPicPr>
          <p:cNvPr id="11" name="Picture 10"/>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2523" y="76200"/>
            <a:ext cx="1192877" cy="13716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12" name="Content Placeholder 2"/>
          <p:cNvSpPr>
            <a:spLocks noGrp="1"/>
          </p:cNvSpPr>
          <p:nvPr>
            <p:ph sz="half" idx="13"/>
          </p:nvPr>
        </p:nvSpPr>
        <p:spPr>
          <a:xfrm>
            <a:off x="228600" y="2438400"/>
            <a:ext cx="4191000" cy="3810000"/>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3"/>
          <p:cNvSpPr>
            <a:spLocks noGrp="1"/>
          </p:cNvSpPr>
          <p:nvPr>
            <p:ph sz="half" idx="2"/>
          </p:nvPr>
        </p:nvSpPr>
        <p:spPr>
          <a:xfrm>
            <a:off x="4572000" y="2438400"/>
            <a:ext cx="4191000" cy="3810000"/>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extBox 13"/>
          <p:cNvSpPr txBox="1"/>
          <p:nvPr/>
        </p:nvSpPr>
        <p:spPr>
          <a:xfrm>
            <a:off x="0" y="6629400"/>
            <a:ext cx="9144000" cy="261610"/>
          </a:xfrm>
          <a:prstGeom prst="rect">
            <a:avLst/>
          </a:prstGeom>
          <a:noFill/>
        </p:spPr>
        <p:txBody>
          <a:bodyPr wrap="square" rtlCol="0">
            <a:spAutoFit/>
          </a:bodyPr>
          <a:lstStyle/>
          <a:p>
            <a:pPr algn="ctr"/>
            <a:r>
              <a:rPr lang="en-US" sz="1050" dirty="0" smtClean="0"/>
              <a:t>Copyright © 2015. John Wiley &amp; Sons, Inc. All rights reserved.</a:t>
            </a:r>
            <a:endParaRPr lang="en-US" sz="1050" dirty="0"/>
          </a:p>
        </p:txBody>
      </p:sp>
    </p:spTree>
    <p:extLst>
      <p:ext uri="{BB962C8B-B14F-4D97-AF65-F5344CB8AC3E}">
        <p14:creationId xmlns:p14="http://schemas.microsoft.com/office/powerpoint/2010/main" val="2934955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2335FB1-C492-435B-BA18-F045CFA815E0}" type="datetime1">
              <a:rPr lang="en-US" smtClean="0"/>
              <a:pPr/>
              <a:t>3/23/2020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62EAB1-D80C-4217-BFF0-836E2E1B9F25}" type="slidenum">
              <a:rPr lang="en-US" smtClean="0"/>
              <a:pPr/>
              <a:t>‹#›</a:t>
            </a:fld>
            <a:endParaRPr lang="en-US"/>
          </a:p>
        </p:txBody>
      </p:sp>
      <p:sp>
        <p:nvSpPr>
          <p:cNvPr id="6" name="Title 1"/>
          <p:cNvSpPr>
            <a:spLocks noGrp="1"/>
          </p:cNvSpPr>
          <p:nvPr>
            <p:ph type="title"/>
          </p:nvPr>
        </p:nvSpPr>
        <p:spPr>
          <a:xfrm>
            <a:off x="1447800" y="76200"/>
            <a:ext cx="7467600" cy="1371600"/>
          </a:xfrm>
          <a:solidFill>
            <a:schemeClr val="bg1">
              <a:lumMod val="50000"/>
            </a:schemeClr>
          </a:solidFill>
          <a:ln>
            <a:noFill/>
          </a:ln>
        </p:spPr>
        <p:txBody>
          <a:bodyPr anchor="b"/>
          <a:lstStyle>
            <a:lvl1pPr algn="l">
              <a:defRPr>
                <a:solidFill>
                  <a:schemeClr val="bg1"/>
                </a:solidFill>
              </a:defRPr>
            </a:lvl1pPr>
          </a:lstStyle>
          <a:p>
            <a:r>
              <a:rPr lang="en-US" smtClean="0"/>
              <a:t>Click to edit Master title style</a:t>
            </a:r>
            <a:endParaRPr lang="en-US" dirty="0"/>
          </a:p>
        </p:txBody>
      </p:sp>
      <p:pic>
        <p:nvPicPr>
          <p:cNvPr id="7" name="Picture 6"/>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2523" y="76200"/>
            <a:ext cx="1192877" cy="13716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8" name="TextBox 7"/>
          <p:cNvSpPr txBox="1"/>
          <p:nvPr/>
        </p:nvSpPr>
        <p:spPr>
          <a:xfrm>
            <a:off x="0" y="6629400"/>
            <a:ext cx="9144000" cy="261610"/>
          </a:xfrm>
          <a:prstGeom prst="rect">
            <a:avLst/>
          </a:prstGeom>
          <a:noFill/>
        </p:spPr>
        <p:txBody>
          <a:bodyPr wrap="square" rtlCol="0">
            <a:spAutoFit/>
          </a:bodyPr>
          <a:lstStyle/>
          <a:p>
            <a:pPr algn="ctr"/>
            <a:r>
              <a:rPr lang="en-US" sz="1050" dirty="0" smtClean="0"/>
              <a:t>Copyright © 2015. John Wiley &amp; Sons, Inc. All rights reserved.</a:t>
            </a:r>
            <a:endParaRPr lang="en-US" sz="1050" dirty="0"/>
          </a:p>
        </p:txBody>
      </p:sp>
    </p:spTree>
    <p:extLst>
      <p:ext uri="{BB962C8B-B14F-4D97-AF65-F5344CB8AC3E}">
        <p14:creationId xmlns:p14="http://schemas.microsoft.com/office/powerpoint/2010/main" val="257317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DA57A4-A1BF-46EB-932C-2E4B7E4F28E5}" type="datetime1">
              <a:rPr lang="en-US" smtClean="0"/>
              <a:pPr/>
              <a:t>3/23/2020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62EAB1-D80C-4217-BFF0-836E2E1B9F25}" type="slidenum">
              <a:rPr lang="en-US" smtClean="0"/>
              <a:pPr/>
              <a:t>‹#›</a:t>
            </a:fld>
            <a:endParaRPr lang="en-US"/>
          </a:p>
        </p:txBody>
      </p:sp>
      <p:sp>
        <p:nvSpPr>
          <p:cNvPr id="5" name="TextBox 4"/>
          <p:cNvSpPr txBox="1"/>
          <p:nvPr/>
        </p:nvSpPr>
        <p:spPr>
          <a:xfrm>
            <a:off x="0" y="6629400"/>
            <a:ext cx="9144000" cy="261610"/>
          </a:xfrm>
          <a:prstGeom prst="rect">
            <a:avLst/>
          </a:prstGeom>
          <a:noFill/>
        </p:spPr>
        <p:txBody>
          <a:bodyPr wrap="square" rtlCol="0">
            <a:spAutoFit/>
          </a:bodyPr>
          <a:lstStyle/>
          <a:p>
            <a:pPr algn="ctr"/>
            <a:r>
              <a:rPr lang="en-US" sz="1050" dirty="0" smtClean="0"/>
              <a:t>Copyright © 2015. John Wiley &amp; Sons, Inc. All rights reserved.</a:t>
            </a:r>
            <a:endParaRPr lang="en-US" sz="1050" dirty="0"/>
          </a:p>
        </p:txBody>
      </p:sp>
    </p:spTree>
    <p:extLst>
      <p:ext uri="{BB962C8B-B14F-4D97-AF65-F5344CB8AC3E}">
        <p14:creationId xmlns:p14="http://schemas.microsoft.com/office/powerpoint/2010/main" val="4262150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CBE61F-3679-4DCC-B79D-5E8FD85E2050}" type="datetime1">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62EAB1-D80C-4217-BFF0-836E2E1B9F25}" type="slidenum">
              <a:rPr lang="en-US" smtClean="0"/>
              <a:pPr/>
              <a:t>‹#›</a:t>
            </a:fld>
            <a:endParaRPr lang="en-US"/>
          </a:p>
        </p:txBody>
      </p:sp>
      <p:sp>
        <p:nvSpPr>
          <p:cNvPr id="8" name="TextBox 7"/>
          <p:cNvSpPr txBox="1"/>
          <p:nvPr/>
        </p:nvSpPr>
        <p:spPr>
          <a:xfrm>
            <a:off x="0" y="6629400"/>
            <a:ext cx="9144000" cy="261610"/>
          </a:xfrm>
          <a:prstGeom prst="rect">
            <a:avLst/>
          </a:prstGeom>
          <a:noFill/>
        </p:spPr>
        <p:txBody>
          <a:bodyPr wrap="square" rtlCol="0">
            <a:spAutoFit/>
          </a:bodyPr>
          <a:lstStyle/>
          <a:p>
            <a:pPr algn="ctr"/>
            <a:r>
              <a:rPr lang="en-US" sz="1050" dirty="0" smtClean="0"/>
              <a:t>Copyright © 2015. John Wiley &amp; Sons, Inc. All rights reserved.</a:t>
            </a:r>
            <a:endParaRPr lang="en-US" sz="1050" dirty="0"/>
          </a:p>
        </p:txBody>
      </p:sp>
    </p:spTree>
    <p:extLst>
      <p:ext uri="{BB962C8B-B14F-4D97-AF65-F5344CB8AC3E}">
        <p14:creationId xmlns:p14="http://schemas.microsoft.com/office/powerpoint/2010/main" val="742033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EA1859-17CD-45F5-A169-C2A6B616F8B0}" type="datetime1">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62EAB1-D80C-4217-BFF0-836E2E1B9F25}" type="slidenum">
              <a:rPr lang="en-US" smtClean="0"/>
              <a:pPr/>
              <a:t>‹#›</a:t>
            </a:fld>
            <a:endParaRPr lang="en-US"/>
          </a:p>
        </p:txBody>
      </p:sp>
      <p:sp>
        <p:nvSpPr>
          <p:cNvPr id="8" name="TextBox 7"/>
          <p:cNvSpPr txBox="1"/>
          <p:nvPr/>
        </p:nvSpPr>
        <p:spPr>
          <a:xfrm>
            <a:off x="0" y="6629400"/>
            <a:ext cx="9144000" cy="261610"/>
          </a:xfrm>
          <a:prstGeom prst="rect">
            <a:avLst/>
          </a:prstGeom>
          <a:noFill/>
        </p:spPr>
        <p:txBody>
          <a:bodyPr wrap="square" rtlCol="0">
            <a:spAutoFit/>
          </a:bodyPr>
          <a:lstStyle/>
          <a:p>
            <a:pPr algn="ctr"/>
            <a:r>
              <a:rPr lang="en-US" sz="1050" dirty="0" smtClean="0"/>
              <a:t>Copyright © 2015. John Wiley &amp; Sons, Inc. All rights reserved.</a:t>
            </a:r>
            <a:endParaRPr lang="en-US" sz="1050" dirty="0"/>
          </a:p>
        </p:txBody>
      </p:sp>
    </p:spTree>
    <p:extLst>
      <p:ext uri="{BB962C8B-B14F-4D97-AF65-F5344CB8AC3E}">
        <p14:creationId xmlns:p14="http://schemas.microsoft.com/office/powerpoint/2010/main" val="3917062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04800" y="1752600"/>
            <a:ext cx="84582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055710-0F6B-4BF2-B917-0EFDE90B06FE}" type="datetimeFigureOut">
              <a:rPr lang="en-US" smtClean="0"/>
              <a:pPr/>
              <a:t>3/23/2020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2EAB1-D80C-4217-BFF0-836E2E1B9F25}" type="slidenum">
              <a:rPr lang="en-US" smtClean="0"/>
              <a:pPr/>
              <a:t>‹#›</a:t>
            </a:fld>
            <a:endParaRPr lang="en-US"/>
          </a:p>
        </p:txBody>
      </p:sp>
    </p:spTree>
    <p:extLst>
      <p:ext uri="{BB962C8B-B14F-4D97-AF65-F5344CB8AC3E}">
        <p14:creationId xmlns:p14="http://schemas.microsoft.com/office/powerpoint/2010/main" val="308525134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5.emf"/><Relationship Id="rId5" Type="http://schemas.openxmlformats.org/officeDocument/2006/relationships/oleObject" Target="../embeddings/Microsoft_Excel_97-2003_Worksheet3.xls"/><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6.emf"/><Relationship Id="rId5" Type="http://schemas.openxmlformats.org/officeDocument/2006/relationships/oleObject" Target="../embeddings/Microsoft_Excel_97-2003_Worksheet4.xls"/><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7.emf"/><Relationship Id="rId5" Type="http://schemas.openxmlformats.org/officeDocument/2006/relationships/oleObject" Target="../embeddings/Microsoft_Excel_97-2003_Worksheet5.xls"/><Relationship Id="rId4" Type="http://schemas.openxmlformats.org/officeDocument/2006/relationships/oleObject" Target="../embeddings/oleObject5.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8.emf"/><Relationship Id="rId5" Type="http://schemas.openxmlformats.org/officeDocument/2006/relationships/oleObject" Target="../embeddings/Microsoft_Excel_97-2003_Worksheet6.xls"/><Relationship Id="rId4" Type="http://schemas.openxmlformats.org/officeDocument/2006/relationships/oleObject" Target="../embeddings/oleObject6.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9.emf"/><Relationship Id="rId5" Type="http://schemas.openxmlformats.org/officeDocument/2006/relationships/oleObject" Target="../embeddings/Microsoft_Excel_97-2003_Worksheet7.xls"/><Relationship Id="rId4" Type="http://schemas.openxmlformats.org/officeDocument/2006/relationships/oleObject" Target="../embeddings/oleObject7.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0.emf"/><Relationship Id="rId5" Type="http://schemas.openxmlformats.org/officeDocument/2006/relationships/oleObject" Target="../embeddings/Microsoft_Excel_97-2003_Worksheet8.xls"/><Relationship Id="rId4" Type="http://schemas.openxmlformats.org/officeDocument/2006/relationships/oleObject" Target="../embeddings/oleObject8.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11.emf"/><Relationship Id="rId5" Type="http://schemas.openxmlformats.org/officeDocument/2006/relationships/oleObject" Target="../embeddings/Microsoft_Excel_97-2003_Worksheet9.xls"/><Relationship Id="rId4" Type="http://schemas.openxmlformats.org/officeDocument/2006/relationships/oleObject" Target="../embeddings/oleObject9.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12.emf"/><Relationship Id="rId5" Type="http://schemas.openxmlformats.org/officeDocument/2006/relationships/oleObject" Target="../embeddings/Microsoft_Excel_97-2003_Worksheet10.xls"/><Relationship Id="rId4" Type="http://schemas.openxmlformats.org/officeDocument/2006/relationships/oleObject" Target="../embeddings/oleObject10.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13.emf"/><Relationship Id="rId5" Type="http://schemas.openxmlformats.org/officeDocument/2006/relationships/oleObject" Target="../embeddings/Microsoft_Excel_97-2003_Worksheet11.xls"/><Relationship Id="rId4" Type="http://schemas.openxmlformats.org/officeDocument/2006/relationships/oleObject" Target="../embeddings/oleObject11.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14.emf"/><Relationship Id="rId5" Type="http://schemas.openxmlformats.org/officeDocument/2006/relationships/oleObject" Target="../embeddings/Microsoft_Excel_97-2003_Worksheet12.xls"/><Relationship Id="rId4" Type="http://schemas.openxmlformats.org/officeDocument/2006/relationships/oleObject" Target="../embeddings/oleObject12.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15.emf"/><Relationship Id="rId5" Type="http://schemas.openxmlformats.org/officeDocument/2006/relationships/oleObject" Target="../embeddings/Microsoft_Excel_97-2003_Worksheet13.xls"/><Relationship Id="rId4" Type="http://schemas.openxmlformats.org/officeDocument/2006/relationships/oleObject" Target="../embeddings/oleObject13.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16.emf"/><Relationship Id="rId5" Type="http://schemas.openxmlformats.org/officeDocument/2006/relationships/oleObject" Target="../embeddings/Microsoft_Excel_97-2003_Worksheet14.xls"/><Relationship Id="rId4" Type="http://schemas.openxmlformats.org/officeDocument/2006/relationships/oleObject" Target="../embeddings/oleObject14.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17.emf"/><Relationship Id="rId5" Type="http://schemas.openxmlformats.org/officeDocument/2006/relationships/oleObject" Target="../embeddings/Microsoft_Excel_97-2003_Worksheet15.xls"/><Relationship Id="rId4" Type="http://schemas.openxmlformats.org/officeDocument/2006/relationships/oleObject" Target="../embeddings/oleObject15.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18.emf"/><Relationship Id="rId5" Type="http://schemas.openxmlformats.org/officeDocument/2006/relationships/oleObject" Target="../embeddings/Microsoft_Excel_97-2003_Worksheet16.xls"/><Relationship Id="rId4" Type="http://schemas.openxmlformats.org/officeDocument/2006/relationships/oleObject" Target="../embeddings/oleObject16.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19.emf"/><Relationship Id="rId5" Type="http://schemas.openxmlformats.org/officeDocument/2006/relationships/oleObject" Target="../embeddings/Microsoft_Excel_97-2003_Worksheet17.xls"/><Relationship Id="rId4" Type="http://schemas.openxmlformats.org/officeDocument/2006/relationships/oleObject" Target="../embeddings/oleObject17.bin"/></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20.emf"/><Relationship Id="rId5" Type="http://schemas.openxmlformats.org/officeDocument/2006/relationships/oleObject" Target="../embeddings/Microsoft_Excel_97-2003_Worksheet18.xls"/><Relationship Id="rId4" Type="http://schemas.openxmlformats.org/officeDocument/2006/relationships/oleObject" Target="../embeddings/oleObject18.bin"/></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21.emf"/><Relationship Id="rId5" Type="http://schemas.openxmlformats.org/officeDocument/2006/relationships/oleObject" Target="../embeddings/Microsoft_Excel_97-2003_Worksheet19.xls"/><Relationship Id="rId4" Type="http://schemas.openxmlformats.org/officeDocument/2006/relationships/oleObject" Target="../embeddings/oleObject19.bin"/></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image" Target="../media/image22.emf"/><Relationship Id="rId5" Type="http://schemas.openxmlformats.org/officeDocument/2006/relationships/oleObject" Target="../embeddings/Microsoft_Excel_97-2003_Worksheet20.xls"/><Relationship Id="rId4" Type="http://schemas.openxmlformats.org/officeDocument/2006/relationships/oleObject" Target="../embeddings/oleObject20.bin"/></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23.emf"/><Relationship Id="rId5" Type="http://schemas.openxmlformats.org/officeDocument/2006/relationships/oleObject" Target="../embeddings/Microsoft_Excel_97-2003_Worksheet21.xls"/><Relationship Id="rId4" Type="http://schemas.openxmlformats.org/officeDocument/2006/relationships/oleObject" Target="../embeddings/oleObject2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image" Target="../media/image24.emf"/><Relationship Id="rId5" Type="http://schemas.openxmlformats.org/officeDocument/2006/relationships/oleObject" Target="../embeddings/Microsoft_Excel_97-2003_Worksheet22.xls"/><Relationship Id="rId4" Type="http://schemas.openxmlformats.org/officeDocument/2006/relationships/oleObject" Target="../embeddings/oleObject22.bin"/></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image" Target="../media/image25.emf"/><Relationship Id="rId5" Type="http://schemas.openxmlformats.org/officeDocument/2006/relationships/oleObject" Target="../embeddings/Microsoft_Excel_97-2003_Worksheet23.xls"/><Relationship Id="rId4" Type="http://schemas.openxmlformats.org/officeDocument/2006/relationships/oleObject" Target="../embeddings/oleObject23.bin"/></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image" Target="../media/image26.emf"/><Relationship Id="rId5" Type="http://schemas.openxmlformats.org/officeDocument/2006/relationships/oleObject" Target="../embeddings/Microsoft_Excel_97-2003_Worksheet24.xls"/><Relationship Id="rId4" Type="http://schemas.openxmlformats.org/officeDocument/2006/relationships/oleObject" Target="../embeddings/oleObject24.bin"/></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image" Target="../media/image27.emf"/><Relationship Id="rId5" Type="http://schemas.openxmlformats.org/officeDocument/2006/relationships/oleObject" Target="../embeddings/Microsoft_Excel_97-2003_Worksheet25.xls"/><Relationship Id="rId4" Type="http://schemas.openxmlformats.org/officeDocument/2006/relationships/oleObject" Target="../embeddings/oleObject25.bin"/></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2.xml"/><Relationship Id="rId1" Type="http://schemas.openxmlformats.org/officeDocument/2006/relationships/vmlDrawing" Target="../drawings/vmlDrawing26.vml"/><Relationship Id="rId6" Type="http://schemas.openxmlformats.org/officeDocument/2006/relationships/image" Target="../media/image28.emf"/><Relationship Id="rId5" Type="http://schemas.openxmlformats.org/officeDocument/2006/relationships/oleObject" Target="../embeddings/Microsoft_Excel_97-2003_Worksheet26.xls"/><Relationship Id="rId4" Type="http://schemas.openxmlformats.org/officeDocument/2006/relationships/oleObject" Target="../embeddings/oleObject26.bin"/></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image" Target="../media/image29.emf"/><Relationship Id="rId5" Type="http://schemas.openxmlformats.org/officeDocument/2006/relationships/oleObject" Target="../embeddings/Microsoft_Excel_97-2003_Worksheet27.xls"/><Relationship Id="rId4" Type="http://schemas.openxmlformats.org/officeDocument/2006/relationships/oleObject" Target="../embeddings/oleObject27.bin"/></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2.xml"/><Relationship Id="rId1" Type="http://schemas.openxmlformats.org/officeDocument/2006/relationships/vmlDrawing" Target="../drawings/vmlDrawing28.vml"/><Relationship Id="rId6" Type="http://schemas.openxmlformats.org/officeDocument/2006/relationships/image" Target="../media/image30.emf"/><Relationship Id="rId5" Type="http://schemas.openxmlformats.org/officeDocument/2006/relationships/oleObject" Target="../embeddings/Microsoft_Excel_97-2003_Worksheet28.xls"/><Relationship Id="rId4" Type="http://schemas.openxmlformats.org/officeDocument/2006/relationships/oleObject" Target="../embeddings/oleObject28.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Microsoft_Excel_97-2003_Worksheet1.xls"/><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embeddings/Microsoft_Excel_97-2003_Worksheet2.xls"/><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a:bodyPr>
          <a:lstStyle/>
          <a:p>
            <a:pPr marL="0" indent="0" algn="ctr">
              <a:buNone/>
            </a:pPr>
            <a:r>
              <a:rPr lang="en-US" sz="4800" dirty="0" smtClean="0"/>
              <a:t>Advanced Accounting</a:t>
            </a:r>
          </a:p>
          <a:p>
            <a:pPr marL="0" indent="0" algn="ctr">
              <a:buNone/>
            </a:pPr>
            <a:r>
              <a:rPr lang="en-US" sz="4800" dirty="0" smtClean="0"/>
              <a:t>Chapter 4</a:t>
            </a:r>
          </a:p>
          <a:p>
            <a:pPr marL="0" indent="0" algn="ctr">
              <a:buNone/>
            </a:pPr>
            <a:r>
              <a:rPr lang="en-US" sz="4800" dirty="0"/>
              <a:t>Consolidated Financial Statements After Acquisition</a:t>
            </a:r>
          </a:p>
          <a:p>
            <a:pPr marL="0" indent="0" algn="ctr">
              <a:buNone/>
            </a:pPr>
            <a:endParaRPr lang="ar-EG" sz="4800" dirty="0"/>
          </a:p>
        </p:txBody>
      </p:sp>
      <p:sp>
        <p:nvSpPr>
          <p:cNvPr id="4" name="Slide Number Placeholder 3"/>
          <p:cNvSpPr>
            <a:spLocks noGrp="1"/>
          </p:cNvSpPr>
          <p:nvPr>
            <p:ph type="sldNum" sz="quarter" idx="12"/>
          </p:nvPr>
        </p:nvSpPr>
        <p:spPr/>
        <p:txBody>
          <a:bodyPr/>
          <a:lstStyle/>
          <a:p>
            <a:fld id="{0B62EAB1-D80C-4217-BFF0-836E2E1B9F25}" type="slidenum">
              <a:rPr lang="en-US" smtClean="0"/>
              <a:pPr/>
              <a:t>1</a:t>
            </a:fld>
            <a:endParaRPr lang="en-US"/>
          </a:p>
        </p:txBody>
      </p:sp>
    </p:spTree>
    <p:extLst>
      <p:ext uri="{BB962C8B-B14F-4D97-AF65-F5344CB8AC3E}">
        <p14:creationId xmlns:p14="http://schemas.microsoft.com/office/powerpoint/2010/main" val="1635514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6789" name="Text Box 5"/>
          <p:cNvSpPr txBox="1">
            <a:spLocks noChangeArrowheads="1"/>
          </p:cNvSpPr>
          <p:nvPr/>
        </p:nvSpPr>
        <p:spPr bwMode="auto">
          <a:xfrm>
            <a:off x="1676400" y="6369050"/>
            <a:ext cx="7315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a:latin typeface="+mj-lt"/>
                <a:cs typeface="+mn-cs"/>
              </a:rPr>
              <a:t>LO 2  Journal entries for Parent using cost method.</a:t>
            </a:r>
          </a:p>
        </p:txBody>
      </p:sp>
      <p:sp>
        <p:nvSpPr>
          <p:cNvPr id="886790" name="Text Box 6"/>
          <p:cNvSpPr txBox="1">
            <a:spLocks noChangeArrowheads="1"/>
          </p:cNvSpPr>
          <p:nvPr/>
        </p:nvSpPr>
        <p:spPr bwMode="auto">
          <a:xfrm>
            <a:off x="1676400" y="3429000"/>
            <a:ext cx="71628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375275" algn="r"/>
                <a:tab pos="7605713" algn="r"/>
              </a:tabLst>
              <a:defRPr sz="2300">
                <a:solidFill>
                  <a:schemeClr val="tx1"/>
                </a:solidFill>
                <a:latin typeface="Comic Sans MS" pitchFamily="66" charset="0"/>
                <a:cs typeface="Arial" pitchFamily="34" charset="0"/>
              </a:defRPr>
            </a:lvl1pPr>
            <a:lvl2pPr marL="742950" indent="-285750" eaLnBrk="0" hangingPunct="0">
              <a:tabLst>
                <a:tab pos="5375275" algn="r"/>
                <a:tab pos="7605713" algn="r"/>
              </a:tabLst>
              <a:defRPr sz="2300">
                <a:solidFill>
                  <a:schemeClr val="tx1"/>
                </a:solidFill>
                <a:latin typeface="Comic Sans MS" pitchFamily="66" charset="0"/>
                <a:cs typeface="Arial" pitchFamily="34" charset="0"/>
              </a:defRPr>
            </a:lvl2pPr>
            <a:lvl3pPr marL="1143000" indent="-228600" eaLnBrk="0" hangingPunct="0">
              <a:tabLst>
                <a:tab pos="5375275" algn="r"/>
                <a:tab pos="7605713" algn="r"/>
              </a:tabLst>
              <a:defRPr sz="2300">
                <a:solidFill>
                  <a:schemeClr val="tx1"/>
                </a:solidFill>
                <a:latin typeface="Comic Sans MS" pitchFamily="66" charset="0"/>
                <a:cs typeface="Arial" pitchFamily="34" charset="0"/>
              </a:defRPr>
            </a:lvl3pPr>
            <a:lvl4pPr marL="1600200" indent="-228600" eaLnBrk="0" hangingPunct="0">
              <a:tabLst>
                <a:tab pos="5375275" algn="r"/>
                <a:tab pos="7605713" algn="r"/>
              </a:tabLst>
              <a:defRPr sz="2300">
                <a:solidFill>
                  <a:schemeClr val="tx1"/>
                </a:solidFill>
                <a:latin typeface="Comic Sans MS" pitchFamily="66" charset="0"/>
                <a:cs typeface="Arial" pitchFamily="34" charset="0"/>
              </a:defRPr>
            </a:lvl4pPr>
            <a:lvl5pPr marL="2057400" indent="-228600" eaLnBrk="0" hangingPunct="0">
              <a:tabLst>
                <a:tab pos="537527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Cash	40,000</a:t>
            </a:r>
          </a:p>
        </p:txBody>
      </p:sp>
      <p:sp>
        <p:nvSpPr>
          <p:cNvPr id="886791" name="Text Box 7"/>
          <p:cNvSpPr txBox="1">
            <a:spLocks noChangeArrowheads="1"/>
          </p:cNvSpPr>
          <p:nvPr/>
        </p:nvSpPr>
        <p:spPr bwMode="auto">
          <a:xfrm>
            <a:off x="1676400" y="3887788"/>
            <a:ext cx="71628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6858000" algn="r"/>
                <a:tab pos="7605713" algn="r"/>
              </a:tabLst>
              <a:defRPr sz="2300">
                <a:solidFill>
                  <a:schemeClr val="tx1"/>
                </a:solidFill>
                <a:latin typeface="Comic Sans MS" pitchFamily="66" charset="0"/>
                <a:cs typeface="Arial" pitchFamily="34" charset="0"/>
              </a:defRPr>
            </a:lvl1pPr>
            <a:lvl2pPr marL="742950" indent="-285750" eaLnBrk="0" hangingPunct="0">
              <a:tabLst>
                <a:tab pos="6858000" algn="r"/>
                <a:tab pos="7605713" algn="r"/>
              </a:tabLst>
              <a:defRPr sz="2300">
                <a:solidFill>
                  <a:schemeClr val="tx1"/>
                </a:solidFill>
                <a:latin typeface="Comic Sans MS" pitchFamily="66" charset="0"/>
                <a:cs typeface="Arial" pitchFamily="34" charset="0"/>
              </a:defRPr>
            </a:lvl2pPr>
            <a:lvl3pPr marL="1143000" indent="-228600" eaLnBrk="0" hangingPunct="0">
              <a:tabLst>
                <a:tab pos="6858000" algn="r"/>
                <a:tab pos="7605713" algn="r"/>
              </a:tabLst>
              <a:defRPr sz="2300">
                <a:solidFill>
                  <a:schemeClr val="tx1"/>
                </a:solidFill>
                <a:latin typeface="Comic Sans MS" pitchFamily="66" charset="0"/>
                <a:cs typeface="Arial" pitchFamily="34" charset="0"/>
              </a:defRPr>
            </a:lvl3pPr>
            <a:lvl4pPr marL="1600200" indent="-228600" eaLnBrk="0" hangingPunct="0">
              <a:tabLst>
                <a:tab pos="6858000" algn="r"/>
                <a:tab pos="7605713" algn="r"/>
              </a:tabLst>
              <a:defRPr sz="2300">
                <a:solidFill>
                  <a:schemeClr val="tx1"/>
                </a:solidFill>
                <a:latin typeface="Comic Sans MS" pitchFamily="66" charset="0"/>
                <a:cs typeface="Arial" pitchFamily="34" charset="0"/>
              </a:defRPr>
            </a:lvl4pPr>
            <a:lvl5pPr marL="2057400" indent="-228600" eaLnBrk="0" hangingPunct="0">
              <a:tabLst>
                <a:tab pos="6858000"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6858000"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6858000"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6858000"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6858000"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	 Dividend income  </a:t>
            </a:r>
            <a:r>
              <a:rPr lang="en-US" altLang="en-US" sz="2000">
                <a:latin typeface="+mj-lt"/>
              </a:rPr>
              <a:t>(.8 x $50,000)</a:t>
            </a:r>
            <a:r>
              <a:rPr lang="en-US" altLang="en-US" sz="2200">
                <a:latin typeface="+mj-lt"/>
              </a:rPr>
              <a:t> 	40,000</a:t>
            </a:r>
          </a:p>
        </p:txBody>
      </p:sp>
      <p:sp>
        <p:nvSpPr>
          <p:cNvPr id="3079" name="Text Box 8"/>
          <p:cNvSpPr txBox="1">
            <a:spLocks noChangeArrowheads="1"/>
          </p:cNvSpPr>
          <p:nvPr/>
        </p:nvSpPr>
        <p:spPr bwMode="auto">
          <a:xfrm>
            <a:off x="533400" y="3429000"/>
            <a:ext cx="914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375275" algn="r"/>
                <a:tab pos="7605713" algn="r"/>
              </a:tabLst>
              <a:defRPr sz="2300">
                <a:solidFill>
                  <a:schemeClr val="tx1"/>
                </a:solidFill>
                <a:latin typeface="Comic Sans MS" pitchFamily="66" charset="0"/>
                <a:cs typeface="Arial" pitchFamily="34" charset="0"/>
              </a:defRPr>
            </a:lvl1pPr>
            <a:lvl2pPr marL="742950" indent="-285750" eaLnBrk="0" hangingPunct="0">
              <a:tabLst>
                <a:tab pos="5375275" algn="r"/>
                <a:tab pos="7605713" algn="r"/>
              </a:tabLst>
              <a:defRPr sz="2300">
                <a:solidFill>
                  <a:schemeClr val="tx1"/>
                </a:solidFill>
                <a:latin typeface="Comic Sans MS" pitchFamily="66" charset="0"/>
                <a:cs typeface="Arial" pitchFamily="34" charset="0"/>
              </a:defRPr>
            </a:lvl2pPr>
            <a:lvl3pPr marL="1143000" indent="-228600" eaLnBrk="0" hangingPunct="0">
              <a:tabLst>
                <a:tab pos="5375275" algn="r"/>
                <a:tab pos="7605713" algn="r"/>
              </a:tabLst>
              <a:defRPr sz="2300">
                <a:solidFill>
                  <a:schemeClr val="tx1"/>
                </a:solidFill>
                <a:latin typeface="Comic Sans MS" pitchFamily="66" charset="0"/>
                <a:cs typeface="Arial" pitchFamily="34" charset="0"/>
              </a:defRPr>
            </a:lvl3pPr>
            <a:lvl4pPr marL="1600200" indent="-228600" eaLnBrk="0" hangingPunct="0">
              <a:tabLst>
                <a:tab pos="5375275" algn="r"/>
                <a:tab pos="7605713" algn="r"/>
              </a:tabLst>
              <a:defRPr sz="2300">
                <a:solidFill>
                  <a:schemeClr val="tx1"/>
                </a:solidFill>
                <a:latin typeface="Comic Sans MS" pitchFamily="66" charset="0"/>
                <a:cs typeface="Arial" pitchFamily="34" charset="0"/>
              </a:defRPr>
            </a:lvl4pPr>
            <a:lvl5pPr marL="2057400" indent="-228600" eaLnBrk="0" hangingPunct="0">
              <a:tabLst>
                <a:tab pos="537527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b="1" dirty="0" smtClean="0">
                <a:solidFill>
                  <a:srgbClr val="800000"/>
                </a:solidFill>
                <a:latin typeface="+mj-lt"/>
              </a:rPr>
              <a:t>2015</a:t>
            </a:r>
            <a:endParaRPr lang="en-US" altLang="en-US" sz="2200" b="1" dirty="0">
              <a:solidFill>
                <a:srgbClr val="800000"/>
              </a:solidFill>
              <a:latin typeface="+mj-lt"/>
            </a:endParaRPr>
          </a:p>
        </p:txBody>
      </p:sp>
      <p:sp>
        <p:nvSpPr>
          <p:cNvPr id="886793" name="Text Box 9"/>
          <p:cNvSpPr txBox="1">
            <a:spLocks noChangeArrowheads="1"/>
          </p:cNvSpPr>
          <p:nvPr/>
        </p:nvSpPr>
        <p:spPr bwMode="auto">
          <a:xfrm>
            <a:off x="1676400" y="4648200"/>
            <a:ext cx="71628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375275" algn="r"/>
                <a:tab pos="7605713" algn="r"/>
              </a:tabLst>
              <a:defRPr sz="2300">
                <a:solidFill>
                  <a:schemeClr val="tx1"/>
                </a:solidFill>
                <a:latin typeface="Comic Sans MS" pitchFamily="66" charset="0"/>
                <a:cs typeface="Arial" pitchFamily="34" charset="0"/>
              </a:defRPr>
            </a:lvl1pPr>
            <a:lvl2pPr marL="742950" indent="-285750" eaLnBrk="0" hangingPunct="0">
              <a:tabLst>
                <a:tab pos="5375275" algn="r"/>
                <a:tab pos="7605713" algn="r"/>
              </a:tabLst>
              <a:defRPr sz="2300">
                <a:solidFill>
                  <a:schemeClr val="tx1"/>
                </a:solidFill>
                <a:latin typeface="Comic Sans MS" pitchFamily="66" charset="0"/>
                <a:cs typeface="Arial" pitchFamily="34" charset="0"/>
              </a:defRPr>
            </a:lvl2pPr>
            <a:lvl3pPr marL="1143000" indent="-228600" eaLnBrk="0" hangingPunct="0">
              <a:tabLst>
                <a:tab pos="5375275" algn="r"/>
                <a:tab pos="7605713" algn="r"/>
              </a:tabLst>
              <a:defRPr sz="2300">
                <a:solidFill>
                  <a:schemeClr val="tx1"/>
                </a:solidFill>
                <a:latin typeface="Comic Sans MS" pitchFamily="66" charset="0"/>
                <a:cs typeface="Arial" pitchFamily="34" charset="0"/>
              </a:defRPr>
            </a:lvl3pPr>
            <a:lvl4pPr marL="1600200" indent="-228600" eaLnBrk="0" hangingPunct="0">
              <a:tabLst>
                <a:tab pos="5375275" algn="r"/>
                <a:tab pos="7605713" algn="r"/>
              </a:tabLst>
              <a:defRPr sz="2300">
                <a:solidFill>
                  <a:schemeClr val="tx1"/>
                </a:solidFill>
                <a:latin typeface="Comic Sans MS" pitchFamily="66" charset="0"/>
                <a:cs typeface="Arial" pitchFamily="34" charset="0"/>
              </a:defRPr>
            </a:lvl4pPr>
            <a:lvl5pPr marL="2057400" indent="-228600" eaLnBrk="0" hangingPunct="0">
              <a:tabLst>
                <a:tab pos="537527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Cash	28,000</a:t>
            </a:r>
          </a:p>
        </p:txBody>
      </p:sp>
      <p:sp>
        <p:nvSpPr>
          <p:cNvPr id="886794" name="Text Box 10"/>
          <p:cNvSpPr txBox="1">
            <a:spLocks noChangeArrowheads="1"/>
          </p:cNvSpPr>
          <p:nvPr/>
        </p:nvSpPr>
        <p:spPr bwMode="auto">
          <a:xfrm>
            <a:off x="1676400" y="5106988"/>
            <a:ext cx="71628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6858000" algn="r"/>
                <a:tab pos="7605713" algn="r"/>
              </a:tabLst>
              <a:defRPr sz="2300">
                <a:solidFill>
                  <a:schemeClr val="tx1"/>
                </a:solidFill>
                <a:latin typeface="Comic Sans MS" pitchFamily="66" charset="0"/>
                <a:cs typeface="Arial" pitchFamily="34" charset="0"/>
              </a:defRPr>
            </a:lvl1pPr>
            <a:lvl2pPr marL="742950" indent="-285750" eaLnBrk="0" hangingPunct="0">
              <a:tabLst>
                <a:tab pos="6858000" algn="r"/>
                <a:tab pos="7605713" algn="r"/>
              </a:tabLst>
              <a:defRPr sz="2300">
                <a:solidFill>
                  <a:schemeClr val="tx1"/>
                </a:solidFill>
                <a:latin typeface="Comic Sans MS" pitchFamily="66" charset="0"/>
                <a:cs typeface="Arial" pitchFamily="34" charset="0"/>
              </a:defRPr>
            </a:lvl2pPr>
            <a:lvl3pPr marL="1143000" indent="-228600" eaLnBrk="0" hangingPunct="0">
              <a:tabLst>
                <a:tab pos="6858000" algn="r"/>
                <a:tab pos="7605713" algn="r"/>
              </a:tabLst>
              <a:defRPr sz="2300">
                <a:solidFill>
                  <a:schemeClr val="tx1"/>
                </a:solidFill>
                <a:latin typeface="Comic Sans MS" pitchFamily="66" charset="0"/>
                <a:cs typeface="Arial" pitchFamily="34" charset="0"/>
              </a:defRPr>
            </a:lvl3pPr>
            <a:lvl4pPr marL="1600200" indent="-228600" eaLnBrk="0" hangingPunct="0">
              <a:tabLst>
                <a:tab pos="6858000" algn="r"/>
                <a:tab pos="7605713" algn="r"/>
              </a:tabLst>
              <a:defRPr sz="2300">
                <a:solidFill>
                  <a:schemeClr val="tx1"/>
                </a:solidFill>
                <a:latin typeface="Comic Sans MS" pitchFamily="66" charset="0"/>
                <a:cs typeface="Arial" pitchFamily="34" charset="0"/>
              </a:defRPr>
            </a:lvl4pPr>
            <a:lvl5pPr marL="2057400" indent="-228600" eaLnBrk="0" hangingPunct="0">
              <a:tabLst>
                <a:tab pos="6858000"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6858000"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6858000"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6858000"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6858000"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	Investment in Song  </a:t>
            </a:r>
            <a:r>
              <a:rPr lang="en-US" altLang="en-US" sz="2000">
                <a:latin typeface="+mj-lt"/>
              </a:rPr>
              <a:t>(.8 x $35,000)</a:t>
            </a:r>
            <a:r>
              <a:rPr lang="en-US" altLang="en-US" sz="2200">
                <a:latin typeface="+mj-lt"/>
              </a:rPr>
              <a:t>	28,000</a:t>
            </a:r>
          </a:p>
        </p:txBody>
      </p:sp>
      <p:sp>
        <p:nvSpPr>
          <p:cNvPr id="3082" name="Text Box 11"/>
          <p:cNvSpPr txBox="1">
            <a:spLocks noChangeArrowheads="1"/>
          </p:cNvSpPr>
          <p:nvPr/>
        </p:nvSpPr>
        <p:spPr bwMode="auto">
          <a:xfrm>
            <a:off x="533400" y="4648200"/>
            <a:ext cx="914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375275" algn="r"/>
                <a:tab pos="7605713" algn="r"/>
              </a:tabLst>
              <a:defRPr sz="2300">
                <a:solidFill>
                  <a:schemeClr val="tx1"/>
                </a:solidFill>
                <a:latin typeface="Comic Sans MS" pitchFamily="66" charset="0"/>
                <a:cs typeface="Arial" pitchFamily="34" charset="0"/>
              </a:defRPr>
            </a:lvl1pPr>
            <a:lvl2pPr marL="742950" indent="-285750" eaLnBrk="0" hangingPunct="0">
              <a:tabLst>
                <a:tab pos="5375275" algn="r"/>
                <a:tab pos="7605713" algn="r"/>
              </a:tabLst>
              <a:defRPr sz="2300">
                <a:solidFill>
                  <a:schemeClr val="tx1"/>
                </a:solidFill>
                <a:latin typeface="Comic Sans MS" pitchFamily="66" charset="0"/>
                <a:cs typeface="Arial" pitchFamily="34" charset="0"/>
              </a:defRPr>
            </a:lvl2pPr>
            <a:lvl3pPr marL="1143000" indent="-228600" eaLnBrk="0" hangingPunct="0">
              <a:tabLst>
                <a:tab pos="5375275" algn="r"/>
                <a:tab pos="7605713" algn="r"/>
              </a:tabLst>
              <a:defRPr sz="2300">
                <a:solidFill>
                  <a:schemeClr val="tx1"/>
                </a:solidFill>
                <a:latin typeface="Comic Sans MS" pitchFamily="66" charset="0"/>
                <a:cs typeface="Arial" pitchFamily="34" charset="0"/>
              </a:defRPr>
            </a:lvl3pPr>
            <a:lvl4pPr marL="1600200" indent="-228600" eaLnBrk="0" hangingPunct="0">
              <a:tabLst>
                <a:tab pos="5375275" algn="r"/>
                <a:tab pos="7605713" algn="r"/>
              </a:tabLst>
              <a:defRPr sz="2300">
                <a:solidFill>
                  <a:schemeClr val="tx1"/>
                </a:solidFill>
                <a:latin typeface="Comic Sans MS" pitchFamily="66" charset="0"/>
                <a:cs typeface="Arial" pitchFamily="34" charset="0"/>
              </a:defRPr>
            </a:lvl4pPr>
            <a:lvl5pPr marL="2057400" indent="-228600" eaLnBrk="0" hangingPunct="0">
              <a:tabLst>
                <a:tab pos="537527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b="1" dirty="0" smtClean="0">
                <a:solidFill>
                  <a:srgbClr val="800000"/>
                </a:solidFill>
                <a:latin typeface="+mj-lt"/>
              </a:rPr>
              <a:t>2016</a:t>
            </a:r>
            <a:endParaRPr lang="en-US" altLang="en-US" sz="2200" b="1" dirty="0">
              <a:solidFill>
                <a:srgbClr val="800000"/>
              </a:solidFill>
              <a:latin typeface="+mj-lt"/>
            </a:endParaRPr>
          </a:p>
        </p:txBody>
      </p:sp>
      <p:sp>
        <p:nvSpPr>
          <p:cNvPr id="886797" name="Text Box 13"/>
          <p:cNvSpPr txBox="1">
            <a:spLocks noChangeArrowheads="1"/>
          </p:cNvSpPr>
          <p:nvPr/>
        </p:nvSpPr>
        <p:spPr bwMode="auto">
          <a:xfrm>
            <a:off x="1676400" y="5516563"/>
            <a:ext cx="7162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6858000" algn="r"/>
                <a:tab pos="7605713" algn="r"/>
              </a:tabLst>
              <a:defRPr sz="2300">
                <a:solidFill>
                  <a:schemeClr val="tx1"/>
                </a:solidFill>
                <a:latin typeface="Comic Sans MS" pitchFamily="66" charset="0"/>
                <a:cs typeface="Arial" pitchFamily="34" charset="0"/>
              </a:defRPr>
            </a:lvl1pPr>
            <a:lvl2pPr marL="742950" indent="-285750" eaLnBrk="0" hangingPunct="0">
              <a:tabLst>
                <a:tab pos="6858000" algn="r"/>
                <a:tab pos="7605713" algn="r"/>
              </a:tabLst>
              <a:defRPr sz="2300">
                <a:solidFill>
                  <a:schemeClr val="tx1"/>
                </a:solidFill>
                <a:latin typeface="Comic Sans MS" pitchFamily="66" charset="0"/>
                <a:cs typeface="Arial" pitchFamily="34" charset="0"/>
              </a:defRPr>
            </a:lvl2pPr>
            <a:lvl3pPr marL="1143000" indent="-228600" eaLnBrk="0" hangingPunct="0">
              <a:tabLst>
                <a:tab pos="6858000" algn="r"/>
                <a:tab pos="7605713" algn="r"/>
              </a:tabLst>
              <a:defRPr sz="2300">
                <a:solidFill>
                  <a:schemeClr val="tx1"/>
                </a:solidFill>
                <a:latin typeface="Comic Sans MS" pitchFamily="66" charset="0"/>
                <a:cs typeface="Arial" pitchFamily="34" charset="0"/>
              </a:defRPr>
            </a:lvl3pPr>
            <a:lvl4pPr marL="1600200" indent="-228600" eaLnBrk="0" hangingPunct="0">
              <a:tabLst>
                <a:tab pos="6858000" algn="r"/>
                <a:tab pos="7605713" algn="r"/>
              </a:tabLst>
              <a:defRPr sz="2300">
                <a:solidFill>
                  <a:schemeClr val="tx1"/>
                </a:solidFill>
                <a:latin typeface="Comic Sans MS" pitchFamily="66" charset="0"/>
                <a:cs typeface="Arial" pitchFamily="34" charset="0"/>
              </a:defRPr>
            </a:lvl4pPr>
            <a:lvl5pPr marL="2057400" indent="-228600" eaLnBrk="0" hangingPunct="0">
              <a:tabLst>
                <a:tab pos="6858000"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6858000"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6858000"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6858000"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6858000"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000" dirty="0" smtClean="0">
                <a:latin typeface="+mj-lt"/>
              </a:rPr>
              <a:t>(liquidating </a:t>
            </a:r>
            <a:r>
              <a:rPr lang="en-US" altLang="en-US" sz="2000" dirty="0">
                <a:latin typeface="+mj-lt"/>
              </a:rPr>
              <a:t>dividend</a:t>
            </a:r>
            <a:r>
              <a:rPr lang="en-US" altLang="en-US" sz="1800" dirty="0">
                <a:latin typeface="+mj-lt"/>
              </a:rPr>
              <a:t>)</a:t>
            </a:r>
            <a:r>
              <a:rPr lang="en-US" altLang="en-US" sz="2000" dirty="0">
                <a:latin typeface="+mj-lt"/>
              </a:rPr>
              <a:t>	</a:t>
            </a:r>
          </a:p>
        </p:txBody>
      </p:sp>
      <p:sp>
        <p:nvSpPr>
          <p:cNvPr id="886798" name="Rectangle 14"/>
          <p:cNvSpPr>
            <a:spLocks noChangeArrowheads="1"/>
          </p:cNvSpPr>
          <p:nvPr/>
        </p:nvSpPr>
        <p:spPr bwMode="auto">
          <a:xfrm>
            <a:off x="533400" y="1752600"/>
            <a:ext cx="8305800" cy="838200"/>
          </a:xfrm>
          <a:prstGeom prst="rect">
            <a:avLst/>
          </a:prstGeom>
          <a:solidFill>
            <a:schemeClr val="bg1"/>
          </a:solidFill>
          <a:ln w="28575">
            <a:noFill/>
            <a:miter lim="800000"/>
            <a:headEnd/>
            <a:tailEnd/>
          </a:ln>
          <a:effectLst/>
        </p:spPr>
        <p:txBody>
          <a:bodyPr lIns="90488" tIns="44450" rIns="90488" bIns="44450"/>
          <a:lstStyle/>
          <a:p>
            <a:pPr indent="6350" eaLnBrk="0" hangingPunct="0">
              <a:lnSpc>
                <a:spcPct val="110000"/>
              </a:lnSpc>
              <a:spcBef>
                <a:spcPct val="30000"/>
              </a:spcBef>
              <a:buClr>
                <a:schemeClr val="accent2"/>
              </a:buClr>
              <a:buSzPct val="75000"/>
              <a:buFont typeface="Wingdings" pitchFamily="2" charset="2"/>
              <a:buNone/>
              <a:defRPr/>
            </a:pPr>
            <a:r>
              <a:rPr lang="en-US" sz="2200" b="1" dirty="0">
                <a:solidFill>
                  <a:srgbClr val="800000"/>
                </a:solidFill>
                <a:effectLst>
                  <a:outerShdw blurRad="38100" dist="38100" dir="2700000" algn="tl">
                    <a:srgbClr val="C0C0C0"/>
                  </a:outerShdw>
                </a:effectLst>
                <a:latin typeface="+mj-lt"/>
                <a:cs typeface="+mn-cs"/>
              </a:rPr>
              <a:t>E4-1:</a:t>
            </a:r>
            <a:r>
              <a:rPr lang="en-US" sz="2200" dirty="0">
                <a:solidFill>
                  <a:schemeClr val="bg2"/>
                </a:solidFill>
                <a:effectLst>
                  <a:outerShdw blurRad="38100" dist="38100" dir="2700000" algn="tl">
                    <a:srgbClr val="C0C0C0"/>
                  </a:outerShdw>
                </a:effectLst>
                <a:latin typeface="+mj-lt"/>
                <a:cs typeface="+mn-cs"/>
              </a:rPr>
              <a:t>  </a:t>
            </a:r>
            <a:r>
              <a:rPr lang="en-US" sz="2200" b="1" dirty="0">
                <a:solidFill>
                  <a:srgbClr val="000000"/>
                </a:solidFill>
                <a:latin typeface="+mj-lt"/>
                <a:cs typeface="+mn-cs"/>
              </a:rPr>
              <a:t>A. </a:t>
            </a:r>
            <a:r>
              <a:rPr lang="en-US" sz="2200" dirty="0">
                <a:solidFill>
                  <a:srgbClr val="000000"/>
                </a:solidFill>
                <a:latin typeface="+mj-lt"/>
                <a:cs typeface="+mn-cs"/>
              </a:rPr>
              <a:t>Percy Company uses the </a:t>
            </a:r>
            <a:r>
              <a:rPr lang="en-US" sz="2200" b="1" dirty="0">
                <a:solidFill>
                  <a:srgbClr val="800000"/>
                </a:solidFill>
                <a:latin typeface="+mj-lt"/>
                <a:cs typeface="+mn-cs"/>
              </a:rPr>
              <a:t>cost method</a:t>
            </a:r>
            <a:r>
              <a:rPr lang="en-US" sz="2200" dirty="0">
                <a:solidFill>
                  <a:srgbClr val="000000"/>
                </a:solidFill>
                <a:latin typeface="+mj-lt"/>
                <a:cs typeface="+mn-cs"/>
              </a:rPr>
              <a:t> to record its investment.</a:t>
            </a:r>
          </a:p>
        </p:txBody>
      </p:sp>
      <p:graphicFrame>
        <p:nvGraphicFramePr>
          <p:cNvPr id="3074" name="Object 15"/>
          <p:cNvGraphicFramePr>
            <a:graphicFrameLocks noChangeAspect="1"/>
          </p:cNvGraphicFramePr>
          <p:nvPr>
            <p:extLst>
              <p:ext uri="{D42A27DB-BD31-4B8C-83A1-F6EECF244321}">
                <p14:modId xmlns:p14="http://schemas.microsoft.com/office/powerpoint/2010/main" val="502408608"/>
              </p:ext>
            </p:extLst>
          </p:nvPr>
        </p:nvGraphicFramePr>
        <p:xfrm>
          <a:off x="686593" y="2435225"/>
          <a:ext cx="7770813" cy="993775"/>
        </p:xfrm>
        <a:graphic>
          <a:graphicData uri="http://schemas.openxmlformats.org/presentationml/2006/ole">
            <mc:AlternateContent xmlns:mc="http://schemas.openxmlformats.org/markup-compatibility/2006">
              <mc:Choice xmlns:v="urn:schemas-microsoft-com:vml" Requires="v">
                <p:oleObj spid="_x0000_s18442" name="Worksheet" r:id="rId5" imgW="6032500" imgH="787400" progId="Excel.Sheet.8">
                  <p:embed/>
                </p:oleObj>
              </mc:Choice>
              <mc:Fallback>
                <p:oleObj name="Worksheet" r:id="rId5" imgW="6032500" imgH="7874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6593" y="2435225"/>
                        <a:ext cx="7770813" cy="9937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cap="sq">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Title 6"/>
          <p:cNvSpPr>
            <a:spLocks noGrp="1"/>
          </p:cNvSpPr>
          <p:nvPr>
            <p:ph type="title"/>
          </p:nvPr>
        </p:nvSpPr>
        <p:spPr/>
        <p:txBody>
          <a:bodyPr/>
          <a:lstStyle/>
          <a:p>
            <a:r>
              <a:rPr lang="en-US" sz="3200" dirty="0" smtClean="0"/>
              <a:t>Accounting for Investments by the Cost Method</a:t>
            </a:r>
            <a:endParaRPr lang="en-US" sz="3200" dirty="0"/>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10</a:t>
            </a:fld>
            <a:endParaRPr lang="en-US">
              <a:latin typeface="+mj-lt"/>
            </a:endParaRPr>
          </a:p>
        </p:txBody>
      </p:sp>
    </p:spTree>
    <p:extLst>
      <p:ext uri="{BB962C8B-B14F-4D97-AF65-F5344CB8AC3E}">
        <p14:creationId xmlns:p14="http://schemas.microsoft.com/office/powerpoint/2010/main" val="1046152492"/>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86790"/>
                                        </p:tgtEl>
                                        <p:attrNameLst>
                                          <p:attrName>style.visibility</p:attrName>
                                        </p:attrNameLst>
                                      </p:cBhvr>
                                      <p:to>
                                        <p:strVal val="visible"/>
                                      </p:to>
                                    </p:set>
                                    <p:animEffect transition="in" filter="wipe(left)">
                                      <p:cBhvr>
                                        <p:cTn id="7" dur="500"/>
                                        <p:tgtEl>
                                          <p:spTgt spid="8867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86791"/>
                                        </p:tgtEl>
                                        <p:attrNameLst>
                                          <p:attrName>style.visibility</p:attrName>
                                        </p:attrNameLst>
                                      </p:cBhvr>
                                      <p:to>
                                        <p:strVal val="visible"/>
                                      </p:to>
                                    </p:set>
                                    <p:animEffect transition="in" filter="wipe(left)">
                                      <p:cBhvr>
                                        <p:cTn id="12" dur="500"/>
                                        <p:tgtEl>
                                          <p:spTgt spid="88679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86793"/>
                                        </p:tgtEl>
                                        <p:attrNameLst>
                                          <p:attrName>style.visibility</p:attrName>
                                        </p:attrNameLst>
                                      </p:cBhvr>
                                      <p:to>
                                        <p:strVal val="visible"/>
                                      </p:to>
                                    </p:set>
                                    <p:animEffect transition="in" filter="wipe(left)">
                                      <p:cBhvr>
                                        <p:cTn id="17" dur="500"/>
                                        <p:tgtEl>
                                          <p:spTgt spid="88679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86794"/>
                                        </p:tgtEl>
                                        <p:attrNameLst>
                                          <p:attrName>style.visibility</p:attrName>
                                        </p:attrNameLst>
                                      </p:cBhvr>
                                      <p:to>
                                        <p:strVal val="visible"/>
                                      </p:to>
                                    </p:set>
                                    <p:animEffect transition="in" filter="wipe(left)">
                                      <p:cBhvr>
                                        <p:cTn id="22" dur="500"/>
                                        <p:tgtEl>
                                          <p:spTgt spid="88679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86797"/>
                                        </p:tgtEl>
                                        <p:attrNameLst>
                                          <p:attrName>style.visibility</p:attrName>
                                        </p:attrNameLst>
                                      </p:cBhvr>
                                      <p:to>
                                        <p:strVal val="visible"/>
                                      </p:to>
                                    </p:set>
                                    <p:animEffect transition="in" filter="wipe(left)">
                                      <p:cBhvr>
                                        <p:cTn id="27" dur="500"/>
                                        <p:tgtEl>
                                          <p:spTgt spid="8867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6790" grpId="0"/>
      <p:bldP spid="886791" grpId="0"/>
      <p:bldP spid="886793" grpId="0"/>
      <p:bldP spid="886794" grpId="0"/>
      <p:bldP spid="88679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82" name="Rectangle 2"/>
          <p:cNvSpPr>
            <a:spLocks noChangeArrowheads="1"/>
          </p:cNvSpPr>
          <p:nvPr/>
        </p:nvSpPr>
        <p:spPr bwMode="auto">
          <a:xfrm>
            <a:off x="533400" y="1600200"/>
            <a:ext cx="8305800" cy="838200"/>
          </a:xfrm>
          <a:prstGeom prst="rect">
            <a:avLst/>
          </a:prstGeom>
          <a:solidFill>
            <a:schemeClr val="bg1"/>
          </a:solidFill>
          <a:ln w="28575">
            <a:noFill/>
            <a:miter lim="800000"/>
            <a:headEnd/>
            <a:tailEnd/>
          </a:ln>
          <a:effectLst/>
        </p:spPr>
        <p:txBody>
          <a:bodyPr lIns="90488" tIns="44450" rIns="90488" bIns="44450"/>
          <a:lstStyle/>
          <a:p>
            <a:pPr indent="6350" eaLnBrk="0" hangingPunct="0">
              <a:lnSpc>
                <a:spcPct val="110000"/>
              </a:lnSpc>
              <a:spcBef>
                <a:spcPct val="30000"/>
              </a:spcBef>
              <a:buClr>
                <a:schemeClr val="accent2"/>
              </a:buClr>
              <a:buSzPct val="75000"/>
              <a:buFont typeface="Wingdings" pitchFamily="2" charset="2"/>
              <a:buNone/>
              <a:defRPr/>
            </a:pPr>
            <a:r>
              <a:rPr lang="en-US" sz="2200" b="1" dirty="0">
                <a:solidFill>
                  <a:srgbClr val="800000"/>
                </a:solidFill>
                <a:effectLst>
                  <a:outerShdw blurRad="38100" dist="38100" dir="2700000" algn="tl">
                    <a:srgbClr val="C0C0C0"/>
                  </a:outerShdw>
                </a:effectLst>
                <a:latin typeface="+mj-lt"/>
                <a:cs typeface="+mn-cs"/>
              </a:rPr>
              <a:t>E4-1:</a:t>
            </a:r>
            <a:r>
              <a:rPr lang="en-US" sz="2200" dirty="0">
                <a:solidFill>
                  <a:schemeClr val="bg2"/>
                </a:solidFill>
                <a:effectLst>
                  <a:outerShdw blurRad="38100" dist="38100" dir="2700000" algn="tl">
                    <a:srgbClr val="C0C0C0"/>
                  </a:outerShdw>
                </a:effectLst>
                <a:latin typeface="+mj-lt"/>
                <a:cs typeface="+mn-cs"/>
              </a:rPr>
              <a:t>  </a:t>
            </a:r>
            <a:r>
              <a:rPr lang="en-US" sz="2200" b="1" dirty="0">
                <a:solidFill>
                  <a:srgbClr val="000000"/>
                </a:solidFill>
                <a:latin typeface="+mj-lt"/>
                <a:cs typeface="+mn-cs"/>
              </a:rPr>
              <a:t>B. </a:t>
            </a:r>
            <a:r>
              <a:rPr lang="en-US" sz="2200" dirty="0">
                <a:solidFill>
                  <a:srgbClr val="000000"/>
                </a:solidFill>
                <a:latin typeface="+mj-lt"/>
                <a:cs typeface="+mn-cs"/>
              </a:rPr>
              <a:t>Percy Company uses the </a:t>
            </a:r>
            <a:r>
              <a:rPr lang="en-US" sz="2200" b="1" dirty="0">
                <a:solidFill>
                  <a:srgbClr val="800000"/>
                </a:solidFill>
                <a:latin typeface="+mj-lt"/>
                <a:cs typeface="+mn-cs"/>
              </a:rPr>
              <a:t>partial equity method</a:t>
            </a:r>
            <a:r>
              <a:rPr lang="en-US" sz="2200" dirty="0">
                <a:solidFill>
                  <a:srgbClr val="000000"/>
                </a:solidFill>
                <a:latin typeface="+mj-lt"/>
                <a:cs typeface="+mn-cs"/>
              </a:rPr>
              <a:t> to record its investment.</a:t>
            </a:r>
          </a:p>
        </p:txBody>
      </p:sp>
      <p:graphicFrame>
        <p:nvGraphicFramePr>
          <p:cNvPr id="4098" name="Object 4"/>
          <p:cNvGraphicFramePr>
            <a:graphicFrameLocks noChangeAspect="1"/>
          </p:cNvGraphicFramePr>
          <p:nvPr>
            <p:extLst>
              <p:ext uri="{D42A27DB-BD31-4B8C-83A1-F6EECF244321}">
                <p14:modId xmlns:p14="http://schemas.microsoft.com/office/powerpoint/2010/main" val="166119128"/>
              </p:ext>
            </p:extLst>
          </p:nvPr>
        </p:nvGraphicFramePr>
        <p:xfrm>
          <a:off x="609600" y="2359025"/>
          <a:ext cx="7770813" cy="993775"/>
        </p:xfrm>
        <a:graphic>
          <a:graphicData uri="http://schemas.openxmlformats.org/presentationml/2006/ole">
            <mc:AlternateContent xmlns:mc="http://schemas.openxmlformats.org/markup-compatibility/2006">
              <mc:Choice xmlns:v="urn:schemas-microsoft-com:vml" Requires="v">
                <p:oleObj spid="_x0000_s19466" name="Worksheet" r:id="rId5" imgW="6032500" imgH="787400" progId="Excel.Sheet.8">
                  <p:embed/>
                </p:oleObj>
              </mc:Choice>
              <mc:Fallback>
                <p:oleObj name="Worksheet" r:id="rId5" imgW="6032500" imgH="7874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2359025"/>
                        <a:ext cx="7770813" cy="9937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cap="sq">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90885" name="Text Box 5"/>
          <p:cNvSpPr txBox="1">
            <a:spLocks noChangeArrowheads="1"/>
          </p:cNvSpPr>
          <p:nvPr/>
        </p:nvSpPr>
        <p:spPr bwMode="auto">
          <a:xfrm>
            <a:off x="1676400" y="6369050"/>
            <a:ext cx="7315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dirty="0">
                <a:latin typeface="+mj-lt"/>
                <a:cs typeface="+mn-cs"/>
              </a:rPr>
              <a:t>LO 2  Journal entries for Parent using partial equity method.</a:t>
            </a:r>
          </a:p>
        </p:txBody>
      </p:sp>
      <p:sp>
        <p:nvSpPr>
          <p:cNvPr id="890886" name="Text Box 6"/>
          <p:cNvSpPr txBox="1">
            <a:spLocks noChangeArrowheads="1"/>
          </p:cNvSpPr>
          <p:nvPr/>
        </p:nvSpPr>
        <p:spPr bwMode="auto">
          <a:xfrm>
            <a:off x="1524000" y="3276600"/>
            <a:ext cx="7391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597525" algn="r"/>
                <a:tab pos="7605713" algn="r"/>
              </a:tabLst>
              <a:defRPr sz="2300">
                <a:solidFill>
                  <a:schemeClr val="tx1"/>
                </a:solidFill>
                <a:latin typeface="Comic Sans MS" pitchFamily="66" charset="0"/>
                <a:cs typeface="Arial" pitchFamily="34" charset="0"/>
              </a:defRPr>
            </a:lvl1pPr>
            <a:lvl2pPr marL="742950" indent="-285750" eaLnBrk="0" hangingPunct="0">
              <a:tabLst>
                <a:tab pos="5597525" algn="r"/>
                <a:tab pos="7605713" algn="r"/>
              </a:tabLst>
              <a:defRPr sz="2300">
                <a:solidFill>
                  <a:schemeClr val="tx1"/>
                </a:solidFill>
                <a:latin typeface="Comic Sans MS" pitchFamily="66" charset="0"/>
                <a:cs typeface="Arial" pitchFamily="34" charset="0"/>
              </a:defRPr>
            </a:lvl2pPr>
            <a:lvl3pPr marL="1143000" indent="-228600" eaLnBrk="0" hangingPunct="0">
              <a:tabLst>
                <a:tab pos="5597525" algn="r"/>
                <a:tab pos="7605713" algn="r"/>
              </a:tabLst>
              <a:defRPr sz="2300">
                <a:solidFill>
                  <a:schemeClr val="tx1"/>
                </a:solidFill>
                <a:latin typeface="Comic Sans MS" pitchFamily="66" charset="0"/>
                <a:cs typeface="Arial" pitchFamily="34" charset="0"/>
              </a:defRPr>
            </a:lvl3pPr>
            <a:lvl4pPr marL="1600200" indent="-228600" eaLnBrk="0" hangingPunct="0">
              <a:tabLst>
                <a:tab pos="5597525" algn="r"/>
                <a:tab pos="7605713" algn="r"/>
              </a:tabLst>
              <a:defRPr sz="2300">
                <a:solidFill>
                  <a:schemeClr val="tx1"/>
                </a:solidFill>
                <a:latin typeface="Comic Sans MS" pitchFamily="66" charset="0"/>
                <a:cs typeface="Arial" pitchFamily="34" charset="0"/>
              </a:defRPr>
            </a:lvl4pPr>
            <a:lvl5pPr marL="2057400" indent="-228600" eaLnBrk="0" hangingPunct="0">
              <a:tabLst>
                <a:tab pos="559752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Investment in Song	387,000</a:t>
            </a:r>
          </a:p>
        </p:txBody>
      </p:sp>
      <p:sp>
        <p:nvSpPr>
          <p:cNvPr id="890887" name="Text Box 7"/>
          <p:cNvSpPr txBox="1">
            <a:spLocks noChangeArrowheads="1"/>
          </p:cNvSpPr>
          <p:nvPr/>
        </p:nvSpPr>
        <p:spPr bwMode="auto">
          <a:xfrm>
            <a:off x="1524000" y="3735388"/>
            <a:ext cx="73914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7148513" algn="r"/>
                <a:tab pos="7605713" algn="r"/>
              </a:tabLst>
              <a:defRPr sz="2300">
                <a:solidFill>
                  <a:schemeClr val="tx1"/>
                </a:solidFill>
                <a:latin typeface="Comic Sans MS" pitchFamily="66" charset="0"/>
                <a:cs typeface="Arial" pitchFamily="34" charset="0"/>
              </a:defRPr>
            </a:lvl1pPr>
            <a:lvl2pPr marL="742950" indent="-285750" eaLnBrk="0" hangingPunct="0">
              <a:tabLst>
                <a:tab pos="7148513" algn="r"/>
                <a:tab pos="7605713" algn="r"/>
              </a:tabLst>
              <a:defRPr sz="2300">
                <a:solidFill>
                  <a:schemeClr val="tx1"/>
                </a:solidFill>
                <a:latin typeface="Comic Sans MS" pitchFamily="66" charset="0"/>
                <a:cs typeface="Arial" pitchFamily="34" charset="0"/>
              </a:defRPr>
            </a:lvl2pPr>
            <a:lvl3pPr marL="1143000" indent="-228600" eaLnBrk="0" hangingPunct="0">
              <a:tabLst>
                <a:tab pos="7148513" algn="r"/>
                <a:tab pos="7605713" algn="r"/>
              </a:tabLst>
              <a:defRPr sz="2300">
                <a:solidFill>
                  <a:schemeClr val="tx1"/>
                </a:solidFill>
                <a:latin typeface="Comic Sans MS" pitchFamily="66" charset="0"/>
                <a:cs typeface="Arial" pitchFamily="34" charset="0"/>
              </a:defRPr>
            </a:lvl3pPr>
            <a:lvl4pPr marL="1600200" indent="-228600" eaLnBrk="0" hangingPunct="0">
              <a:tabLst>
                <a:tab pos="7148513" algn="r"/>
                <a:tab pos="7605713" algn="r"/>
              </a:tabLst>
              <a:defRPr sz="2300">
                <a:solidFill>
                  <a:schemeClr val="tx1"/>
                </a:solidFill>
                <a:latin typeface="Comic Sans MS" pitchFamily="66" charset="0"/>
                <a:cs typeface="Arial" pitchFamily="34" charset="0"/>
              </a:defRPr>
            </a:lvl4pPr>
            <a:lvl5pPr marL="2057400" indent="-228600" eaLnBrk="0" hangingPunct="0">
              <a:tabLst>
                <a:tab pos="714851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dirty="0">
                <a:latin typeface="+mj-lt"/>
              </a:rPr>
              <a:t>	Cash	387,000</a:t>
            </a:r>
          </a:p>
        </p:txBody>
      </p:sp>
      <p:sp>
        <p:nvSpPr>
          <p:cNvPr id="4104" name="Text Box 8"/>
          <p:cNvSpPr txBox="1">
            <a:spLocks noChangeArrowheads="1"/>
          </p:cNvSpPr>
          <p:nvPr/>
        </p:nvSpPr>
        <p:spPr bwMode="auto">
          <a:xfrm>
            <a:off x="533400" y="3276600"/>
            <a:ext cx="914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375275" algn="r"/>
                <a:tab pos="7605713" algn="r"/>
              </a:tabLst>
              <a:defRPr sz="2300">
                <a:solidFill>
                  <a:schemeClr val="tx1"/>
                </a:solidFill>
                <a:latin typeface="Comic Sans MS" pitchFamily="66" charset="0"/>
                <a:cs typeface="Arial" pitchFamily="34" charset="0"/>
              </a:defRPr>
            </a:lvl1pPr>
            <a:lvl2pPr marL="742950" indent="-285750" eaLnBrk="0" hangingPunct="0">
              <a:tabLst>
                <a:tab pos="5375275" algn="r"/>
                <a:tab pos="7605713" algn="r"/>
              </a:tabLst>
              <a:defRPr sz="2300">
                <a:solidFill>
                  <a:schemeClr val="tx1"/>
                </a:solidFill>
                <a:latin typeface="Comic Sans MS" pitchFamily="66" charset="0"/>
                <a:cs typeface="Arial" pitchFamily="34" charset="0"/>
              </a:defRPr>
            </a:lvl2pPr>
            <a:lvl3pPr marL="1143000" indent="-228600" eaLnBrk="0" hangingPunct="0">
              <a:tabLst>
                <a:tab pos="5375275" algn="r"/>
                <a:tab pos="7605713" algn="r"/>
              </a:tabLst>
              <a:defRPr sz="2300">
                <a:solidFill>
                  <a:schemeClr val="tx1"/>
                </a:solidFill>
                <a:latin typeface="Comic Sans MS" pitchFamily="66" charset="0"/>
                <a:cs typeface="Arial" pitchFamily="34" charset="0"/>
              </a:defRPr>
            </a:lvl3pPr>
            <a:lvl4pPr marL="1600200" indent="-228600" eaLnBrk="0" hangingPunct="0">
              <a:tabLst>
                <a:tab pos="5375275" algn="r"/>
                <a:tab pos="7605713" algn="r"/>
              </a:tabLst>
              <a:defRPr sz="2300">
                <a:solidFill>
                  <a:schemeClr val="tx1"/>
                </a:solidFill>
                <a:latin typeface="Comic Sans MS" pitchFamily="66" charset="0"/>
                <a:cs typeface="Arial" pitchFamily="34" charset="0"/>
              </a:defRPr>
            </a:lvl4pPr>
            <a:lvl5pPr marL="2057400" indent="-228600" eaLnBrk="0" hangingPunct="0">
              <a:tabLst>
                <a:tab pos="537527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b="1" dirty="0" smtClean="0">
                <a:solidFill>
                  <a:srgbClr val="800000"/>
                </a:solidFill>
                <a:latin typeface="+mj-lt"/>
              </a:rPr>
              <a:t>2014</a:t>
            </a:r>
            <a:endParaRPr lang="en-US" altLang="en-US" sz="2200" b="1" dirty="0">
              <a:solidFill>
                <a:srgbClr val="800000"/>
              </a:solidFill>
              <a:latin typeface="+mj-lt"/>
            </a:endParaRPr>
          </a:p>
        </p:txBody>
      </p:sp>
      <p:sp>
        <p:nvSpPr>
          <p:cNvPr id="890889" name="Text Box 9"/>
          <p:cNvSpPr txBox="1">
            <a:spLocks noChangeArrowheads="1"/>
          </p:cNvSpPr>
          <p:nvPr/>
        </p:nvSpPr>
        <p:spPr bwMode="auto">
          <a:xfrm>
            <a:off x="1524000" y="4343400"/>
            <a:ext cx="7391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597525" algn="r"/>
                <a:tab pos="7605713" algn="r"/>
              </a:tabLst>
              <a:defRPr sz="2300">
                <a:solidFill>
                  <a:schemeClr val="tx1"/>
                </a:solidFill>
                <a:latin typeface="Comic Sans MS" pitchFamily="66" charset="0"/>
                <a:cs typeface="Arial" pitchFamily="34" charset="0"/>
              </a:defRPr>
            </a:lvl1pPr>
            <a:lvl2pPr marL="742950" indent="-285750" eaLnBrk="0" hangingPunct="0">
              <a:tabLst>
                <a:tab pos="5597525" algn="r"/>
                <a:tab pos="7605713" algn="r"/>
              </a:tabLst>
              <a:defRPr sz="2300">
                <a:solidFill>
                  <a:schemeClr val="tx1"/>
                </a:solidFill>
                <a:latin typeface="Comic Sans MS" pitchFamily="66" charset="0"/>
                <a:cs typeface="Arial" pitchFamily="34" charset="0"/>
              </a:defRPr>
            </a:lvl2pPr>
            <a:lvl3pPr marL="1143000" indent="-228600" eaLnBrk="0" hangingPunct="0">
              <a:tabLst>
                <a:tab pos="5597525" algn="r"/>
                <a:tab pos="7605713" algn="r"/>
              </a:tabLst>
              <a:defRPr sz="2300">
                <a:solidFill>
                  <a:schemeClr val="tx1"/>
                </a:solidFill>
                <a:latin typeface="Comic Sans MS" pitchFamily="66" charset="0"/>
                <a:cs typeface="Arial" pitchFamily="34" charset="0"/>
              </a:defRPr>
            </a:lvl3pPr>
            <a:lvl4pPr marL="1600200" indent="-228600" eaLnBrk="0" hangingPunct="0">
              <a:tabLst>
                <a:tab pos="5597525" algn="r"/>
                <a:tab pos="7605713" algn="r"/>
              </a:tabLst>
              <a:defRPr sz="2300">
                <a:solidFill>
                  <a:schemeClr val="tx1"/>
                </a:solidFill>
                <a:latin typeface="Comic Sans MS" pitchFamily="66" charset="0"/>
                <a:cs typeface="Arial" pitchFamily="34" charset="0"/>
              </a:defRPr>
            </a:lvl4pPr>
            <a:lvl5pPr marL="2057400" indent="-228600" eaLnBrk="0" hangingPunct="0">
              <a:tabLst>
                <a:tab pos="559752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Investment in Song 	50,800</a:t>
            </a:r>
          </a:p>
        </p:txBody>
      </p:sp>
      <p:sp>
        <p:nvSpPr>
          <p:cNvPr id="890890" name="Text Box 10"/>
          <p:cNvSpPr txBox="1">
            <a:spLocks noChangeArrowheads="1"/>
          </p:cNvSpPr>
          <p:nvPr/>
        </p:nvSpPr>
        <p:spPr bwMode="auto">
          <a:xfrm>
            <a:off x="1524000" y="4802188"/>
            <a:ext cx="73914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7148513" algn="r"/>
                <a:tab pos="7605713" algn="r"/>
              </a:tabLst>
              <a:defRPr sz="2300">
                <a:solidFill>
                  <a:schemeClr val="tx1"/>
                </a:solidFill>
                <a:latin typeface="Comic Sans MS" pitchFamily="66" charset="0"/>
                <a:cs typeface="Arial" pitchFamily="34" charset="0"/>
              </a:defRPr>
            </a:lvl1pPr>
            <a:lvl2pPr marL="742950" indent="-285750" eaLnBrk="0" hangingPunct="0">
              <a:tabLst>
                <a:tab pos="7148513" algn="r"/>
                <a:tab pos="7605713" algn="r"/>
              </a:tabLst>
              <a:defRPr sz="2300">
                <a:solidFill>
                  <a:schemeClr val="tx1"/>
                </a:solidFill>
                <a:latin typeface="Comic Sans MS" pitchFamily="66" charset="0"/>
                <a:cs typeface="Arial" pitchFamily="34" charset="0"/>
              </a:defRPr>
            </a:lvl2pPr>
            <a:lvl3pPr marL="1143000" indent="-228600" eaLnBrk="0" hangingPunct="0">
              <a:tabLst>
                <a:tab pos="7148513" algn="r"/>
                <a:tab pos="7605713" algn="r"/>
              </a:tabLst>
              <a:defRPr sz="2300">
                <a:solidFill>
                  <a:schemeClr val="tx1"/>
                </a:solidFill>
                <a:latin typeface="Comic Sans MS" pitchFamily="66" charset="0"/>
                <a:cs typeface="Arial" pitchFamily="34" charset="0"/>
              </a:defRPr>
            </a:lvl3pPr>
            <a:lvl4pPr marL="1600200" indent="-228600" eaLnBrk="0" hangingPunct="0">
              <a:tabLst>
                <a:tab pos="7148513" algn="r"/>
                <a:tab pos="7605713" algn="r"/>
              </a:tabLst>
              <a:defRPr sz="2300">
                <a:solidFill>
                  <a:schemeClr val="tx1"/>
                </a:solidFill>
                <a:latin typeface="Comic Sans MS" pitchFamily="66" charset="0"/>
                <a:cs typeface="Arial" pitchFamily="34" charset="0"/>
              </a:defRPr>
            </a:lvl4pPr>
            <a:lvl5pPr marL="2057400" indent="-228600" eaLnBrk="0" hangingPunct="0">
              <a:tabLst>
                <a:tab pos="714851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	Equity income  </a:t>
            </a:r>
            <a:r>
              <a:rPr lang="en-US" altLang="en-US" sz="2000">
                <a:latin typeface="+mj-lt"/>
              </a:rPr>
              <a:t>(.8 x $63,500)</a:t>
            </a:r>
            <a:r>
              <a:rPr lang="en-US" altLang="en-US" sz="2200">
                <a:latin typeface="+mj-lt"/>
              </a:rPr>
              <a:t>	50,800</a:t>
            </a:r>
          </a:p>
        </p:txBody>
      </p:sp>
      <p:sp>
        <p:nvSpPr>
          <p:cNvPr id="890891" name="Text Box 11"/>
          <p:cNvSpPr txBox="1">
            <a:spLocks noChangeArrowheads="1"/>
          </p:cNvSpPr>
          <p:nvPr/>
        </p:nvSpPr>
        <p:spPr bwMode="auto">
          <a:xfrm>
            <a:off x="1524000" y="5362575"/>
            <a:ext cx="7391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597525" algn="r"/>
                <a:tab pos="7605713" algn="r"/>
              </a:tabLst>
              <a:defRPr sz="2300">
                <a:solidFill>
                  <a:schemeClr val="tx1"/>
                </a:solidFill>
                <a:latin typeface="Comic Sans MS" pitchFamily="66" charset="0"/>
                <a:cs typeface="Arial" pitchFamily="34" charset="0"/>
              </a:defRPr>
            </a:lvl1pPr>
            <a:lvl2pPr marL="742950" indent="-285750" eaLnBrk="0" hangingPunct="0">
              <a:tabLst>
                <a:tab pos="5597525" algn="r"/>
                <a:tab pos="7605713" algn="r"/>
              </a:tabLst>
              <a:defRPr sz="2300">
                <a:solidFill>
                  <a:schemeClr val="tx1"/>
                </a:solidFill>
                <a:latin typeface="Comic Sans MS" pitchFamily="66" charset="0"/>
                <a:cs typeface="Arial" pitchFamily="34" charset="0"/>
              </a:defRPr>
            </a:lvl2pPr>
            <a:lvl3pPr marL="1143000" indent="-228600" eaLnBrk="0" hangingPunct="0">
              <a:tabLst>
                <a:tab pos="5597525" algn="r"/>
                <a:tab pos="7605713" algn="r"/>
              </a:tabLst>
              <a:defRPr sz="2300">
                <a:solidFill>
                  <a:schemeClr val="tx1"/>
                </a:solidFill>
                <a:latin typeface="Comic Sans MS" pitchFamily="66" charset="0"/>
                <a:cs typeface="Arial" pitchFamily="34" charset="0"/>
              </a:defRPr>
            </a:lvl3pPr>
            <a:lvl4pPr marL="1600200" indent="-228600" eaLnBrk="0" hangingPunct="0">
              <a:tabLst>
                <a:tab pos="5597525" algn="r"/>
                <a:tab pos="7605713" algn="r"/>
              </a:tabLst>
              <a:defRPr sz="2300">
                <a:solidFill>
                  <a:schemeClr val="tx1"/>
                </a:solidFill>
                <a:latin typeface="Comic Sans MS" pitchFamily="66" charset="0"/>
                <a:cs typeface="Arial" pitchFamily="34" charset="0"/>
              </a:defRPr>
            </a:lvl4pPr>
            <a:lvl5pPr marL="2057400" indent="-228600" eaLnBrk="0" hangingPunct="0">
              <a:tabLst>
                <a:tab pos="559752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Cash	20,000</a:t>
            </a:r>
          </a:p>
        </p:txBody>
      </p:sp>
      <p:sp>
        <p:nvSpPr>
          <p:cNvPr id="890892" name="Text Box 12"/>
          <p:cNvSpPr txBox="1">
            <a:spLocks noChangeArrowheads="1"/>
          </p:cNvSpPr>
          <p:nvPr/>
        </p:nvSpPr>
        <p:spPr bwMode="auto">
          <a:xfrm>
            <a:off x="1524000" y="5821363"/>
            <a:ext cx="73914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7148513" algn="r"/>
                <a:tab pos="7605713" algn="r"/>
              </a:tabLst>
              <a:defRPr sz="2300">
                <a:solidFill>
                  <a:schemeClr val="tx1"/>
                </a:solidFill>
                <a:latin typeface="Comic Sans MS" pitchFamily="66" charset="0"/>
                <a:cs typeface="Arial" pitchFamily="34" charset="0"/>
              </a:defRPr>
            </a:lvl1pPr>
            <a:lvl2pPr marL="742950" indent="-285750" eaLnBrk="0" hangingPunct="0">
              <a:tabLst>
                <a:tab pos="7148513" algn="r"/>
                <a:tab pos="7605713" algn="r"/>
              </a:tabLst>
              <a:defRPr sz="2300">
                <a:solidFill>
                  <a:schemeClr val="tx1"/>
                </a:solidFill>
                <a:latin typeface="Comic Sans MS" pitchFamily="66" charset="0"/>
                <a:cs typeface="Arial" pitchFamily="34" charset="0"/>
              </a:defRPr>
            </a:lvl2pPr>
            <a:lvl3pPr marL="1143000" indent="-228600" eaLnBrk="0" hangingPunct="0">
              <a:tabLst>
                <a:tab pos="7148513" algn="r"/>
                <a:tab pos="7605713" algn="r"/>
              </a:tabLst>
              <a:defRPr sz="2300">
                <a:solidFill>
                  <a:schemeClr val="tx1"/>
                </a:solidFill>
                <a:latin typeface="Comic Sans MS" pitchFamily="66" charset="0"/>
                <a:cs typeface="Arial" pitchFamily="34" charset="0"/>
              </a:defRPr>
            </a:lvl3pPr>
            <a:lvl4pPr marL="1600200" indent="-228600" eaLnBrk="0" hangingPunct="0">
              <a:tabLst>
                <a:tab pos="7148513" algn="r"/>
                <a:tab pos="7605713" algn="r"/>
              </a:tabLst>
              <a:defRPr sz="2300">
                <a:solidFill>
                  <a:schemeClr val="tx1"/>
                </a:solidFill>
                <a:latin typeface="Comic Sans MS" pitchFamily="66" charset="0"/>
                <a:cs typeface="Arial" pitchFamily="34" charset="0"/>
              </a:defRPr>
            </a:lvl4pPr>
            <a:lvl5pPr marL="2057400" indent="-228600" eaLnBrk="0" hangingPunct="0">
              <a:tabLst>
                <a:tab pos="714851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	 Investment in Song </a:t>
            </a:r>
            <a:r>
              <a:rPr lang="en-US" altLang="en-US" sz="2000">
                <a:latin typeface="+mj-lt"/>
              </a:rPr>
              <a:t>(.8 x $25,000)</a:t>
            </a:r>
            <a:r>
              <a:rPr lang="en-US" altLang="en-US" sz="2200">
                <a:latin typeface="+mj-lt"/>
              </a:rPr>
              <a:t> 	20,000</a:t>
            </a:r>
          </a:p>
        </p:txBody>
      </p:sp>
      <p:sp>
        <p:nvSpPr>
          <p:cNvPr id="4" name="Title 3"/>
          <p:cNvSpPr>
            <a:spLocks noGrp="1"/>
          </p:cNvSpPr>
          <p:nvPr>
            <p:ph type="title"/>
          </p:nvPr>
        </p:nvSpPr>
        <p:spPr/>
        <p:txBody>
          <a:bodyPr/>
          <a:lstStyle/>
          <a:p>
            <a:r>
              <a:rPr lang="en-US" sz="3200" dirty="0" smtClean="0"/>
              <a:t>Accounting for Investments by Partial Equity</a:t>
            </a:r>
            <a:endParaRPr lang="en-US" sz="3200" dirty="0"/>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11</a:t>
            </a:fld>
            <a:endParaRPr lang="en-US">
              <a:latin typeface="+mj-lt"/>
            </a:endParaRPr>
          </a:p>
        </p:txBody>
      </p:sp>
    </p:spTree>
    <p:extLst>
      <p:ext uri="{BB962C8B-B14F-4D97-AF65-F5344CB8AC3E}">
        <p14:creationId xmlns:p14="http://schemas.microsoft.com/office/powerpoint/2010/main" val="4227554438"/>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90886"/>
                                        </p:tgtEl>
                                        <p:attrNameLst>
                                          <p:attrName>style.visibility</p:attrName>
                                        </p:attrNameLst>
                                      </p:cBhvr>
                                      <p:to>
                                        <p:strVal val="visible"/>
                                      </p:to>
                                    </p:set>
                                    <p:animEffect transition="in" filter="wipe(left)">
                                      <p:cBhvr>
                                        <p:cTn id="7" dur="500"/>
                                        <p:tgtEl>
                                          <p:spTgt spid="8908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90887"/>
                                        </p:tgtEl>
                                        <p:attrNameLst>
                                          <p:attrName>style.visibility</p:attrName>
                                        </p:attrNameLst>
                                      </p:cBhvr>
                                      <p:to>
                                        <p:strVal val="visible"/>
                                      </p:to>
                                    </p:set>
                                    <p:animEffect transition="in" filter="wipe(left)">
                                      <p:cBhvr>
                                        <p:cTn id="12" dur="500"/>
                                        <p:tgtEl>
                                          <p:spTgt spid="89088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90889"/>
                                        </p:tgtEl>
                                        <p:attrNameLst>
                                          <p:attrName>style.visibility</p:attrName>
                                        </p:attrNameLst>
                                      </p:cBhvr>
                                      <p:to>
                                        <p:strVal val="visible"/>
                                      </p:to>
                                    </p:set>
                                    <p:animEffect transition="in" filter="wipe(left)">
                                      <p:cBhvr>
                                        <p:cTn id="17" dur="500"/>
                                        <p:tgtEl>
                                          <p:spTgt spid="89088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90890"/>
                                        </p:tgtEl>
                                        <p:attrNameLst>
                                          <p:attrName>style.visibility</p:attrName>
                                        </p:attrNameLst>
                                      </p:cBhvr>
                                      <p:to>
                                        <p:strVal val="visible"/>
                                      </p:to>
                                    </p:set>
                                    <p:animEffect transition="in" filter="wipe(left)">
                                      <p:cBhvr>
                                        <p:cTn id="22" dur="500"/>
                                        <p:tgtEl>
                                          <p:spTgt spid="89089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90891"/>
                                        </p:tgtEl>
                                        <p:attrNameLst>
                                          <p:attrName>style.visibility</p:attrName>
                                        </p:attrNameLst>
                                      </p:cBhvr>
                                      <p:to>
                                        <p:strVal val="visible"/>
                                      </p:to>
                                    </p:set>
                                    <p:animEffect transition="in" filter="wipe(left)">
                                      <p:cBhvr>
                                        <p:cTn id="27" dur="500"/>
                                        <p:tgtEl>
                                          <p:spTgt spid="89089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90892"/>
                                        </p:tgtEl>
                                        <p:attrNameLst>
                                          <p:attrName>style.visibility</p:attrName>
                                        </p:attrNameLst>
                                      </p:cBhvr>
                                      <p:to>
                                        <p:strVal val="visible"/>
                                      </p:to>
                                    </p:set>
                                    <p:animEffect transition="in" filter="wipe(left)">
                                      <p:cBhvr>
                                        <p:cTn id="32" dur="500"/>
                                        <p:tgtEl>
                                          <p:spTgt spid="8908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886" grpId="0"/>
      <p:bldP spid="890887" grpId="0"/>
      <p:bldP spid="890889" grpId="0"/>
      <p:bldP spid="890890" grpId="0"/>
      <p:bldP spid="890891" grpId="0"/>
      <p:bldP spid="89089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8"/>
          <p:cNvSpPr txBox="1">
            <a:spLocks noChangeArrowheads="1"/>
          </p:cNvSpPr>
          <p:nvPr/>
        </p:nvSpPr>
        <p:spPr bwMode="auto">
          <a:xfrm>
            <a:off x="533400" y="3429000"/>
            <a:ext cx="914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375275" algn="r"/>
                <a:tab pos="7605713" algn="r"/>
              </a:tabLst>
              <a:defRPr sz="2300">
                <a:solidFill>
                  <a:schemeClr val="tx1"/>
                </a:solidFill>
                <a:latin typeface="Comic Sans MS" pitchFamily="66" charset="0"/>
                <a:cs typeface="Arial" pitchFamily="34" charset="0"/>
              </a:defRPr>
            </a:lvl1pPr>
            <a:lvl2pPr marL="742950" indent="-285750" eaLnBrk="0" hangingPunct="0">
              <a:tabLst>
                <a:tab pos="5375275" algn="r"/>
                <a:tab pos="7605713" algn="r"/>
              </a:tabLst>
              <a:defRPr sz="2300">
                <a:solidFill>
                  <a:schemeClr val="tx1"/>
                </a:solidFill>
                <a:latin typeface="Comic Sans MS" pitchFamily="66" charset="0"/>
                <a:cs typeface="Arial" pitchFamily="34" charset="0"/>
              </a:defRPr>
            </a:lvl2pPr>
            <a:lvl3pPr marL="1143000" indent="-228600" eaLnBrk="0" hangingPunct="0">
              <a:tabLst>
                <a:tab pos="5375275" algn="r"/>
                <a:tab pos="7605713" algn="r"/>
              </a:tabLst>
              <a:defRPr sz="2300">
                <a:solidFill>
                  <a:schemeClr val="tx1"/>
                </a:solidFill>
                <a:latin typeface="Comic Sans MS" pitchFamily="66" charset="0"/>
                <a:cs typeface="Arial" pitchFamily="34" charset="0"/>
              </a:defRPr>
            </a:lvl3pPr>
            <a:lvl4pPr marL="1600200" indent="-228600" eaLnBrk="0" hangingPunct="0">
              <a:tabLst>
                <a:tab pos="5375275" algn="r"/>
                <a:tab pos="7605713" algn="r"/>
              </a:tabLst>
              <a:defRPr sz="2300">
                <a:solidFill>
                  <a:schemeClr val="tx1"/>
                </a:solidFill>
                <a:latin typeface="Comic Sans MS" pitchFamily="66" charset="0"/>
                <a:cs typeface="Arial" pitchFamily="34" charset="0"/>
              </a:defRPr>
            </a:lvl4pPr>
            <a:lvl5pPr marL="2057400" indent="-228600" eaLnBrk="0" hangingPunct="0">
              <a:tabLst>
                <a:tab pos="537527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b="1" dirty="0" smtClean="0">
                <a:solidFill>
                  <a:srgbClr val="800000"/>
                </a:solidFill>
                <a:latin typeface="+mj-lt"/>
              </a:rPr>
              <a:t>2015</a:t>
            </a:r>
            <a:endParaRPr lang="en-US" altLang="en-US" sz="2200" b="1" dirty="0">
              <a:solidFill>
                <a:srgbClr val="800000"/>
              </a:solidFill>
              <a:latin typeface="+mj-lt"/>
            </a:endParaRPr>
          </a:p>
        </p:txBody>
      </p:sp>
      <p:sp>
        <p:nvSpPr>
          <p:cNvPr id="892937" name="Text Box 9"/>
          <p:cNvSpPr txBox="1">
            <a:spLocks noChangeArrowheads="1"/>
          </p:cNvSpPr>
          <p:nvPr/>
        </p:nvSpPr>
        <p:spPr bwMode="auto">
          <a:xfrm>
            <a:off x="1524000" y="3429000"/>
            <a:ext cx="7391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597525" algn="r"/>
                <a:tab pos="7605713" algn="r"/>
              </a:tabLst>
              <a:defRPr sz="2300">
                <a:solidFill>
                  <a:schemeClr val="tx1"/>
                </a:solidFill>
                <a:latin typeface="Comic Sans MS" pitchFamily="66" charset="0"/>
                <a:cs typeface="Arial" pitchFamily="34" charset="0"/>
              </a:defRPr>
            </a:lvl1pPr>
            <a:lvl2pPr marL="742950" indent="-285750" eaLnBrk="0" hangingPunct="0">
              <a:tabLst>
                <a:tab pos="5597525" algn="r"/>
                <a:tab pos="7605713" algn="r"/>
              </a:tabLst>
              <a:defRPr sz="2300">
                <a:solidFill>
                  <a:schemeClr val="tx1"/>
                </a:solidFill>
                <a:latin typeface="Comic Sans MS" pitchFamily="66" charset="0"/>
                <a:cs typeface="Arial" pitchFamily="34" charset="0"/>
              </a:defRPr>
            </a:lvl2pPr>
            <a:lvl3pPr marL="1143000" indent="-228600" eaLnBrk="0" hangingPunct="0">
              <a:tabLst>
                <a:tab pos="5597525" algn="r"/>
                <a:tab pos="7605713" algn="r"/>
              </a:tabLst>
              <a:defRPr sz="2300">
                <a:solidFill>
                  <a:schemeClr val="tx1"/>
                </a:solidFill>
                <a:latin typeface="Comic Sans MS" pitchFamily="66" charset="0"/>
                <a:cs typeface="Arial" pitchFamily="34" charset="0"/>
              </a:defRPr>
            </a:lvl3pPr>
            <a:lvl4pPr marL="1600200" indent="-228600" eaLnBrk="0" hangingPunct="0">
              <a:tabLst>
                <a:tab pos="5597525" algn="r"/>
                <a:tab pos="7605713" algn="r"/>
              </a:tabLst>
              <a:defRPr sz="2300">
                <a:solidFill>
                  <a:schemeClr val="tx1"/>
                </a:solidFill>
                <a:latin typeface="Comic Sans MS" pitchFamily="66" charset="0"/>
                <a:cs typeface="Arial" pitchFamily="34" charset="0"/>
              </a:defRPr>
            </a:lvl4pPr>
            <a:lvl5pPr marL="2057400" indent="-228600" eaLnBrk="0" hangingPunct="0">
              <a:tabLst>
                <a:tab pos="559752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Investment in Song 	42,000</a:t>
            </a:r>
          </a:p>
        </p:txBody>
      </p:sp>
      <p:sp>
        <p:nvSpPr>
          <p:cNvPr id="892938" name="Text Box 10"/>
          <p:cNvSpPr txBox="1">
            <a:spLocks noChangeArrowheads="1"/>
          </p:cNvSpPr>
          <p:nvPr/>
        </p:nvSpPr>
        <p:spPr bwMode="auto">
          <a:xfrm>
            <a:off x="1524000" y="3887788"/>
            <a:ext cx="73914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7148513" algn="r"/>
                <a:tab pos="7605713" algn="r"/>
              </a:tabLst>
              <a:defRPr sz="2300">
                <a:solidFill>
                  <a:schemeClr val="tx1"/>
                </a:solidFill>
                <a:latin typeface="Comic Sans MS" pitchFamily="66" charset="0"/>
                <a:cs typeface="Arial" pitchFamily="34" charset="0"/>
              </a:defRPr>
            </a:lvl1pPr>
            <a:lvl2pPr marL="742950" indent="-285750" eaLnBrk="0" hangingPunct="0">
              <a:tabLst>
                <a:tab pos="7148513" algn="r"/>
                <a:tab pos="7605713" algn="r"/>
              </a:tabLst>
              <a:defRPr sz="2300">
                <a:solidFill>
                  <a:schemeClr val="tx1"/>
                </a:solidFill>
                <a:latin typeface="Comic Sans MS" pitchFamily="66" charset="0"/>
                <a:cs typeface="Arial" pitchFamily="34" charset="0"/>
              </a:defRPr>
            </a:lvl2pPr>
            <a:lvl3pPr marL="1143000" indent="-228600" eaLnBrk="0" hangingPunct="0">
              <a:tabLst>
                <a:tab pos="7148513" algn="r"/>
                <a:tab pos="7605713" algn="r"/>
              </a:tabLst>
              <a:defRPr sz="2300">
                <a:solidFill>
                  <a:schemeClr val="tx1"/>
                </a:solidFill>
                <a:latin typeface="Comic Sans MS" pitchFamily="66" charset="0"/>
                <a:cs typeface="Arial" pitchFamily="34" charset="0"/>
              </a:defRPr>
            </a:lvl3pPr>
            <a:lvl4pPr marL="1600200" indent="-228600" eaLnBrk="0" hangingPunct="0">
              <a:tabLst>
                <a:tab pos="7148513" algn="r"/>
                <a:tab pos="7605713" algn="r"/>
              </a:tabLst>
              <a:defRPr sz="2300">
                <a:solidFill>
                  <a:schemeClr val="tx1"/>
                </a:solidFill>
                <a:latin typeface="Comic Sans MS" pitchFamily="66" charset="0"/>
                <a:cs typeface="Arial" pitchFamily="34" charset="0"/>
              </a:defRPr>
            </a:lvl4pPr>
            <a:lvl5pPr marL="2057400" indent="-228600" eaLnBrk="0" hangingPunct="0">
              <a:tabLst>
                <a:tab pos="714851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	Equity income  </a:t>
            </a:r>
            <a:r>
              <a:rPr lang="en-US" altLang="en-US" sz="2000">
                <a:latin typeface="+mj-lt"/>
              </a:rPr>
              <a:t>(.8 x $52,500)</a:t>
            </a:r>
            <a:r>
              <a:rPr lang="en-US" altLang="en-US" sz="2200">
                <a:latin typeface="+mj-lt"/>
              </a:rPr>
              <a:t>	42,000</a:t>
            </a:r>
          </a:p>
        </p:txBody>
      </p:sp>
      <p:sp>
        <p:nvSpPr>
          <p:cNvPr id="892939" name="Text Box 11"/>
          <p:cNvSpPr txBox="1">
            <a:spLocks noChangeArrowheads="1"/>
          </p:cNvSpPr>
          <p:nvPr/>
        </p:nvSpPr>
        <p:spPr bwMode="auto">
          <a:xfrm>
            <a:off x="1524000" y="4600575"/>
            <a:ext cx="7391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597525" algn="r"/>
                <a:tab pos="7605713" algn="r"/>
              </a:tabLst>
              <a:defRPr sz="2300">
                <a:solidFill>
                  <a:schemeClr val="tx1"/>
                </a:solidFill>
                <a:latin typeface="Comic Sans MS" pitchFamily="66" charset="0"/>
                <a:cs typeface="Arial" pitchFamily="34" charset="0"/>
              </a:defRPr>
            </a:lvl1pPr>
            <a:lvl2pPr marL="742950" indent="-285750" eaLnBrk="0" hangingPunct="0">
              <a:tabLst>
                <a:tab pos="5597525" algn="r"/>
                <a:tab pos="7605713" algn="r"/>
              </a:tabLst>
              <a:defRPr sz="2300">
                <a:solidFill>
                  <a:schemeClr val="tx1"/>
                </a:solidFill>
                <a:latin typeface="Comic Sans MS" pitchFamily="66" charset="0"/>
                <a:cs typeface="Arial" pitchFamily="34" charset="0"/>
              </a:defRPr>
            </a:lvl2pPr>
            <a:lvl3pPr marL="1143000" indent="-228600" eaLnBrk="0" hangingPunct="0">
              <a:tabLst>
                <a:tab pos="5597525" algn="r"/>
                <a:tab pos="7605713" algn="r"/>
              </a:tabLst>
              <a:defRPr sz="2300">
                <a:solidFill>
                  <a:schemeClr val="tx1"/>
                </a:solidFill>
                <a:latin typeface="Comic Sans MS" pitchFamily="66" charset="0"/>
                <a:cs typeface="Arial" pitchFamily="34" charset="0"/>
              </a:defRPr>
            </a:lvl3pPr>
            <a:lvl4pPr marL="1600200" indent="-228600" eaLnBrk="0" hangingPunct="0">
              <a:tabLst>
                <a:tab pos="5597525" algn="r"/>
                <a:tab pos="7605713" algn="r"/>
              </a:tabLst>
              <a:defRPr sz="2300">
                <a:solidFill>
                  <a:schemeClr val="tx1"/>
                </a:solidFill>
                <a:latin typeface="Comic Sans MS" pitchFamily="66" charset="0"/>
                <a:cs typeface="Arial" pitchFamily="34" charset="0"/>
              </a:defRPr>
            </a:lvl4pPr>
            <a:lvl5pPr marL="2057400" indent="-228600" eaLnBrk="0" hangingPunct="0">
              <a:tabLst>
                <a:tab pos="559752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Cash	40,000</a:t>
            </a:r>
          </a:p>
        </p:txBody>
      </p:sp>
      <p:sp>
        <p:nvSpPr>
          <p:cNvPr id="892940" name="Text Box 12"/>
          <p:cNvSpPr txBox="1">
            <a:spLocks noChangeArrowheads="1"/>
          </p:cNvSpPr>
          <p:nvPr/>
        </p:nvSpPr>
        <p:spPr bwMode="auto">
          <a:xfrm>
            <a:off x="1524000" y="5059363"/>
            <a:ext cx="73914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7148513" algn="r"/>
                <a:tab pos="7605713" algn="r"/>
              </a:tabLst>
              <a:defRPr sz="2300">
                <a:solidFill>
                  <a:schemeClr val="tx1"/>
                </a:solidFill>
                <a:latin typeface="Comic Sans MS" pitchFamily="66" charset="0"/>
                <a:cs typeface="Arial" pitchFamily="34" charset="0"/>
              </a:defRPr>
            </a:lvl1pPr>
            <a:lvl2pPr marL="742950" indent="-285750" eaLnBrk="0" hangingPunct="0">
              <a:tabLst>
                <a:tab pos="7148513" algn="r"/>
                <a:tab pos="7605713" algn="r"/>
              </a:tabLst>
              <a:defRPr sz="2300">
                <a:solidFill>
                  <a:schemeClr val="tx1"/>
                </a:solidFill>
                <a:latin typeface="Comic Sans MS" pitchFamily="66" charset="0"/>
                <a:cs typeface="Arial" pitchFamily="34" charset="0"/>
              </a:defRPr>
            </a:lvl2pPr>
            <a:lvl3pPr marL="1143000" indent="-228600" eaLnBrk="0" hangingPunct="0">
              <a:tabLst>
                <a:tab pos="7148513" algn="r"/>
                <a:tab pos="7605713" algn="r"/>
              </a:tabLst>
              <a:defRPr sz="2300">
                <a:solidFill>
                  <a:schemeClr val="tx1"/>
                </a:solidFill>
                <a:latin typeface="Comic Sans MS" pitchFamily="66" charset="0"/>
                <a:cs typeface="Arial" pitchFamily="34" charset="0"/>
              </a:defRPr>
            </a:lvl3pPr>
            <a:lvl4pPr marL="1600200" indent="-228600" eaLnBrk="0" hangingPunct="0">
              <a:tabLst>
                <a:tab pos="7148513" algn="r"/>
                <a:tab pos="7605713" algn="r"/>
              </a:tabLst>
              <a:defRPr sz="2300">
                <a:solidFill>
                  <a:schemeClr val="tx1"/>
                </a:solidFill>
                <a:latin typeface="Comic Sans MS" pitchFamily="66" charset="0"/>
                <a:cs typeface="Arial" pitchFamily="34" charset="0"/>
              </a:defRPr>
            </a:lvl4pPr>
            <a:lvl5pPr marL="2057400" indent="-228600" eaLnBrk="0" hangingPunct="0">
              <a:tabLst>
                <a:tab pos="714851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	 Investment in Song </a:t>
            </a:r>
            <a:r>
              <a:rPr lang="en-US" altLang="en-US" sz="2000">
                <a:latin typeface="+mj-lt"/>
              </a:rPr>
              <a:t>(.8 x $50,000)</a:t>
            </a:r>
            <a:r>
              <a:rPr lang="en-US" altLang="en-US" sz="2200">
                <a:latin typeface="+mj-lt"/>
              </a:rPr>
              <a:t> 	40,000</a:t>
            </a:r>
          </a:p>
        </p:txBody>
      </p:sp>
      <p:sp>
        <p:nvSpPr>
          <p:cNvPr id="892942" name="Text Box 14"/>
          <p:cNvSpPr txBox="1">
            <a:spLocks noChangeArrowheads="1"/>
          </p:cNvSpPr>
          <p:nvPr/>
        </p:nvSpPr>
        <p:spPr bwMode="auto">
          <a:xfrm>
            <a:off x="1676400" y="6369050"/>
            <a:ext cx="7315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a:latin typeface="+mj-lt"/>
                <a:cs typeface="+mn-cs"/>
              </a:rPr>
              <a:t>LO 2  Journal entries for Parent using partial equity method.</a:t>
            </a:r>
          </a:p>
        </p:txBody>
      </p:sp>
      <p:sp>
        <p:nvSpPr>
          <p:cNvPr id="892943" name="Rectangle 15"/>
          <p:cNvSpPr>
            <a:spLocks noChangeArrowheads="1"/>
          </p:cNvSpPr>
          <p:nvPr/>
        </p:nvSpPr>
        <p:spPr bwMode="auto">
          <a:xfrm>
            <a:off x="533400" y="1676400"/>
            <a:ext cx="8305800" cy="838200"/>
          </a:xfrm>
          <a:prstGeom prst="rect">
            <a:avLst/>
          </a:prstGeom>
          <a:solidFill>
            <a:schemeClr val="bg1"/>
          </a:solidFill>
          <a:ln w="28575">
            <a:noFill/>
            <a:miter lim="800000"/>
            <a:headEnd/>
            <a:tailEnd/>
          </a:ln>
          <a:effectLst/>
        </p:spPr>
        <p:txBody>
          <a:bodyPr lIns="90488" tIns="44450" rIns="90488" bIns="44450"/>
          <a:lstStyle/>
          <a:p>
            <a:pPr indent="6350" eaLnBrk="0" hangingPunct="0">
              <a:lnSpc>
                <a:spcPct val="110000"/>
              </a:lnSpc>
              <a:spcBef>
                <a:spcPct val="30000"/>
              </a:spcBef>
              <a:buClr>
                <a:schemeClr val="accent2"/>
              </a:buClr>
              <a:buSzPct val="75000"/>
              <a:buFont typeface="Wingdings" pitchFamily="2" charset="2"/>
              <a:buNone/>
              <a:defRPr/>
            </a:pPr>
            <a:r>
              <a:rPr lang="en-US" sz="2200" b="1" dirty="0">
                <a:solidFill>
                  <a:srgbClr val="800000"/>
                </a:solidFill>
                <a:effectLst>
                  <a:outerShdw blurRad="38100" dist="38100" dir="2700000" algn="tl">
                    <a:srgbClr val="C0C0C0"/>
                  </a:outerShdw>
                </a:effectLst>
                <a:latin typeface="+mj-lt"/>
                <a:cs typeface="+mn-cs"/>
              </a:rPr>
              <a:t>E4-1:</a:t>
            </a:r>
            <a:r>
              <a:rPr lang="en-US" sz="2200" dirty="0">
                <a:solidFill>
                  <a:schemeClr val="bg2"/>
                </a:solidFill>
                <a:effectLst>
                  <a:outerShdw blurRad="38100" dist="38100" dir="2700000" algn="tl">
                    <a:srgbClr val="C0C0C0"/>
                  </a:outerShdw>
                </a:effectLst>
                <a:latin typeface="+mj-lt"/>
                <a:cs typeface="+mn-cs"/>
              </a:rPr>
              <a:t>  </a:t>
            </a:r>
            <a:r>
              <a:rPr lang="en-US" sz="2200" b="1" dirty="0">
                <a:solidFill>
                  <a:srgbClr val="000000"/>
                </a:solidFill>
                <a:latin typeface="+mj-lt"/>
                <a:cs typeface="+mn-cs"/>
              </a:rPr>
              <a:t>B. </a:t>
            </a:r>
            <a:r>
              <a:rPr lang="en-US" sz="2200" dirty="0">
                <a:solidFill>
                  <a:srgbClr val="000000"/>
                </a:solidFill>
                <a:latin typeface="+mj-lt"/>
                <a:cs typeface="+mn-cs"/>
              </a:rPr>
              <a:t>Percy Company uses the </a:t>
            </a:r>
            <a:r>
              <a:rPr lang="en-US" sz="2200" b="1" dirty="0">
                <a:solidFill>
                  <a:srgbClr val="800000"/>
                </a:solidFill>
                <a:latin typeface="+mj-lt"/>
                <a:cs typeface="+mn-cs"/>
              </a:rPr>
              <a:t>partial equity method</a:t>
            </a:r>
            <a:r>
              <a:rPr lang="en-US" sz="2200" dirty="0">
                <a:solidFill>
                  <a:srgbClr val="000000"/>
                </a:solidFill>
                <a:latin typeface="+mj-lt"/>
                <a:cs typeface="+mn-cs"/>
              </a:rPr>
              <a:t> to record its investment.</a:t>
            </a:r>
          </a:p>
        </p:txBody>
      </p:sp>
      <p:graphicFrame>
        <p:nvGraphicFramePr>
          <p:cNvPr id="5122" name="Object 16"/>
          <p:cNvGraphicFramePr>
            <a:graphicFrameLocks noChangeAspect="1"/>
          </p:cNvGraphicFramePr>
          <p:nvPr>
            <p:extLst>
              <p:ext uri="{D42A27DB-BD31-4B8C-83A1-F6EECF244321}">
                <p14:modId xmlns:p14="http://schemas.microsoft.com/office/powerpoint/2010/main" val="3697104390"/>
              </p:ext>
            </p:extLst>
          </p:nvPr>
        </p:nvGraphicFramePr>
        <p:xfrm>
          <a:off x="609600" y="2435225"/>
          <a:ext cx="7770813" cy="993775"/>
        </p:xfrm>
        <a:graphic>
          <a:graphicData uri="http://schemas.openxmlformats.org/presentationml/2006/ole">
            <mc:AlternateContent xmlns:mc="http://schemas.openxmlformats.org/markup-compatibility/2006">
              <mc:Choice xmlns:v="urn:schemas-microsoft-com:vml" Requires="v">
                <p:oleObj spid="_x0000_s20490" name="Worksheet" r:id="rId5" imgW="6032500" imgH="787400" progId="Excel.Sheet.8">
                  <p:embed/>
                </p:oleObj>
              </mc:Choice>
              <mc:Fallback>
                <p:oleObj name="Worksheet" r:id="rId5" imgW="6032500" imgH="7874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2435225"/>
                        <a:ext cx="7770813" cy="9937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cap="sq">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Title 3"/>
          <p:cNvSpPr>
            <a:spLocks noGrp="1"/>
          </p:cNvSpPr>
          <p:nvPr>
            <p:ph type="title"/>
          </p:nvPr>
        </p:nvSpPr>
        <p:spPr/>
        <p:txBody>
          <a:bodyPr/>
          <a:lstStyle/>
          <a:p>
            <a:r>
              <a:rPr lang="en-US" sz="3200" dirty="0" smtClean="0"/>
              <a:t>Accounting for Investments by Partial Equity</a:t>
            </a:r>
            <a:endParaRPr lang="en-US" sz="3200" dirty="0"/>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12</a:t>
            </a:fld>
            <a:endParaRPr lang="en-US">
              <a:latin typeface="+mj-lt"/>
            </a:endParaRPr>
          </a:p>
        </p:txBody>
      </p:sp>
    </p:spTree>
    <p:extLst>
      <p:ext uri="{BB962C8B-B14F-4D97-AF65-F5344CB8AC3E}">
        <p14:creationId xmlns:p14="http://schemas.microsoft.com/office/powerpoint/2010/main" val="3099353202"/>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92937"/>
                                        </p:tgtEl>
                                        <p:attrNameLst>
                                          <p:attrName>style.visibility</p:attrName>
                                        </p:attrNameLst>
                                      </p:cBhvr>
                                      <p:to>
                                        <p:strVal val="visible"/>
                                      </p:to>
                                    </p:set>
                                    <p:animEffect transition="in" filter="wipe(left)">
                                      <p:cBhvr>
                                        <p:cTn id="7" dur="500"/>
                                        <p:tgtEl>
                                          <p:spTgt spid="8929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92938"/>
                                        </p:tgtEl>
                                        <p:attrNameLst>
                                          <p:attrName>style.visibility</p:attrName>
                                        </p:attrNameLst>
                                      </p:cBhvr>
                                      <p:to>
                                        <p:strVal val="visible"/>
                                      </p:to>
                                    </p:set>
                                    <p:animEffect transition="in" filter="wipe(left)">
                                      <p:cBhvr>
                                        <p:cTn id="12" dur="500"/>
                                        <p:tgtEl>
                                          <p:spTgt spid="89293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92939"/>
                                        </p:tgtEl>
                                        <p:attrNameLst>
                                          <p:attrName>style.visibility</p:attrName>
                                        </p:attrNameLst>
                                      </p:cBhvr>
                                      <p:to>
                                        <p:strVal val="visible"/>
                                      </p:to>
                                    </p:set>
                                    <p:animEffect transition="in" filter="wipe(left)">
                                      <p:cBhvr>
                                        <p:cTn id="17" dur="500"/>
                                        <p:tgtEl>
                                          <p:spTgt spid="89293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92940"/>
                                        </p:tgtEl>
                                        <p:attrNameLst>
                                          <p:attrName>style.visibility</p:attrName>
                                        </p:attrNameLst>
                                      </p:cBhvr>
                                      <p:to>
                                        <p:strVal val="visible"/>
                                      </p:to>
                                    </p:set>
                                    <p:animEffect transition="in" filter="wipe(left)">
                                      <p:cBhvr>
                                        <p:cTn id="22" dur="500"/>
                                        <p:tgtEl>
                                          <p:spTgt spid="8929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2937" grpId="0"/>
      <p:bldP spid="892938" grpId="0"/>
      <p:bldP spid="892939" grpId="0"/>
      <p:bldP spid="89294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6"/>
          <p:cNvSpPr txBox="1">
            <a:spLocks noChangeArrowheads="1"/>
          </p:cNvSpPr>
          <p:nvPr/>
        </p:nvSpPr>
        <p:spPr bwMode="auto">
          <a:xfrm>
            <a:off x="533400" y="3429000"/>
            <a:ext cx="914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375275" algn="r"/>
                <a:tab pos="7605713" algn="r"/>
              </a:tabLst>
              <a:defRPr sz="2300">
                <a:solidFill>
                  <a:schemeClr val="tx1"/>
                </a:solidFill>
                <a:latin typeface="Comic Sans MS" pitchFamily="66" charset="0"/>
                <a:cs typeface="Arial" pitchFamily="34" charset="0"/>
              </a:defRPr>
            </a:lvl1pPr>
            <a:lvl2pPr marL="742950" indent="-285750" eaLnBrk="0" hangingPunct="0">
              <a:tabLst>
                <a:tab pos="5375275" algn="r"/>
                <a:tab pos="7605713" algn="r"/>
              </a:tabLst>
              <a:defRPr sz="2300">
                <a:solidFill>
                  <a:schemeClr val="tx1"/>
                </a:solidFill>
                <a:latin typeface="Comic Sans MS" pitchFamily="66" charset="0"/>
                <a:cs typeface="Arial" pitchFamily="34" charset="0"/>
              </a:defRPr>
            </a:lvl2pPr>
            <a:lvl3pPr marL="1143000" indent="-228600" eaLnBrk="0" hangingPunct="0">
              <a:tabLst>
                <a:tab pos="5375275" algn="r"/>
                <a:tab pos="7605713" algn="r"/>
              </a:tabLst>
              <a:defRPr sz="2300">
                <a:solidFill>
                  <a:schemeClr val="tx1"/>
                </a:solidFill>
                <a:latin typeface="Comic Sans MS" pitchFamily="66" charset="0"/>
                <a:cs typeface="Arial" pitchFamily="34" charset="0"/>
              </a:defRPr>
            </a:lvl3pPr>
            <a:lvl4pPr marL="1600200" indent="-228600" eaLnBrk="0" hangingPunct="0">
              <a:tabLst>
                <a:tab pos="5375275" algn="r"/>
                <a:tab pos="7605713" algn="r"/>
              </a:tabLst>
              <a:defRPr sz="2300">
                <a:solidFill>
                  <a:schemeClr val="tx1"/>
                </a:solidFill>
                <a:latin typeface="Comic Sans MS" pitchFamily="66" charset="0"/>
                <a:cs typeface="Arial" pitchFamily="34" charset="0"/>
              </a:defRPr>
            </a:lvl4pPr>
            <a:lvl5pPr marL="2057400" indent="-228600" eaLnBrk="0" hangingPunct="0">
              <a:tabLst>
                <a:tab pos="537527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b="1" dirty="0" smtClean="0">
                <a:solidFill>
                  <a:srgbClr val="800000"/>
                </a:solidFill>
                <a:latin typeface="+mj-lt"/>
              </a:rPr>
              <a:t>2016</a:t>
            </a:r>
            <a:endParaRPr lang="en-US" altLang="en-US" sz="2200" b="1" dirty="0">
              <a:solidFill>
                <a:srgbClr val="800000"/>
              </a:solidFill>
              <a:latin typeface="+mj-lt"/>
            </a:endParaRPr>
          </a:p>
        </p:txBody>
      </p:sp>
      <p:sp>
        <p:nvSpPr>
          <p:cNvPr id="894983" name="Text Box 7"/>
          <p:cNvSpPr txBox="1">
            <a:spLocks noChangeArrowheads="1"/>
          </p:cNvSpPr>
          <p:nvPr/>
        </p:nvSpPr>
        <p:spPr bwMode="auto">
          <a:xfrm>
            <a:off x="1524000" y="3429000"/>
            <a:ext cx="7391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597525" algn="r"/>
                <a:tab pos="7605713" algn="r"/>
              </a:tabLst>
              <a:defRPr sz="2300">
                <a:solidFill>
                  <a:schemeClr val="tx1"/>
                </a:solidFill>
                <a:latin typeface="Comic Sans MS" pitchFamily="66" charset="0"/>
                <a:cs typeface="Arial" pitchFamily="34" charset="0"/>
              </a:defRPr>
            </a:lvl1pPr>
            <a:lvl2pPr marL="742950" indent="-285750" eaLnBrk="0" hangingPunct="0">
              <a:tabLst>
                <a:tab pos="5597525" algn="r"/>
                <a:tab pos="7605713" algn="r"/>
              </a:tabLst>
              <a:defRPr sz="2300">
                <a:solidFill>
                  <a:schemeClr val="tx1"/>
                </a:solidFill>
                <a:latin typeface="Comic Sans MS" pitchFamily="66" charset="0"/>
                <a:cs typeface="Arial" pitchFamily="34" charset="0"/>
              </a:defRPr>
            </a:lvl2pPr>
            <a:lvl3pPr marL="1143000" indent="-228600" eaLnBrk="0" hangingPunct="0">
              <a:tabLst>
                <a:tab pos="5597525" algn="r"/>
                <a:tab pos="7605713" algn="r"/>
              </a:tabLst>
              <a:defRPr sz="2300">
                <a:solidFill>
                  <a:schemeClr val="tx1"/>
                </a:solidFill>
                <a:latin typeface="Comic Sans MS" pitchFamily="66" charset="0"/>
                <a:cs typeface="Arial" pitchFamily="34" charset="0"/>
              </a:defRPr>
            </a:lvl3pPr>
            <a:lvl4pPr marL="1600200" indent="-228600" eaLnBrk="0" hangingPunct="0">
              <a:tabLst>
                <a:tab pos="5597525" algn="r"/>
                <a:tab pos="7605713" algn="r"/>
              </a:tabLst>
              <a:defRPr sz="2300">
                <a:solidFill>
                  <a:schemeClr val="tx1"/>
                </a:solidFill>
                <a:latin typeface="Comic Sans MS" pitchFamily="66" charset="0"/>
                <a:cs typeface="Arial" pitchFamily="34" charset="0"/>
              </a:defRPr>
            </a:lvl4pPr>
            <a:lvl5pPr marL="2057400" indent="-228600" eaLnBrk="0" hangingPunct="0">
              <a:tabLst>
                <a:tab pos="559752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Equity loss  (.8 x $55,000) 	44,000</a:t>
            </a:r>
          </a:p>
        </p:txBody>
      </p:sp>
      <p:sp>
        <p:nvSpPr>
          <p:cNvPr id="894984" name="Text Box 8"/>
          <p:cNvSpPr txBox="1">
            <a:spLocks noChangeArrowheads="1"/>
          </p:cNvSpPr>
          <p:nvPr/>
        </p:nvSpPr>
        <p:spPr bwMode="auto">
          <a:xfrm>
            <a:off x="1524000" y="3887788"/>
            <a:ext cx="73914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7148513" algn="r"/>
                <a:tab pos="7605713" algn="r"/>
              </a:tabLst>
              <a:defRPr sz="2300">
                <a:solidFill>
                  <a:schemeClr val="tx1"/>
                </a:solidFill>
                <a:latin typeface="Comic Sans MS" pitchFamily="66" charset="0"/>
                <a:cs typeface="Arial" pitchFamily="34" charset="0"/>
              </a:defRPr>
            </a:lvl1pPr>
            <a:lvl2pPr marL="742950" indent="-285750" eaLnBrk="0" hangingPunct="0">
              <a:tabLst>
                <a:tab pos="7148513" algn="r"/>
                <a:tab pos="7605713" algn="r"/>
              </a:tabLst>
              <a:defRPr sz="2300">
                <a:solidFill>
                  <a:schemeClr val="tx1"/>
                </a:solidFill>
                <a:latin typeface="Comic Sans MS" pitchFamily="66" charset="0"/>
                <a:cs typeface="Arial" pitchFamily="34" charset="0"/>
              </a:defRPr>
            </a:lvl2pPr>
            <a:lvl3pPr marL="1143000" indent="-228600" eaLnBrk="0" hangingPunct="0">
              <a:tabLst>
                <a:tab pos="7148513" algn="r"/>
                <a:tab pos="7605713" algn="r"/>
              </a:tabLst>
              <a:defRPr sz="2300">
                <a:solidFill>
                  <a:schemeClr val="tx1"/>
                </a:solidFill>
                <a:latin typeface="Comic Sans MS" pitchFamily="66" charset="0"/>
                <a:cs typeface="Arial" pitchFamily="34" charset="0"/>
              </a:defRPr>
            </a:lvl3pPr>
            <a:lvl4pPr marL="1600200" indent="-228600" eaLnBrk="0" hangingPunct="0">
              <a:tabLst>
                <a:tab pos="7148513" algn="r"/>
                <a:tab pos="7605713" algn="r"/>
              </a:tabLst>
              <a:defRPr sz="2300">
                <a:solidFill>
                  <a:schemeClr val="tx1"/>
                </a:solidFill>
                <a:latin typeface="Comic Sans MS" pitchFamily="66" charset="0"/>
                <a:cs typeface="Arial" pitchFamily="34" charset="0"/>
              </a:defRPr>
            </a:lvl4pPr>
            <a:lvl5pPr marL="2057400" indent="-228600" eaLnBrk="0" hangingPunct="0">
              <a:tabLst>
                <a:tab pos="714851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	Investment in Song	44,000</a:t>
            </a:r>
          </a:p>
        </p:txBody>
      </p:sp>
      <p:sp>
        <p:nvSpPr>
          <p:cNvPr id="894985" name="Text Box 9"/>
          <p:cNvSpPr txBox="1">
            <a:spLocks noChangeArrowheads="1"/>
          </p:cNvSpPr>
          <p:nvPr/>
        </p:nvSpPr>
        <p:spPr bwMode="auto">
          <a:xfrm>
            <a:off x="1524000" y="4600575"/>
            <a:ext cx="7391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597525" algn="r"/>
                <a:tab pos="7605713" algn="r"/>
              </a:tabLst>
              <a:defRPr sz="2300">
                <a:solidFill>
                  <a:schemeClr val="tx1"/>
                </a:solidFill>
                <a:latin typeface="Comic Sans MS" pitchFamily="66" charset="0"/>
                <a:cs typeface="Arial" pitchFamily="34" charset="0"/>
              </a:defRPr>
            </a:lvl1pPr>
            <a:lvl2pPr marL="742950" indent="-285750" eaLnBrk="0" hangingPunct="0">
              <a:tabLst>
                <a:tab pos="5597525" algn="r"/>
                <a:tab pos="7605713" algn="r"/>
              </a:tabLst>
              <a:defRPr sz="2300">
                <a:solidFill>
                  <a:schemeClr val="tx1"/>
                </a:solidFill>
                <a:latin typeface="Comic Sans MS" pitchFamily="66" charset="0"/>
                <a:cs typeface="Arial" pitchFamily="34" charset="0"/>
              </a:defRPr>
            </a:lvl2pPr>
            <a:lvl3pPr marL="1143000" indent="-228600" eaLnBrk="0" hangingPunct="0">
              <a:tabLst>
                <a:tab pos="5597525" algn="r"/>
                <a:tab pos="7605713" algn="r"/>
              </a:tabLst>
              <a:defRPr sz="2300">
                <a:solidFill>
                  <a:schemeClr val="tx1"/>
                </a:solidFill>
                <a:latin typeface="Comic Sans MS" pitchFamily="66" charset="0"/>
                <a:cs typeface="Arial" pitchFamily="34" charset="0"/>
              </a:defRPr>
            </a:lvl3pPr>
            <a:lvl4pPr marL="1600200" indent="-228600" eaLnBrk="0" hangingPunct="0">
              <a:tabLst>
                <a:tab pos="5597525" algn="r"/>
                <a:tab pos="7605713" algn="r"/>
              </a:tabLst>
              <a:defRPr sz="2300">
                <a:solidFill>
                  <a:schemeClr val="tx1"/>
                </a:solidFill>
                <a:latin typeface="Comic Sans MS" pitchFamily="66" charset="0"/>
                <a:cs typeface="Arial" pitchFamily="34" charset="0"/>
              </a:defRPr>
            </a:lvl4pPr>
            <a:lvl5pPr marL="2057400" indent="-228600" eaLnBrk="0" hangingPunct="0">
              <a:tabLst>
                <a:tab pos="559752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Cash	28,000</a:t>
            </a:r>
          </a:p>
        </p:txBody>
      </p:sp>
      <p:sp>
        <p:nvSpPr>
          <p:cNvPr id="894986" name="Text Box 10"/>
          <p:cNvSpPr txBox="1">
            <a:spLocks noChangeArrowheads="1"/>
          </p:cNvSpPr>
          <p:nvPr/>
        </p:nvSpPr>
        <p:spPr bwMode="auto">
          <a:xfrm>
            <a:off x="1524000" y="5059363"/>
            <a:ext cx="73914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7148513" algn="r"/>
                <a:tab pos="7605713" algn="r"/>
              </a:tabLst>
              <a:defRPr sz="2300">
                <a:solidFill>
                  <a:schemeClr val="tx1"/>
                </a:solidFill>
                <a:latin typeface="Comic Sans MS" pitchFamily="66" charset="0"/>
                <a:cs typeface="Arial" pitchFamily="34" charset="0"/>
              </a:defRPr>
            </a:lvl1pPr>
            <a:lvl2pPr marL="742950" indent="-285750" eaLnBrk="0" hangingPunct="0">
              <a:tabLst>
                <a:tab pos="7148513" algn="r"/>
                <a:tab pos="7605713" algn="r"/>
              </a:tabLst>
              <a:defRPr sz="2300">
                <a:solidFill>
                  <a:schemeClr val="tx1"/>
                </a:solidFill>
                <a:latin typeface="Comic Sans MS" pitchFamily="66" charset="0"/>
                <a:cs typeface="Arial" pitchFamily="34" charset="0"/>
              </a:defRPr>
            </a:lvl2pPr>
            <a:lvl3pPr marL="1143000" indent="-228600" eaLnBrk="0" hangingPunct="0">
              <a:tabLst>
                <a:tab pos="7148513" algn="r"/>
                <a:tab pos="7605713" algn="r"/>
              </a:tabLst>
              <a:defRPr sz="2300">
                <a:solidFill>
                  <a:schemeClr val="tx1"/>
                </a:solidFill>
                <a:latin typeface="Comic Sans MS" pitchFamily="66" charset="0"/>
                <a:cs typeface="Arial" pitchFamily="34" charset="0"/>
              </a:defRPr>
            </a:lvl3pPr>
            <a:lvl4pPr marL="1600200" indent="-228600" eaLnBrk="0" hangingPunct="0">
              <a:tabLst>
                <a:tab pos="7148513" algn="r"/>
                <a:tab pos="7605713" algn="r"/>
              </a:tabLst>
              <a:defRPr sz="2300">
                <a:solidFill>
                  <a:schemeClr val="tx1"/>
                </a:solidFill>
                <a:latin typeface="Comic Sans MS" pitchFamily="66" charset="0"/>
                <a:cs typeface="Arial" pitchFamily="34" charset="0"/>
              </a:defRPr>
            </a:lvl4pPr>
            <a:lvl5pPr marL="2057400" indent="-228600" eaLnBrk="0" hangingPunct="0">
              <a:tabLst>
                <a:tab pos="714851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	 Investment in Song </a:t>
            </a:r>
            <a:r>
              <a:rPr lang="en-US" altLang="en-US" sz="2000">
                <a:latin typeface="+mj-lt"/>
              </a:rPr>
              <a:t>(.8 x $35,000)</a:t>
            </a:r>
            <a:r>
              <a:rPr lang="en-US" altLang="en-US" sz="2200">
                <a:latin typeface="+mj-lt"/>
              </a:rPr>
              <a:t> 	28,000</a:t>
            </a:r>
          </a:p>
        </p:txBody>
      </p:sp>
      <p:sp>
        <p:nvSpPr>
          <p:cNvPr id="894988" name="Text Box 12"/>
          <p:cNvSpPr txBox="1">
            <a:spLocks noChangeArrowheads="1"/>
          </p:cNvSpPr>
          <p:nvPr/>
        </p:nvSpPr>
        <p:spPr bwMode="auto">
          <a:xfrm>
            <a:off x="1676400" y="6369050"/>
            <a:ext cx="7315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a:latin typeface="+mj-lt"/>
                <a:cs typeface="+mn-cs"/>
              </a:rPr>
              <a:t>LO 2  Journal entries for Parent using partial equity method.</a:t>
            </a:r>
          </a:p>
        </p:txBody>
      </p:sp>
      <p:sp>
        <p:nvSpPr>
          <p:cNvPr id="894989" name="Rectangle 13"/>
          <p:cNvSpPr>
            <a:spLocks noChangeArrowheads="1"/>
          </p:cNvSpPr>
          <p:nvPr/>
        </p:nvSpPr>
        <p:spPr bwMode="auto">
          <a:xfrm>
            <a:off x="533400" y="1676400"/>
            <a:ext cx="8305800" cy="838200"/>
          </a:xfrm>
          <a:prstGeom prst="rect">
            <a:avLst/>
          </a:prstGeom>
          <a:solidFill>
            <a:schemeClr val="bg1"/>
          </a:solidFill>
          <a:ln w="28575">
            <a:noFill/>
            <a:miter lim="800000"/>
            <a:headEnd/>
            <a:tailEnd/>
          </a:ln>
          <a:effectLst/>
        </p:spPr>
        <p:txBody>
          <a:bodyPr lIns="90488" tIns="44450" rIns="90488" bIns="44450"/>
          <a:lstStyle/>
          <a:p>
            <a:pPr indent="6350" eaLnBrk="0" hangingPunct="0">
              <a:lnSpc>
                <a:spcPct val="110000"/>
              </a:lnSpc>
              <a:spcBef>
                <a:spcPct val="30000"/>
              </a:spcBef>
              <a:buClr>
                <a:schemeClr val="accent2"/>
              </a:buClr>
              <a:buSzPct val="75000"/>
              <a:buFont typeface="Wingdings" pitchFamily="2" charset="2"/>
              <a:buNone/>
              <a:defRPr/>
            </a:pPr>
            <a:r>
              <a:rPr lang="en-US" sz="2200" b="1" dirty="0">
                <a:solidFill>
                  <a:srgbClr val="800000"/>
                </a:solidFill>
                <a:effectLst>
                  <a:outerShdw blurRad="38100" dist="38100" dir="2700000" algn="tl">
                    <a:srgbClr val="C0C0C0"/>
                  </a:outerShdw>
                </a:effectLst>
                <a:latin typeface="+mj-lt"/>
                <a:cs typeface="+mn-cs"/>
              </a:rPr>
              <a:t>E4-1:</a:t>
            </a:r>
            <a:r>
              <a:rPr lang="en-US" sz="2200" dirty="0">
                <a:solidFill>
                  <a:schemeClr val="bg2"/>
                </a:solidFill>
                <a:effectLst>
                  <a:outerShdw blurRad="38100" dist="38100" dir="2700000" algn="tl">
                    <a:srgbClr val="C0C0C0"/>
                  </a:outerShdw>
                </a:effectLst>
                <a:latin typeface="+mj-lt"/>
                <a:cs typeface="+mn-cs"/>
              </a:rPr>
              <a:t>  </a:t>
            </a:r>
            <a:r>
              <a:rPr lang="en-US" sz="2200" b="1" dirty="0">
                <a:solidFill>
                  <a:srgbClr val="000000"/>
                </a:solidFill>
                <a:latin typeface="+mj-lt"/>
                <a:cs typeface="+mn-cs"/>
              </a:rPr>
              <a:t>B. </a:t>
            </a:r>
            <a:r>
              <a:rPr lang="en-US" sz="2200" dirty="0">
                <a:solidFill>
                  <a:srgbClr val="000000"/>
                </a:solidFill>
                <a:latin typeface="+mj-lt"/>
                <a:cs typeface="+mn-cs"/>
              </a:rPr>
              <a:t>Percy Company uses the </a:t>
            </a:r>
            <a:r>
              <a:rPr lang="en-US" sz="2200" b="1" dirty="0">
                <a:solidFill>
                  <a:srgbClr val="800000"/>
                </a:solidFill>
                <a:latin typeface="+mj-lt"/>
                <a:cs typeface="+mn-cs"/>
              </a:rPr>
              <a:t>partial equity method</a:t>
            </a:r>
            <a:r>
              <a:rPr lang="en-US" sz="2200" dirty="0">
                <a:solidFill>
                  <a:srgbClr val="000000"/>
                </a:solidFill>
                <a:latin typeface="+mj-lt"/>
                <a:cs typeface="+mn-cs"/>
              </a:rPr>
              <a:t> to record its investment.</a:t>
            </a:r>
          </a:p>
        </p:txBody>
      </p:sp>
      <p:graphicFrame>
        <p:nvGraphicFramePr>
          <p:cNvPr id="6146" name="Object 14"/>
          <p:cNvGraphicFramePr>
            <a:graphicFrameLocks noChangeAspect="1"/>
          </p:cNvGraphicFramePr>
          <p:nvPr>
            <p:extLst>
              <p:ext uri="{D42A27DB-BD31-4B8C-83A1-F6EECF244321}">
                <p14:modId xmlns:p14="http://schemas.microsoft.com/office/powerpoint/2010/main" val="657719423"/>
              </p:ext>
            </p:extLst>
          </p:nvPr>
        </p:nvGraphicFramePr>
        <p:xfrm>
          <a:off x="609600" y="2435225"/>
          <a:ext cx="7770813" cy="993775"/>
        </p:xfrm>
        <a:graphic>
          <a:graphicData uri="http://schemas.openxmlformats.org/presentationml/2006/ole">
            <mc:AlternateContent xmlns:mc="http://schemas.openxmlformats.org/markup-compatibility/2006">
              <mc:Choice xmlns:v="urn:schemas-microsoft-com:vml" Requires="v">
                <p:oleObj spid="_x0000_s21514" name="Worksheet" r:id="rId5" imgW="6032500" imgH="787400" progId="Excel.Sheet.8">
                  <p:embed/>
                </p:oleObj>
              </mc:Choice>
              <mc:Fallback>
                <p:oleObj name="Worksheet" r:id="rId5" imgW="6032500" imgH="7874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2435225"/>
                        <a:ext cx="7770813" cy="9937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cap="sq">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Title 3"/>
          <p:cNvSpPr>
            <a:spLocks noGrp="1"/>
          </p:cNvSpPr>
          <p:nvPr>
            <p:ph type="title"/>
          </p:nvPr>
        </p:nvSpPr>
        <p:spPr/>
        <p:txBody>
          <a:bodyPr/>
          <a:lstStyle/>
          <a:p>
            <a:r>
              <a:rPr lang="en-US" sz="3200" dirty="0" smtClean="0"/>
              <a:t>Accounting for Investments by Partial Equity</a:t>
            </a:r>
            <a:endParaRPr lang="en-US" sz="3200" dirty="0"/>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13</a:t>
            </a:fld>
            <a:endParaRPr lang="en-US">
              <a:latin typeface="+mj-lt"/>
            </a:endParaRPr>
          </a:p>
        </p:txBody>
      </p:sp>
    </p:spTree>
    <p:extLst>
      <p:ext uri="{BB962C8B-B14F-4D97-AF65-F5344CB8AC3E}">
        <p14:creationId xmlns:p14="http://schemas.microsoft.com/office/powerpoint/2010/main" val="1124968349"/>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94983"/>
                                        </p:tgtEl>
                                        <p:attrNameLst>
                                          <p:attrName>style.visibility</p:attrName>
                                        </p:attrNameLst>
                                      </p:cBhvr>
                                      <p:to>
                                        <p:strVal val="visible"/>
                                      </p:to>
                                    </p:set>
                                    <p:animEffect transition="in" filter="wipe(left)">
                                      <p:cBhvr>
                                        <p:cTn id="7" dur="500"/>
                                        <p:tgtEl>
                                          <p:spTgt spid="8949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94984"/>
                                        </p:tgtEl>
                                        <p:attrNameLst>
                                          <p:attrName>style.visibility</p:attrName>
                                        </p:attrNameLst>
                                      </p:cBhvr>
                                      <p:to>
                                        <p:strVal val="visible"/>
                                      </p:to>
                                    </p:set>
                                    <p:animEffect transition="in" filter="wipe(left)">
                                      <p:cBhvr>
                                        <p:cTn id="12" dur="500"/>
                                        <p:tgtEl>
                                          <p:spTgt spid="89498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94985"/>
                                        </p:tgtEl>
                                        <p:attrNameLst>
                                          <p:attrName>style.visibility</p:attrName>
                                        </p:attrNameLst>
                                      </p:cBhvr>
                                      <p:to>
                                        <p:strVal val="visible"/>
                                      </p:to>
                                    </p:set>
                                    <p:animEffect transition="in" filter="wipe(left)">
                                      <p:cBhvr>
                                        <p:cTn id="17" dur="500"/>
                                        <p:tgtEl>
                                          <p:spTgt spid="89498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94986"/>
                                        </p:tgtEl>
                                        <p:attrNameLst>
                                          <p:attrName>style.visibility</p:attrName>
                                        </p:attrNameLst>
                                      </p:cBhvr>
                                      <p:to>
                                        <p:strVal val="visible"/>
                                      </p:to>
                                    </p:set>
                                    <p:animEffect transition="in" filter="wipe(left)">
                                      <p:cBhvr>
                                        <p:cTn id="22" dur="500"/>
                                        <p:tgtEl>
                                          <p:spTgt spid="8949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4983" grpId="0"/>
      <p:bldP spid="894984" grpId="0"/>
      <p:bldP spid="894985" grpId="0"/>
      <p:bldP spid="89498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7026" name="Rectangle 2"/>
          <p:cNvSpPr>
            <a:spLocks noChangeArrowheads="1"/>
          </p:cNvSpPr>
          <p:nvPr/>
        </p:nvSpPr>
        <p:spPr bwMode="auto">
          <a:xfrm>
            <a:off x="533400" y="1600200"/>
            <a:ext cx="8305800" cy="2057400"/>
          </a:xfrm>
          <a:prstGeom prst="rect">
            <a:avLst/>
          </a:prstGeom>
          <a:solidFill>
            <a:schemeClr val="bg1"/>
          </a:solidFill>
          <a:ln w="28575">
            <a:noFill/>
            <a:miter lim="800000"/>
            <a:headEnd/>
            <a:tailEnd/>
          </a:ln>
          <a:effectLst/>
        </p:spPr>
        <p:txBody>
          <a:bodyPr lIns="90488" tIns="44450" rIns="90488" bIns="44450"/>
          <a:lstStyle/>
          <a:p>
            <a:pPr indent="6350" eaLnBrk="0" hangingPunct="0">
              <a:lnSpc>
                <a:spcPct val="110000"/>
              </a:lnSpc>
              <a:spcBef>
                <a:spcPct val="30000"/>
              </a:spcBef>
              <a:buClr>
                <a:schemeClr val="accent2"/>
              </a:buClr>
              <a:buSzPct val="75000"/>
              <a:buFont typeface="Wingdings" pitchFamily="2" charset="2"/>
              <a:buNone/>
              <a:defRPr/>
            </a:pPr>
            <a:r>
              <a:rPr lang="en-US" sz="2200" b="1" dirty="0">
                <a:solidFill>
                  <a:srgbClr val="800000"/>
                </a:solidFill>
                <a:effectLst>
                  <a:outerShdw blurRad="38100" dist="38100" dir="2700000" algn="tl">
                    <a:srgbClr val="C0C0C0"/>
                  </a:outerShdw>
                </a:effectLst>
                <a:latin typeface="+mj-lt"/>
                <a:cs typeface="+mn-cs"/>
              </a:rPr>
              <a:t>E4-1:</a:t>
            </a:r>
            <a:r>
              <a:rPr lang="en-US" sz="2200" dirty="0">
                <a:solidFill>
                  <a:schemeClr val="bg2"/>
                </a:solidFill>
                <a:effectLst>
                  <a:outerShdw blurRad="38100" dist="38100" dir="2700000" algn="tl">
                    <a:srgbClr val="C0C0C0"/>
                  </a:outerShdw>
                </a:effectLst>
                <a:latin typeface="+mj-lt"/>
                <a:cs typeface="+mn-cs"/>
              </a:rPr>
              <a:t>  </a:t>
            </a:r>
            <a:r>
              <a:rPr lang="en-US" sz="2200" b="1" dirty="0">
                <a:solidFill>
                  <a:srgbClr val="000000"/>
                </a:solidFill>
                <a:latin typeface="+mj-lt"/>
                <a:cs typeface="+mn-cs"/>
              </a:rPr>
              <a:t>C. </a:t>
            </a:r>
            <a:r>
              <a:rPr lang="en-US" sz="2200" dirty="0">
                <a:solidFill>
                  <a:srgbClr val="000000"/>
                </a:solidFill>
                <a:latin typeface="+mj-lt"/>
                <a:cs typeface="+mn-cs"/>
              </a:rPr>
              <a:t>Percy Company uses the </a:t>
            </a:r>
            <a:r>
              <a:rPr lang="en-US" sz="2200" b="1" dirty="0">
                <a:solidFill>
                  <a:srgbClr val="800000"/>
                </a:solidFill>
                <a:latin typeface="+mj-lt"/>
                <a:cs typeface="+mn-cs"/>
              </a:rPr>
              <a:t>complete equity method</a:t>
            </a:r>
            <a:r>
              <a:rPr lang="en-US" sz="2200" dirty="0">
                <a:solidFill>
                  <a:srgbClr val="000000"/>
                </a:solidFill>
                <a:latin typeface="+mj-lt"/>
                <a:cs typeface="+mn-cs"/>
              </a:rPr>
              <a:t> to record its investment. The difference between book value of equity acquired and the value implied by the purchase price was attributed solely to an excess of market over book values of depreciable assets, with a remaining life of 10 years.</a:t>
            </a:r>
          </a:p>
        </p:txBody>
      </p:sp>
      <p:graphicFrame>
        <p:nvGraphicFramePr>
          <p:cNvPr id="7170" name="Object 4"/>
          <p:cNvGraphicFramePr>
            <a:graphicFrameLocks noChangeAspect="1"/>
          </p:cNvGraphicFramePr>
          <p:nvPr>
            <p:extLst>
              <p:ext uri="{D42A27DB-BD31-4B8C-83A1-F6EECF244321}">
                <p14:modId xmlns:p14="http://schemas.microsoft.com/office/powerpoint/2010/main" val="3415692812"/>
              </p:ext>
            </p:extLst>
          </p:nvPr>
        </p:nvGraphicFramePr>
        <p:xfrm>
          <a:off x="609600" y="3579812"/>
          <a:ext cx="7770813" cy="992188"/>
        </p:xfrm>
        <a:graphic>
          <a:graphicData uri="http://schemas.openxmlformats.org/presentationml/2006/ole">
            <mc:AlternateContent xmlns:mc="http://schemas.openxmlformats.org/markup-compatibility/2006">
              <mc:Choice xmlns:v="urn:schemas-microsoft-com:vml" Requires="v">
                <p:oleObj spid="_x0000_s22538" name="Worksheet" r:id="rId5" imgW="6032500" imgH="787400" progId="Excel.Sheet.8">
                  <p:embed/>
                </p:oleObj>
              </mc:Choice>
              <mc:Fallback>
                <p:oleObj name="Worksheet" r:id="rId5" imgW="6032500" imgH="7874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3579812"/>
                        <a:ext cx="7770813" cy="9921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cap="sq">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97029" name="Text Box 5"/>
          <p:cNvSpPr txBox="1">
            <a:spLocks noChangeArrowheads="1"/>
          </p:cNvSpPr>
          <p:nvPr/>
        </p:nvSpPr>
        <p:spPr bwMode="auto">
          <a:xfrm>
            <a:off x="1676400" y="6369050"/>
            <a:ext cx="7315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a:latin typeface="+mj-lt"/>
                <a:cs typeface="+mn-cs"/>
              </a:rPr>
              <a:t>LO 2  Journal entries for Parent using complete equity method.</a:t>
            </a:r>
          </a:p>
        </p:txBody>
      </p:sp>
      <p:sp>
        <p:nvSpPr>
          <p:cNvPr id="7173" name="Rectangle 13"/>
          <p:cNvSpPr>
            <a:spLocks noChangeArrowheads="1"/>
          </p:cNvSpPr>
          <p:nvPr/>
        </p:nvSpPr>
        <p:spPr bwMode="auto">
          <a:xfrm>
            <a:off x="533400" y="4572000"/>
            <a:ext cx="8305800" cy="16002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nSpc>
                <a:spcPct val="110000"/>
              </a:lnSpc>
              <a:spcBef>
                <a:spcPct val="30000"/>
              </a:spcBef>
              <a:buClr>
                <a:schemeClr val="accent2"/>
              </a:buClr>
              <a:buSzPct val="75000"/>
              <a:buFont typeface="Wingdings" pitchFamily="2" charset="2"/>
              <a:buNone/>
            </a:pPr>
            <a:r>
              <a:rPr lang="en-US" altLang="en-US" sz="2200">
                <a:solidFill>
                  <a:srgbClr val="000000"/>
                </a:solidFill>
                <a:latin typeface="+mj-lt"/>
              </a:rPr>
              <a:t>The complete equity method is usually required to report common stock investments in the 20% to 50% range, assuming the investor has the ability to exercise significant influence and does </a:t>
            </a:r>
            <a:r>
              <a:rPr lang="en-US" altLang="en-US" sz="2200" b="1" i="1">
                <a:solidFill>
                  <a:srgbClr val="000000"/>
                </a:solidFill>
                <a:latin typeface="+mj-lt"/>
              </a:rPr>
              <a:t>not</a:t>
            </a:r>
            <a:r>
              <a:rPr lang="en-US" altLang="en-US" sz="2200" i="1">
                <a:solidFill>
                  <a:srgbClr val="000000"/>
                </a:solidFill>
                <a:latin typeface="+mj-lt"/>
              </a:rPr>
              <a:t> </a:t>
            </a:r>
            <a:r>
              <a:rPr lang="en-US" altLang="en-US" sz="2200">
                <a:solidFill>
                  <a:srgbClr val="000000"/>
                </a:solidFill>
                <a:latin typeface="+mj-lt"/>
              </a:rPr>
              <a:t>have effective control over the investee.</a:t>
            </a:r>
          </a:p>
        </p:txBody>
      </p:sp>
      <p:sp>
        <p:nvSpPr>
          <p:cNvPr id="4" name="Title 3"/>
          <p:cNvSpPr>
            <a:spLocks noGrp="1"/>
          </p:cNvSpPr>
          <p:nvPr>
            <p:ph type="title"/>
          </p:nvPr>
        </p:nvSpPr>
        <p:spPr/>
        <p:txBody>
          <a:bodyPr/>
          <a:lstStyle/>
          <a:p>
            <a:r>
              <a:rPr lang="en-US" sz="3200" dirty="0" smtClean="0"/>
              <a:t>Accounting for Investments by Complete Equity</a:t>
            </a:r>
            <a:endParaRPr lang="en-US" sz="3200" dirty="0"/>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14</a:t>
            </a:fld>
            <a:endParaRPr lang="en-US">
              <a:latin typeface="+mj-lt"/>
            </a:endParaRPr>
          </a:p>
        </p:txBody>
      </p:sp>
    </p:spTree>
    <p:extLst>
      <p:ext uri="{BB962C8B-B14F-4D97-AF65-F5344CB8AC3E}">
        <p14:creationId xmlns:p14="http://schemas.microsoft.com/office/powerpoint/2010/main" val="275635488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074" name="Rectangle 2"/>
          <p:cNvSpPr>
            <a:spLocks noChangeArrowheads="1"/>
          </p:cNvSpPr>
          <p:nvPr/>
        </p:nvSpPr>
        <p:spPr bwMode="auto">
          <a:xfrm>
            <a:off x="533400" y="1600200"/>
            <a:ext cx="8305800" cy="838200"/>
          </a:xfrm>
          <a:prstGeom prst="rect">
            <a:avLst/>
          </a:prstGeom>
          <a:solidFill>
            <a:schemeClr val="bg1"/>
          </a:solidFill>
          <a:ln w="28575">
            <a:noFill/>
            <a:miter lim="800000"/>
            <a:headEnd/>
            <a:tailEnd/>
          </a:ln>
          <a:effectLst/>
        </p:spPr>
        <p:txBody>
          <a:bodyPr lIns="90488" tIns="44450" rIns="90488" bIns="44450"/>
          <a:lstStyle/>
          <a:p>
            <a:pPr indent="6350" eaLnBrk="0" hangingPunct="0">
              <a:lnSpc>
                <a:spcPct val="110000"/>
              </a:lnSpc>
              <a:spcBef>
                <a:spcPct val="30000"/>
              </a:spcBef>
              <a:buClr>
                <a:schemeClr val="accent2"/>
              </a:buClr>
              <a:buSzPct val="75000"/>
              <a:buFont typeface="Wingdings" pitchFamily="2" charset="2"/>
              <a:buNone/>
              <a:defRPr/>
            </a:pPr>
            <a:r>
              <a:rPr lang="en-US" sz="2200" b="1" dirty="0">
                <a:solidFill>
                  <a:srgbClr val="800000"/>
                </a:solidFill>
                <a:effectLst>
                  <a:outerShdw blurRad="38100" dist="38100" dir="2700000" algn="tl">
                    <a:srgbClr val="C0C0C0"/>
                  </a:outerShdw>
                </a:effectLst>
                <a:latin typeface="+mj-lt"/>
                <a:cs typeface="+mn-cs"/>
              </a:rPr>
              <a:t>E4-1:</a:t>
            </a:r>
            <a:r>
              <a:rPr lang="en-US" sz="2200" dirty="0">
                <a:solidFill>
                  <a:schemeClr val="bg2"/>
                </a:solidFill>
                <a:effectLst>
                  <a:outerShdw blurRad="38100" dist="38100" dir="2700000" algn="tl">
                    <a:srgbClr val="C0C0C0"/>
                  </a:outerShdw>
                </a:effectLst>
                <a:latin typeface="+mj-lt"/>
                <a:cs typeface="+mn-cs"/>
              </a:rPr>
              <a:t>  </a:t>
            </a:r>
            <a:r>
              <a:rPr lang="en-US" sz="2200" b="1" dirty="0">
                <a:solidFill>
                  <a:srgbClr val="000000"/>
                </a:solidFill>
                <a:latin typeface="+mj-lt"/>
                <a:cs typeface="+mn-cs"/>
              </a:rPr>
              <a:t>C. </a:t>
            </a:r>
            <a:r>
              <a:rPr lang="en-US" sz="2200" dirty="0">
                <a:solidFill>
                  <a:srgbClr val="000000"/>
                </a:solidFill>
                <a:latin typeface="+mj-lt"/>
                <a:cs typeface="+mn-cs"/>
              </a:rPr>
              <a:t>Percy Company uses the </a:t>
            </a:r>
            <a:r>
              <a:rPr lang="en-US" sz="2200" b="1" dirty="0">
                <a:solidFill>
                  <a:srgbClr val="800000"/>
                </a:solidFill>
                <a:latin typeface="+mj-lt"/>
                <a:cs typeface="+mn-cs"/>
              </a:rPr>
              <a:t>complete equity method</a:t>
            </a:r>
            <a:r>
              <a:rPr lang="en-US" sz="2200" dirty="0">
                <a:solidFill>
                  <a:srgbClr val="000000"/>
                </a:solidFill>
                <a:latin typeface="+mj-lt"/>
                <a:cs typeface="+mn-cs"/>
              </a:rPr>
              <a:t> to record its investment.</a:t>
            </a:r>
          </a:p>
        </p:txBody>
      </p:sp>
      <p:sp>
        <p:nvSpPr>
          <p:cNvPr id="899085" name="Text Box 13"/>
          <p:cNvSpPr txBox="1">
            <a:spLocks noChangeArrowheads="1"/>
          </p:cNvSpPr>
          <p:nvPr/>
        </p:nvSpPr>
        <p:spPr bwMode="auto">
          <a:xfrm>
            <a:off x="1676400" y="6369050"/>
            <a:ext cx="7315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a:latin typeface="+mj-lt"/>
                <a:cs typeface="+mn-cs"/>
              </a:rPr>
              <a:t>LO 2  Journal entries for Parent using complete equity method.</a:t>
            </a:r>
          </a:p>
        </p:txBody>
      </p:sp>
      <p:graphicFrame>
        <p:nvGraphicFramePr>
          <p:cNvPr id="8194" name="Object 16"/>
          <p:cNvGraphicFramePr>
            <a:graphicFrameLocks noChangeAspect="1"/>
          </p:cNvGraphicFramePr>
          <p:nvPr>
            <p:extLst>
              <p:ext uri="{D42A27DB-BD31-4B8C-83A1-F6EECF244321}">
                <p14:modId xmlns:p14="http://schemas.microsoft.com/office/powerpoint/2010/main" val="856695716"/>
              </p:ext>
            </p:extLst>
          </p:nvPr>
        </p:nvGraphicFramePr>
        <p:xfrm>
          <a:off x="609600" y="2359025"/>
          <a:ext cx="7770813" cy="993775"/>
        </p:xfrm>
        <a:graphic>
          <a:graphicData uri="http://schemas.openxmlformats.org/presentationml/2006/ole">
            <mc:AlternateContent xmlns:mc="http://schemas.openxmlformats.org/markup-compatibility/2006">
              <mc:Choice xmlns:v="urn:schemas-microsoft-com:vml" Requires="v">
                <p:oleObj spid="_x0000_s23562" name="Worksheet" r:id="rId5" imgW="6032500" imgH="787400" progId="Excel.Sheet.8">
                  <p:embed/>
                </p:oleObj>
              </mc:Choice>
              <mc:Fallback>
                <p:oleObj name="Worksheet" r:id="rId5" imgW="6032500" imgH="7874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2359025"/>
                        <a:ext cx="7770813" cy="9937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cap="sq">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99089" name="Text Box 17"/>
          <p:cNvSpPr txBox="1">
            <a:spLocks noChangeArrowheads="1"/>
          </p:cNvSpPr>
          <p:nvPr/>
        </p:nvSpPr>
        <p:spPr bwMode="auto">
          <a:xfrm>
            <a:off x="1524000" y="3276600"/>
            <a:ext cx="7391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597525" algn="r"/>
                <a:tab pos="7605713" algn="r"/>
              </a:tabLst>
              <a:defRPr sz="2300">
                <a:solidFill>
                  <a:schemeClr val="tx1"/>
                </a:solidFill>
                <a:latin typeface="Comic Sans MS" pitchFamily="66" charset="0"/>
                <a:cs typeface="Arial" pitchFamily="34" charset="0"/>
              </a:defRPr>
            </a:lvl1pPr>
            <a:lvl2pPr marL="742950" indent="-285750" eaLnBrk="0" hangingPunct="0">
              <a:tabLst>
                <a:tab pos="5597525" algn="r"/>
                <a:tab pos="7605713" algn="r"/>
              </a:tabLst>
              <a:defRPr sz="2300">
                <a:solidFill>
                  <a:schemeClr val="tx1"/>
                </a:solidFill>
                <a:latin typeface="Comic Sans MS" pitchFamily="66" charset="0"/>
                <a:cs typeface="Arial" pitchFamily="34" charset="0"/>
              </a:defRPr>
            </a:lvl2pPr>
            <a:lvl3pPr marL="1143000" indent="-228600" eaLnBrk="0" hangingPunct="0">
              <a:tabLst>
                <a:tab pos="5597525" algn="r"/>
                <a:tab pos="7605713" algn="r"/>
              </a:tabLst>
              <a:defRPr sz="2300">
                <a:solidFill>
                  <a:schemeClr val="tx1"/>
                </a:solidFill>
                <a:latin typeface="Comic Sans MS" pitchFamily="66" charset="0"/>
                <a:cs typeface="Arial" pitchFamily="34" charset="0"/>
              </a:defRPr>
            </a:lvl3pPr>
            <a:lvl4pPr marL="1600200" indent="-228600" eaLnBrk="0" hangingPunct="0">
              <a:tabLst>
                <a:tab pos="5597525" algn="r"/>
                <a:tab pos="7605713" algn="r"/>
              </a:tabLst>
              <a:defRPr sz="2300">
                <a:solidFill>
                  <a:schemeClr val="tx1"/>
                </a:solidFill>
                <a:latin typeface="Comic Sans MS" pitchFamily="66" charset="0"/>
                <a:cs typeface="Arial" pitchFamily="34" charset="0"/>
              </a:defRPr>
            </a:lvl4pPr>
            <a:lvl5pPr marL="2057400" indent="-228600" eaLnBrk="0" hangingPunct="0">
              <a:tabLst>
                <a:tab pos="559752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Investment in Song	387,000</a:t>
            </a:r>
          </a:p>
        </p:txBody>
      </p:sp>
      <p:sp>
        <p:nvSpPr>
          <p:cNvPr id="899090" name="Text Box 18"/>
          <p:cNvSpPr txBox="1">
            <a:spLocks noChangeArrowheads="1"/>
          </p:cNvSpPr>
          <p:nvPr/>
        </p:nvSpPr>
        <p:spPr bwMode="auto">
          <a:xfrm>
            <a:off x="1524000" y="3735388"/>
            <a:ext cx="73914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7148513" algn="r"/>
                <a:tab pos="7605713" algn="r"/>
              </a:tabLst>
              <a:defRPr sz="2300">
                <a:solidFill>
                  <a:schemeClr val="tx1"/>
                </a:solidFill>
                <a:latin typeface="Comic Sans MS" pitchFamily="66" charset="0"/>
                <a:cs typeface="Arial" pitchFamily="34" charset="0"/>
              </a:defRPr>
            </a:lvl1pPr>
            <a:lvl2pPr marL="742950" indent="-285750" eaLnBrk="0" hangingPunct="0">
              <a:tabLst>
                <a:tab pos="7148513" algn="r"/>
                <a:tab pos="7605713" algn="r"/>
              </a:tabLst>
              <a:defRPr sz="2300">
                <a:solidFill>
                  <a:schemeClr val="tx1"/>
                </a:solidFill>
                <a:latin typeface="Comic Sans MS" pitchFamily="66" charset="0"/>
                <a:cs typeface="Arial" pitchFamily="34" charset="0"/>
              </a:defRPr>
            </a:lvl2pPr>
            <a:lvl3pPr marL="1143000" indent="-228600" eaLnBrk="0" hangingPunct="0">
              <a:tabLst>
                <a:tab pos="7148513" algn="r"/>
                <a:tab pos="7605713" algn="r"/>
              </a:tabLst>
              <a:defRPr sz="2300">
                <a:solidFill>
                  <a:schemeClr val="tx1"/>
                </a:solidFill>
                <a:latin typeface="Comic Sans MS" pitchFamily="66" charset="0"/>
                <a:cs typeface="Arial" pitchFamily="34" charset="0"/>
              </a:defRPr>
            </a:lvl3pPr>
            <a:lvl4pPr marL="1600200" indent="-228600" eaLnBrk="0" hangingPunct="0">
              <a:tabLst>
                <a:tab pos="7148513" algn="r"/>
                <a:tab pos="7605713" algn="r"/>
              </a:tabLst>
              <a:defRPr sz="2300">
                <a:solidFill>
                  <a:schemeClr val="tx1"/>
                </a:solidFill>
                <a:latin typeface="Comic Sans MS" pitchFamily="66" charset="0"/>
                <a:cs typeface="Arial" pitchFamily="34" charset="0"/>
              </a:defRPr>
            </a:lvl4pPr>
            <a:lvl5pPr marL="2057400" indent="-228600" eaLnBrk="0" hangingPunct="0">
              <a:tabLst>
                <a:tab pos="714851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	Cash	387,000</a:t>
            </a:r>
          </a:p>
        </p:txBody>
      </p:sp>
      <p:sp>
        <p:nvSpPr>
          <p:cNvPr id="8200" name="Text Box 19"/>
          <p:cNvSpPr txBox="1">
            <a:spLocks noChangeArrowheads="1"/>
          </p:cNvSpPr>
          <p:nvPr/>
        </p:nvSpPr>
        <p:spPr bwMode="auto">
          <a:xfrm>
            <a:off x="533400" y="3276600"/>
            <a:ext cx="914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375275" algn="r"/>
                <a:tab pos="7605713" algn="r"/>
              </a:tabLst>
              <a:defRPr sz="2300">
                <a:solidFill>
                  <a:schemeClr val="tx1"/>
                </a:solidFill>
                <a:latin typeface="Comic Sans MS" pitchFamily="66" charset="0"/>
                <a:cs typeface="Arial" pitchFamily="34" charset="0"/>
              </a:defRPr>
            </a:lvl1pPr>
            <a:lvl2pPr marL="742950" indent="-285750" eaLnBrk="0" hangingPunct="0">
              <a:tabLst>
                <a:tab pos="5375275" algn="r"/>
                <a:tab pos="7605713" algn="r"/>
              </a:tabLst>
              <a:defRPr sz="2300">
                <a:solidFill>
                  <a:schemeClr val="tx1"/>
                </a:solidFill>
                <a:latin typeface="Comic Sans MS" pitchFamily="66" charset="0"/>
                <a:cs typeface="Arial" pitchFamily="34" charset="0"/>
              </a:defRPr>
            </a:lvl2pPr>
            <a:lvl3pPr marL="1143000" indent="-228600" eaLnBrk="0" hangingPunct="0">
              <a:tabLst>
                <a:tab pos="5375275" algn="r"/>
                <a:tab pos="7605713" algn="r"/>
              </a:tabLst>
              <a:defRPr sz="2300">
                <a:solidFill>
                  <a:schemeClr val="tx1"/>
                </a:solidFill>
                <a:latin typeface="Comic Sans MS" pitchFamily="66" charset="0"/>
                <a:cs typeface="Arial" pitchFamily="34" charset="0"/>
              </a:defRPr>
            </a:lvl3pPr>
            <a:lvl4pPr marL="1600200" indent="-228600" eaLnBrk="0" hangingPunct="0">
              <a:tabLst>
                <a:tab pos="5375275" algn="r"/>
                <a:tab pos="7605713" algn="r"/>
              </a:tabLst>
              <a:defRPr sz="2300">
                <a:solidFill>
                  <a:schemeClr val="tx1"/>
                </a:solidFill>
                <a:latin typeface="Comic Sans MS" pitchFamily="66" charset="0"/>
                <a:cs typeface="Arial" pitchFamily="34" charset="0"/>
              </a:defRPr>
            </a:lvl4pPr>
            <a:lvl5pPr marL="2057400" indent="-228600" eaLnBrk="0" hangingPunct="0">
              <a:tabLst>
                <a:tab pos="537527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b="1" dirty="0" smtClean="0">
                <a:solidFill>
                  <a:srgbClr val="800000"/>
                </a:solidFill>
                <a:latin typeface="+mj-lt"/>
              </a:rPr>
              <a:t>2014</a:t>
            </a:r>
            <a:endParaRPr lang="en-US" altLang="en-US" sz="2200" b="1" dirty="0">
              <a:solidFill>
                <a:srgbClr val="800000"/>
              </a:solidFill>
              <a:latin typeface="+mj-lt"/>
            </a:endParaRPr>
          </a:p>
        </p:txBody>
      </p:sp>
      <p:sp>
        <p:nvSpPr>
          <p:cNvPr id="899092" name="Text Box 20"/>
          <p:cNvSpPr txBox="1">
            <a:spLocks noChangeArrowheads="1"/>
          </p:cNvSpPr>
          <p:nvPr/>
        </p:nvSpPr>
        <p:spPr bwMode="auto">
          <a:xfrm>
            <a:off x="1524000" y="4343400"/>
            <a:ext cx="7391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597525" algn="r"/>
                <a:tab pos="7605713" algn="r"/>
              </a:tabLst>
              <a:defRPr sz="2300">
                <a:solidFill>
                  <a:schemeClr val="tx1"/>
                </a:solidFill>
                <a:latin typeface="Comic Sans MS" pitchFamily="66" charset="0"/>
                <a:cs typeface="Arial" pitchFamily="34" charset="0"/>
              </a:defRPr>
            </a:lvl1pPr>
            <a:lvl2pPr marL="742950" indent="-285750" eaLnBrk="0" hangingPunct="0">
              <a:tabLst>
                <a:tab pos="5597525" algn="r"/>
                <a:tab pos="7605713" algn="r"/>
              </a:tabLst>
              <a:defRPr sz="2300">
                <a:solidFill>
                  <a:schemeClr val="tx1"/>
                </a:solidFill>
                <a:latin typeface="Comic Sans MS" pitchFamily="66" charset="0"/>
                <a:cs typeface="Arial" pitchFamily="34" charset="0"/>
              </a:defRPr>
            </a:lvl2pPr>
            <a:lvl3pPr marL="1143000" indent="-228600" eaLnBrk="0" hangingPunct="0">
              <a:tabLst>
                <a:tab pos="5597525" algn="r"/>
                <a:tab pos="7605713" algn="r"/>
              </a:tabLst>
              <a:defRPr sz="2300">
                <a:solidFill>
                  <a:schemeClr val="tx1"/>
                </a:solidFill>
                <a:latin typeface="Comic Sans MS" pitchFamily="66" charset="0"/>
                <a:cs typeface="Arial" pitchFamily="34" charset="0"/>
              </a:defRPr>
            </a:lvl3pPr>
            <a:lvl4pPr marL="1600200" indent="-228600" eaLnBrk="0" hangingPunct="0">
              <a:tabLst>
                <a:tab pos="5597525" algn="r"/>
                <a:tab pos="7605713" algn="r"/>
              </a:tabLst>
              <a:defRPr sz="2300">
                <a:solidFill>
                  <a:schemeClr val="tx1"/>
                </a:solidFill>
                <a:latin typeface="Comic Sans MS" pitchFamily="66" charset="0"/>
                <a:cs typeface="Arial" pitchFamily="34" charset="0"/>
              </a:defRPr>
            </a:lvl4pPr>
            <a:lvl5pPr marL="2057400" indent="-228600" eaLnBrk="0" hangingPunct="0">
              <a:tabLst>
                <a:tab pos="559752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Investment in Song 	50,800</a:t>
            </a:r>
          </a:p>
        </p:txBody>
      </p:sp>
      <p:sp>
        <p:nvSpPr>
          <p:cNvPr id="899093" name="Text Box 21"/>
          <p:cNvSpPr txBox="1">
            <a:spLocks noChangeArrowheads="1"/>
          </p:cNvSpPr>
          <p:nvPr/>
        </p:nvSpPr>
        <p:spPr bwMode="auto">
          <a:xfrm>
            <a:off x="1524000" y="4802188"/>
            <a:ext cx="73914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7148513" algn="r"/>
                <a:tab pos="7605713" algn="r"/>
              </a:tabLst>
              <a:defRPr sz="2300">
                <a:solidFill>
                  <a:schemeClr val="tx1"/>
                </a:solidFill>
                <a:latin typeface="Comic Sans MS" pitchFamily="66" charset="0"/>
                <a:cs typeface="Arial" pitchFamily="34" charset="0"/>
              </a:defRPr>
            </a:lvl1pPr>
            <a:lvl2pPr marL="742950" indent="-285750" eaLnBrk="0" hangingPunct="0">
              <a:tabLst>
                <a:tab pos="7148513" algn="r"/>
                <a:tab pos="7605713" algn="r"/>
              </a:tabLst>
              <a:defRPr sz="2300">
                <a:solidFill>
                  <a:schemeClr val="tx1"/>
                </a:solidFill>
                <a:latin typeface="Comic Sans MS" pitchFamily="66" charset="0"/>
                <a:cs typeface="Arial" pitchFamily="34" charset="0"/>
              </a:defRPr>
            </a:lvl2pPr>
            <a:lvl3pPr marL="1143000" indent="-228600" eaLnBrk="0" hangingPunct="0">
              <a:tabLst>
                <a:tab pos="7148513" algn="r"/>
                <a:tab pos="7605713" algn="r"/>
              </a:tabLst>
              <a:defRPr sz="2300">
                <a:solidFill>
                  <a:schemeClr val="tx1"/>
                </a:solidFill>
                <a:latin typeface="Comic Sans MS" pitchFamily="66" charset="0"/>
                <a:cs typeface="Arial" pitchFamily="34" charset="0"/>
              </a:defRPr>
            </a:lvl3pPr>
            <a:lvl4pPr marL="1600200" indent="-228600" eaLnBrk="0" hangingPunct="0">
              <a:tabLst>
                <a:tab pos="7148513" algn="r"/>
                <a:tab pos="7605713" algn="r"/>
              </a:tabLst>
              <a:defRPr sz="2300">
                <a:solidFill>
                  <a:schemeClr val="tx1"/>
                </a:solidFill>
                <a:latin typeface="Comic Sans MS" pitchFamily="66" charset="0"/>
                <a:cs typeface="Arial" pitchFamily="34" charset="0"/>
              </a:defRPr>
            </a:lvl4pPr>
            <a:lvl5pPr marL="2057400" indent="-228600" eaLnBrk="0" hangingPunct="0">
              <a:tabLst>
                <a:tab pos="714851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	Equity income  </a:t>
            </a:r>
            <a:r>
              <a:rPr lang="en-US" altLang="en-US" sz="2000">
                <a:latin typeface="+mj-lt"/>
              </a:rPr>
              <a:t>(.8 x $63,500)</a:t>
            </a:r>
            <a:r>
              <a:rPr lang="en-US" altLang="en-US" sz="2200">
                <a:latin typeface="+mj-lt"/>
              </a:rPr>
              <a:t>	50,800</a:t>
            </a:r>
          </a:p>
        </p:txBody>
      </p:sp>
      <p:sp>
        <p:nvSpPr>
          <p:cNvPr id="899094" name="Text Box 22"/>
          <p:cNvSpPr txBox="1">
            <a:spLocks noChangeArrowheads="1"/>
          </p:cNvSpPr>
          <p:nvPr/>
        </p:nvSpPr>
        <p:spPr bwMode="auto">
          <a:xfrm>
            <a:off x="1524000" y="5362575"/>
            <a:ext cx="7391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597525" algn="r"/>
                <a:tab pos="7605713" algn="r"/>
              </a:tabLst>
              <a:defRPr sz="2300">
                <a:solidFill>
                  <a:schemeClr val="tx1"/>
                </a:solidFill>
                <a:latin typeface="Comic Sans MS" pitchFamily="66" charset="0"/>
                <a:cs typeface="Arial" pitchFamily="34" charset="0"/>
              </a:defRPr>
            </a:lvl1pPr>
            <a:lvl2pPr marL="742950" indent="-285750" eaLnBrk="0" hangingPunct="0">
              <a:tabLst>
                <a:tab pos="5597525" algn="r"/>
                <a:tab pos="7605713" algn="r"/>
              </a:tabLst>
              <a:defRPr sz="2300">
                <a:solidFill>
                  <a:schemeClr val="tx1"/>
                </a:solidFill>
                <a:latin typeface="Comic Sans MS" pitchFamily="66" charset="0"/>
                <a:cs typeface="Arial" pitchFamily="34" charset="0"/>
              </a:defRPr>
            </a:lvl2pPr>
            <a:lvl3pPr marL="1143000" indent="-228600" eaLnBrk="0" hangingPunct="0">
              <a:tabLst>
                <a:tab pos="5597525" algn="r"/>
                <a:tab pos="7605713" algn="r"/>
              </a:tabLst>
              <a:defRPr sz="2300">
                <a:solidFill>
                  <a:schemeClr val="tx1"/>
                </a:solidFill>
                <a:latin typeface="Comic Sans MS" pitchFamily="66" charset="0"/>
                <a:cs typeface="Arial" pitchFamily="34" charset="0"/>
              </a:defRPr>
            </a:lvl3pPr>
            <a:lvl4pPr marL="1600200" indent="-228600" eaLnBrk="0" hangingPunct="0">
              <a:tabLst>
                <a:tab pos="5597525" algn="r"/>
                <a:tab pos="7605713" algn="r"/>
              </a:tabLst>
              <a:defRPr sz="2300">
                <a:solidFill>
                  <a:schemeClr val="tx1"/>
                </a:solidFill>
                <a:latin typeface="Comic Sans MS" pitchFamily="66" charset="0"/>
                <a:cs typeface="Arial" pitchFamily="34" charset="0"/>
              </a:defRPr>
            </a:lvl4pPr>
            <a:lvl5pPr marL="2057400" indent="-228600" eaLnBrk="0" hangingPunct="0">
              <a:tabLst>
                <a:tab pos="559752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Cash	20,000</a:t>
            </a:r>
          </a:p>
        </p:txBody>
      </p:sp>
      <p:sp>
        <p:nvSpPr>
          <p:cNvPr id="899095" name="Text Box 23"/>
          <p:cNvSpPr txBox="1">
            <a:spLocks noChangeArrowheads="1"/>
          </p:cNvSpPr>
          <p:nvPr/>
        </p:nvSpPr>
        <p:spPr bwMode="auto">
          <a:xfrm>
            <a:off x="1524000" y="5821363"/>
            <a:ext cx="73914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7148513" algn="r"/>
                <a:tab pos="7605713" algn="r"/>
              </a:tabLst>
              <a:defRPr sz="2300">
                <a:solidFill>
                  <a:schemeClr val="tx1"/>
                </a:solidFill>
                <a:latin typeface="Comic Sans MS" pitchFamily="66" charset="0"/>
                <a:cs typeface="Arial" pitchFamily="34" charset="0"/>
              </a:defRPr>
            </a:lvl1pPr>
            <a:lvl2pPr marL="742950" indent="-285750" eaLnBrk="0" hangingPunct="0">
              <a:tabLst>
                <a:tab pos="7148513" algn="r"/>
                <a:tab pos="7605713" algn="r"/>
              </a:tabLst>
              <a:defRPr sz="2300">
                <a:solidFill>
                  <a:schemeClr val="tx1"/>
                </a:solidFill>
                <a:latin typeface="Comic Sans MS" pitchFamily="66" charset="0"/>
                <a:cs typeface="Arial" pitchFamily="34" charset="0"/>
              </a:defRPr>
            </a:lvl2pPr>
            <a:lvl3pPr marL="1143000" indent="-228600" eaLnBrk="0" hangingPunct="0">
              <a:tabLst>
                <a:tab pos="7148513" algn="r"/>
                <a:tab pos="7605713" algn="r"/>
              </a:tabLst>
              <a:defRPr sz="2300">
                <a:solidFill>
                  <a:schemeClr val="tx1"/>
                </a:solidFill>
                <a:latin typeface="Comic Sans MS" pitchFamily="66" charset="0"/>
                <a:cs typeface="Arial" pitchFamily="34" charset="0"/>
              </a:defRPr>
            </a:lvl3pPr>
            <a:lvl4pPr marL="1600200" indent="-228600" eaLnBrk="0" hangingPunct="0">
              <a:tabLst>
                <a:tab pos="7148513" algn="r"/>
                <a:tab pos="7605713" algn="r"/>
              </a:tabLst>
              <a:defRPr sz="2300">
                <a:solidFill>
                  <a:schemeClr val="tx1"/>
                </a:solidFill>
                <a:latin typeface="Comic Sans MS" pitchFamily="66" charset="0"/>
                <a:cs typeface="Arial" pitchFamily="34" charset="0"/>
              </a:defRPr>
            </a:lvl4pPr>
            <a:lvl5pPr marL="2057400" indent="-228600" eaLnBrk="0" hangingPunct="0">
              <a:tabLst>
                <a:tab pos="714851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	 Investment in Song </a:t>
            </a:r>
            <a:r>
              <a:rPr lang="en-US" altLang="en-US" sz="2000">
                <a:latin typeface="+mj-lt"/>
              </a:rPr>
              <a:t>(.8 x $25,000)</a:t>
            </a:r>
            <a:r>
              <a:rPr lang="en-US" altLang="en-US" sz="2200">
                <a:latin typeface="+mj-lt"/>
              </a:rPr>
              <a:t> 	20,000</a:t>
            </a:r>
          </a:p>
        </p:txBody>
      </p:sp>
      <p:sp>
        <p:nvSpPr>
          <p:cNvPr id="4" name="Title 3"/>
          <p:cNvSpPr>
            <a:spLocks noGrp="1"/>
          </p:cNvSpPr>
          <p:nvPr>
            <p:ph type="title"/>
          </p:nvPr>
        </p:nvSpPr>
        <p:spPr/>
        <p:txBody>
          <a:bodyPr/>
          <a:lstStyle/>
          <a:p>
            <a:r>
              <a:rPr lang="en-US" sz="3200" dirty="0" smtClean="0"/>
              <a:t>Accounting for Investments by Complete Equity</a:t>
            </a:r>
            <a:endParaRPr lang="en-US" sz="3200" dirty="0"/>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15</a:t>
            </a:fld>
            <a:endParaRPr lang="en-US">
              <a:latin typeface="+mj-lt"/>
            </a:endParaRPr>
          </a:p>
        </p:txBody>
      </p:sp>
    </p:spTree>
    <p:extLst>
      <p:ext uri="{BB962C8B-B14F-4D97-AF65-F5344CB8AC3E}">
        <p14:creationId xmlns:p14="http://schemas.microsoft.com/office/powerpoint/2010/main" val="235157017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99089"/>
                                        </p:tgtEl>
                                        <p:attrNameLst>
                                          <p:attrName>style.visibility</p:attrName>
                                        </p:attrNameLst>
                                      </p:cBhvr>
                                      <p:to>
                                        <p:strVal val="visible"/>
                                      </p:to>
                                    </p:set>
                                    <p:animEffect transition="in" filter="wipe(left)">
                                      <p:cBhvr>
                                        <p:cTn id="7" dur="500"/>
                                        <p:tgtEl>
                                          <p:spTgt spid="8990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99090"/>
                                        </p:tgtEl>
                                        <p:attrNameLst>
                                          <p:attrName>style.visibility</p:attrName>
                                        </p:attrNameLst>
                                      </p:cBhvr>
                                      <p:to>
                                        <p:strVal val="visible"/>
                                      </p:to>
                                    </p:set>
                                    <p:animEffect transition="in" filter="wipe(left)">
                                      <p:cBhvr>
                                        <p:cTn id="12" dur="500"/>
                                        <p:tgtEl>
                                          <p:spTgt spid="89909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99092"/>
                                        </p:tgtEl>
                                        <p:attrNameLst>
                                          <p:attrName>style.visibility</p:attrName>
                                        </p:attrNameLst>
                                      </p:cBhvr>
                                      <p:to>
                                        <p:strVal val="visible"/>
                                      </p:to>
                                    </p:set>
                                    <p:animEffect transition="in" filter="wipe(left)">
                                      <p:cBhvr>
                                        <p:cTn id="17" dur="500"/>
                                        <p:tgtEl>
                                          <p:spTgt spid="89909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99093"/>
                                        </p:tgtEl>
                                        <p:attrNameLst>
                                          <p:attrName>style.visibility</p:attrName>
                                        </p:attrNameLst>
                                      </p:cBhvr>
                                      <p:to>
                                        <p:strVal val="visible"/>
                                      </p:to>
                                    </p:set>
                                    <p:animEffect transition="in" filter="wipe(left)">
                                      <p:cBhvr>
                                        <p:cTn id="22" dur="500"/>
                                        <p:tgtEl>
                                          <p:spTgt spid="89909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99094"/>
                                        </p:tgtEl>
                                        <p:attrNameLst>
                                          <p:attrName>style.visibility</p:attrName>
                                        </p:attrNameLst>
                                      </p:cBhvr>
                                      <p:to>
                                        <p:strVal val="visible"/>
                                      </p:to>
                                    </p:set>
                                    <p:animEffect transition="in" filter="wipe(left)">
                                      <p:cBhvr>
                                        <p:cTn id="27" dur="500"/>
                                        <p:tgtEl>
                                          <p:spTgt spid="89909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99095"/>
                                        </p:tgtEl>
                                        <p:attrNameLst>
                                          <p:attrName>style.visibility</p:attrName>
                                        </p:attrNameLst>
                                      </p:cBhvr>
                                      <p:to>
                                        <p:strVal val="visible"/>
                                      </p:to>
                                    </p:set>
                                    <p:animEffect transition="in" filter="wipe(left)">
                                      <p:cBhvr>
                                        <p:cTn id="32" dur="500"/>
                                        <p:tgtEl>
                                          <p:spTgt spid="8990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9089" grpId="0"/>
      <p:bldP spid="899090" grpId="0"/>
      <p:bldP spid="899092" grpId="0"/>
      <p:bldP spid="899093" grpId="0"/>
      <p:bldP spid="899094" grpId="0"/>
      <p:bldP spid="89909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22" name="Rectangle 2"/>
          <p:cNvSpPr>
            <a:spLocks noChangeArrowheads="1"/>
          </p:cNvSpPr>
          <p:nvPr/>
        </p:nvSpPr>
        <p:spPr bwMode="auto">
          <a:xfrm>
            <a:off x="533400" y="1676400"/>
            <a:ext cx="8305800" cy="838200"/>
          </a:xfrm>
          <a:prstGeom prst="rect">
            <a:avLst/>
          </a:prstGeom>
          <a:solidFill>
            <a:schemeClr val="bg1"/>
          </a:solidFill>
          <a:ln w="28575">
            <a:noFill/>
            <a:miter lim="800000"/>
            <a:headEnd/>
            <a:tailEnd/>
          </a:ln>
          <a:effectLst/>
        </p:spPr>
        <p:txBody>
          <a:bodyPr lIns="90488" tIns="44450" rIns="90488" bIns="44450"/>
          <a:lstStyle/>
          <a:p>
            <a:pPr indent="6350" eaLnBrk="0" hangingPunct="0">
              <a:lnSpc>
                <a:spcPct val="110000"/>
              </a:lnSpc>
              <a:spcBef>
                <a:spcPct val="30000"/>
              </a:spcBef>
              <a:buClr>
                <a:schemeClr val="accent2"/>
              </a:buClr>
              <a:buSzPct val="75000"/>
              <a:buFont typeface="Wingdings" pitchFamily="2" charset="2"/>
              <a:buNone/>
              <a:defRPr/>
            </a:pPr>
            <a:r>
              <a:rPr lang="en-US" sz="2200" b="1" dirty="0">
                <a:solidFill>
                  <a:srgbClr val="800000"/>
                </a:solidFill>
                <a:effectLst>
                  <a:outerShdw blurRad="38100" dist="38100" dir="2700000" algn="tl">
                    <a:srgbClr val="C0C0C0"/>
                  </a:outerShdw>
                </a:effectLst>
                <a:latin typeface="+mj-lt"/>
                <a:cs typeface="+mn-cs"/>
              </a:rPr>
              <a:t>E4-1:</a:t>
            </a:r>
            <a:r>
              <a:rPr lang="en-US" sz="2200" dirty="0">
                <a:solidFill>
                  <a:schemeClr val="bg2"/>
                </a:solidFill>
                <a:effectLst>
                  <a:outerShdw blurRad="38100" dist="38100" dir="2700000" algn="tl">
                    <a:srgbClr val="C0C0C0"/>
                  </a:outerShdw>
                </a:effectLst>
                <a:latin typeface="+mj-lt"/>
                <a:cs typeface="+mn-cs"/>
              </a:rPr>
              <a:t>  </a:t>
            </a:r>
            <a:r>
              <a:rPr lang="en-US" sz="2200" b="1" dirty="0">
                <a:solidFill>
                  <a:srgbClr val="000000"/>
                </a:solidFill>
                <a:latin typeface="+mj-lt"/>
                <a:cs typeface="+mn-cs"/>
              </a:rPr>
              <a:t>C. </a:t>
            </a:r>
            <a:r>
              <a:rPr lang="en-US" sz="2200" dirty="0">
                <a:solidFill>
                  <a:srgbClr val="000000"/>
                </a:solidFill>
                <a:latin typeface="+mj-lt"/>
                <a:cs typeface="+mn-cs"/>
              </a:rPr>
              <a:t>Percy Company uses the </a:t>
            </a:r>
            <a:r>
              <a:rPr lang="en-US" sz="2200" b="1" dirty="0">
                <a:solidFill>
                  <a:srgbClr val="800000"/>
                </a:solidFill>
                <a:latin typeface="+mj-lt"/>
                <a:cs typeface="+mn-cs"/>
              </a:rPr>
              <a:t>complete equity method</a:t>
            </a:r>
            <a:r>
              <a:rPr lang="en-US" sz="2200" dirty="0">
                <a:solidFill>
                  <a:srgbClr val="000000"/>
                </a:solidFill>
                <a:latin typeface="+mj-lt"/>
                <a:cs typeface="+mn-cs"/>
              </a:rPr>
              <a:t> to record its investment.</a:t>
            </a:r>
          </a:p>
        </p:txBody>
      </p:sp>
      <p:sp>
        <p:nvSpPr>
          <p:cNvPr id="901124" name="Text Box 4"/>
          <p:cNvSpPr txBox="1">
            <a:spLocks noChangeArrowheads="1"/>
          </p:cNvSpPr>
          <p:nvPr/>
        </p:nvSpPr>
        <p:spPr bwMode="auto">
          <a:xfrm>
            <a:off x="1676400" y="6369050"/>
            <a:ext cx="7315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a:latin typeface="+mj-lt"/>
                <a:cs typeface="+mn-cs"/>
              </a:rPr>
              <a:t>LO 2  Journal entries for Parent using complete equity method.</a:t>
            </a:r>
          </a:p>
        </p:txBody>
      </p:sp>
      <p:sp>
        <p:nvSpPr>
          <p:cNvPr id="901126" name="Text Box 6"/>
          <p:cNvSpPr txBox="1">
            <a:spLocks noChangeArrowheads="1"/>
          </p:cNvSpPr>
          <p:nvPr/>
        </p:nvSpPr>
        <p:spPr bwMode="auto">
          <a:xfrm>
            <a:off x="1524000" y="5105400"/>
            <a:ext cx="7391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597525" algn="r"/>
                <a:tab pos="7605713" algn="r"/>
              </a:tabLst>
              <a:defRPr sz="2300">
                <a:solidFill>
                  <a:schemeClr val="tx1"/>
                </a:solidFill>
                <a:latin typeface="Comic Sans MS" pitchFamily="66" charset="0"/>
                <a:cs typeface="Arial" pitchFamily="34" charset="0"/>
              </a:defRPr>
            </a:lvl1pPr>
            <a:lvl2pPr marL="742950" indent="-285750" eaLnBrk="0" hangingPunct="0">
              <a:tabLst>
                <a:tab pos="5597525" algn="r"/>
                <a:tab pos="7605713" algn="r"/>
              </a:tabLst>
              <a:defRPr sz="2300">
                <a:solidFill>
                  <a:schemeClr val="tx1"/>
                </a:solidFill>
                <a:latin typeface="Comic Sans MS" pitchFamily="66" charset="0"/>
                <a:cs typeface="Arial" pitchFamily="34" charset="0"/>
              </a:defRPr>
            </a:lvl2pPr>
            <a:lvl3pPr marL="1143000" indent="-228600" eaLnBrk="0" hangingPunct="0">
              <a:tabLst>
                <a:tab pos="5597525" algn="r"/>
                <a:tab pos="7605713" algn="r"/>
              </a:tabLst>
              <a:defRPr sz="2300">
                <a:solidFill>
                  <a:schemeClr val="tx1"/>
                </a:solidFill>
                <a:latin typeface="Comic Sans MS" pitchFamily="66" charset="0"/>
                <a:cs typeface="Arial" pitchFamily="34" charset="0"/>
              </a:defRPr>
            </a:lvl3pPr>
            <a:lvl4pPr marL="1600200" indent="-228600" eaLnBrk="0" hangingPunct="0">
              <a:tabLst>
                <a:tab pos="5597525" algn="r"/>
                <a:tab pos="7605713" algn="r"/>
              </a:tabLst>
              <a:defRPr sz="2300">
                <a:solidFill>
                  <a:schemeClr val="tx1"/>
                </a:solidFill>
                <a:latin typeface="Comic Sans MS" pitchFamily="66" charset="0"/>
                <a:cs typeface="Arial" pitchFamily="34" charset="0"/>
              </a:defRPr>
            </a:lvl4pPr>
            <a:lvl5pPr marL="2057400" indent="-228600" eaLnBrk="0" hangingPunct="0">
              <a:tabLst>
                <a:tab pos="559752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dirty="0">
                <a:latin typeface="+mj-lt"/>
              </a:rPr>
              <a:t>Equity income  </a:t>
            </a:r>
            <a:r>
              <a:rPr lang="en-US" altLang="en-US" sz="2000" dirty="0">
                <a:latin typeface="+mj-lt"/>
              </a:rPr>
              <a:t>($7,000 / 10 yrs.)</a:t>
            </a:r>
            <a:r>
              <a:rPr lang="en-US" altLang="en-US" sz="2200" dirty="0">
                <a:latin typeface="+mj-lt"/>
              </a:rPr>
              <a:t>	700</a:t>
            </a:r>
          </a:p>
        </p:txBody>
      </p:sp>
      <p:sp>
        <p:nvSpPr>
          <p:cNvPr id="901127" name="Text Box 7"/>
          <p:cNvSpPr txBox="1">
            <a:spLocks noChangeArrowheads="1"/>
          </p:cNvSpPr>
          <p:nvPr/>
        </p:nvSpPr>
        <p:spPr bwMode="auto">
          <a:xfrm>
            <a:off x="1524000" y="5564188"/>
            <a:ext cx="73914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7148513" algn="r"/>
                <a:tab pos="7605713" algn="r"/>
              </a:tabLst>
              <a:defRPr sz="2300">
                <a:solidFill>
                  <a:schemeClr val="tx1"/>
                </a:solidFill>
                <a:latin typeface="Comic Sans MS" pitchFamily="66" charset="0"/>
                <a:cs typeface="Arial" pitchFamily="34" charset="0"/>
              </a:defRPr>
            </a:lvl1pPr>
            <a:lvl2pPr marL="742950" indent="-285750" eaLnBrk="0" hangingPunct="0">
              <a:tabLst>
                <a:tab pos="7148513" algn="r"/>
                <a:tab pos="7605713" algn="r"/>
              </a:tabLst>
              <a:defRPr sz="2300">
                <a:solidFill>
                  <a:schemeClr val="tx1"/>
                </a:solidFill>
                <a:latin typeface="Comic Sans MS" pitchFamily="66" charset="0"/>
                <a:cs typeface="Arial" pitchFamily="34" charset="0"/>
              </a:defRPr>
            </a:lvl2pPr>
            <a:lvl3pPr marL="1143000" indent="-228600" eaLnBrk="0" hangingPunct="0">
              <a:tabLst>
                <a:tab pos="7148513" algn="r"/>
                <a:tab pos="7605713" algn="r"/>
              </a:tabLst>
              <a:defRPr sz="2300">
                <a:solidFill>
                  <a:schemeClr val="tx1"/>
                </a:solidFill>
                <a:latin typeface="Comic Sans MS" pitchFamily="66" charset="0"/>
                <a:cs typeface="Arial" pitchFamily="34" charset="0"/>
              </a:defRPr>
            </a:lvl3pPr>
            <a:lvl4pPr marL="1600200" indent="-228600" eaLnBrk="0" hangingPunct="0">
              <a:tabLst>
                <a:tab pos="7148513" algn="r"/>
                <a:tab pos="7605713" algn="r"/>
              </a:tabLst>
              <a:defRPr sz="2300">
                <a:solidFill>
                  <a:schemeClr val="tx1"/>
                </a:solidFill>
                <a:latin typeface="Comic Sans MS" pitchFamily="66" charset="0"/>
                <a:cs typeface="Arial" pitchFamily="34" charset="0"/>
              </a:defRPr>
            </a:lvl4pPr>
            <a:lvl5pPr marL="2057400" indent="-228600" eaLnBrk="0" hangingPunct="0">
              <a:tabLst>
                <a:tab pos="714851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	 Investment in Song 	700</a:t>
            </a:r>
          </a:p>
        </p:txBody>
      </p:sp>
      <p:sp>
        <p:nvSpPr>
          <p:cNvPr id="38919" name="Text Box 8"/>
          <p:cNvSpPr txBox="1">
            <a:spLocks noChangeArrowheads="1"/>
          </p:cNvSpPr>
          <p:nvPr/>
        </p:nvSpPr>
        <p:spPr bwMode="auto">
          <a:xfrm>
            <a:off x="533400" y="5105400"/>
            <a:ext cx="914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375275" algn="r"/>
                <a:tab pos="7605713" algn="r"/>
              </a:tabLst>
              <a:defRPr sz="2300">
                <a:solidFill>
                  <a:schemeClr val="tx1"/>
                </a:solidFill>
                <a:latin typeface="Comic Sans MS" pitchFamily="66" charset="0"/>
                <a:cs typeface="Arial" pitchFamily="34" charset="0"/>
              </a:defRPr>
            </a:lvl1pPr>
            <a:lvl2pPr marL="742950" indent="-285750" eaLnBrk="0" hangingPunct="0">
              <a:tabLst>
                <a:tab pos="5375275" algn="r"/>
                <a:tab pos="7605713" algn="r"/>
              </a:tabLst>
              <a:defRPr sz="2300">
                <a:solidFill>
                  <a:schemeClr val="tx1"/>
                </a:solidFill>
                <a:latin typeface="Comic Sans MS" pitchFamily="66" charset="0"/>
                <a:cs typeface="Arial" pitchFamily="34" charset="0"/>
              </a:defRPr>
            </a:lvl2pPr>
            <a:lvl3pPr marL="1143000" indent="-228600" eaLnBrk="0" hangingPunct="0">
              <a:tabLst>
                <a:tab pos="5375275" algn="r"/>
                <a:tab pos="7605713" algn="r"/>
              </a:tabLst>
              <a:defRPr sz="2300">
                <a:solidFill>
                  <a:schemeClr val="tx1"/>
                </a:solidFill>
                <a:latin typeface="Comic Sans MS" pitchFamily="66" charset="0"/>
                <a:cs typeface="Arial" pitchFamily="34" charset="0"/>
              </a:defRPr>
            </a:lvl3pPr>
            <a:lvl4pPr marL="1600200" indent="-228600" eaLnBrk="0" hangingPunct="0">
              <a:tabLst>
                <a:tab pos="5375275" algn="r"/>
                <a:tab pos="7605713" algn="r"/>
              </a:tabLst>
              <a:defRPr sz="2300">
                <a:solidFill>
                  <a:schemeClr val="tx1"/>
                </a:solidFill>
                <a:latin typeface="Comic Sans MS" pitchFamily="66" charset="0"/>
                <a:cs typeface="Arial" pitchFamily="34" charset="0"/>
              </a:defRPr>
            </a:lvl4pPr>
            <a:lvl5pPr marL="2057400" indent="-228600" eaLnBrk="0" hangingPunct="0">
              <a:tabLst>
                <a:tab pos="537527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b="1" dirty="0" smtClean="0">
                <a:solidFill>
                  <a:srgbClr val="800000"/>
                </a:solidFill>
                <a:latin typeface="+mj-lt"/>
              </a:rPr>
              <a:t>2014</a:t>
            </a:r>
            <a:endParaRPr lang="en-US" altLang="en-US" sz="2200" b="1" dirty="0">
              <a:solidFill>
                <a:srgbClr val="800000"/>
              </a:solidFill>
              <a:latin typeface="+mj-lt"/>
            </a:endParaRPr>
          </a:p>
        </p:txBody>
      </p:sp>
      <p:sp>
        <p:nvSpPr>
          <p:cNvPr id="38920" name="Rectangle 13"/>
          <p:cNvSpPr>
            <a:spLocks noChangeArrowheads="1"/>
          </p:cNvSpPr>
          <p:nvPr/>
        </p:nvSpPr>
        <p:spPr bwMode="auto">
          <a:xfrm>
            <a:off x="533400" y="2590800"/>
            <a:ext cx="8305800" cy="12192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nSpc>
                <a:spcPct val="110000"/>
              </a:lnSpc>
              <a:spcBef>
                <a:spcPct val="30000"/>
              </a:spcBef>
              <a:buClr>
                <a:schemeClr val="accent2"/>
              </a:buClr>
              <a:buSzPct val="75000"/>
              <a:buFont typeface="Wingdings" pitchFamily="2" charset="2"/>
              <a:buNone/>
            </a:pPr>
            <a:r>
              <a:rPr lang="en-US" altLang="en-US" sz="2200" dirty="0">
                <a:solidFill>
                  <a:srgbClr val="000000"/>
                </a:solidFill>
                <a:latin typeface="+mj-lt"/>
              </a:rPr>
              <a:t>A journal entry is required to adjust for depreciation related to the excess of market over book values of depreciable assets.</a:t>
            </a:r>
          </a:p>
        </p:txBody>
      </p:sp>
      <p:sp>
        <p:nvSpPr>
          <p:cNvPr id="38921" name="Text Box 14"/>
          <p:cNvSpPr txBox="1">
            <a:spLocks noChangeArrowheads="1"/>
          </p:cNvSpPr>
          <p:nvPr/>
        </p:nvSpPr>
        <p:spPr bwMode="auto">
          <a:xfrm>
            <a:off x="1600200" y="3581400"/>
            <a:ext cx="6858000" cy="113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6567488" algn="r"/>
              </a:tabLst>
              <a:defRPr sz="2300">
                <a:solidFill>
                  <a:schemeClr val="tx1"/>
                </a:solidFill>
                <a:latin typeface="Comic Sans MS" pitchFamily="66" charset="0"/>
                <a:cs typeface="Arial" pitchFamily="34" charset="0"/>
              </a:defRPr>
            </a:lvl1pPr>
            <a:lvl2pPr marL="742950" indent="-285750" eaLnBrk="0" hangingPunct="0">
              <a:tabLst>
                <a:tab pos="6567488" algn="r"/>
              </a:tabLst>
              <a:defRPr sz="2300">
                <a:solidFill>
                  <a:schemeClr val="tx1"/>
                </a:solidFill>
                <a:latin typeface="Comic Sans MS" pitchFamily="66" charset="0"/>
                <a:cs typeface="Arial" pitchFamily="34" charset="0"/>
              </a:defRPr>
            </a:lvl2pPr>
            <a:lvl3pPr marL="1143000" indent="-228600" eaLnBrk="0" hangingPunct="0">
              <a:tabLst>
                <a:tab pos="6567488" algn="r"/>
              </a:tabLst>
              <a:defRPr sz="2300">
                <a:solidFill>
                  <a:schemeClr val="tx1"/>
                </a:solidFill>
                <a:latin typeface="Comic Sans MS" pitchFamily="66" charset="0"/>
                <a:cs typeface="Arial" pitchFamily="34" charset="0"/>
              </a:defRPr>
            </a:lvl3pPr>
            <a:lvl4pPr marL="1600200" indent="-228600" eaLnBrk="0" hangingPunct="0">
              <a:tabLst>
                <a:tab pos="6567488" algn="r"/>
              </a:tabLst>
              <a:defRPr sz="2300">
                <a:solidFill>
                  <a:schemeClr val="tx1"/>
                </a:solidFill>
                <a:latin typeface="Comic Sans MS" pitchFamily="66" charset="0"/>
                <a:cs typeface="Arial" pitchFamily="34" charset="0"/>
              </a:defRPr>
            </a:lvl4pPr>
            <a:lvl5pPr marL="2057400" indent="-228600" eaLnBrk="0" hangingPunct="0">
              <a:tabLst>
                <a:tab pos="6567488"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6567488"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6567488"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6567488"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6567488" algn="r"/>
              </a:tabLst>
              <a:defRPr sz="2300">
                <a:solidFill>
                  <a:schemeClr val="tx1"/>
                </a:solidFill>
                <a:latin typeface="Comic Sans MS" pitchFamily="66" charset="0"/>
                <a:cs typeface="Arial" pitchFamily="34" charset="0"/>
              </a:defRPr>
            </a:lvl9pPr>
          </a:lstStyle>
          <a:p>
            <a:pPr>
              <a:spcBef>
                <a:spcPct val="20000"/>
              </a:spcBef>
            </a:pPr>
            <a:r>
              <a:rPr lang="en-US" altLang="en-US" sz="2000">
                <a:latin typeface="+mj-lt"/>
              </a:rPr>
              <a:t>Cost of investment	$387,000</a:t>
            </a:r>
          </a:p>
          <a:p>
            <a:pPr>
              <a:spcBef>
                <a:spcPct val="20000"/>
              </a:spcBef>
            </a:pPr>
            <a:r>
              <a:rPr lang="en-US" altLang="en-US" sz="2000">
                <a:latin typeface="+mj-lt"/>
                <a:cs typeface="Times New Roman" pitchFamily="18" charset="0"/>
              </a:rPr>
              <a:t>Book value acquired ($475,000 x 80%)</a:t>
            </a:r>
            <a:r>
              <a:rPr lang="en-US" altLang="en-US" sz="2000">
                <a:latin typeface="+mj-lt"/>
              </a:rPr>
              <a:t> 	380,000</a:t>
            </a:r>
          </a:p>
          <a:p>
            <a:pPr>
              <a:spcBef>
                <a:spcPct val="20000"/>
              </a:spcBef>
            </a:pPr>
            <a:r>
              <a:rPr lang="en-US" altLang="en-US" sz="2000">
                <a:latin typeface="+mj-lt"/>
                <a:cs typeface="Times New Roman" pitchFamily="18" charset="0"/>
              </a:rPr>
              <a:t>Difference between Cost and Book value</a:t>
            </a:r>
            <a:r>
              <a:rPr lang="en-US" altLang="en-US" sz="2000">
                <a:latin typeface="+mj-lt"/>
              </a:rPr>
              <a:t> 	$    7,000</a:t>
            </a:r>
          </a:p>
        </p:txBody>
      </p:sp>
      <p:sp>
        <p:nvSpPr>
          <p:cNvPr id="38922" name="Line 15"/>
          <p:cNvSpPr>
            <a:spLocks noChangeShapeType="1"/>
          </p:cNvSpPr>
          <p:nvPr/>
        </p:nvSpPr>
        <p:spPr bwMode="auto">
          <a:xfrm>
            <a:off x="7010400" y="4343400"/>
            <a:ext cx="1295400" cy="0"/>
          </a:xfrm>
          <a:prstGeom prst="line">
            <a:avLst/>
          </a:prstGeom>
          <a:noFill/>
          <a:ln w="28575"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latin typeface="+mj-lt"/>
            </a:endParaRPr>
          </a:p>
        </p:txBody>
      </p:sp>
      <p:sp>
        <p:nvSpPr>
          <p:cNvPr id="38923" name="Line 16"/>
          <p:cNvSpPr>
            <a:spLocks noChangeShapeType="1"/>
          </p:cNvSpPr>
          <p:nvPr/>
        </p:nvSpPr>
        <p:spPr bwMode="auto">
          <a:xfrm>
            <a:off x="7010400" y="4724400"/>
            <a:ext cx="1295400" cy="0"/>
          </a:xfrm>
          <a:prstGeom prst="line">
            <a:avLst/>
          </a:prstGeom>
          <a:noFill/>
          <a:ln w="28575"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latin typeface="+mj-lt"/>
            </a:endParaRPr>
          </a:p>
        </p:txBody>
      </p:sp>
      <p:sp>
        <p:nvSpPr>
          <p:cNvPr id="4" name="Title 3"/>
          <p:cNvSpPr>
            <a:spLocks noGrp="1"/>
          </p:cNvSpPr>
          <p:nvPr>
            <p:ph type="title"/>
          </p:nvPr>
        </p:nvSpPr>
        <p:spPr/>
        <p:txBody>
          <a:bodyPr/>
          <a:lstStyle/>
          <a:p>
            <a:r>
              <a:rPr lang="en-US" sz="3200" dirty="0" smtClean="0"/>
              <a:t>Accounting for Investments by Complete Equity</a:t>
            </a:r>
            <a:endParaRPr lang="en-US" sz="3200" dirty="0"/>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16</a:t>
            </a:fld>
            <a:endParaRPr lang="en-US">
              <a:latin typeface="+mj-lt"/>
            </a:endParaRPr>
          </a:p>
        </p:txBody>
      </p:sp>
    </p:spTree>
    <p:extLst>
      <p:ext uri="{BB962C8B-B14F-4D97-AF65-F5344CB8AC3E}">
        <p14:creationId xmlns:p14="http://schemas.microsoft.com/office/powerpoint/2010/main" val="2278199988"/>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01126"/>
                                        </p:tgtEl>
                                        <p:attrNameLst>
                                          <p:attrName>style.visibility</p:attrName>
                                        </p:attrNameLst>
                                      </p:cBhvr>
                                      <p:to>
                                        <p:strVal val="visible"/>
                                      </p:to>
                                    </p:set>
                                    <p:animEffect transition="in" filter="wipe(left)">
                                      <p:cBhvr>
                                        <p:cTn id="7" dur="500"/>
                                        <p:tgtEl>
                                          <p:spTgt spid="9011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01127"/>
                                        </p:tgtEl>
                                        <p:attrNameLst>
                                          <p:attrName>style.visibility</p:attrName>
                                        </p:attrNameLst>
                                      </p:cBhvr>
                                      <p:to>
                                        <p:strVal val="visible"/>
                                      </p:to>
                                    </p:set>
                                    <p:animEffect transition="in" filter="wipe(left)">
                                      <p:cBhvr>
                                        <p:cTn id="12" dur="500"/>
                                        <p:tgtEl>
                                          <p:spTgt spid="901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26" grpId="0"/>
      <p:bldP spid="90112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3170" name="Rectangle 2"/>
          <p:cNvSpPr>
            <a:spLocks noChangeArrowheads="1"/>
          </p:cNvSpPr>
          <p:nvPr/>
        </p:nvSpPr>
        <p:spPr bwMode="auto">
          <a:xfrm>
            <a:off x="533400" y="1600200"/>
            <a:ext cx="8305800" cy="838200"/>
          </a:xfrm>
          <a:prstGeom prst="rect">
            <a:avLst/>
          </a:prstGeom>
          <a:solidFill>
            <a:schemeClr val="bg1"/>
          </a:solidFill>
          <a:ln w="28575">
            <a:noFill/>
            <a:miter lim="800000"/>
            <a:headEnd/>
            <a:tailEnd/>
          </a:ln>
          <a:effectLst/>
        </p:spPr>
        <p:txBody>
          <a:bodyPr lIns="90488" tIns="44450" rIns="90488" bIns="44450"/>
          <a:lstStyle/>
          <a:p>
            <a:pPr indent="6350" eaLnBrk="0" hangingPunct="0">
              <a:lnSpc>
                <a:spcPct val="110000"/>
              </a:lnSpc>
              <a:spcBef>
                <a:spcPct val="30000"/>
              </a:spcBef>
              <a:buClr>
                <a:schemeClr val="accent2"/>
              </a:buClr>
              <a:buSzPct val="75000"/>
              <a:buFont typeface="Wingdings" pitchFamily="2" charset="2"/>
              <a:buNone/>
              <a:defRPr/>
            </a:pPr>
            <a:r>
              <a:rPr lang="en-US" sz="2200" b="1" dirty="0">
                <a:solidFill>
                  <a:srgbClr val="800000"/>
                </a:solidFill>
                <a:effectLst>
                  <a:outerShdw blurRad="38100" dist="38100" dir="2700000" algn="tl">
                    <a:srgbClr val="C0C0C0"/>
                  </a:outerShdw>
                </a:effectLst>
                <a:latin typeface="+mj-lt"/>
                <a:cs typeface="+mn-cs"/>
              </a:rPr>
              <a:t>E4-1:</a:t>
            </a:r>
            <a:r>
              <a:rPr lang="en-US" sz="2200" dirty="0">
                <a:solidFill>
                  <a:schemeClr val="bg2"/>
                </a:solidFill>
                <a:effectLst>
                  <a:outerShdw blurRad="38100" dist="38100" dir="2700000" algn="tl">
                    <a:srgbClr val="C0C0C0"/>
                  </a:outerShdw>
                </a:effectLst>
                <a:latin typeface="+mj-lt"/>
                <a:cs typeface="+mn-cs"/>
              </a:rPr>
              <a:t>  </a:t>
            </a:r>
            <a:r>
              <a:rPr lang="en-US" sz="2200" b="1" dirty="0">
                <a:solidFill>
                  <a:srgbClr val="000000"/>
                </a:solidFill>
                <a:latin typeface="+mj-lt"/>
                <a:cs typeface="+mn-cs"/>
              </a:rPr>
              <a:t>C. </a:t>
            </a:r>
            <a:r>
              <a:rPr lang="en-US" sz="2200" dirty="0">
                <a:solidFill>
                  <a:srgbClr val="000000"/>
                </a:solidFill>
                <a:latin typeface="+mj-lt"/>
                <a:cs typeface="+mn-cs"/>
              </a:rPr>
              <a:t>Percy Company uses the </a:t>
            </a:r>
            <a:r>
              <a:rPr lang="en-US" sz="2200" b="1" dirty="0">
                <a:solidFill>
                  <a:srgbClr val="800000"/>
                </a:solidFill>
                <a:latin typeface="+mj-lt"/>
                <a:cs typeface="+mn-cs"/>
              </a:rPr>
              <a:t>complete equity method</a:t>
            </a:r>
            <a:r>
              <a:rPr lang="en-US" sz="2200" dirty="0">
                <a:solidFill>
                  <a:srgbClr val="000000"/>
                </a:solidFill>
                <a:latin typeface="+mj-lt"/>
                <a:cs typeface="+mn-cs"/>
              </a:rPr>
              <a:t> to record its investment.</a:t>
            </a:r>
          </a:p>
        </p:txBody>
      </p:sp>
      <p:sp>
        <p:nvSpPr>
          <p:cNvPr id="903172" name="Text Box 4"/>
          <p:cNvSpPr txBox="1">
            <a:spLocks noChangeArrowheads="1"/>
          </p:cNvSpPr>
          <p:nvPr/>
        </p:nvSpPr>
        <p:spPr bwMode="auto">
          <a:xfrm>
            <a:off x="1676400" y="6369050"/>
            <a:ext cx="7315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a:latin typeface="+mj-lt"/>
                <a:cs typeface="+mn-cs"/>
              </a:rPr>
              <a:t>LO 2  Journal entries for Parent using complete equity method.</a:t>
            </a:r>
          </a:p>
        </p:txBody>
      </p:sp>
      <p:graphicFrame>
        <p:nvGraphicFramePr>
          <p:cNvPr id="9218" name="Object 5"/>
          <p:cNvGraphicFramePr>
            <a:graphicFrameLocks noChangeAspect="1"/>
          </p:cNvGraphicFramePr>
          <p:nvPr>
            <p:extLst>
              <p:ext uri="{D42A27DB-BD31-4B8C-83A1-F6EECF244321}">
                <p14:modId xmlns:p14="http://schemas.microsoft.com/office/powerpoint/2010/main" val="190976406"/>
              </p:ext>
            </p:extLst>
          </p:nvPr>
        </p:nvGraphicFramePr>
        <p:xfrm>
          <a:off x="609600" y="2359025"/>
          <a:ext cx="7770813" cy="993775"/>
        </p:xfrm>
        <a:graphic>
          <a:graphicData uri="http://schemas.openxmlformats.org/presentationml/2006/ole">
            <mc:AlternateContent xmlns:mc="http://schemas.openxmlformats.org/markup-compatibility/2006">
              <mc:Choice xmlns:v="urn:schemas-microsoft-com:vml" Requires="v">
                <p:oleObj spid="_x0000_s24586" name="Worksheet" r:id="rId5" imgW="6032500" imgH="787400" progId="Excel.Sheet.8">
                  <p:embed/>
                </p:oleObj>
              </mc:Choice>
              <mc:Fallback>
                <p:oleObj name="Worksheet" r:id="rId5" imgW="6032500" imgH="7874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2359025"/>
                        <a:ext cx="7770813" cy="9937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cap="sq">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222" name="Text Box 8"/>
          <p:cNvSpPr txBox="1">
            <a:spLocks noChangeArrowheads="1"/>
          </p:cNvSpPr>
          <p:nvPr/>
        </p:nvSpPr>
        <p:spPr bwMode="auto">
          <a:xfrm>
            <a:off x="533400" y="3276600"/>
            <a:ext cx="914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375275" algn="r"/>
                <a:tab pos="7605713" algn="r"/>
              </a:tabLst>
              <a:defRPr sz="2300">
                <a:solidFill>
                  <a:schemeClr val="tx1"/>
                </a:solidFill>
                <a:latin typeface="Comic Sans MS" pitchFamily="66" charset="0"/>
                <a:cs typeface="Arial" pitchFamily="34" charset="0"/>
              </a:defRPr>
            </a:lvl1pPr>
            <a:lvl2pPr marL="742950" indent="-285750" eaLnBrk="0" hangingPunct="0">
              <a:tabLst>
                <a:tab pos="5375275" algn="r"/>
                <a:tab pos="7605713" algn="r"/>
              </a:tabLst>
              <a:defRPr sz="2300">
                <a:solidFill>
                  <a:schemeClr val="tx1"/>
                </a:solidFill>
                <a:latin typeface="Comic Sans MS" pitchFamily="66" charset="0"/>
                <a:cs typeface="Arial" pitchFamily="34" charset="0"/>
              </a:defRPr>
            </a:lvl2pPr>
            <a:lvl3pPr marL="1143000" indent="-228600" eaLnBrk="0" hangingPunct="0">
              <a:tabLst>
                <a:tab pos="5375275" algn="r"/>
                <a:tab pos="7605713" algn="r"/>
              </a:tabLst>
              <a:defRPr sz="2300">
                <a:solidFill>
                  <a:schemeClr val="tx1"/>
                </a:solidFill>
                <a:latin typeface="Comic Sans MS" pitchFamily="66" charset="0"/>
                <a:cs typeface="Arial" pitchFamily="34" charset="0"/>
              </a:defRPr>
            </a:lvl3pPr>
            <a:lvl4pPr marL="1600200" indent="-228600" eaLnBrk="0" hangingPunct="0">
              <a:tabLst>
                <a:tab pos="5375275" algn="r"/>
                <a:tab pos="7605713" algn="r"/>
              </a:tabLst>
              <a:defRPr sz="2300">
                <a:solidFill>
                  <a:schemeClr val="tx1"/>
                </a:solidFill>
                <a:latin typeface="Comic Sans MS" pitchFamily="66" charset="0"/>
                <a:cs typeface="Arial" pitchFamily="34" charset="0"/>
              </a:defRPr>
            </a:lvl4pPr>
            <a:lvl5pPr marL="2057400" indent="-228600" eaLnBrk="0" hangingPunct="0">
              <a:tabLst>
                <a:tab pos="537527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b="1" dirty="0" smtClean="0">
                <a:solidFill>
                  <a:srgbClr val="800000"/>
                </a:solidFill>
                <a:latin typeface="+mj-lt"/>
              </a:rPr>
              <a:t>2015</a:t>
            </a:r>
            <a:endParaRPr lang="en-US" altLang="en-US" sz="2200" b="1" dirty="0">
              <a:solidFill>
                <a:srgbClr val="800000"/>
              </a:solidFill>
              <a:latin typeface="+mj-lt"/>
            </a:endParaRPr>
          </a:p>
        </p:txBody>
      </p:sp>
      <p:sp>
        <p:nvSpPr>
          <p:cNvPr id="903177" name="Text Box 9"/>
          <p:cNvSpPr txBox="1">
            <a:spLocks noChangeArrowheads="1"/>
          </p:cNvSpPr>
          <p:nvPr/>
        </p:nvSpPr>
        <p:spPr bwMode="auto">
          <a:xfrm>
            <a:off x="1524000" y="3276600"/>
            <a:ext cx="7391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597525" algn="r"/>
                <a:tab pos="7605713" algn="r"/>
              </a:tabLst>
              <a:defRPr sz="2300">
                <a:solidFill>
                  <a:schemeClr val="tx1"/>
                </a:solidFill>
                <a:latin typeface="Comic Sans MS" pitchFamily="66" charset="0"/>
                <a:cs typeface="Arial" pitchFamily="34" charset="0"/>
              </a:defRPr>
            </a:lvl1pPr>
            <a:lvl2pPr marL="742950" indent="-285750" eaLnBrk="0" hangingPunct="0">
              <a:tabLst>
                <a:tab pos="5597525" algn="r"/>
                <a:tab pos="7605713" algn="r"/>
              </a:tabLst>
              <a:defRPr sz="2300">
                <a:solidFill>
                  <a:schemeClr val="tx1"/>
                </a:solidFill>
                <a:latin typeface="Comic Sans MS" pitchFamily="66" charset="0"/>
                <a:cs typeface="Arial" pitchFamily="34" charset="0"/>
              </a:defRPr>
            </a:lvl2pPr>
            <a:lvl3pPr marL="1143000" indent="-228600" eaLnBrk="0" hangingPunct="0">
              <a:tabLst>
                <a:tab pos="5597525" algn="r"/>
                <a:tab pos="7605713" algn="r"/>
              </a:tabLst>
              <a:defRPr sz="2300">
                <a:solidFill>
                  <a:schemeClr val="tx1"/>
                </a:solidFill>
                <a:latin typeface="Comic Sans MS" pitchFamily="66" charset="0"/>
                <a:cs typeface="Arial" pitchFamily="34" charset="0"/>
              </a:defRPr>
            </a:lvl3pPr>
            <a:lvl4pPr marL="1600200" indent="-228600" eaLnBrk="0" hangingPunct="0">
              <a:tabLst>
                <a:tab pos="5597525" algn="r"/>
                <a:tab pos="7605713" algn="r"/>
              </a:tabLst>
              <a:defRPr sz="2300">
                <a:solidFill>
                  <a:schemeClr val="tx1"/>
                </a:solidFill>
                <a:latin typeface="Comic Sans MS" pitchFamily="66" charset="0"/>
                <a:cs typeface="Arial" pitchFamily="34" charset="0"/>
              </a:defRPr>
            </a:lvl4pPr>
            <a:lvl5pPr marL="2057400" indent="-228600" eaLnBrk="0" hangingPunct="0">
              <a:tabLst>
                <a:tab pos="559752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Investment in Song 	42,000</a:t>
            </a:r>
          </a:p>
        </p:txBody>
      </p:sp>
      <p:sp>
        <p:nvSpPr>
          <p:cNvPr id="903178" name="Text Box 10"/>
          <p:cNvSpPr txBox="1">
            <a:spLocks noChangeArrowheads="1"/>
          </p:cNvSpPr>
          <p:nvPr/>
        </p:nvSpPr>
        <p:spPr bwMode="auto">
          <a:xfrm>
            <a:off x="1524000" y="3735388"/>
            <a:ext cx="73914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7148513" algn="r"/>
                <a:tab pos="7605713" algn="r"/>
              </a:tabLst>
              <a:defRPr sz="2300">
                <a:solidFill>
                  <a:schemeClr val="tx1"/>
                </a:solidFill>
                <a:latin typeface="Comic Sans MS" pitchFamily="66" charset="0"/>
                <a:cs typeface="Arial" pitchFamily="34" charset="0"/>
              </a:defRPr>
            </a:lvl1pPr>
            <a:lvl2pPr marL="742950" indent="-285750" eaLnBrk="0" hangingPunct="0">
              <a:tabLst>
                <a:tab pos="7148513" algn="r"/>
                <a:tab pos="7605713" algn="r"/>
              </a:tabLst>
              <a:defRPr sz="2300">
                <a:solidFill>
                  <a:schemeClr val="tx1"/>
                </a:solidFill>
                <a:latin typeface="Comic Sans MS" pitchFamily="66" charset="0"/>
                <a:cs typeface="Arial" pitchFamily="34" charset="0"/>
              </a:defRPr>
            </a:lvl2pPr>
            <a:lvl3pPr marL="1143000" indent="-228600" eaLnBrk="0" hangingPunct="0">
              <a:tabLst>
                <a:tab pos="7148513" algn="r"/>
                <a:tab pos="7605713" algn="r"/>
              </a:tabLst>
              <a:defRPr sz="2300">
                <a:solidFill>
                  <a:schemeClr val="tx1"/>
                </a:solidFill>
                <a:latin typeface="Comic Sans MS" pitchFamily="66" charset="0"/>
                <a:cs typeface="Arial" pitchFamily="34" charset="0"/>
              </a:defRPr>
            </a:lvl3pPr>
            <a:lvl4pPr marL="1600200" indent="-228600" eaLnBrk="0" hangingPunct="0">
              <a:tabLst>
                <a:tab pos="7148513" algn="r"/>
                <a:tab pos="7605713" algn="r"/>
              </a:tabLst>
              <a:defRPr sz="2300">
                <a:solidFill>
                  <a:schemeClr val="tx1"/>
                </a:solidFill>
                <a:latin typeface="Comic Sans MS" pitchFamily="66" charset="0"/>
                <a:cs typeface="Arial" pitchFamily="34" charset="0"/>
              </a:defRPr>
            </a:lvl4pPr>
            <a:lvl5pPr marL="2057400" indent="-228600" eaLnBrk="0" hangingPunct="0">
              <a:tabLst>
                <a:tab pos="714851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	Equity income  </a:t>
            </a:r>
            <a:r>
              <a:rPr lang="en-US" altLang="en-US" sz="2000">
                <a:latin typeface="+mj-lt"/>
              </a:rPr>
              <a:t>(.8 x $52,500)</a:t>
            </a:r>
            <a:r>
              <a:rPr lang="en-US" altLang="en-US" sz="2200">
                <a:latin typeface="+mj-lt"/>
              </a:rPr>
              <a:t>	42,000</a:t>
            </a:r>
          </a:p>
        </p:txBody>
      </p:sp>
      <p:sp>
        <p:nvSpPr>
          <p:cNvPr id="903179" name="Text Box 11"/>
          <p:cNvSpPr txBox="1">
            <a:spLocks noChangeArrowheads="1"/>
          </p:cNvSpPr>
          <p:nvPr/>
        </p:nvSpPr>
        <p:spPr bwMode="auto">
          <a:xfrm>
            <a:off x="1524000" y="4295775"/>
            <a:ext cx="7391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597525" algn="r"/>
                <a:tab pos="7605713" algn="r"/>
              </a:tabLst>
              <a:defRPr sz="2300">
                <a:solidFill>
                  <a:schemeClr val="tx1"/>
                </a:solidFill>
                <a:latin typeface="Comic Sans MS" pitchFamily="66" charset="0"/>
                <a:cs typeface="Arial" pitchFamily="34" charset="0"/>
              </a:defRPr>
            </a:lvl1pPr>
            <a:lvl2pPr marL="742950" indent="-285750" eaLnBrk="0" hangingPunct="0">
              <a:tabLst>
                <a:tab pos="5597525" algn="r"/>
                <a:tab pos="7605713" algn="r"/>
              </a:tabLst>
              <a:defRPr sz="2300">
                <a:solidFill>
                  <a:schemeClr val="tx1"/>
                </a:solidFill>
                <a:latin typeface="Comic Sans MS" pitchFamily="66" charset="0"/>
                <a:cs typeface="Arial" pitchFamily="34" charset="0"/>
              </a:defRPr>
            </a:lvl2pPr>
            <a:lvl3pPr marL="1143000" indent="-228600" eaLnBrk="0" hangingPunct="0">
              <a:tabLst>
                <a:tab pos="5597525" algn="r"/>
                <a:tab pos="7605713" algn="r"/>
              </a:tabLst>
              <a:defRPr sz="2300">
                <a:solidFill>
                  <a:schemeClr val="tx1"/>
                </a:solidFill>
                <a:latin typeface="Comic Sans MS" pitchFamily="66" charset="0"/>
                <a:cs typeface="Arial" pitchFamily="34" charset="0"/>
              </a:defRPr>
            </a:lvl3pPr>
            <a:lvl4pPr marL="1600200" indent="-228600" eaLnBrk="0" hangingPunct="0">
              <a:tabLst>
                <a:tab pos="5597525" algn="r"/>
                <a:tab pos="7605713" algn="r"/>
              </a:tabLst>
              <a:defRPr sz="2300">
                <a:solidFill>
                  <a:schemeClr val="tx1"/>
                </a:solidFill>
                <a:latin typeface="Comic Sans MS" pitchFamily="66" charset="0"/>
                <a:cs typeface="Arial" pitchFamily="34" charset="0"/>
              </a:defRPr>
            </a:lvl4pPr>
            <a:lvl5pPr marL="2057400" indent="-228600" eaLnBrk="0" hangingPunct="0">
              <a:tabLst>
                <a:tab pos="559752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Cash	40,000</a:t>
            </a:r>
          </a:p>
        </p:txBody>
      </p:sp>
      <p:sp>
        <p:nvSpPr>
          <p:cNvPr id="903180" name="Text Box 12"/>
          <p:cNvSpPr txBox="1">
            <a:spLocks noChangeArrowheads="1"/>
          </p:cNvSpPr>
          <p:nvPr/>
        </p:nvSpPr>
        <p:spPr bwMode="auto">
          <a:xfrm>
            <a:off x="1524000" y="4754563"/>
            <a:ext cx="73914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7148513" algn="r"/>
                <a:tab pos="7605713" algn="r"/>
              </a:tabLst>
              <a:defRPr sz="2300">
                <a:solidFill>
                  <a:schemeClr val="tx1"/>
                </a:solidFill>
                <a:latin typeface="Comic Sans MS" pitchFamily="66" charset="0"/>
                <a:cs typeface="Arial" pitchFamily="34" charset="0"/>
              </a:defRPr>
            </a:lvl1pPr>
            <a:lvl2pPr marL="742950" indent="-285750" eaLnBrk="0" hangingPunct="0">
              <a:tabLst>
                <a:tab pos="7148513" algn="r"/>
                <a:tab pos="7605713" algn="r"/>
              </a:tabLst>
              <a:defRPr sz="2300">
                <a:solidFill>
                  <a:schemeClr val="tx1"/>
                </a:solidFill>
                <a:latin typeface="Comic Sans MS" pitchFamily="66" charset="0"/>
                <a:cs typeface="Arial" pitchFamily="34" charset="0"/>
              </a:defRPr>
            </a:lvl2pPr>
            <a:lvl3pPr marL="1143000" indent="-228600" eaLnBrk="0" hangingPunct="0">
              <a:tabLst>
                <a:tab pos="7148513" algn="r"/>
                <a:tab pos="7605713" algn="r"/>
              </a:tabLst>
              <a:defRPr sz="2300">
                <a:solidFill>
                  <a:schemeClr val="tx1"/>
                </a:solidFill>
                <a:latin typeface="Comic Sans MS" pitchFamily="66" charset="0"/>
                <a:cs typeface="Arial" pitchFamily="34" charset="0"/>
              </a:defRPr>
            </a:lvl3pPr>
            <a:lvl4pPr marL="1600200" indent="-228600" eaLnBrk="0" hangingPunct="0">
              <a:tabLst>
                <a:tab pos="7148513" algn="r"/>
                <a:tab pos="7605713" algn="r"/>
              </a:tabLst>
              <a:defRPr sz="2300">
                <a:solidFill>
                  <a:schemeClr val="tx1"/>
                </a:solidFill>
                <a:latin typeface="Comic Sans MS" pitchFamily="66" charset="0"/>
                <a:cs typeface="Arial" pitchFamily="34" charset="0"/>
              </a:defRPr>
            </a:lvl4pPr>
            <a:lvl5pPr marL="2057400" indent="-228600" eaLnBrk="0" hangingPunct="0">
              <a:tabLst>
                <a:tab pos="714851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	 Investment in Song </a:t>
            </a:r>
            <a:r>
              <a:rPr lang="en-US" altLang="en-US" sz="2000">
                <a:latin typeface="+mj-lt"/>
              </a:rPr>
              <a:t>(.8 x $50,000)</a:t>
            </a:r>
            <a:r>
              <a:rPr lang="en-US" altLang="en-US" sz="2200">
                <a:latin typeface="+mj-lt"/>
              </a:rPr>
              <a:t> 	40,000</a:t>
            </a:r>
          </a:p>
        </p:txBody>
      </p:sp>
      <p:sp>
        <p:nvSpPr>
          <p:cNvPr id="903181" name="Text Box 13"/>
          <p:cNvSpPr txBox="1">
            <a:spLocks noChangeArrowheads="1"/>
          </p:cNvSpPr>
          <p:nvPr/>
        </p:nvSpPr>
        <p:spPr bwMode="auto">
          <a:xfrm>
            <a:off x="1524000" y="5334000"/>
            <a:ext cx="7391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597525" algn="r"/>
                <a:tab pos="7605713" algn="r"/>
              </a:tabLst>
              <a:defRPr sz="2300">
                <a:solidFill>
                  <a:schemeClr val="tx1"/>
                </a:solidFill>
                <a:latin typeface="Comic Sans MS" pitchFamily="66" charset="0"/>
                <a:cs typeface="Arial" pitchFamily="34" charset="0"/>
              </a:defRPr>
            </a:lvl1pPr>
            <a:lvl2pPr marL="742950" indent="-285750" eaLnBrk="0" hangingPunct="0">
              <a:tabLst>
                <a:tab pos="5597525" algn="r"/>
                <a:tab pos="7605713" algn="r"/>
              </a:tabLst>
              <a:defRPr sz="2300">
                <a:solidFill>
                  <a:schemeClr val="tx1"/>
                </a:solidFill>
                <a:latin typeface="Comic Sans MS" pitchFamily="66" charset="0"/>
                <a:cs typeface="Arial" pitchFamily="34" charset="0"/>
              </a:defRPr>
            </a:lvl2pPr>
            <a:lvl3pPr marL="1143000" indent="-228600" eaLnBrk="0" hangingPunct="0">
              <a:tabLst>
                <a:tab pos="5597525" algn="r"/>
                <a:tab pos="7605713" algn="r"/>
              </a:tabLst>
              <a:defRPr sz="2300">
                <a:solidFill>
                  <a:schemeClr val="tx1"/>
                </a:solidFill>
                <a:latin typeface="Comic Sans MS" pitchFamily="66" charset="0"/>
                <a:cs typeface="Arial" pitchFamily="34" charset="0"/>
              </a:defRPr>
            </a:lvl3pPr>
            <a:lvl4pPr marL="1600200" indent="-228600" eaLnBrk="0" hangingPunct="0">
              <a:tabLst>
                <a:tab pos="5597525" algn="r"/>
                <a:tab pos="7605713" algn="r"/>
              </a:tabLst>
              <a:defRPr sz="2300">
                <a:solidFill>
                  <a:schemeClr val="tx1"/>
                </a:solidFill>
                <a:latin typeface="Comic Sans MS" pitchFamily="66" charset="0"/>
                <a:cs typeface="Arial" pitchFamily="34" charset="0"/>
              </a:defRPr>
            </a:lvl4pPr>
            <a:lvl5pPr marL="2057400" indent="-228600" eaLnBrk="0" hangingPunct="0">
              <a:tabLst>
                <a:tab pos="559752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Equity income  </a:t>
            </a:r>
            <a:r>
              <a:rPr lang="en-US" altLang="en-US" sz="2000">
                <a:latin typeface="+mj-lt"/>
              </a:rPr>
              <a:t>($7,000 / 10 yrs.)</a:t>
            </a:r>
            <a:r>
              <a:rPr lang="en-US" altLang="en-US" sz="2200">
                <a:latin typeface="+mj-lt"/>
              </a:rPr>
              <a:t>	700</a:t>
            </a:r>
          </a:p>
        </p:txBody>
      </p:sp>
      <p:sp>
        <p:nvSpPr>
          <p:cNvPr id="903182" name="Text Box 14"/>
          <p:cNvSpPr txBox="1">
            <a:spLocks noChangeArrowheads="1"/>
          </p:cNvSpPr>
          <p:nvPr/>
        </p:nvSpPr>
        <p:spPr bwMode="auto">
          <a:xfrm>
            <a:off x="1524000" y="5792788"/>
            <a:ext cx="73914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7148513" algn="r"/>
                <a:tab pos="7605713" algn="r"/>
              </a:tabLst>
              <a:defRPr sz="2300">
                <a:solidFill>
                  <a:schemeClr val="tx1"/>
                </a:solidFill>
                <a:latin typeface="Comic Sans MS" pitchFamily="66" charset="0"/>
                <a:cs typeface="Arial" pitchFamily="34" charset="0"/>
              </a:defRPr>
            </a:lvl1pPr>
            <a:lvl2pPr marL="742950" indent="-285750" eaLnBrk="0" hangingPunct="0">
              <a:tabLst>
                <a:tab pos="7148513" algn="r"/>
                <a:tab pos="7605713" algn="r"/>
              </a:tabLst>
              <a:defRPr sz="2300">
                <a:solidFill>
                  <a:schemeClr val="tx1"/>
                </a:solidFill>
                <a:latin typeface="Comic Sans MS" pitchFamily="66" charset="0"/>
                <a:cs typeface="Arial" pitchFamily="34" charset="0"/>
              </a:defRPr>
            </a:lvl2pPr>
            <a:lvl3pPr marL="1143000" indent="-228600" eaLnBrk="0" hangingPunct="0">
              <a:tabLst>
                <a:tab pos="7148513" algn="r"/>
                <a:tab pos="7605713" algn="r"/>
              </a:tabLst>
              <a:defRPr sz="2300">
                <a:solidFill>
                  <a:schemeClr val="tx1"/>
                </a:solidFill>
                <a:latin typeface="Comic Sans MS" pitchFamily="66" charset="0"/>
                <a:cs typeface="Arial" pitchFamily="34" charset="0"/>
              </a:defRPr>
            </a:lvl3pPr>
            <a:lvl4pPr marL="1600200" indent="-228600" eaLnBrk="0" hangingPunct="0">
              <a:tabLst>
                <a:tab pos="7148513" algn="r"/>
                <a:tab pos="7605713" algn="r"/>
              </a:tabLst>
              <a:defRPr sz="2300">
                <a:solidFill>
                  <a:schemeClr val="tx1"/>
                </a:solidFill>
                <a:latin typeface="Comic Sans MS" pitchFamily="66" charset="0"/>
                <a:cs typeface="Arial" pitchFamily="34" charset="0"/>
              </a:defRPr>
            </a:lvl4pPr>
            <a:lvl5pPr marL="2057400" indent="-228600" eaLnBrk="0" hangingPunct="0">
              <a:tabLst>
                <a:tab pos="714851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	 Investment in Song 	700</a:t>
            </a:r>
          </a:p>
        </p:txBody>
      </p:sp>
      <p:sp>
        <p:nvSpPr>
          <p:cNvPr id="4" name="Title 3"/>
          <p:cNvSpPr>
            <a:spLocks noGrp="1"/>
          </p:cNvSpPr>
          <p:nvPr>
            <p:ph type="title"/>
          </p:nvPr>
        </p:nvSpPr>
        <p:spPr/>
        <p:txBody>
          <a:bodyPr/>
          <a:lstStyle/>
          <a:p>
            <a:r>
              <a:rPr lang="en-US" sz="3200" dirty="0" smtClean="0"/>
              <a:t>Accounting for Investments by Complete Equity</a:t>
            </a:r>
            <a:endParaRPr lang="en-US" sz="3200" dirty="0"/>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17</a:t>
            </a:fld>
            <a:endParaRPr lang="en-US">
              <a:latin typeface="+mj-lt"/>
            </a:endParaRPr>
          </a:p>
        </p:txBody>
      </p:sp>
    </p:spTree>
    <p:extLst>
      <p:ext uri="{BB962C8B-B14F-4D97-AF65-F5344CB8AC3E}">
        <p14:creationId xmlns:p14="http://schemas.microsoft.com/office/powerpoint/2010/main" val="962198954"/>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03177"/>
                                        </p:tgtEl>
                                        <p:attrNameLst>
                                          <p:attrName>style.visibility</p:attrName>
                                        </p:attrNameLst>
                                      </p:cBhvr>
                                      <p:to>
                                        <p:strVal val="visible"/>
                                      </p:to>
                                    </p:set>
                                    <p:animEffect transition="in" filter="wipe(left)">
                                      <p:cBhvr>
                                        <p:cTn id="7" dur="500"/>
                                        <p:tgtEl>
                                          <p:spTgt spid="90317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03178"/>
                                        </p:tgtEl>
                                        <p:attrNameLst>
                                          <p:attrName>style.visibility</p:attrName>
                                        </p:attrNameLst>
                                      </p:cBhvr>
                                      <p:to>
                                        <p:strVal val="visible"/>
                                      </p:to>
                                    </p:set>
                                    <p:animEffect transition="in" filter="wipe(left)">
                                      <p:cBhvr>
                                        <p:cTn id="12" dur="500"/>
                                        <p:tgtEl>
                                          <p:spTgt spid="90317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03179"/>
                                        </p:tgtEl>
                                        <p:attrNameLst>
                                          <p:attrName>style.visibility</p:attrName>
                                        </p:attrNameLst>
                                      </p:cBhvr>
                                      <p:to>
                                        <p:strVal val="visible"/>
                                      </p:to>
                                    </p:set>
                                    <p:animEffect transition="in" filter="wipe(left)">
                                      <p:cBhvr>
                                        <p:cTn id="17" dur="500"/>
                                        <p:tgtEl>
                                          <p:spTgt spid="90317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03180"/>
                                        </p:tgtEl>
                                        <p:attrNameLst>
                                          <p:attrName>style.visibility</p:attrName>
                                        </p:attrNameLst>
                                      </p:cBhvr>
                                      <p:to>
                                        <p:strVal val="visible"/>
                                      </p:to>
                                    </p:set>
                                    <p:animEffect transition="in" filter="wipe(left)">
                                      <p:cBhvr>
                                        <p:cTn id="22" dur="500"/>
                                        <p:tgtEl>
                                          <p:spTgt spid="90318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03181"/>
                                        </p:tgtEl>
                                        <p:attrNameLst>
                                          <p:attrName>style.visibility</p:attrName>
                                        </p:attrNameLst>
                                      </p:cBhvr>
                                      <p:to>
                                        <p:strVal val="visible"/>
                                      </p:to>
                                    </p:set>
                                    <p:animEffect transition="in" filter="wipe(left)">
                                      <p:cBhvr>
                                        <p:cTn id="27" dur="500"/>
                                        <p:tgtEl>
                                          <p:spTgt spid="90318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03182"/>
                                        </p:tgtEl>
                                        <p:attrNameLst>
                                          <p:attrName>style.visibility</p:attrName>
                                        </p:attrNameLst>
                                      </p:cBhvr>
                                      <p:to>
                                        <p:strVal val="visible"/>
                                      </p:to>
                                    </p:set>
                                    <p:animEffect transition="in" filter="wipe(left)">
                                      <p:cBhvr>
                                        <p:cTn id="32" dur="500"/>
                                        <p:tgtEl>
                                          <p:spTgt spid="9031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3177" grpId="0"/>
      <p:bldP spid="903178" grpId="0"/>
      <p:bldP spid="903179" grpId="0"/>
      <p:bldP spid="903180" grpId="0"/>
      <p:bldP spid="903181" grpId="0"/>
      <p:bldP spid="90318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5220" name="Text Box 4"/>
          <p:cNvSpPr txBox="1">
            <a:spLocks noChangeArrowheads="1"/>
          </p:cNvSpPr>
          <p:nvPr/>
        </p:nvSpPr>
        <p:spPr bwMode="auto">
          <a:xfrm>
            <a:off x="1676400" y="6369050"/>
            <a:ext cx="7315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dirty="0">
                <a:latin typeface="+mj-lt"/>
                <a:cs typeface="+mn-cs"/>
              </a:rPr>
              <a:t>LO 2  Journal entries for Parent using complete equity method.</a:t>
            </a:r>
          </a:p>
        </p:txBody>
      </p:sp>
      <p:sp>
        <p:nvSpPr>
          <p:cNvPr id="10245" name="Text Box 6"/>
          <p:cNvSpPr txBox="1">
            <a:spLocks noChangeArrowheads="1"/>
          </p:cNvSpPr>
          <p:nvPr/>
        </p:nvSpPr>
        <p:spPr bwMode="auto">
          <a:xfrm>
            <a:off x="533400" y="3276600"/>
            <a:ext cx="914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375275" algn="r"/>
                <a:tab pos="7605713" algn="r"/>
              </a:tabLst>
              <a:defRPr sz="2300">
                <a:solidFill>
                  <a:schemeClr val="tx1"/>
                </a:solidFill>
                <a:latin typeface="Comic Sans MS" pitchFamily="66" charset="0"/>
                <a:cs typeface="Arial" pitchFamily="34" charset="0"/>
              </a:defRPr>
            </a:lvl1pPr>
            <a:lvl2pPr marL="742950" indent="-285750" eaLnBrk="0" hangingPunct="0">
              <a:tabLst>
                <a:tab pos="5375275" algn="r"/>
                <a:tab pos="7605713" algn="r"/>
              </a:tabLst>
              <a:defRPr sz="2300">
                <a:solidFill>
                  <a:schemeClr val="tx1"/>
                </a:solidFill>
                <a:latin typeface="Comic Sans MS" pitchFamily="66" charset="0"/>
                <a:cs typeface="Arial" pitchFamily="34" charset="0"/>
              </a:defRPr>
            </a:lvl2pPr>
            <a:lvl3pPr marL="1143000" indent="-228600" eaLnBrk="0" hangingPunct="0">
              <a:tabLst>
                <a:tab pos="5375275" algn="r"/>
                <a:tab pos="7605713" algn="r"/>
              </a:tabLst>
              <a:defRPr sz="2300">
                <a:solidFill>
                  <a:schemeClr val="tx1"/>
                </a:solidFill>
                <a:latin typeface="Comic Sans MS" pitchFamily="66" charset="0"/>
                <a:cs typeface="Arial" pitchFamily="34" charset="0"/>
              </a:defRPr>
            </a:lvl3pPr>
            <a:lvl4pPr marL="1600200" indent="-228600" eaLnBrk="0" hangingPunct="0">
              <a:tabLst>
                <a:tab pos="5375275" algn="r"/>
                <a:tab pos="7605713" algn="r"/>
              </a:tabLst>
              <a:defRPr sz="2300">
                <a:solidFill>
                  <a:schemeClr val="tx1"/>
                </a:solidFill>
                <a:latin typeface="Comic Sans MS" pitchFamily="66" charset="0"/>
                <a:cs typeface="Arial" pitchFamily="34" charset="0"/>
              </a:defRPr>
            </a:lvl4pPr>
            <a:lvl5pPr marL="2057400" indent="-228600" eaLnBrk="0" hangingPunct="0">
              <a:tabLst>
                <a:tab pos="537527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b="1" dirty="0" smtClean="0">
                <a:solidFill>
                  <a:srgbClr val="800000"/>
                </a:solidFill>
                <a:latin typeface="+mj-lt"/>
              </a:rPr>
              <a:t>2016</a:t>
            </a:r>
            <a:endParaRPr lang="en-US" altLang="en-US" sz="2200" b="1" dirty="0">
              <a:solidFill>
                <a:srgbClr val="800000"/>
              </a:solidFill>
              <a:latin typeface="+mj-lt"/>
            </a:endParaRPr>
          </a:p>
        </p:txBody>
      </p:sp>
      <p:sp>
        <p:nvSpPr>
          <p:cNvPr id="905223" name="Text Box 7"/>
          <p:cNvSpPr txBox="1">
            <a:spLocks noChangeArrowheads="1"/>
          </p:cNvSpPr>
          <p:nvPr/>
        </p:nvSpPr>
        <p:spPr bwMode="auto">
          <a:xfrm>
            <a:off x="1524000" y="3276600"/>
            <a:ext cx="7391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597525" algn="r"/>
                <a:tab pos="7605713" algn="r"/>
              </a:tabLst>
              <a:defRPr sz="2300">
                <a:solidFill>
                  <a:schemeClr val="tx1"/>
                </a:solidFill>
                <a:latin typeface="Comic Sans MS" pitchFamily="66" charset="0"/>
                <a:cs typeface="Arial" pitchFamily="34" charset="0"/>
              </a:defRPr>
            </a:lvl1pPr>
            <a:lvl2pPr marL="742950" indent="-285750" eaLnBrk="0" hangingPunct="0">
              <a:tabLst>
                <a:tab pos="5597525" algn="r"/>
                <a:tab pos="7605713" algn="r"/>
              </a:tabLst>
              <a:defRPr sz="2300">
                <a:solidFill>
                  <a:schemeClr val="tx1"/>
                </a:solidFill>
                <a:latin typeface="Comic Sans MS" pitchFamily="66" charset="0"/>
                <a:cs typeface="Arial" pitchFamily="34" charset="0"/>
              </a:defRPr>
            </a:lvl2pPr>
            <a:lvl3pPr marL="1143000" indent="-228600" eaLnBrk="0" hangingPunct="0">
              <a:tabLst>
                <a:tab pos="5597525" algn="r"/>
                <a:tab pos="7605713" algn="r"/>
              </a:tabLst>
              <a:defRPr sz="2300">
                <a:solidFill>
                  <a:schemeClr val="tx1"/>
                </a:solidFill>
                <a:latin typeface="Comic Sans MS" pitchFamily="66" charset="0"/>
                <a:cs typeface="Arial" pitchFamily="34" charset="0"/>
              </a:defRPr>
            </a:lvl3pPr>
            <a:lvl4pPr marL="1600200" indent="-228600" eaLnBrk="0" hangingPunct="0">
              <a:tabLst>
                <a:tab pos="5597525" algn="r"/>
                <a:tab pos="7605713" algn="r"/>
              </a:tabLst>
              <a:defRPr sz="2300">
                <a:solidFill>
                  <a:schemeClr val="tx1"/>
                </a:solidFill>
                <a:latin typeface="Comic Sans MS" pitchFamily="66" charset="0"/>
                <a:cs typeface="Arial" pitchFamily="34" charset="0"/>
              </a:defRPr>
            </a:lvl4pPr>
            <a:lvl5pPr marL="2057400" indent="-228600" eaLnBrk="0" hangingPunct="0">
              <a:tabLst>
                <a:tab pos="559752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Equity Loss </a:t>
            </a:r>
            <a:r>
              <a:rPr lang="en-US" altLang="en-US" sz="2000">
                <a:latin typeface="+mj-lt"/>
              </a:rPr>
              <a:t>(.8 x $55,000)</a:t>
            </a:r>
            <a:r>
              <a:rPr lang="en-US" altLang="en-US" sz="2200">
                <a:latin typeface="+mj-lt"/>
              </a:rPr>
              <a:t> 	44,000</a:t>
            </a:r>
          </a:p>
        </p:txBody>
      </p:sp>
      <p:sp>
        <p:nvSpPr>
          <p:cNvPr id="905224" name="Text Box 8"/>
          <p:cNvSpPr txBox="1">
            <a:spLocks noChangeArrowheads="1"/>
          </p:cNvSpPr>
          <p:nvPr/>
        </p:nvSpPr>
        <p:spPr bwMode="auto">
          <a:xfrm>
            <a:off x="1524000" y="3735388"/>
            <a:ext cx="73914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7148513" algn="r"/>
                <a:tab pos="7605713" algn="r"/>
              </a:tabLst>
              <a:defRPr sz="2300">
                <a:solidFill>
                  <a:schemeClr val="tx1"/>
                </a:solidFill>
                <a:latin typeface="Comic Sans MS" pitchFamily="66" charset="0"/>
                <a:cs typeface="Arial" pitchFamily="34" charset="0"/>
              </a:defRPr>
            </a:lvl1pPr>
            <a:lvl2pPr marL="742950" indent="-285750" eaLnBrk="0" hangingPunct="0">
              <a:tabLst>
                <a:tab pos="7148513" algn="r"/>
                <a:tab pos="7605713" algn="r"/>
              </a:tabLst>
              <a:defRPr sz="2300">
                <a:solidFill>
                  <a:schemeClr val="tx1"/>
                </a:solidFill>
                <a:latin typeface="Comic Sans MS" pitchFamily="66" charset="0"/>
                <a:cs typeface="Arial" pitchFamily="34" charset="0"/>
              </a:defRPr>
            </a:lvl2pPr>
            <a:lvl3pPr marL="1143000" indent="-228600" eaLnBrk="0" hangingPunct="0">
              <a:tabLst>
                <a:tab pos="7148513" algn="r"/>
                <a:tab pos="7605713" algn="r"/>
              </a:tabLst>
              <a:defRPr sz="2300">
                <a:solidFill>
                  <a:schemeClr val="tx1"/>
                </a:solidFill>
                <a:latin typeface="Comic Sans MS" pitchFamily="66" charset="0"/>
                <a:cs typeface="Arial" pitchFamily="34" charset="0"/>
              </a:defRPr>
            </a:lvl3pPr>
            <a:lvl4pPr marL="1600200" indent="-228600" eaLnBrk="0" hangingPunct="0">
              <a:tabLst>
                <a:tab pos="7148513" algn="r"/>
                <a:tab pos="7605713" algn="r"/>
              </a:tabLst>
              <a:defRPr sz="2300">
                <a:solidFill>
                  <a:schemeClr val="tx1"/>
                </a:solidFill>
                <a:latin typeface="Comic Sans MS" pitchFamily="66" charset="0"/>
                <a:cs typeface="Arial" pitchFamily="34" charset="0"/>
              </a:defRPr>
            </a:lvl4pPr>
            <a:lvl5pPr marL="2057400" indent="-228600" eaLnBrk="0" hangingPunct="0">
              <a:tabLst>
                <a:tab pos="714851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	Investment in Song	44,000</a:t>
            </a:r>
          </a:p>
        </p:txBody>
      </p:sp>
      <p:sp>
        <p:nvSpPr>
          <p:cNvPr id="905225" name="Text Box 9"/>
          <p:cNvSpPr txBox="1">
            <a:spLocks noChangeArrowheads="1"/>
          </p:cNvSpPr>
          <p:nvPr/>
        </p:nvSpPr>
        <p:spPr bwMode="auto">
          <a:xfrm>
            <a:off x="1524000" y="4295775"/>
            <a:ext cx="7391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597525" algn="r"/>
                <a:tab pos="7605713" algn="r"/>
              </a:tabLst>
              <a:defRPr sz="2300">
                <a:solidFill>
                  <a:schemeClr val="tx1"/>
                </a:solidFill>
                <a:latin typeface="Comic Sans MS" pitchFamily="66" charset="0"/>
                <a:cs typeface="Arial" pitchFamily="34" charset="0"/>
              </a:defRPr>
            </a:lvl1pPr>
            <a:lvl2pPr marL="742950" indent="-285750" eaLnBrk="0" hangingPunct="0">
              <a:tabLst>
                <a:tab pos="5597525" algn="r"/>
                <a:tab pos="7605713" algn="r"/>
              </a:tabLst>
              <a:defRPr sz="2300">
                <a:solidFill>
                  <a:schemeClr val="tx1"/>
                </a:solidFill>
                <a:latin typeface="Comic Sans MS" pitchFamily="66" charset="0"/>
                <a:cs typeface="Arial" pitchFamily="34" charset="0"/>
              </a:defRPr>
            </a:lvl2pPr>
            <a:lvl3pPr marL="1143000" indent="-228600" eaLnBrk="0" hangingPunct="0">
              <a:tabLst>
                <a:tab pos="5597525" algn="r"/>
                <a:tab pos="7605713" algn="r"/>
              </a:tabLst>
              <a:defRPr sz="2300">
                <a:solidFill>
                  <a:schemeClr val="tx1"/>
                </a:solidFill>
                <a:latin typeface="Comic Sans MS" pitchFamily="66" charset="0"/>
                <a:cs typeface="Arial" pitchFamily="34" charset="0"/>
              </a:defRPr>
            </a:lvl3pPr>
            <a:lvl4pPr marL="1600200" indent="-228600" eaLnBrk="0" hangingPunct="0">
              <a:tabLst>
                <a:tab pos="5597525" algn="r"/>
                <a:tab pos="7605713" algn="r"/>
              </a:tabLst>
              <a:defRPr sz="2300">
                <a:solidFill>
                  <a:schemeClr val="tx1"/>
                </a:solidFill>
                <a:latin typeface="Comic Sans MS" pitchFamily="66" charset="0"/>
                <a:cs typeface="Arial" pitchFamily="34" charset="0"/>
              </a:defRPr>
            </a:lvl4pPr>
            <a:lvl5pPr marL="2057400" indent="-228600" eaLnBrk="0" hangingPunct="0">
              <a:tabLst>
                <a:tab pos="559752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Cash	28,000</a:t>
            </a:r>
          </a:p>
        </p:txBody>
      </p:sp>
      <p:sp>
        <p:nvSpPr>
          <p:cNvPr id="905226" name="Text Box 10"/>
          <p:cNvSpPr txBox="1">
            <a:spLocks noChangeArrowheads="1"/>
          </p:cNvSpPr>
          <p:nvPr/>
        </p:nvSpPr>
        <p:spPr bwMode="auto">
          <a:xfrm>
            <a:off x="1524000" y="4754563"/>
            <a:ext cx="73914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7148513" algn="r"/>
                <a:tab pos="7605713" algn="r"/>
              </a:tabLst>
              <a:defRPr sz="2300">
                <a:solidFill>
                  <a:schemeClr val="tx1"/>
                </a:solidFill>
                <a:latin typeface="Comic Sans MS" pitchFamily="66" charset="0"/>
                <a:cs typeface="Arial" pitchFamily="34" charset="0"/>
              </a:defRPr>
            </a:lvl1pPr>
            <a:lvl2pPr marL="742950" indent="-285750" eaLnBrk="0" hangingPunct="0">
              <a:tabLst>
                <a:tab pos="7148513" algn="r"/>
                <a:tab pos="7605713" algn="r"/>
              </a:tabLst>
              <a:defRPr sz="2300">
                <a:solidFill>
                  <a:schemeClr val="tx1"/>
                </a:solidFill>
                <a:latin typeface="Comic Sans MS" pitchFamily="66" charset="0"/>
                <a:cs typeface="Arial" pitchFamily="34" charset="0"/>
              </a:defRPr>
            </a:lvl2pPr>
            <a:lvl3pPr marL="1143000" indent="-228600" eaLnBrk="0" hangingPunct="0">
              <a:tabLst>
                <a:tab pos="7148513" algn="r"/>
                <a:tab pos="7605713" algn="r"/>
              </a:tabLst>
              <a:defRPr sz="2300">
                <a:solidFill>
                  <a:schemeClr val="tx1"/>
                </a:solidFill>
                <a:latin typeface="Comic Sans MS" pitchFamily="66" charset="0"/>
                <a:cs typeface="Arial" pitchFamily="34" charset="0"/>
              </a:defRPr>
            </a:lvl3pPr>
            <a:lvl4pPr marL="1600200" indent="-228600" eaLnBrk="0" hangingPunct="0">
              <a:tabLst>
                <a:tab pos="7148513" algn="r"/>
                <a:tab pos="7605713" algn="r"/>
              </a:tabLst>
              <a:defRPr sz="2300">
                <a:solidFill>
                  <a:schemeClr val="tx1"/>
                </a:solidFill>
                <a:latin typeface="Comic Sans MS" pitchFamily="66" charset="0"/>
                <a:cs typeface="Arial" pitchFamily="34" charset="0"/>
              </a:defRPr>
            </a:lvl4pPr>
            <a:lvl5pPr marL="2057400" indent="-228600" eaLnBrk="0" hangingPunct="0">
              <a:tabLst>
                <a:tab pos="714851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	 Investment in Song </a:t>
            </a:r>
            <a:r>
              <a:rPr lang="en-US" altLang="en-US" sz="2000">
                <a:latin typeface="+mj-lt"/>
              </a:rPr>
              <a:t>(.8 x $35,000)</a:t>
            </a:r>
            <a:r>
              <a:rPr lang="en-US" altLang="en-US" sz="2200">
                <a:latin typeface="+mj-lt"/>
              </a:rPr>
              <a:t> 	28,000</a:t>
            </a:r>
          </a:p>
        </p:txBody>
      </p:sp>
      <p:sp>
        <p:nvSpPr>
          <p:cNvPr id="905227" name="Text Box 11"/>
          <p:cNvSpPr txBox="1">
            <a:spLocks noChangeArrowheads="1"/>
          </p:cNvSpPr>
          <p:nvPr/>
        </p:nvSpPr>
        <p:spPr bwMode="auto">
          <a:xfrm>
            <a:off x="1524000" y="5334000"/>
            <a:ext cx="7391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597525" algn="r"/>
                <a:tab pos="7605713" algn="r"/>
              </a:tabLst>
              <a:defRPr sz="2300">
                <a:solidFill>
                  <a:schemeClr val="tx1"/>
                </a:solidFill>
                <a:latin typeface="Comic Sans MS" pitchFamily="66" charset="0"/>
                <a:cs typeface="Arial" pitchFamily="34" charset="0"/>
              </a:defRPr>
            </a:lvl1pPr>
            <a:lvl2pPr marL="742950" indent="-285750" eaLnBrk="0" hangingPunct="0">
              <a:tabLst>
                <a:tab pos="5597525" algn="r"/>
                <a:tab pos="7605713" algn="r"/>
              </a:tabLst>
              <a:defRPr sz="2300">
                <a:solidFill>
                  <a:schemeClr val="tx1"/>
                </a:solidFill>
                <a:latin typeface="Comic Sans MS" pitchFamily="66" charset="0"/>
                <a:cs typeface="Arial" pitchFamily="34" charset="0"/>
              </a:defRPr>
            </a:lvl2pPr>
            <a:lvl3pPr marL="1143000" indent="-228600" eaLnBrk="0" hangingPunct="0">
              <a:tabLst>
                <a:tab pos="5597525" algn="r"/>
                <a:tab pos="7605713" algn="r"/>
              </a:tabLst>
              <a:defRPr sz="2300">
                <a:solidFill>
                  <a:schemeClr val="tx1"/>
                </a:solidFill>
                <a:latin typeface="Comic Sans MS" pitchFamily="66" charset="0"/>
                <a:cs typeface="Arial" pitchFamily="34" charset="0"/>
              </a:defRPr>
            </a:lvl3pPr>
            <a:lvl4pPr marL="1600200" indent="-228600" eaLnBrk="0" hangingPunct="0">
              <a:tabLst>
                <a:tab pos="5597525" algn="r"/>
                <a:tab pos="7605713" algn="r"/>
              </a:tabLst>
              <a:defRPr sz="2300">
                <a:solidFill>
                  <a:schemeClr val="tx1"/>
                </a:solidFill>
                <a:latin typeface="Comic Sans MS" pitchFamily="66" charset="0"/>
                <a:cs typeface="Arial" pitchFamily="34" charset="0"/>
              </a:defRPr>
            </a:lvl4pPr>
            <a:lvl5pPr marL="2057400" indent="-228600" eaLnBrk="0" hangingPunct="0">
              <a:tabLst>
                <a:tab pos="559752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dirty="0">
                <a:latin typeface="+mj-lt"/>
              </a:rPr>
              <a:t>Equity income  </a:t>
            </a:r>
            <a:r>
              <a:rPr lang="en-US" altLang="en-US" sz="2000" dirty="0">
                <a:latin typeface="+mj-lt"/>
              </a:rPr>
              <a:t>($7,000 / 10)</a:t>
            </a:r>
            <a:r>
              <a:rPr lang="en-US" altLang="en-US" sz="2200" dirty="0">
                <a:latin typeface="+mj-lt"/>
              </a:rPr>
              <a:t>	700</a:t>
            </a:r>
          </a:p>
        </p:txBody>
      </p:sp>
      <p:sp>
        <p:nvSpPr>
          <p:cNvPr id="905228" name="Text Box 12"/>
          <p:cNvSpPr txBox="1">
            <a:spLocks noChangeArrowheads="1"/>
          </p:cNvSpPr>
          <p:nvPr/>
        </p:nvSpPr>
        <p:spPr bwMode="auto">
          <a:xfrm>
            <a:off x="1524000" y="5792788"/>
            <a:ext cx="73914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7148513" algn="r"/>
                <a:tab pos="7605713" algn="r"/>
              </a:tabLst>
              <a:defRPr sz="2300">
                <a:solidFill>
                  <a:schemeClr val="tx1"/>
                </a:solidFill>
                <a:latin typeface="Comic Sans MS" pitchFamily="66" charset="0"/>
                <a:cs typeface="Arial" pitchFamily="34" charset="0"/>
              </a:defRPr>
            </a:lvl1pPr>
            <a:lvl2pPr marL="742950" indent="-285750" eaLnBrk="0" hangingPunct="0">
              <a:tabLst>
                <a:tab pos="7148513" algn="r"/>
                <a:tab pos="7605713" algn="r"/>
              </a:tabLst>
              <a:defRPr sz="2300">
                <a:solidFill>
                  <a:schemeClr val="tx1"/>
                </a:solidFill>
                <a:latin typeface="Comic Sans MS" pitchFamily="66" charset="0"/>
                <a:cs typeface="Arial" pitchFamily="34" charset="0"/>
              </a:defRPr>
            </a:lvl2pPr>
            <a:lvl3pPr marL="1143000" indent="-228600" eaLnBrk="0" hangingPunct="0">
              <a:tabLst>
                <a:tab pos="7148513" algn="r"/>
                <a:tab pos="7605713" algn="r"/>
              </a:tabLst>
              <a:defRPr sz="2300">
                <a:solidFill>
                  <a:schemeClr val="tx1"/>
                </a:solidFill>
                <a:latin typeface="Comic Sans MS" pitchFamily="66" charset="0"/>
                <a:cs typeface="Arial" pitchFamily="34" charset="0"/>
              </a:defRPr>
            </a:lvl3pPr>
            <a:lvl4pPr marL="1600200" indent="-228600" eaLnBrk="0" hangingPunct="0">
              <a:tabLst>
                <a:tab pos="7148513" algn="r"/>
                <a:tab pos="7605713" algn="r"/>
              </a:tabLst>
              <a:defRPr sz="2300">
                <a:solidFill>
                  <a:schemeClr val="tx1"/>
                </a:solidFill>
                <a:latin typeface="Comic Sans MS" pitchFamily="66" charset="0"/>
                <a:cs typeface="Arial" pitchFamily="34" charset="0"/>
              </a:defRPr>
            </a:lvl4pPr>
            <a:lvl5pPr marL="2057400" indent="-228600" eaLnBrk="0" hangingPunct="0">
              <a:tabLst>
                <a:tab pos="714851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	 Investment in Song 	700</a:t>
            </a:r>
          </a:p>
        </p:txBody>
      </p:sp>
      <p:sp>
        <p:nvSpPr>
          <p:cNvPr id="905229" name="Rectangle 13"/>
          <p:cNvSpPr>
            <a:spLocks noChangeArrowheads="1"/>
          </p:cNvSpPr>
          <p:nvPr/>
        </p:nvSpPr>
        <p:spPr bwMode="auto">
          <a:xfrm>
            <a:off x="533400" y="1524000"/>
            <a:ext cx="8305800" cy="838200"/>
          </a:xfrm>
          <a:prstGeom prst="rect">
            <a:avLst/>
          </a:prstGeom>
          <a:solidFill>
            <a:schemeClr val="bg1"/>
          </a:solidFill>
          <a:ln w="28575">
            <a:noFill/>
            <a:miter lim="800000"/>
            <a:headEnd/>
            <a:tailEnd/>
          </a:ln>
          <a:effectLst/>
        </p:spPr>
        <p:txBody>
          <a:bodyPr lIns="90488" tIns="44450" rIns="90488" bIns="44450"/>
          <a:lstStyle/>
          <a:p>
            <a:pPr indent="6350" eaLnBrk="0" hangingPunct="0">
              <a:lnSpc>
                <a:spcPct val="110000"/>
              </a:lnSpc>
              <a:spcBef>
                <a:spcPct val="30000"/>
              </a:spcBef>
              <a:buClr>
                <a:schemeClr val="accent2"/>
              </a:buClr>
              <a:buSzPct val="75000"/>
              <a:buFont typeface="Wingdings" pitchFamily="2" charset="2"/>
              <a:buNone/>
              <a:defRPr/>
            </a:pPr>
            <a:r>
              <a:rPr lang="en-US" sz="2200" b="1" dirty="0">
                <a:solidFill>
                  <a:srgbClr val="800000"/>
                </a:solidFill>
                <a:effectLst>
                  <a:outerShdw blurRad="38100" dist="38100" dir="2700000" algn="tl">
                    <a:srgbClr val="C0C0C0"/>
                  </a:outerShdw>
                </a:effectLst>
                <a:latin typeface="+mj-lt"/>
                <a:cs typeface="+mn-cs"/>
              </a:rPr>
              <a:t>E4-1:</a:t>
            </a:r>
            <a:r>
              <a:rPr lang="en-US" sz="2200" dirty="0">
                <a:solidFill>
                  <a:schemeClr val="bg2"/>
                </a:solidFill>
                <a:effectLst>
                  <a:outerShdw blurRad="38100" dist="38100" dir="2700000" algn="tl">
                    <a:srgbClr val="C0C0C0"/>
                  </a:outerShdw>
                </a:effectLst>
                <a:latin typeface="+mj-lt"/>
                <a:cs typeface="+mn-cs"/>
              </a:rPr>
              <a:t>  </a:t>
            </a:r>
            <a:r>
              <a:rPr lang="en-US" sz="2200" b="1" dirty="0">
                <a:solidFill>
                  <a:srgbClr val="000000"/>
                </a:solidFill>
                <a:latin typeface="+mj-lt"/>
                <a:cs typeface="+mn-cs"/>
              </a:rPr>
              <a:t>C. </a:t>
            </a:r>
            <a:r>
              <a:rPr lang="en-US" sz="2200" dirty="0">
                <a:solidFill>
                  <a:srgbClr val="000000"/>
                </a:solidFill>
                <a:latin typeface="+mj-lt"/>
                <a:cs typeface="+mn-cs"/>
              </a:rPr>
              <a:t>Percy Company uses the </a:t>
            </a:r>
            <a:r>
              <a:rPr lang="en-US" sz="2200" b="1" dirty="0">
                <a:solidFill>
                  <a:srgbClr val="800000"/>
                </a:solidFill>
                <a:latin typeface="+mj-lt"/>
                <a:cs typeface="+mn-cs"/>
              </a:rPr>
              <a:t>complete equity method</a:t>
            </a:r>
            <a:r>
              <a:rPr lang="en-US" sz="2200" dirty="0">
                <a:solidFill>
                  <a:srgbClr val="000000"/>
                </a:solidFill>
                <a:latin typeface="+mj-lt"/>
                <a:cs typeface="+mn-cs"/>
              </a:rPr>
              <a:t> to record its investment.</a:t>
            </a:r>
          </a:p>
        </p:txBody>
      </p:sp>
      <p:graphicFrame>
        <p:nvGraphicFramePr>
          <p:cNvPr id="10242" name="Object 14"/>
          <p:cNvGraphicFramePr>
            <a:graphicFrameLocks noChangeAspect="1"/>
          </p:cNvGraphicFramePr>
          <p:nvPr>
            <p:extLst>
              <p:ext uri="{D42A27DB-BD31-4B8C-83A1-F6EECF244321}">
                <p14:modId xmlns:p14="http://schemas.microsoft.com/office/powerpoint/2010/main" val="2900070516"/>
              </p:ext>
            </p:extLst>
          </p:nvPr>
        </p:nvGraphicFramePr>
        <p:xfrm>
          <a:off x="609600" y="2281237"/>
          <a:ext cx="7770813" cy="995363"/>
        </p:xfrm>
        <a:graphic>
          <a:graphicData uri="http://schemas.openxmlformats.org/presentationml/2006/ole">
            <mc:AlternateContent xmlns:mc="http://schemas.openxmlformats.org/markup-compatibility/2006">
              <mc:Choice xmlns:v="urn:schemas-microsoft-com:vml" Requires="v">
                <p:oleObj spid="_x0000_s25610" name="Worksheet" r:id="rId5" imgW="6032500" imgH="787400" progId="Excel.Sheet.8">
                  <p:embed/>
                </p:oleObj>
              </mc:Choice>
              <mc:Fallback>
                <p:oleObj name="Worksheet" r:id="rId5" imgW="6032500" imgH="7874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2281237"/>
                        <a:ext cx="7770813" cy="9953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cap="sq">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Title 3"/>
          <p:cNvSpPr>
            <a:spLocks noGrp="1"/>
          </p:cNvSpPr>
          <p:nvPr>
            <p:ph type="title"/>
          </p:nvPr>
        </p:nvSpPr>
        <p:spPr/>
        <p:txBody>
          <a:bodyPr/>
          <a:lstStyle/>
          <a:p>
            <a:r>
              <a:rPr lang="en-US" sz="3200" dirty="0" smtClean="0"/>
              <a:t>Accounting for Investments by Complete Equity</a:t>
            </a:r>
            <a:endParaRPr lang="en-US" sz="3200" dirty="0"/>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18</a:t>
            </a:fld>
            <a:endParaRPr lang="en-US">
              <a:latin typeface="+mj-lt"/>
            </a:endParaRPr>
          </a:p>
        </p:txBody>
      </p:sp>
    </p:spTree>
    <p:extLst>
      <p:ext uri="{BB962C8B-B14F-4D97-AF65-F5344CB8AC3E}">
        <p14:creationId xmlns:p14="http://schemas.microsoft.com/office/powerpoint/2010/main" val="382472398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05223"/>
                                        </p:tgtEl>
                                        <p:attrNameLst>
                                          <p:attrName>style.visibility</p:attrName>
                                        </p:attrNameLst>
                                      </p:cBhvr>
                                      <p:to>
                                        <p:strVal val="visible"/>
                                      </p:to>
                                    </p:set>
                                    <p:animEffect transition="in" filter="wipe(left)">
                                      <p:cBhvr>
                                        <p:cTn id="7" dur="500"/>
                                        <p:tgtEl>
                                          <p:spTgt spid="9052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05224"/>
                                        </p:tgtEl>
                                        <p:attrNameLst>
                                          <p:attrName>style.visibility</p:attrName>
                                        </p:attrNameLst>
                                      </p:cBhvr>
                                      <p:to>
                                        <p:strVal val="visible"/>
                                      </p:to>
                                    </p:set>
                                    <p:animEffect transition="in" filter="wipe(left)">
                                      <p:cBhvr>
                                        <p:cTn id="12" dur="500"/>
                                        <p:tgtEl>
                                          <p:spTgt spid="90522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05225"/>
                                        </p:tgtEl>
                                        <p:attrNameLst>
                                          <p:attrName>style.visibility</p:attrName>
                                        </p:attrNameLst>
                                      </p:cBhvr>
                                      <p:to>
                                        <p:strVal val="visible"/>
                                      </p:to>
                                    </p:set>
                                    <p:animEffect transition="in" filter="wipe(left)">
                                      <p:cBhvr>
                                        <p:cTn id="17" dur="500"/>
                                        <p:tgtEl>
                                          <p:spTgt spid="90522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05226"/>
                                        </p:tgtEl>
                                        <p:attrNameLst>
                                          <p:attrName>style.visibility</p:attrName>
                                        </p:attrNameLst>
                                      </p:cBhvr>
                                      <p:to>
                                        <p:strVal val="visible"/>
                                      </p:to>
                                    </p:set>
                                    <p:animEffect transition="in" filter="wipe(left)">
                                      <p:cBhvr>
                                        <p:cTn id="22" dur="500"/>
                                        <p:tgtEl>
                                          <p:spTgt spid="90522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05227"/>
                                        </p:tgtEl>
                                        <p:attrNameLst>
                                          <p:attrName>style.visibility</p:attrName>
                                        </p:attrNameLst>
                                      </p:cBhvr>
                                      <p:to>
                                        <p:strVal val="visible"/>
                                      </p:to>
                                    </p:set>
                                    <p:animEffect transition="in" filter="wipe(left)">
                                      <p:cBhvr>
                                        <p:cTn id="27" dur="500"/>
                                        <p:tgtEl>
                                          <p:spTgt spid="90522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05228"/>
                                        </p:tgtEl>
                                        <p:attrNameLst>
                                          <p:attrName>style.visibility</p:attrName>
                                        </p:attrNameLst>
                                      </p:cBhvr>
                                      <p:to>
                                        <p:strVal val="visible"/>
                                      </p:to>
                                    </p:set>
                                    <p:animEffect transition="in" filter="wipe(left)">
                                      <p:cBhvr>
                                        <p:cTn id="32" dur="500"/>
                                        <p:tgtEl>
                                          <p:spTgt spid="9052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5223" grpId="0"/>
      <p:bldP spid="905224" grpId="0"/>
      <p:bldP spid="905225" grpId="0"/>
      <p:bldP spid="905226" grpId="0"/>
      <p:bldP spid="905227" grpId="0"/>
      <p:bldP spid="90522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9316" name="Text Box 4"/>
          <p:cNvSpPr txBox="1">
            <a:spLocks noChangeArrowheads="1"/>
          </p:cNvSpPr>
          <p:nvPr/>
        </p:nvSpPr>
        <p:spPr bwMode="auto">
          <a:xfrm>
            <a:off x="1676400" y="6369050"/>
            <a:ext cx="7315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a:cs typeface="+mn-cs"/>
              </a:rPr>
              <a:t>LO 3  Use of workpapers.</a:t>
            </a:r>
          </a:p>
        </p:txBody>
      </p:sp>
      <p:sp>
        <p:nvSpPr>
          <p:cNvPr id="4" name="Title 3"/>
          <p:cNvSpPr>
            <a:spLocks noGrp="1"/>
          </p:cNvSpPr>
          <p:nvPr>
            <p:ph type="title"/>
          </p:nvPr>
        </p:nvSpPr>
        <p:spPr/>
        <p:txBody>
          <a:bodyPr/>
          <a:lstStyle/>
          <a:p>
            <a:r>
              <a:rPr lang="en-US" altLang="en-US" sz="3600" smtClean="0"/>
              <a:t>Consolidated Statements After Acquisition </a:t>
            </a:r>
            <a:endParaRPr lang="en-US" sz="3600" dirty="0"/>
          </a:p>
        </p:txBody>
      </p:sp>
      <p:sp>
        <p:nvSpPr>
          <p:cNvPr id="5" name="Content Placeholder 4"/>
          <p:cNvSpPr>
            <a:spLocks noGrp="1"/>
          </p:cNvSpPr>
          <p:nvPr>
            <p:ph idx="1"/>
          </p:nvPr>
        </p:nvSpPr>
        <p:spPr/>
        <p:txBody>
          <a:bodyPr/>
          <a:lstStyle/>
          <a:p>
            <a:r>
              <a:rPr lang="en-US" altLang="en-US" dirty="0" smtClean="0"/>
              <a:t>On the date of acquisition, the only relevant financial statement is the consolidated balance sheet.</a:t>
            </a:r>
          </a:p>
          <a:p>
            <a:r>
              <a:rPr lang="en-US" altLang="en-US" dirty="0" smtClean="0"/>
              <a:t>After acquisition, a complete set of consolidated financial statements must be prepared for the affiliated group:</a:t>
            </a:r>
          </a:p>
          <a:p>
            <a:pPr lvl="1"/>
            <a:r>
              <a:rPr lang="en-US" altLang="en-US" dirty="0" smtClean="0"/>
              <a:t>Income Statement, </a:t>
            </a:r>
          </a:p>
          <a:p>
            <a:pPr lvl="1"/>
            <a:r>
              <a:rPr lang="en-US" altLang="en-US" dirty="0" smtClean="0"/>
              <a:t>Retained Earnings Statement, </a:t>
            </a:r>
          </a:p>
          <a:p>
            <a:pPr lvl="1"/>
            <a:r>
              <a:rPr lang="en-US" altLang="en-US" dirty="0" smtClean="0"/>
              <a:t>Balance Sheet, and </a:t>
            </a:r>
          </a:p>
          <a:p>
            <a:pPr lvl="1"/>
            <a:r>
              <a:rPr lang="en-US" altLang="en-US" dirty="0" smtClean="0"/>
              <a:t>Statement of Cash Flows.</a:t>
            </a:r>
          </a:p>
          <a:p>
            <a:endParaRPr lang="en-US" dirty="0"/>
          </a:p>
        </p:txBody>
      </p:sp>
      <p:sp>
        <p:nvSpPr>
          <p:cNvPr id="2" name="Slide Number Placeholder 1"/>
          <p:cNvSpPr>
            <a:spLocks noGrp="1"/>
          </p:cNvSpPr>
          <p:nvPr>
            <p:ph type="sldNum" sz="quarter" idx="12"/>
          </p:nvPr>
        </p:nvSpPr>
        <p:spPr/>
        <p:txBody>
          <a:bodyPr/>
          <a:lstStyle/>
          <a:p>
            <a:fld id="{0B62EAB1-D80C-4217-BFF0-836E2E1B9F25}" type="slidenum">
              <a:rPr lang="en-US" smtClean="0"/>
              <a:pPr/>
              <a:t>19</a:t>
            </a:fld>
            <a:endParaRPr lang="en-US"/>
          </a:p>
        </p:txBody>
      </p:sp>
    </p:spTree>
    <p:extLst>
      <p:ext uri="{BB962C8B-B14F-4D97-AF65-F5344CB8AC3E}">
        <p14:creationId xmlns:p14="http://schemas.microsoft.com/office/powerpoint/2010/main" val="298596125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7347" name="Rectangle 1027"/>
          <p:cNvSpPr>
            <a:spLocks noGrp="1" noChangeArrowheads="1"/>
          </p:cNvSpPr>
          <p:nvPr>
            <p:ph type="title"/>
          </p:nvPr>
        </p:nvSpPr>
        <p:spPr/>
        <p:txBody>
          <a:bodyPr/>
          <a:lstStyle/>
          <a:p>
            <a:r>
              <a:rPr lang="en-US" smtClean="0"/>
              <a:t>Learning Objectives</a:t>
            </a:r>
          </a:p>
        </p:txBody>
      </p:sp>
      <p:sp>
        <p:nvSpPr>
          <p:cNvPr id="34818" name="Rectangle 1026"/>
          <p:cNvSpPr>
            <a:spLocks noGrp="1" noChangeArrowheads="1"/>
          </p:cNvSpPr>
          <p:nvPr>
            <p:ph idx="1"/>
          </p:nvPr>
        </p:nvSpPr>
        <p:spPr/>
        <p:txBody>
          <a:bodyPr>
            <a:normAutofit lnSpcReduction="10000"/>
          </a:bodyPr>
          <a:lstStyle/>
          <a:p>
            <a:r>
              <a:rPr lang="en-US" altLang="en-US" dirty="0" smtClean="0"/>
              <a:t>Describe the accounting treatment required under current GAAP for varying levels of influence or control by investors.</a:t>
            </a:r>
          </a:p>
          <a:p>
            <a:r>
              <a:rPr lang="en-US" altLang="en-US" dirty="0" smtClean="0"/>
              <a:t>Prepare journal entries on the parent’s books to account for an investment using the cost method, the partial equity method, and the complete equity method.</a:t>
            </a:r>
          </a:p>
          <a:p>
            <a:r>
              <a:rPr lang="en-US" altLang="en-US" dirty="0" smtClean="0"/>
              <a:t>Understand the use of the workpaper in preparing consolidated financial statements.</a:t>
            </a:r>
          </a:p>
          <a:p>
            <a:r>
              <a:rPr lang="en-US" altLang="en-US" dirty="0" smtClean="0"/>
              <a:t>Prepare a schedule for the computation and allocation of the difference between implied and book values.</a:t>
            </a:r>
          </a:p>
        </p:txBody>
      </p:sp>
      <p:sp>
        <p:nvSpPr>
          <p:cNvPr id="4" name="Slide Number Placeholder 3"/>
          <p:cNvSpPr>
            <a:spLocks noGrp="1"/>
          </p:cNvSpPr>
          <p:nvPr>
            <p:ph type="sldNum" sz="quarter" idx="12"/>
          </p:nvPr>
        </p:nvSpPr>
        <p:spPr/>
        <p:txBody>
          <a:bodyPr/>
          <a:lstStyle/>
          <a:p>
            <a:fld id="{0B62EAB1-D80C-4217-BFF0-836E2E1B9F25}" type="slidenum">
              <a:rPr lang="en-US" smtClean="0"/>
              <a:pPr/>
              <a:t>2</a:t>
            </a:fld>
            <a:endParaRPr lang="en-US"/>
          </a:p>
        </p:txBody>
      </p:sp>
    </p:spTree>
    <p:extLst>
      <p:ext uri="{BB962C8B-B14F-4D97-AF65-F5344CB8AC3E}">
        <p14:creationId xmlns:p14="http://schemas.microsoft.com/office/powerpoint/2010/main" val="1137726512"/>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64" name="Text Box 4"/>
          <p:cNvSpPr txBox="1">
            <a:spLocks noChangeArrowheads="1"/>
          </p:cNvSpPr>
          <p:nvPr/>
        </p:nvSpPr>
        <p:spPr bwMode="auto">
          <a:xfrm>
            <a:off x="1676400" y="6369050"/>
            <a:ext cx="7315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a:cs typeface="+mn-cs"/>
              </a:rPr>
              <a:t>LO 3  Use of workpapers.</a:t>
            </a:r>
          </a:p>
        </p:txBody>
      </p:sp>
      <p:sp>
        <p:nvSpPr>
          <p:cNvPr id="4" name="Title 3"/>
          <p:cNvSpPr>
            <a:spLocks noGrp="1"/>
          </p:cNvSpPr>
          <p:nvPr>
            <p:ph type="title"/>
          </p:nvPr>
        </p:nvSpPr>
        <p:spPr/>
        <p:txBody>
          <a:bodyPr/>
          <a:lstStyle/>
          <a:p>
            <a:r>
              <a:rPr lang="en-US" altLang="en-US" sz="3600" dirty="0" smtClean="0"/>
              <a:t>Consolidated Statements After Acquisition </a:t>
            </a:r>
            <a:endParaRPr lang="en-US" sz="3600" dirty="0"/>
          </a:p>
        </p:txBody>
      </p:sp>
      <p:sp>
        <p:nvSpPr>
          <p:cNvPr id="5" name="Content Placeholder 4"/>
          <p:cNvSpPr>
            <a:spLocks noGrp="1"/>
          </p:cNvSpPr>
          <p:nvPr>
            <p:ph idx="1"/>
          </p:nvPr>
        </p:nvSpPr>
        <p:spPr>
          <a:xfrm>
            <a:off x="457200" y="1722437"/>
            <a:ext cx="8229600" cy="4525963"/>
          </a:xfrm>
        </p:spPr>
        <p:txBody>
          <a:bodyPr>
            <a:normAutofit fontScale="92500" lnSpcReduction="10000"/>
          </a:bodyPr>
          <a:lstStyle/>
          <a:p>
            <a:pPr marL="0" indent="0">
              <a:buNone/>
            </a:pPr>
            <a:r>
              <a:rPr lang="en-US" altLang="en-US" b="1" dirty="0" smtClean="0">
                <a:solidFill>
                  <a:srgbClr val="800000"/>
                </a:solidFill>
              </a:rPr>
              <a:t>Year of Acquisition—Cost Method</a:t>
            </a:r>
          </a:p>
          <a:p>
            <a:r>
              <a:rPr lang="en-US" altLang="en-US" b="1" dirty="0" smtClean="0"/>
              <a:t>P4-8</a:t>
            </a:r>
            <a:r>
              <a:rPr lang="en-US" altLang="en-US" dirty="0" smtClean="0"/>
              <a:t>:  On January 1, 2012, Parker Company purchased 95% of the outstanding common stock of Sid Company for $160,000. At that time, Sid’s stockholders’ equity consisted of common stock, $120,000; other contributed capital, $10,000; and retained earnings, $23,000. </a:t>
            </a:r>
          </a:p>
          <a:p>
            <a:endParaRPr lang="en-US" altLang="en-US" dirty="0" smtClean="0"/>
          </a:p>
          <a:p>
            <a:pPr marL="0" indent="0"/>
            <a:r>
              <a:rPr lang="en-US" altLang="en-US" b="1" dirty="0" smtClean="0"/>
              <a:t>   Required:  </a:t>
            </a:r>
            <a:r>
              <a:rPr lang="en-US" altLang="en-US" dirty="0" smtClean="0"/>
              <a:t>Prepare a consolidated statements workpaper  on</a:t>
            </a:r>
          </a:p>
          <a:p>
            <a:pPr marL="0" indent="0">
              <a:buNone/>
            </a:pPr>
            <a:r>
              <a:rPr lang="en-US" altLang="en-US" dirty="0" smtClean="0"/>
              <a:t>	</a:t>
            </a:r>
            <a:r>
              <a:rPr lang="en-US" altLang="en-US" b="1" dirty="0" smtClean="0"/>
              <a:t> A.  </a:t>
            </a:r>
            <a:r>
              <a:rPr lang="en-US" altLang="en-US" dirty="0" smtClean="0"/>
              <a:t>Dec. 31, 2012.</a:t>
            </a:r>
          </a:p>
          <a:p>
            <a:pPr marL="0" indent="0">
              <a:buNone/>
            </a:pPr>
            <a:r>
              <a:rPr lang="en-US" altLang="en-US" b="1" dirty="0" smtClean="0"/>
              <a:t>	 B.  </a:t>
            </a:r>
            <a:r>
              <a:rPr lang="en-US" altLang="en-US" dirty="0" smtClean="0"/>
              <a:t>Dec. 31, 2013.</a:t>
            </a:r>
          </a:p>
          <a:p>
            <a:endParaRPr lang="en-US" dirty="0"/>
          </a:p>
        </p:txBody>
      </p:sp>
      <p:sp>
        <p:nvSpPr>
          <p:cNvPr id="2" name="Slide Number Placeholder 1"/>
          <p:cNvSpPr>
            <a:spLocks noGrp="1"/>
          </p:cNvSpPr>
          <p:nvPr>
            <p:ph type="sldNum" sz="quarter" idx="12"/>
          </p:nvPr>
        </p:nvSpPr>
        <p:spPr/>
        <p:txBody>
          <a:bodyPr/>
          <a:lstStyle/>
          <a:p>
            <a:fld id="{0B62EAB1-D80C-4217-BFF0-836E2E1B9F25}" type="slidenum">
              <a:rPr lang="en-US" smtClean="0"/>
              <a:pPr/>
              <a:t>20</a:t>
            </a:fld>
            <a:endParaRPr lang="en-US" dirty="0"/>
          </a:p>
        </p:txBody>
      </p:sp>
    </p:spTree>
    <p:extLst>
      <p:ext uri="{BB962C8B-B14F-4D97-AF65-F5344CB8AC3E}">
        <p14:creationId xmlns:p14="http://schemas.microsoft.com/office/powerpoint/2010/main" val="1480841274"/>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sz="3600" dirty="0" smtClean="0"/>
              <a:t>Consolidated Statements After Acquisition</a:t>
            </a:r>
            <a:endParaRPr lang="en-US" sz="3600" dirty="0"/>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21</a:t>
            </a:fld>
            <a:endParaRPr lang="en-US">
              <a:latin typeface="+mj-lt"/>
            </a:endParaRPr>
          </a:p>
        </p:txBody>
      </p:sp>
      <p:sp>
        <p:nvSpPr>
          <p:cNvPr id="921605" name="Text Box 5"/>
          <p:cNvSpPr txBox="1">
            <a:spLocks noChangeArrowheads="1"/>
          </p:cNvSpPr>
          <p:nvPr/>
        </p:nvSpPr>
        <p:spPr bwMode="auto">
          <a:xfrm>
            <a:off x="1676400" y="6369050"/>
            <a:ext cx="7315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dirty="0">
                <a:latin typeface="+mj-lt"/>
                <a:cs typeface="+mn-cs"/>
              </a:rPr>
              <a:t>LO 4  Preparing Computation and Allocation (CAD) Schedule.</a:t>
            </a:r>
          </a:p>
        </p:txBody>
      </p:sp>
      <p:graphicFrame>
        <p:nvGraphicFramePr>
          <p:cNvPr id="11266" name="Object 3"/>
          <p:cNvGraphicFramePr>
            <a:graphicFrameLocks noChangeAspect="1"/>
          </p:cNvGraphicFramePr>
          <p:nvPr>
            <p:extLst>
              <p:ext uri="{D42A27DB-BD31-4B8C-83A1-F6EECF244321}">
                <p14:modId xmlns:p14="http://schemas.microsoft.com/office/powerpoint/2010/main" val="1399456401"/>
              </p:ext>
            </p:extLst>
          </p:nvPr>
        </p:nvGraphicFramePr>
        <p:xfrm>
          <a:off x="609600" y="1818347"/>
          <a:ext cx="8001000" cy="3820453"/>
        </p:xfrm>
        <a:graphic>
          <a:graphicData uri="http://schemas.openxmlformats.org/presentationml/2006/ole">
            <mc:AlternateContent xmlns:mc="http://schemas.openxmlformats.org/markup-compatibility/2006">
              <mc:Choice xmlns:v="urn:schemas-microsoft-com:vml" Requires="v">
                <p:oleObj spid="_x0000_s26634" name="Worksheet" r:id="rId5" imgW="10261600" imgH="4635500" progId="Excel.Sheet.8">
                  <p:embed/>
                </p:oleObj>
              </mc:Choice>
              <mc:Fallback>
                <p:oleObj name="Worksheet" r:id="rId5" imgW="10261600" imgH="46355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1818347"/>
                        <a:ext cx="8001000" cy="382045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69" name="Rectangle 4"/>
          <p:cNvSpPr>
            <a:spLocks noChangeArrowheads="1"/>
          </p:cNvSpPr>
          <p:nvPr/>
        </p:nvSpPr>
        <p:spPr bwMode="auto">
          <a:xfrm>
            <a:off x="228600" y="1447800"/>
            <a:ext cx="8534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r>
              <a:rPr lang="en-US" altLang="en-US" sz="2000" b="1" dirty="0">
                <a:solidFill>
                  <a:srgbClr val="800000"/>
                </a:solidFill>
                <a:latin typeface="+mj-lt"/>
              </a:rPr>
              <a:t>P4-8:  </a:t>
            </a:r>
            <a:r>
              <a:rPr lang="en-US" altLang="en-US" sz="2000" dirty="0">
                <a:latin typeface="+mj-lt"/>
              </a:rPr>
              <a:t>Begin the consolidating process by preparing a Computation and Allocation Schedule, as follows:</a:t>
            </a:r>
            <a:endParaRPr lang="en-US" altLang="en-US" sz="2000" b="1" dirty="0">
              <a:latin typeface="+mj-lt"/>
            </a:endParaRPr>
          </a:p>
        </p:txBody>
      </p:sp>
      <p:sp>
        <p:nvSpPr>
          <p:cNvPr id="11270" name="Rectangle 6"/>
          <p:cNvSpPr>
            <a:spLocks noChangeArrowheads="1"/>
          </p:cNvSpPr>
          <p:nvPr/>
        </p:nvSpPr>
        <p:spPr bwMode="auto">
          <a:xfrm>
            <a:off x="1828800" y="5715000"/>
            <a:ext cx="5791200" cy="685800"/>
          </a:xfrm>
          <a:prstGeom prst="rect">
            <a:avLst/>
          </a:prstGeom>
          <a:solidFill>
            <a:srgbClr val="FFFF99"/>
          </a:solidFill>
          <a:ln w="28575">
            <a:solidFill>
              <a:schemeClr val="tx1"/>
            </a:solidFill>
            <a:miter lim="800000"/>
            <a:headEnd/>
            <a:tailEnd/>
          </a:ln>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gn="ctr"/>
            <a:r>
              <a:rPr lang="en-US" altLang="en-US" sz="1800">
                <a:latin typeface="+mj-lt"/>
              </a:rPr>
              <a:t>Difference between implied and book values is established only at the date of acquisition.</a:t>
            </a:r>
          </a:p>
        </p:txBody>
      </p:sp>
    </p:spTree>
    <p:extLst>
      <p:ext uri="{BB962C8B-B14F-4D97-AF65-F5344CB8AC3E}">
        <p14:creationId xmlns:p14="http://schemas.microsoft.com/office/powerpoint/2010/main" val="352440290"/>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10"/>
          <p:cNvSpPr>
            <a:spLocks noChangeArrowheads="1"/>
          </p:cNvSpPr>
          <p:nvPr/>
        </p:nvSpPr>
        <p:spPr bwMode="auto">
          <a:xfrm>
            <a:off x="0" y="1676400"/>
            <a:ext cx="5562600" cy="3810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r>
              <a:rPr lang="en-US" altLang="en-US" sz="2000" b="1" dirty="0">
                <a:solidFill>
                  <a:srgbClr val="800000"/>
                </a:solidFill>
                <a:latin typeface="+mj-lt"/>
              </a:rPr>
              <a:t>P4-8:  </a:t>
            </a:r>
            <a:r>
              <a:rPr lang="en-US" altLang="en-US" sz="2000" b="1" dirty="0">
                <a:latin typeface="+mj-lt"/>
              </a:rPr>
              <a:t>A. </a:t>
            </a:r>
            <a:r>
              <a:rPr lang="en-US" altLang="en-US" sz="2000" b="1" dirty="0" smtClean="0">
                <a:latin typeface="+mj-lt"/>
              </a:rPr>
              <a:t>2012   </a:t>
            </a:r>
            <a:r>
              <a:rPr lang="en-US" altLang="en-US" sz="2000" b="1" dirty="0">
                <a:solidFill>
                  <a:srgbClr val="0082B1"/>
                </a:solidFill>
                <a:latin typeface="+mj-lt"/>
              </a:rPr>
              <a:t>Year of Acquisition</a:t>
            </a:r>
          </a:p>
        </p:txBody>
      </p:sp>
      <p:sp>
        <p:nvSpPr>
          <p:cNvPr id="12291" name="Rectangle 2"/>
          <p:cNvSpPr>
            <a:spLocks noChangeArrowheads="1"/>
          </p:cNvSpPr>
          <p:nvPr/>
        </p:nvSpPr>
        <p:spPr bwMode="auto">
          <a:xfrm>
            <a:off x="228600" y="2133600"/>
            <a:ext cx="3352800" cy="34290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nSpc>
                <a:spcPct val="115000"/>
              </a:lnSpc>
              <a:spcBef>
                <a:spcPct val="35000"/>
              </a:spcBef>
              <a:buClr>
                <a:schemeClr val="accent2"/>
              </a:buClr>
              <a:buSzPct val="75000"/>
              <a:buFont typeface="Wingdings" pitchFamily="2" charset="2"/>
              <a:buNone/>
            </a:pPr>
            <a:r>
              <a:rPr lang="en-US" altLang="en-US" sz="2000" dirty="0">
                <a:solidFill>
                  <a:srgbClr val="000000"/>
                </a:solidFill>
                <a:latin typeface="+mj-lt"/>
              </a:rPr>
              <a:t>On December 31, </a:t>
            </a:r>
            <a:r>
              <a:rPr lang="en-US" altLang="en-US" sz="2000" dirty="0" smtClean="0">
                <a:solidFill>
                  <a:srgbClr val="000000"/>
                </a:solidFill>
                <a:latin typeface="+mj-lt"/>
              </a:rPr>
              <a:t>2012, </a:t>
            </a:r>
            <a:r>
              <a:rPr lang="en-US" altLang="en-US" sz="2000" dirty="0">
                <a:solidFill>
                  <a:srgbClr val="000000"/>
                </a:solidFill>
                <a:latin typeface="+mj-lt"/>
              </a:rPr>
              <a:t>the two companies’ trial balances were as follows at right:</a:t>
            </a:r>
          </a:p>
          <a:p>
            <a:pPr>
              <a:lnSpc>
                <a:spcPct val="115000"/>
              </a:lnSpc>
              <a:spcBef>
                <a:spcPct val="35000"/>
              </a:spcBef>
              <a:buClr>
                <a:schemeClr val="accent2"/>
              </a:buClr>
              <a:buSzPct val="75000"/>
              <a:buFont typeface="Wingdings" pitchFamily="2" charset="2"/>
              <a:buNone/>
            </a:pPr>
            <a:r>
              <a:rPr lang="en-US" altLang="en-US" sz="2000" b="1" dirty="0">
                <a:solidFill>
                  <a:srgbClr val="000000"/>
                </a:solidFill>
                <a:latin typeface="+mj-lt"/>
              </a:rPr>
              <a:t>Required  A. </a:t>
            </a:r>
            <a:r>
              <a:rPr lang="en-US" altLang="en-US" sz="2000" dirty="0">
                <a:solidFill>
                  <a:srgbClr val="000000"/>
                </a:solidFill>
                <a:latin typeface="+mj-lt"/>
              </a:rPr>
              <a:t>Prepare a consolidated statements workpaper on December 31, </a:t>
            </a:r>
            <a:r>
              <a:rPr lang="en-US" altLang="en-US" sz="2000" dirty="0" smtClean="0">
                <a:solidFill>
                  <a:srgbClr val="000000"/>
                </a:solidFill>
                <a:latin typeface="+mj-lt"/>
              </a:rPr>
              <a:t>2012. </a:t>
            </a:r>
            <a:endParaRPr lang="en-US" altLang="en-US" sz="2000" dirty="0">
              <a:solidFill>
                <a:srgbClr val="000000"/>
              </a:solidFill>
              <a:latin typeface="+mj-lt"/>
            </a:endParaRPr>
          </a:p>
        </p:txBody>
      </p:sp>
      <p:sp>
        <p:nvSpPr>
          <p:cNvPr id="913412" name="Rectangle 4"/>
          <p:cNvSpPr>
            <a:spLocks noGrp="1" noChangeArrowheads="1"/>
          </p:cNvSpPr>
          <p:nvPr>
            <p:ph type="title"/>
          </p:nvPr>
        </p:nvSpPr>
        <p:spPr/>
        <p:txBody>
          <a:bodyPr/>
          <a:lstStyle/>
          <a:p>
            <a:r>
              <a:rPr lang="en-US" altLang="en-US" sz="3600" dirty="0" smtClean="0"/>
              <a:t>Consolidated Statements After Acquisition </a:t>
            </a:r>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22</a:t>
            </a:fld>
            <a:endParaRPr lang="en-US">
              <a:latin typeface="+mj-lt"/>
            </a:endParaRPr>
          </a:p>
        </p:txBody>
      </p:sp>
      <p:graphicFrame>
        <p:nvGraphicFramePr>
          <p:cNvPr id="12290" name="Object 8"/>
          <p:cNvGraphicFramePr>
            <a:graphicFrameLocks noChangeAspect="1"/>
          </p:cNvGraphicFramePr>
          <p:nvPr>
            <p:extLst>
              <p:ext uri="{D42A27DB-BD31-4B8C-83A1-F6EECF244321}">
                <p14:modId xmlns:p14="http://schemas.microsoft.com/office/powerpoint/2010/main" val="1143228567"/>
              </p:ext>
            </p:extLst>
          </p:nvPr>
        </p:nvGraphicFramePr>
        <p:xfrm>
          <a:off x="3943791" y="1316039"/>
          <a:ext cx="4590609" cy="5053012"/>
        </p:xfrm>
        <a:graphic>
          <a:graphicData uri="http://schemas.openxmlformats.org/presentationml/2006/ole">
            <mc:AlternateContent xmlns:mc="http://schemas.openxmlformats.org/markup-compatibility/2006">
              <mc:Choice xmlns:v="urn:schemas-microsoft-com:vml" Requires="v">
                <p:oleObj spid="_x0000_s27658" name="Worksheet" r:id="rId5" imgW="6235700" imgH="6883400" progId="Excel.Sheet.8">
                  <p:embed/>
                </p:oleObj>
              </mc:Choice>
              <mc:Fallback>
                <p:oleObj name="Worksheet" r:id="rId5" imgW="6235700" imgH="68834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43791" y="1316039"/>
                        <a:ext cx="4590609" cy="5053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13419" name="Text Box 11"/>
          <p:cNvSpPr txBox="1">
            <a:spLocks noChangeArrowheads="1"/>
          </p:cNvSpPr>
          <p:nvPr/>
        </p:nvSpPr>
        <p:spPr bwMode="auto">
          <a:xfrm>
            <a:off x="1676400" y="6369050"/>
            <a:ext cx="7315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dirty="0">
                <a:latin typeface="+mj-lt"/>
                <a:cs typeface="+mn-cs"/>
              </a:rPr>
              <a:t>LO 5  </a:t>
            </a:r>
            <a:r>
              <a:rPr lang="en-US" sz="1600" b="1" i="1" dirty="0" err="1">
                <a:latin typeface="+mj-lt"/>
                <a:cs typeface="+mn-cs"/>
              </a:rPr>
              <a:t>Workpapers</a:t>
            </a:r>
            <a:r>
              <a:rPr lang="en-US" sz="1600" b="1" i="1" dirty="0">
                <a:latin typeface="+mj-lt"/>
                <a:cs typeface="+mn-cs"/>
              </a:rPr>
              <a:t> eliminating entries.</a:t>
            </a:r>
          </a:p>
        </p:txBody>
      </p:sp>
    </p:spTree>
    <p:extLst>
      <p:ext uri="{BB962C8B-B14F-4D97-AF65-F5344CB8AC3E}">
        <p14:creationId xmlns:p14="http://schemas.microsoft.com/office/powerpoint/2010/main" val="1844674228"/>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9555" name="Rectangle 3"/>
          <p:cNvSpPr>
            <a:spLocks noGrp="1" noChangeArrowheads="1"/>
          </p:cNvSpPr>
          <p:nvPr>
            <p:ph type="title"/>
          </p:nvPr>
        </p:nvSpPr>
        <p:spPr/>
        <p:txBody>
          <a:bodyPr/>
          <a:lstStyle/>
          <a:p>
            <a:r>
              <a:rPr lang="en-US" altLang="en-US" sz="3600" dirty="0" smtClean="0"/>
              <a:t>Consolidated Statements After Acquisition </a:t>
            </a:r>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23</a:t>
            </a:fld>
            <a:endParaRPr lang="en-US">
              <a:latin typeface="+mj-lt"/>
            </a:endParaRPr>
          </a:p>
        </p:txBody>
      </p:sp>
      <p:graphicFrame>
        <p:nvGraphicFramePr>
          <p:cNvPr id="13314" name="Object 4"/>
          <p:cNvGraphicFramePr>
            <a:graphicFrameLocks noChangeAspect="1"/>
          </p:cNvGraphicFramePr>
          <p:nvPr>
            <p:extLst>
              <p:ext uri="{D42A27DB-BD31-4B8C-83A1-F6EECF244321}">
                <p14:modId xmlns:p14="http://schemas.microsoft.com/office/powerpoint/2010/main" val="3560124099"/>
              </p:ext>
            </p:extLst>
          </p:nvPr>
        </p:nvGraphicFramePr>
        <p:xfrm>
          <a:off x="228600" y="1993900"/>
          <a:ext cx="8762999" cy="4330700"/>
        </p:xfrm>
        <a:graphic>
          <a:graphicData uri="http://schemas.openxmlformats.org/presentationml/2006/ole">
            <mc:AlternateContent xmlns:mc="http://schemas.openxmlformats.org/markup-compatibility/2006">
              <mc:Choice xmlns:v="urn:schemas-microsoft-com:vml" Requires="v">
                <p:oleObj spid="_x0000_s28682" name="Worksheet" r:id="rId5" imgW="12763500" imgH="5930900" progId="Excel.Sheet.8">
                  <p:embed/>
                </p:oleObj>
              </mc:Choice>
              <mc:Fallback>
                <p:oleObj name="Worksheet" r:id="rId5" imgW="12763500" imgH="59309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 y="1993900"/>
                        <a:ext cx="8762999" cy="433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316" name="Rectangle 7"/>
          <p:cNvSpPr>
            <a:spLocks noChangeArrowheads="1"/>
          </p:cNvSpPr>
          <p:nvPr/>
        </p:nvSpPr>
        <p:spPr bwMode="auto">
          <a:xfrm>
            <a:off x="228600" y="1600200"/>
            <a:ext cx="5562600" cy="3810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r>
              <a:rPr lang="en-US" altLang="en-US" sz="2000" b="1" dirty="0">
                <a:solidFill>
                  <a:srgbClr val="800000"/>
                </a:solidFill>
                <a:latin typeface="+mj-lt"/>
              </a:rPr>
              <a:t>P4-8:  </a:t>
            </a:r>
            <a:r>
              <a:rPr lang="en-US" altLang="en-US" sz="2000" b="1" dirty="0">
                <a:latin typeface="+mj-lt"/>
              </a:rPr>
              <a:t>A. </a:t>
            </a:r>
            <a:r>
              <a:rPr lang="en-US" altLang="en-US" sz="2000" b="1" dirty="0" smtClean="0">
                <a:latin typeface="+mj-lt"/>
              </a:rPr>
              <a:t>2012   </a:t>
            </a:r>
            <a:r>
              <a:rPr lang="en-US" altLang="en-US" sz="2000" b="1" dirty="0">
                <a:solidFill>
                  <a:srgbClr val="005370"/>
                </a:solidFill>
                <a:latin typeface="+mj-lt"/>
              </a:rPr>
              <a:t>Year of Acquisition</a:t>
            </a:r>
          </a:p>
        </p:txBody>
      </p:sp>
      <p:sp>
        <p:nvSpPr>
          <p:cNvPr id="919560" name="Text Box 8"/>
          <p:cNvSpPr txBox="1">
            <a:spLocks noChangeArrowheads="1"/>
          </p:cNvSpPr>
          <p:nvPr/>
        </p:nvSpPr>
        <p:spPr bwMode="auto">
          <a:xfrm>
            <a:off x="1676400" y="6369050"/>
            <a:ext cx="7315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dirty="0">
                <a:latin typeface="+mj-lt"/>
                <a:cs typeface="+mn-cs"/>
              </a:rPr>
              <a:t>LO 5  </a:t>
            </a:r>
            <a:r>
              <a:rPr lang="en-US" sz="1600" b="1" i="1" dirty="0" err="1">
                <a:latin typeface="+mj-lt"/>
                <a:cs typeface="+mn-cs"/>
              </a:rPr>
              <a:t>Workpapers</a:t>
            </a:r>
            <a:r>
              <a:rPr lang="en-US" sz="1600" b="1" i="1" dirty="0">
                <a:latin typeface="+mj-lt"/>
                <a:cs typeface="+mn-cs"/>
              </a:rPr>
              <a:t> eliminating entries.</a:t>
            </a:r>
          </a:p>
        </p:txBody>
      </p:sp>
    </p:spTree>
    <p:extLst>
      <p:ext uri="{BB962C8B-B14F-4D97-AF65-F5344CB8AC3E}">
        <p14:creationId xmlns:p14="http://schemas.microsoft.com/office/powerpoint/2010/main" val="3233252238"/>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7508" name="Rectangle 4"/>
          <p:cNvSpPr>
            <a:spLocks noGrp="1" noChangeArrowheads="1"/>
          </p:cNvSpPr>
          <p:nvPr>
            <p:ph type="title"/>
          </p:nvPr>
        </p:nvSpPr>
        <p:spPr/>
        <p:txBody>
          <a:bodyPr/>
          <a:lstStyle/>
          <a:p>
            <a:r>
              <a:rPr lang="en-US" altLang="en-US" sz="3600" dirty="0" smtClean="0"/>
              <a:t>Consolidated Statements After Acquisition </a:t>
            </a:r>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24</a:t>
            </a:fld>
            <a:endParaRPr lang="en-US">
              <a:latin typeface="+mj-lt"/>
            </a:endParaRPr>
          </a:p>
        </p:txBody>
      </p:sp>
      <p:graphicFrame>
        <p:nvGraphicFramePr>
          <p:cNvPr id="14338" name="Object 5"/>
          <p:cNvGraphicFramePr>
            <a:graphicFrameLocks noChangeAspect="1"/>
          </p:cNvGraphicFramePr>
          <p:nvPr>
            <p:extLst>
              <p:ext uri="{D42A27DB-BD31-4B8C-83A1-F6EECF244321}">
                <p14:modId xmlns:p14="http://schemas.microsoft.com/office/powerpoint/2010/main" val="4008331596"/>
              </p:ext>
            </p:extLst>
          </p:nvPr>
        </p:nvGraphicFramePr>
        <p:xfrm>
          <a:off x="381000" y="1828800"/>
          <a:ext cx="8534400" cy="4699000"/>
        </p:xfrm>
        <a:graphic>
          <a:graphicData uri="http://schemas.openxmlformats.org/presentationml/2006/ole">
            <mc:AlternateContent xmlns:mc="http://schemas.openxmlformats.org/markup-compatibility/2006">
              <mc:Choice xmlns:v="urn:schemas-microsoft-com:vml" Requires="v">
                <p:oleObj spid="_x0000_s29706" name="Worksheet" r:id="rId5" imgW="13627100" imgH="6591300" progId="Excel.Sheet.8">
                  <p:embed/>
                </p:oleObj>
              </mc:Choice>
              <mc:Fallback>
                <p:oleObj name="Worksheet" r:id="rId5" imgW="13627100" imgH="65913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1828800"/>
                        <a:ext cx="8534400" cy="4699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40" name="Rectangle 6"/>
          <p:cNvSpPr>
            <a:spLocks noChangeArrowheads="1"/>
          </p:cNvSpPr>
          <p:nvPr/>
        </p:nvSpPr>
        <p:spPr bwMode="auto">
          <a:xfrm>
            <a:off x="228600" y="1524000"/>
            <a:ext cx="5562600" cy="3810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r>
              <a:rPr lang="en-US" altLang="en-US" sz="2000" b="1" dirty="0">
                <a:solidFill>
                  <a:srgbClr val="800000"/>
                </a:solidFill>
                <a:latin typeface="+mj-lt"/>
              </a:rPr>
              <a:t>P4-8:  </a:t>
            </a:r>
            <a:r>
              <a:rPr lang="en-US" altLang="en-US" sz="2000" b="1" dirty="0">
                <a:latin typeface="+mj-lt"/>
              </a:rPr>
              <a:t>A. </a:t>
            </a:r>
            <a:r>
              <a:rPr lang="en-US" altLang="en-US" sz="2000" b="1" dirty="0" smtClean="0">
                <a:latin typeface="+mj-lt"/>
              </a:rPr>
              <a:t>2012   </a:t>
            </a:r>
            <a:r>
              <a:rPr lang="en-US" altLang="en-US" sz="2000" b="1" dirty="0">
                <a:solidFill>
                  <a:srgbClr val="0082B1"/>
                </a:solidFill>
                <a:latin typeface="+mj-lt"/>
              </a:rPr>
              <a:t>Year of Acquisition</a:t>
            </a:r>
          </a:p>
        </p:txBody>
      </p:sp>
      <p:sp>
        <p:nvSpPr>
          <p:cNvPr id="917511" name="Text Box 7"/>
          <p:cNvSpPr txBox="1">
            <a:spLocks noChangeArrowheads="1"/>
          </p:cNvSpPr>
          <p:nvPr/>
        </p:nvSpPr>
        <p:spPr bwMode="auto">
          <a:xfrm>
            <a:off x="1676400" y="6369050"/>
            <a:ext cx="7315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dirty="0">
                <a:latin typeface="+mj-lt"/>
                <a:cs typeface="+mn-cs"/>
              </a:rPr>
              <a:t>LO 5  </a:t>
            </a:r>
            <a:r>
              <a:rPr lang="en-US" sz="1600" b="1" i="1" dirty="0" err="1">
                <a:latin typeface="+mj-lt"/>
                <a:cs typeface="+mn-cs"/>
              </a:rPr>
              <a:t>Workpapers</a:t>
            </a:r>
            <a:r>
              <a:rPr lang="en-US" sz="1600" b="1" i="1" dirty="0">
                <a:latin typeface="+mj-lt"/>
                <a:cs typeface="+mn-cs"/>
              </a:rPr>
              <a:t> eliminating entries.</a:t>
            </a:r>
          </a:p>
        </p:txBody>
      </p:sp>
    </p:spTree>
    <p:extLst>
      <p:ext uri="{BB962C8B-B14F-4D97-AF65-F5344CB8AC3E}">
        <p14:creationId xmlns:p14="http://schemas.microsoft.com/office/powerpoint/2010/main" val="390706590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685800" y="1981200"/>
            <a:ext cx="7848600" cy="13716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marL="539750" indent="-53340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nSpc>
                <a:spcPct val="115000"/>
              </a:lnSpc>
              <a:spcBef>
                <a:spcPct val="35000"/>
              </a:spcBef>
              <a:buClr>
                <a:schemeClr val="tx1"/>
              </a:buClr>
              <a:buSzPct val="90000"/>
              <a:buFont typeface="Wingdings" pitchFamily="2" charset="2"/>
              <a:buAutoNum type="arabicPeriod"/>
            </a:pPr>
            <a:r>
              <a:rPr lang="en-US" altLang="en-US" sz="2200">
                <a:solidFill>
                  <a:srgbClr val="000000"/>
                </a:solidFill>
                <a:latin typeface="+mj-lt"/>
              </a:rPr>
              <a:t>Each section of the workpaper represents one of three consolidated financial statements.</a:t>
            </a:r>
          </a:p>
          <a:p>
            <a:pPr>
              <a:lnSpc>
                <a:spcPct val="115000"/>
              </a:lnSpc>
              <a:spcBef>
                <a:spcPct val="35000"/>
              </a:spcBef>
              <a:buClr>
                <a:schemeClr val="tx1"/>
              </a:buClr>
              <a:buSzPct val="90000"/>
              <a:buFont typeface="Wingdings" pitchFamily="2" charset="2"/>
              <a:buAutoNum type="arabicPeriod"/>
            </a:pPr>
            <a:r>
              <a:rPr lang="en-US" altLang="en-US" sz="2200">
                <a:solidFill>
                  <a:srgbClr val="000000"/>
                </a:solidFill>
                <a:latin typeface="+mj-lt"/>
              </a:rPr>
              <a:t>Elimination of the investment account.</a:t>
            </a:r>
          </a:p>
          <a:p>
            <a:pPr>
              <a:lnSpc>
                <a:spcPct val="115000"/>
              </a:lnSpc>
              <a:spcBef>
                <a:spcPct val="35000"/>
              </a:spcBef>
              <a:buClr>
                <a:schemeClr val="tx1"/>
              </a:buClr>
              <a:buSzPct val="90000"/>
              <a:buFont typeface="Wingdings" pitchFamily="2" charset="2"/>
              <a:buAutoNum type="arabicPeriod"/>
            </a:pPr>
            <a:endParaRPr lang="en-US" altLang="en-US" sz="2200">
              <a:solidFill>
                <a:srgbClr val="000000"/>
              </a:solidFill>
              <a:latin typeface="+mj-lt"/>
            </a:endParaRPr>
          </a:p>
        </p:txBody>
      </p:sp>
      <p:sp>
        <p:nvSpPr>
          <p:cNvPr id="923651" name="Text Box 3"/>
          <p:cNvSpPr txBox="1">
            <a:spLocks noChangeArrowheads="1"/>
          </p:cNvSpPr>
          <p:nvPr/>
        </p:nvSpPr>
        <p:spPr bwMode="auto">
          <a:xfrm>
            <a:off x="1676400" y="6369050"/>
            <a:ext cx="7315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a:latin typeface="+mj-lt"/>
                <a:cs typeface="+mn-cs"/>
              </a:rPr>
              <a:t>LO 5  Workpapers eliminating entries.</a:t>
            </a:r>
          </a:p>
        </p:txBody>
      </p:sp>
      <p:sp>
        <p:nvSpPr>
          <p:cNvPr id="923652" name="Rectangle 4"/>
          <p:cNvSpPr>
            <a:spLocks noGrp="1" noChangeArrowheads="1"/>
          </p:cNvSpPr>
          <p:nvPr>
            <p:ph type="title"/>
          </p:nvPr>
        </p:nvSpPr>
        <p:spPr/>
        <p:txBody>
          <a:bodyPr/>
          <a:lstStyle/>
          <a:p>
            <a:r>
              <a:rPr lang="en-US" altLang="en-US" sz="3600" smtClean="0"/>
              <a:t>Consolidated Statements After Acquisition </a:t>
            </a:r>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25</a:t>
            </a:fld>
            <a:endParaRPr lang="en-US">
              <a:latin typeface="+mj-lt"/>
            </a:endParaRPr>
          </a:p>
        </p:txBody>
      </p:sp>
      <p:sp>
        <p:nvSpPr>
          <p:cNvPr id="41989" name="Rectangle 5"/>
          <p:cNvSpPr>
            <a:spLocks noChangeArrowheads="1"/>
          </p:cNvSpPr>
          <p:nvPr/>
        </p:nvSpPr>
        <p:spPr bwMode="auto">
          <a:xfrm>
            <a:off x="685800" y="1524000"/>
            <a:ext cx="8305800" cy="5334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nSpc>
                <a:spcPct val="115000"/>
              </a:lnSpc>
              <a:spcBef>
                <a:spcPct val="35000"/>
              </a:spcBef>
              <a:buClr>
                <a:schemeClr val="accent2"/>
              </a:buClr>
              <a:buSzPct val="75000"/>
              <a:buFont typeface="Wingdings" pitchFamily="2" charset="2"/>
              <a:buNone/>
            </a:pPr>
            <a:r>
              <a:rPr lang="en-US" altLang="en-US" sz="2800" b="1" dirty="0" err="1">
                <a:solidFill>
                  <a:srgbClr val="005370"/>
                </a:solidFill>
                <a:latin typeface="+mj-lt"/>
              </a:rPr>
              <a:t>Workpaper</a:t>
            </a:r>
            <a:r>
              <a:rPr lang="en-US" altLang="en-US" sz="2800" b="1" dirty="0">
                <a:solidFill>
                  <a:srgbClr val="005370"/>
                </a:solidFill>
                <a:latin typeface="+mj-lt"/>
              </a:rPr>
              <a:t> Observations</a:t>
            </a:r>
          </a:p>
        </p:txBody>
      </p:sp>
      <p:sp>
        <p:nvSpPr>
          <p:cNvPr id="41990" name="Text Box 7"/>
          <p:cNvSpPr txBox="1">
            <a:spLocks noChangeArrowheads="1"/>
          </p:cNvSpPr>
          <p:nvPr/>
        </p:nvSpPr>
        <p:spPr bwMode="auto">
          <a:xfrm>
            <a:off x="1219200" y="3594100"/>
            <a:ext cx="7391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999163" algn="r"/>
                <a:tab pos="7605713" algn="r"/>
              </a:tabLst>
              <a:defRPr sz="2300">
                <a:solidFill>
                  <a:schemeClr val="tx1"/>
                </a:solidFill>
                <a:latin typeface="Comic Sans MS" pitchFamily="66" charset="0"/>
                <a:cs typeface="Arial" pitchFamily="34" charset="0"/>
              </a:defRPr>
            </a:lvl1pPr>
            <a:lvl2pPr marL="742950" indent="-285750" eaLnBrk="0" hangingPunct="0">
              <a:tabLst>
                <a:tab pos="5999163" algn="r"/>
                <a:tab pos="7605713" algn="r"/>
              </a:tabLst>
              <a:defRPr sz="2300">
                <a:solidFill>
                  <a:schemeClr val="tx1"/>
                </a:solidFill>
                <a:latin typeface="Comic Sans MS" pitchFamily="66" charset="0"/>
                <a:cs typeface="Arial" pitchFamily="34" charset="0"/>
              </a:defRPr>
            </a:lvl2pPr>
            <a:lvl3pPr marL="1143000" indent="-228600" eaLnBrk="0" hangingPunct="0">
              <a:tabLst>
                <a:tab pos="5999163" algn="r"/>
                <a:tab pos="7605713" algn="r"/>
              </a:tabLst>
              <a:defRPr sz="2300">
                <a:solidFill>
                  <a:schemeClr val="tx1"/>
                </a:solidFill>
                <a:latin typeface="Comic Sans MS" pitchFamily="66" charset="0"/>
                <a:cs typeface="Arial" pitchFamily="34" charset="0"/>
              </a:defRPr>
            </a:lvl3pPr>
            <a:lvl4pPr marL="1600200" indent="-228600" eaLnBrk="0" hangingPunct="0">
              <a:tabLst>
                <a:tab pos="5999163" algn="r"/>
                <a:tab pos="7605713" algn="r"/>
              </a:tabLst>
              <a:defRPr sz="2300">
                <a:solidFill>
                  <a:schemeClr val="tx1"/>
                </a:solidFill>
                <a:latin typeface="Comic Sans MS" pitchFamily="66" charset="0"/>
                <a:cs typeface="Arial" pitchFamily="34" charset="0"/>
              </a:defRPr>
            </a:lvl4pPr>
            <a:lvl5pPr marL="2057400" indent="-228600" eaLnBrk="0" hangingPunct="0">
              <a:tabLst>
                <a:tab pos="599916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99916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99916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99916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99916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000" dirty="0">
                <a:latin typeface="+mj-lt"/>
              </a:rPr>
              <a:t>Common stock</a:t>
            </a:r>
            <a:r>
              <a:rPr lang="en-US" altLang="en-US" sz="2000" dirty="0">
                <a:solidFill>
                  <a:schemeClr val="hlink"/>
                </a:solidFill>
                <a:latin typeface="+mj-lt"/>
              </a:rPr>
              <a:t> 	</a:t>
            </a:r>
            <a:r>
              <a:rPr lang="en-US" altLang="en-US" sz="2000" dirty="0">
                <a:solidFill>
                  <a:srgbClr val="0082B1"/>
                </a:solidFill>
                <a:latin typeface="+mj-lt"/>
              </a:rPr>
              <a:t>120,000</a:t>
            </a:r>
          </a:p>
        </p:txBody>
      </p:sp>
      <p:sp>
        <p:nvSpPr>
          <p:cNvPr id="41991" name="Text Box 8"/>
          <p:cNvSpPr txBox="1">
            <a:spLocks noChangeArrowheads="1"/>
          </p:cNvSpPr>
          <p:nvPr/>
        </p:nvSpPr>
        <p:spPr bwMode="auto">
          <a:xfrm>
            <a:off x="1219200" y="4051300"/>
            <a:ext cx="7391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999163" algn="r"/>
                <a:tab pos="7605713" algn="r"/>
              </a:tabLst>
              <a:defRPr sz="2300">
                <a:solidFill>
                  <a:schemeClr val="tx1"/>
                </a:solidFill>
                <a:latin typeface="Comic Sans MS" pitchFamily="66" charset="0"/>
                <a:cs typeface="Arial" pitchFamily="34" charset="0"/>
              </a:defRPr>
            </a:lvl1pPr>
            <a:lvl2pPr marL="742950" indent="-285750" eaLnBrk="0" hangingPunct="0">
              <a:tabLst>
                <a:tab pos="5999163" algn="r"/>
                <a:tab pos="7605713" algn="r"/>
              </a:tabLst>
              <a:defRPr sz="2300">
                <a:solidFill>
                  <a:schemeClr val="tx1"/>
                </a:solidFill>
                <a:latin typeface="Comic Sans MS" pitchFamily="66" charset="0"/>
                <a:cs typeface="Arial" pitchFamily="34" charset="0"/>
              </a:defRPr>
            </a:lvl2pPr>
            <a:lvl3pPr marL="1143000" indent="-228600" eaLnBrk="0" hangingPunct="0">
              <a:tabLst>
                <a:tab pos="5999163" algn="r"/>
                <a:tab pos="7605713" algn="r"/>
              </a:tabLst>
              <a:defRPr sz="2300">
                <a:solidFill>
                  <a:schemeClr val="tx1"/>
                </a:solidFill>
                <a:latin typeface="Comic Sans MS" pitchFamily="66" charset="0"/>
                <a:cs typeface="Arial" pitchFamily="34" charset="0"/>
              </a:defRPr>
            </a:lvl3pPr>
            <a:lvl4pPr marL="1600200" indent="-228600" eaLnBrk="0" hangingPunct="0">
              <a:tabLst>
                <a:tab pos="5999163" algn="r"/>
                <a:tab pos="7605713" algn="r"/>
              </a:tabLst>
              <a:defRPr sz="2300">
                <a:solidFill>
                  <a:schemeClr val="tx1"/>
                </a:solidFill>
                <a:latin typeface="Comic Sans MS" pitchFamily="66" charset="0"/>
                <a:cs typeface="Arial" pitchFamily="34" charset="0"/>
              </a:defRPr>
            </a:lvl4pPr>
            <a:lvl5pPr marL="2057400" indent="-228600" eaLnBrk="0" hangingPunct="0">
              <a:tabLst>
                <a:tab pos="599916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99916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99916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99916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99916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000" dirty="0">
                <a:latin typeface="+mj-lt"/>
              </a:rPr>
              <a:t>Other contributed capital</a:t>
            </a:r>
            <a:r>
              <a:rPr lang="en-US" altLang="en-US" sz="2000" dirty="0">
                <a:solidFill>
                  <a:schemeClr val="hlink"/>
                </a:solidFill>
                <a:latin typeface="+mj-lt"/>
              </a:rPr>
              <a:t> 	</a:t>
            </a:r>
            <a:r>
              <a:rPr lang="en-US" altLang="en-US" sz="2000" dirty="0">
                <a:solidFill>
                  <a:srgbClr val="0082B1"/>
                </a:solidFill>
                <a:latin typeface="+mj-lt"/>
              </a:rPr>
              <a:t>10,000</a:t>
            </a:r>
          </a:p>
        </p:txBody>
      </p:sp>
      <p:sp>
        <p:nvSpPr>
          <p:cNvPr id="41992" name="Text Box 9"/>
          <p:cNvSpPr txBox="1">
            <a:spLocks noChangeArrowheads="1"/>
          </p:cNvSpPr>
          <p:nvPr/>
        </p:nvSpPr>
        <p:spPr bwMode="auto">
          <a:xfrm>
            <a:off x="1219200" y="4508500"/>
            <a:ext cx="7391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999163" algn="r"/>
                <a:tab pos="7605713" algn="r"/>
              </a:tabLst>
              <a:defRPr sz="2300">
                <a:solidFill>
                  <a:schemeClr val="tx1"/>
                </a:solidFill>
                <a:latin typeface="Comic Sans MS" pitchFamily="66" charset="0"/>
                <a:cs typeface="Arial" pitchFamily="34" charset="0"/>
              </a:defRPr>
            </a:lvl1pPr>
            <a:lvl2pPr marL="742950" indent="-285750" eaLnBrk="0" hangingPunct="0">
              <a:tabLst>
                <a:tab pos="5999163" algn="r"/>
                <a:tab pos="7605713" algn="r"/>
              </a:tabLst>
              <a:defRPr sz="2300">
                <a:solidFill>
                  <a:schemeClr val="tx1"/>
                </a:solidFill>
                <a:latin typeface="Comic Sans MS" pitchFamily="66" charset="0"/>
                <a:cs typeface="Arial" pitchFamily="34" charset="0"/>
              </a:defRPr>
            </a:lvl2pPr>
            <a:lvl3pPr marL="1143000" indent="-228600" eaLnBrk="0" hangingPunct="0">
              <a:tabLst>
                <a:tab pos="5999163" algn="r"/>
                <a:tab pos="7605713" algn="r"/>
              </a:tabLst>
              <a:defRPr sz="2300">
                <a:solidFill>
                  <a:schemeClr val="tx1"/>
                </a:solidFill>
                <a:latin typeface="Comic Sans MS" pitchFamily="66" charset="0"/>
                <a:cs typeface="Arial" pitchFamily="34" charset="0"/>
              </a:defRPr>
            </a:lvl3pPr>
            <a:lvl4pPr marL="1600200" indent="-228600" eaLnBrk="0" hangingPunct="0">
              <a:tabLst>
                <a:tab pos="5999163" algn="r"/>
                <a:tab pos="7605713" algn="r"/>
              </a:tabLst>
              <a:defRPr sz="2300">
                <a:solidFill>
                  <a:schemeClr val="tx1"/>
                </a:solidFill>
                <a:latin typeface="Comic Sans MS" pitchFamily="66" charset="0"/>
                <a:cs typeface="Arial" pitchFamily="34" charset="0"/>
              </a:defRPr>
            </a:lvl4pPr>
            <a:lvl5pPr marL="2057400" indent="-228600" eaLnBrk="0" hangingPunct="0">
              <a:tabLst>
                <a:tab pos="599916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99916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99916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99916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99916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000" dirty="0">
                <a:latin typeface="+mj-lt"/>
              </a:rPr>
              <a:t>Retained earnings, 1/1</a:t>
            </a:r>
            <a:r>
              <a:rPr lang="en-US" altLang="en-US" sz="2000" dirty="0">
                <a:solidFill>
                  <a:schemeClr val="hlink"/>
                </a:solidFill>
                <a:latin typeface="+mj-lt"/>
              </a:rPr>
              <a:t> 	</a:t>
            </a:r>
            <a:r>
              <a:rPr lang="en-US" altLang="en-US" sz="2000" dirty="0">
                <a:solidFill>
                  <a:srgbClr val="0082B1"/>
                </a:solidFill>
                <a:latin typeface="+mj-lt"/>
              </a:rPr>
              <a:t>23,000</a:t>
            </a:r>
          </a:p>
        </p:txBody>
      </p:sp>
      <p:sp>
        <p:nvSpPr>
          <p:cNvPr id="41993" name="Text Box 10"/>
          <p:cNvSpPr txBox="1">
            <a:spLocks noChangeArrowheads="1"/>
          </p:cNvSpPr>
          <p:nvPr/>
        </p:nvSpPr>
        <p:spPr bwMode="auto">
          <a:xfrm>
            <a:off x="1219200" y="4965700"/>
            <a:ext cx="7391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999163" algn="r"/>
                <a:tab pos="7605713" algn="r"/>
              </a:tabLst>
              <a:defRPr sz="2300">
                <a:solidFill>
                  <a:schemeClr val="tx1"/>
                </a:solidFill>
                <a:latin typeface="Comic Sans MS" pitchFamily="66" charset="0"/>
                <a:cs typeface="Arial" pitchFamily="34" charset="0"/>
              </a:defRPr>
            </a:lvl1pPr>
            <a:lvl2pPr marL="742950" indent="-285750" eaLnBrk="0" hangingPunct="0">
              <a:tabLst>
                <a:tab pos="5999163" algn="r"/>
                <a:tab pos="7605713" algn="r"/>
              </a:tabLst>
              <a:defRPr sz="2300">
                <a:solidFill>
                  <a:schemeClr val="tx1"/>
                </a:solidFill>
                <a:latin typeface="Comic Sans MS" pitchFamily="66" charset="0"/>
                <a:cs typeface="Arial" pitchFamily="34" charset="0"/>
              </a:defRPr>
            </a:lvl2pPr>
            <a:lvl3pPr marL="1143000" indent="-228600" eaLnBrk="0" hangingPunct="0">
              <a:tabLst>
                <a:tab pos="5999163" algn="r"/>
                <a:tab pos="7605713" algn="r"/>
              </a:tabLst>
              <a:defRPr sz="2300">
                <a:solidFill>
                  <a:schemeClr val="tx1"/>
                </a:solidFill>
                <a:latin typeface="Comic Sans MS" pitchFamily="66" charset="0"/>
                <a:cs typeface="Arial" pitchFamily="34" charset="0"/>
              </a:defRPr>
            </a:lvl3pPr>
            <a:lvl4pPr marL="1600200" indent="-228600" eaLnBrk="0" hangingPunct="0">
              <a:tabLst>
                <a:tab pos="5999163" algn="r"/>
                <a:tab pos="7605713" algn="r"/>
              </a:tabLst>
              <a:defRPr sz="2300">
                <a:solidFill>
                  <a:schemeClr val="tx1"/>
                </a:solidFill>
                <a:latin typeface="Comic Sans MS" pitchFamily="66" charset="0"/>
                <a:cs typeface="Arial" pitchFamily="34" charset="0"/>
              </a:defRPr>
            </a:lvl4pPr>
            <a:lvl5pPr marL="2057400" indent="-228600" eaLnBrk="0" hangingPunct="0">
              <a:tabLst>
                <a:tab pos="599916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99916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99916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99916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99916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000" dirty="0">
                <a:latin typeface="+mj-lt"/>
              </a:rPr>
              <a:t>Difference between Implied and Book</a:t>
            </a:r>
            <a:r>
              <a:rPr lang="en-US" altLang="en-US" sz="2000" dirty="0">
                <a:solidFill>
                  <a:schemeClr val="hlink"/>
                </a:solidFill>
                <a:latin typeface="+mj-lt"/>
              </a:rPr>
              <a:t>	</a:t>
            </a:r>
            <a:r>
              <a:rPr lang="en-US" altLang="en-US" sz="2000" dirty="0">
                <a:solidFill>
                  <a:srgbClr val="0082B1"/>
                </a:solidFill>
                <a:latin typeface="+mj-lt"/>
              </a:rPr>
              <a:t>15,421</a:t>
            </a:r>
          </a:p>
        </p:txBody>
      </p:sp>
      <p:sp>
        <p:nvSpPr>
          <p:cNvPr id="41994" name="Text Box 11"/>
          <p:cNvSpPr txBox="1">
            <a:spLocks noChangeArrowheads="1"/>
          </p:cNvSpPr>
          <p:nvPr/>
        </p:nvSpPr>
        <p:spPr bwMode="auto">
          <a:xfrm>
            <a:off x="1219200" y="5394325"/>
            <a:ext cx="7620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5597525" algn="r"/>
                <a:tab pos="7315200" algn="r"/>
                <a:tab pos="7605713" algn="r"/>
              </a:tabLst>
              <a:defRPr sz="2300">
                <a:solidFill>
                  <a:schemeClr val="tx1"/>
                </a:solidFill>
                <a:latin typeface="Comic Sans MS" pitchFamily="66" charset="0"/>
                <a:cs typeface="Arial" pitchFamily="34" charset="0"/>
              </a:defRPr>
            </a:lvl1pPr>
            <a:lvl2pPr marL="742950" indent="-285750" eaLnBrk="0" hangingPunct="0">
              <a:tabLst>
                <a:tab pos="5597525" algn="r"/>
                <a:tab pos="7315200" algn="r"/>
                <a:tab pos="7605713" algn="r"/>
              </a:tabLst>
              <a:defRPr sz="2300">
                <a:solidFill>
                  <a:schemeClr val="tx1"/>
                </a:solidFill>
                <a:latin typeface="Comic Sans MS" pitchFamily="66" charset="0"/>
                <a:cs typeface="Arial" pitchFamily="34" charset="0"/>
              </a:defRPr>
            </a:lvl2pPr>
            <a:lvl3pPr marL="1143000" indent="-228600" eaLnBrk="0" hangingPunct="0">
              <a:tabLst>
                <a:tab pos="5597525" algn="r"/>
                <a:tab pos="7315200" algn="r"/>
                <a:tab pos="7605713" algn="r"/>
              </a:tabLst>
              <a:defRPr sz="2300">
                <a:solidFill>
                  <a:schemeClr val="tx1"/>
                </a:solidFill>
                <a:latin typeface="Comic Sans MS" pitchFamily="66" charset="0"/>
                <a:cs typeface="Arial" pitchFamily="34" charset="0"/>
              </a:defRPr>
            </a:lvl3pPr>
            <a:lvl4pPr marL="1600200" indent="-228600" eaLnBrk="0" hangingPunct="0">
              <a:tabLst>
                <a:tab pos="5597525" algn="r"/>
                <a:tab pos="7315200" algn="r"/>
                <a:tab pos="7605713" algn="r"/>
              </a:tabLst>
              <a:defRPr sz="2300">
                <a:solidFill>
                  <a:schemeClr val="tx1"/>
                </a:solidFill>
                <a:latin typeface="Comic Sans MS" pitchFamily="66" charset="0"/>
                <a:cs typeface="Arial" pitchFamily="34" charset="0"/>
              </a:defRPr>
            </a:lvl4pPr>
            <a:lvl5pPr marL="2057400" indent="-228600" eaLnBrk="0" hangingPunct="0">
              <a:tabLst>
                <a:tab pos="5597525" algn="r"/>
                <a:tab pos="7315200"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597525" algn="r"/>
                <a:tab pos="7315200"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597525" algn="r"/>
                <a:tab pos="7315200"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597525" algn="r"/>
                <a:tab pos="7315200"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597525" algn="r"/>
                <a:tab pos="7315200"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000" dirty="0">
                <a:solidFill>
                  <a:schemeClr val="hlink"/>
                </a:solidFill>
                <a:latin typeface="+mj-lt"/>
              </a:rPr>
              <a:t>	</a:t>
            </a:r>
            <a:r>
              <a:rPr lang="en-US" altLang="en-US" sz="2000" dirty="0" err="1">
                <a:latin typeface="+mj-lt"/>
              </a:rPr>
              <a:t>Noncontrolling</a:t>
            </a:r>
            <a:r>
              <a:rPr lang="en-US" altLang="en-US" sz="2000" dirty="0">
                <a:latin typeface="+mj-lt"/>
              </a:rPr>
              <a:t> interest in equity</a:t>
            </a:r>
            <a:r>
              <a:rPr lang="en-US" altLang="en-US" sz="2000" dirty="0">
                <a:solidFill>
                  <a:schemeClr val="hlink"/>
                </a:solidFill>
                <a:latin typeface="+mj-lt"/>
              </a:rPr>
              <a:t>		</a:t>
            </a:r>
            <a:r>
              <a:rPr lang="en-US" altLang="en-US" sz="2000" dirty="0">
                <a:solidFill>
                  <a:srgbClr val="0082B1"/>
                </a:solidFill>
                <a:latin typeface="+mj-lt"/>
              </a:rPr>
              <a:t>8,421</a:t>
            </a:r>
          </a:p>
        </p:txBody>
      </p:sp>
      <p:sp>
        <p:nvSpPr>
          <p:cNvPr id="41995" name="Text Box 12"/>
          <p:cNvSpPr txBox="1">
            <a:spLocks noChangeArrowheads="1"/>
          </p:cNvSpPr>
          <p:nvPr/>
        </p:nvSpPr>
        <p:spPr bwMode="auto">
          <a:xfrm>
            <a:off x="1219200" y="5791200"/>
            <a:ext cx="7620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5597525" algn="r"/>
                <a:tab pos="7315200" algn="r"/>
                <a:tab pos="7605713" algn="r"/>
              </a:tabLst>
              <a:defRPr sz="2300">
                <a:solidFill>
                  <a:schemeClr val="tx1"/>
                </a:solidFill>
                <a:latin typeface="Comic Sans MS" pitchFamily="66" charset="0"/>
                <a:cs typeface="Arial" pitchFamily="34" charset="0"/>
              </a:defRPr>
            </a:lvl1pPr>
            <a:lvl2pPr marL="742950" indent="-285750" eaLnBrk="0" hangingPunct="0">
              <a:tabLst>
                <a:tab pos="5597525" algn="r"/>
                <a:tab pos="7315200" algn="r"/>
                <a:tab pos="7605713" algn="r"/>
              </a:tabLst>
              <a:defRPr sz="2300">
                <a:solidFill>
                  <a:schemeClr val="tx1"/>
                </a:solidFill>
                <a:latin typeface="Comic Sans MS" pitchFamily="66" charset="0"/>
                <a:cs typeface="Arial" pitchFamily="34" charset="0"/>
              </a:defRPr>
            </a:lvl2pPr>
            <a:lvl3pPr marL="1143000" indent="-228600" eaLnBrk="0" hangingPunct="0">
              <a:tabLst>
                <a:tab pos="5597525" algn="r"/>
                <a:tab pos="7315200" algn="r"/>
                <a:tab pos="7605713" algn="r"/>
              </a:tabLst>
              <a:defRPr sz="2300">
                <a:solidFill>
                  <a:schemeClr val="tx1"/>
                </a:solidFill>
                <a:latin typeface="Comic Sans MS" pitchFamily="66" charset="0"/>
                <a:cs typeface="Arial" pitchFamily="34" charset="0"/>
              </a:defRPr>
            </a:lvl3pPr>
            <a:lvl4pPr marL="1600200" indent="-228600" eaLnBrk="0" hangingPunct="0">
              <a:tabLst>
                <a:tab pos="5597525" algn="r"/>
                <a:tab pos="7315200" algn="r"/>
                <a:tab pos="7605713" algn="r"/>
              </a:tabLst>
              <a:defRPr sz="2300">
                <a:solidFill>
                  <a:schemeClr val="tx1"/>
                </a:solidFill>
                <a:latin typeface="Comic Sans MS" pitchFamily="66" charset="0"/>
                <a:cs typeface="Arial" pitchFamily="34" charset="0"/>
              </a:defRPr>
            </a:lvl4pPr>
            <a:lvl5pPr marL="2057400" indent="-228600" eaLnBrk="0" hangingPunct="0">
              <a:tabLst>
                <a:tab pos="5597525" algn="r"/>
                <a:tab pos="7315200"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597525" algn="r"/>
                <a:tab pos="7315200"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597525" algn="r"/>
                <a:tab pos="7315200"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597525" algn="r"/>
                <a:tab pos="7315200"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597525" algn="r"/>
                <a:tab pos="7315200"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000" dirty="0">
                <a:solidFill>
                  <a:schemeClr val="hlink"/>
                </a:solidFill>
                <a:latin typeface="+mj-lt"/>
              </a:rPr>
              <a:t>	</a:t>
            </a:r>
            <a:r>
              <a:rPr lang="en-US" altLang="en-US" sz="2000" dirty="0">
                <a:latin typeface="+mj-lt"/>
              </a:rPr>
              <a:t>Investment in Sid</a:t>
            </a:r>
            <a:r>
              <a:rPr lang="en-US" altLang="en-US" sz="2000" dirty="0">
                <a:solidFill>
                  <a:schemeClr val="hlink"/>
                </a:solidFill>
                <a:latin typeface="+mj-lt"/>
              </a:rPr>
              <a:t>		</a:t>
            </a:r>
            <a:r>
              <a:rPr lang="en-US" altLang="en-US" sz="2000" dirty="0">
                <a:solidFill>
                  <a:srgbClr val="0082B1"/>
                </a:solidFill>
                <a:latin typeface="+mj-lt"/>
              </a:rPr>
              <a:t>160,000</a:t>
            </a:r>
          </a:p>
        </p:txBody>
      </p:sp>
    </p:spTree>
    <p:extLst>
      <p:ext uri="{BB962C8B-B14F-4D97-AF65-F5344CB8AC3E}">
        <p14:creationId xmlns:p14="http://schemas.microsoft.com/office/powerpoint/2010/main" val="263686082"/>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685800" y="1981200"/>
            <a:ext cx="7848600" cy="8382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marL="539750" indent="-53340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nSpc>
                <a:spcPct val="115000"/>
              </a:lnSpc>
              <a:spcBef>
                <a:spcPct val="35000"/>
              </a:spcBef>
              <a:buClr>
                <a:schemeClr val="tx1"/>
              </a:buClr>
              <a:buSzPct val="90000"/>
              <a:buFont typeface="Wingdings" pitchFamily="2" charset="2"/>
              <a:buAutoNum type="arabicPeriod" startAt="3"/>
            </a:pPr>
            <a:r>
              <a:rPr lang="en-US" altLang="en-US" sz="2200" dirty="0">
                <a:solidFill>
                  <a:srgbClr val="000000"/>
                </a:solidFill>
                <a:latin typeface="+mj-lt"/>
              </a:rPr>
              <a:t>Allocation of the difference between implied and book value:</a:t>
            </a:r>
          </a:p>
        </p:txBody>
      </p:sp>
      <p:sp>
        <p:nvSpPr>
          <p:cNvPr id="925699" name="Text Box 3"/>
          <p:cNvSpPr txBox="1">
            <a:spLocks noChangeArrowheads="1"/>
          </p:cNvSpPr>
          <p:nvPr/>
        </p:nvSpPr>
        <p:spPr bwMode="auto">
          <a:xfrm>
            <a:off x="1676400" y="6369050"/>
            <a:ext cx="7315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a:latin typeface="+mj-lt"/>
                <a:cs typeface="+mn-cs"/>
              </a:rPr>
              <a:t>LO 5  Workpapers eliminating entries.</a:t>
            </a:r>
          </a:p>
        </p:txBody>
      </p:sp>
      <p:sp>
        <p:nvSpPr>
          <p:cNvPr id="925700" name="Rectangle 4"/>
          <p:cNvSpPr>
            <a:spLocks noGrp="1" noChangeArrowheads="1"/>
          </p:cNvSpPr>
          <p:nvPr>
            <p:ph type="title"/>
          </p:nvPr>
        </p:nvSpPr>
        <p:spPr/>
        <p:txBody>
          <a:bodyPr/>
          <a:lstStyle/>
          <a:p>
            <a:r>
              <a:rPr lang="en-US" altLang="en-US" sz="3600" dirty="0" smtClean="0"/>
              <a:t>Consolidated Statements After Acquisition </a:t>
            </a:r>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26</a:t>
            </a:fld>
            <a:endParaRPr lang="en-US">
              <a:latin typeface="+mj-lt"/>
            </a:endParaRPr>
          </a:p>
        </p:txBody>
      </p:sp>
      <p:sp>
        <p:nvSpPr>
          <p:cNvPr id="43013" name="Rectangle 5"/>
          <p:cNvSpPr>
            <a:spLocks noChangeArrowheads="1"/>
          </p:cNvSpPr>
          <p:nvPr/>
        </p:nvSpPr>
        <p:spPr bwMode="auto">
          <a:xfrm>
            <a:off x="685800" y="1524000"/>
            <a:ext cx="8305800" cy="5334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nSpc>
                <a:spcPct val="115000"/>
              </a:lnSpc>
              <a:spcBef>
                <a:spcPct val="35000"/>
              </a:spcBef>
              <a:buClr>
                <a:schemeClr val="accent2"/>
              </a:buClr>
              <a:buSzPct val="75000"/>
              <a:buFont typeface="Wingdings" pitchFamily="2" charset="2"/>
              <a:buNone/>
            </a:pPr>
            <a:r>
              <a:rPr lang="en-US" altLang="en-US" sz="2800" b="1" dirty="0" err="1">
                <a:solidFill>
                  <a:srgbClr val="0082B1"/>
                </a:solidFill>
                <a:latin typeface="+mj-lt"/>
              </a:rPr>
              <a:t>Workpaper</a:t>
            </a:r>
            <a:r>
              <a:rPr lang="en-US" altLang="en-US" sz="2800" b="1" dirty="0">
                <a:solidFill>
                  <a:srgbClr val="0082B1"/>
                </a:solidFill>
                <a:latin typeface="+mj-lt"/>
              </a:rPr>
              <a:t> Observations (continued)</a:t>
            </a:r>
          </a:p>
        </p:txBody>
      </p:sp>
      <p:sp>
        <p:nvSpPr>
          <p:cNvPr id="43014" name="Text Box 9"/>
          <p:cNvSpPr txBox="1">
            <a:spLocks noChangeArrowheads="1"/>
          </p:cNvSpPr>
          <p:nvPr/>
        </p:nvSpPr>
        <p:spPr bwMode="auto">
          <a:xfrm>
            <a:off x="1219200" y="3048000"/>
            <a:ext cx="7391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999163" algn="r"/>
                <a:tab pos="7605713" algn="r"/>
              </a:tabLst>
              <a:defRPr sz="2300">
                <a:solidFill>
                  <a:schemeClr val="tx1"/>
                </a:solidFill>
                <a:latin typeface="Comic Sans MS" pitchFamily="66" charset="0"/>
                <a:cs typeface="Arial" pitchFamily="34" charset="0"/>
              </a:defRPr>
            </a:lvl1pPr>
            <a:lvl2pPr marL="742950" indent="-285750" eaLnBrk="0" hangingPunct="0">
              <a:tabLst>
                <a:tab pos="5999163" algn="r"/>
                <a:tab pos="7605713" algn="r"/>
              </a:tabLst>
              <a:defRPr sz="2300">
                <a:solidFill>
                  <a:schemeClr val="tx1"/>
                </a:solidFill>
                <a:latin typeface="Comic Sans MS" pitchFamily="66" charset="0"/>
                <a:cs typeface="Arial" pitchFamily="34" charset="0"/>
              </a:defRPr>
            </a:lvl2pPr>
            <a:lvl3pPr marL="1143000" indent="-228600" eaLnBrk="0" hangingPunct="0">
              <a:tabLst>
                <a:tab pos="5999163" algn="r"/>
                <a:tab pos="7605713" algn="r"/>
              </a:tabLst>
              <a:defRPr sz="2300">
                <a:solidFill>
                  <a:schemeClr val="tx1"/>
                </a:solidFill>
                <a:latin typeface="Comic Sans MS" pitchFamily="66" charset="0"/>
                <a:cs typeface="Arial" pitchFamily="34" charset="0"/>
              </a:defRPr>
            </a:lvl3pPr>
            <a:lvl4pPr marL="1600200" indent="-228600" eaLnBrk="0" hangingPunct="0">
              <a:tabLst>
                <a:tab pos="5999163" algn="r"/>
                <a:tab pos="7605713" algn="r"/>
              </a:tabLst>
              <a:defRPr sz="2300">
                <a:solidFill>
                  <a:schemeClr val="tx1"/>
                </a:solidFill>
                <a:latin typeface="Comic Sans MS" pitchFamily="66" charset="0"/>
                <a:cs typeface="Arial" pitchFamily="34" charset="0"/>
              </a:defRPr>
            </a:lvl4pPr>
            <a:lvl5pPr marL="2057400" indent="-228600" eaLnBrk="0" hangingPunct="0">
              <a:tabLst>
                <a:tab pos="599916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99916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99916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99916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99916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000">
                <a:latin typeface="+mj-lt"/>
              </a:rPr>
              <a:t>Goodwill</a:t>
            </a:r>
            <a:r>
              <a:rPr lang="en-US" altLang="en-US" sz="2000">
                <a:solidFill>
                  <a:srgbClr val="800000"/>
                </a:solidFill>
                <a:latin typeface="+mj-lt"/>
              </a:rPr>
              <a:t>	15,421</a:t>
            </a:r>
          </a:p>
        </p:txBody>
      </p:sp>
      <p:sp>
        <p:nvSpPr>
          <p:cNvPr id="43015" name="Text Box 10"/>
          <p:cNvSpPr txBox="1">
            <a:spLocks noChangeArrowheads="1"/>
          </p:cNvSpPr>
          <p:nvPr/>
        </p:nvSpPr>
        <p:spPr bwMode="auto">
          <a:xfrm>
            <a:off x="1219200" y="3476625"/>
            <a:ext cx="7391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5597525" algn="r"/>
                <a:tab pos="7148513" algn="r"/>
                <a:tab pos="7605713" algn="r"/>
              </a:tabLst>
              <a:defRPr sz="2300">
                <a:solidFill>
                  <a:schemeClr val="tx1"/>
                </a:solidFill>
                <a:latin typeface="Comic Sans MS" pitchFamily="66" charset="0"/>
                <a:cs typeface="Arial" pitchFamily="34" charset="0"/>
              </a:defRPr>
            </a:lvl1pPr>
            <a:lvl2pPr marL="742950" indent="-285750" eaLnBrk="0" hangingPunct="0">
              <a:tabLst>
                <a:tab pos="5597525" algn="r"/>
                <a:tab pos="7148513" algn="r"/>
                <a:tab pos="7605713" algn="r"/>
              </a:tabLst>
              <a:defRPr sz="2300">
                <a:solidFill>
                  <a:schemeClr val="tx1"/>
                </a:solidFill>
                <a:latin typeface="Comic Sans MS" pitchFamily="66" charset="0"/>
                <a:cs typeface="Arial" pitchFamily="34" charset="0"/>
              </a:defRPr>
            </a:lvl2pPr>
            <a:lvl3pPr marL="1143000" indent="-228600" eaLnBrk="0" hangingPunct="0">
              <a:tabLst>
                <a:tab pos="5597525" algn="r"/>
                <a:tab pos="7148513" algn="r"/>
                <a:tab pos="7605713" algn="r"/>
              </a:tabLst>
              <a:defRPr sz="2300">
                <a:solidFill>
                  <a:schemeClr val="tx1"/>
                </a:solidFill>
                <a:latin typeface="Comic Sans MS" pitchFamily="66" charset="0"/>
                <a:cs typeface="Arial" pitchFamily="34" charset="0"/>
              </a:defRPr>
            </a:lvl3pPr>
            <a:lvl4pPr marL="1600200" indent="-228600" eaLnBrk="0" hangingPunct="0">
              <a:tabLst>
                <a:tab pos="5597525" algn="r"/>
                <a:tab pos="7148513" algn="r"/>
                <a:tab pos="7605713" algn="r"/>
              </a:tabLst>
              <a:defRPr sz="2300">
                <a:solidFill>
                  <a:schemeClr val="tx1"/>
                </a:solidFill>
                <a:latin typeface="Comic Sans MS" pitchFamily="66" charset="0"/>
                <a:cs typeface="Arial" pitchFamily="34" charset="0"/>
              </a:defRPr>
            </a:lvl4pPr>
            <a:lvl5pPr marL="2057400" indent="-228600" eaLnBrk="0" hangingPunct="0">
              <a:tabLst>
                <a:tab pos="5597525" algn="r"/>
                <a:tab pos="714851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597525" algn="r"/>
                <a:tab pos="714851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597525" algn="r"/>
                <a:tab pos="714851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597525" algn="r"/>
                <a:tab pos="714851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597525" algn="r"/>
                <a:tab pos="714851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000" dirty="0">
                <a:solidFill>
                  <a:srgbClr val="800000"/>
                </a:solidFill>
                <a:latin typeface="+mj-lt"/>
              </a:rPr>
              <a:t>	 </a:t>
            </a:r>
            <a:r>
              <a:rPr lang="en-US" altLang="en-US" sz="2000" dirty="0">
                <a:latin typeface="+mj-lt"/>
              </a:rPr>
              <a:t>Difference between Implied and </a:t>
            </a:r>
            <a:r>
              <a:rPr lang="en-US" altLang="en-US" sz="2000" dirty="0" smtClean="0">
                <a:latin typeface="+mj-lt"/>
              </a:rPr>
              <a:t>Book Value</a:t>
            </a:r>
            <a:r>
              <a:rPr lang="en-US" altLang="en-US" sz="2000" dirty="0">
                <a:solidFill>
                  <a:srgbClr val="800000"/>
                </a:solidFill>
                <a:latin typeface="+mj-lt"/>
              </a:rPr>
              <a:t>		15,421</a:t>
            </a:r>
          </a:p>
        </p:txBody>
      </p:sp>
      <p:sp>
        <p:nvSpPr>
          <p:cNvPr id="43016" name="Rectangle 12"/>
          <p:cNvSpPr>
            <a:spLocks noChangeArrowheads="1"/>
          </p:cNvSpPr>
          <p:nvPr/>
        </p:nvSpPr>
        <p:spPr bwMode="auto">
          <a:xfrm>
            <a:off x="685800" y="4127500"/>
            <a:ext cx="7848600" cy="5969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marL="539750" indent="-53340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nSpc>
                <a:spcPct val="115000"/>
              </a:lnSpc>
              <a:spcBef>
                <a:spcPct val="35000"/>
              </a:spcBef>
              <a:buClr>
                <a:schemeClr val="tx1"/>
              </a:buClr>
              <a:buSzPct val="90000"/>
              <a:buFont typeface="Wingdings" pitchFamily="2" charset="2"/>
              <a:buAutoNum type="arabicPeriod" startAt="4"/>
            </a:pPr>
            <a:r>
              <a:rPr lang="en-US" altLang="en-US" sz="2200">
                <a:solidFill>
                  <a:srgbClr val="000000"/>
                </a:solidFill>
                <a:latin typeface="+mj-lt"/>
              </a:rPr>
              <a:t>Elimination of intercompany dividends</a:t>
            </a:r>
          </a:p>
        </p:txBody>
      </p:sp>
      <p:sp>
        <p:nvSpPr>
          <p:cNvPr id="43017" name="Text Box 13"/>
          <p:cNvSpPr txBox="1">
            <a:spLocks noChangeArrowheads="1"/>
          </p:cNvSpPr>
          <p:nvPr/>
        </p:nvSpPr>
        <p:spPr bwMode="auto">
          <a:xfrm>
            <a:off x="1219200" y="4800600"/>
            <a:ext cx="7391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999163" algn="r"/>
                <a:tab pos="7605713" algn="r"/>
              </a:tabLst>
              <a:defRPr sz="2300">
                <a:solidFill>
                  <a:schemeClr val="tx1"/>
                </a:solidFill>
                <a:latin typeface="Comic Sans MS" pitchFamily="66" charset="0"/>
                <a:cs typeface="Arial" pitchFamily="34" charset="0"/>
              </a:defRPr>
            </a:lvl1pPr>
            <a:lvl2pPr marL="742950" indent="-285750" eaLnBrk="0" hangingPunct="0">
              <a:tabLst>
                <a:tab pos="5999163" algn="r"/>
                <a:tab pos="7605713" algn="r"/>
              </a:tabLst>
              <a:defRPr sz="2300">
                <a:solidFill>
                  <a:schemeClr val="tx1"/>
                </a:solidFill>
                <a:latin typeface="Comic Sans MS" pitchFamily="66" charset="0"/>
                <a:cs typeface="Arial" pitchFamily="34" charset="0"/>
              </a:defRPr>
            </a:lvl2pPr>
            <a:lvl3pPr marL="1143000" indent="-228600" eaLnBrk="0" hangingPunct="0">
              <a:tabLst>
                <a:tab pos="5999163" algn="r"/>
                <a:tab pos="7605713" algn="r"/>
              </a:tabLst>
              <a:defRPr sz="2300">
                <a:solidFill>
                  <a:schemeClr val="tx1"/>
                </a:solidFill>
                <a:latin typeface="Comic Sans MS" pitchFamily="66" charset="0"/>
                <a:cs typeface="Arial" pitchFamily="34" charset="0"/>
              </a:defRPr>
            </a:lvl3pPr>
            <a:lvl4pPr marL="1600200" indent="-228600" eaLnBrk="0" hangingPunct="0">
              <a:tabLst>
                <a:tab pos="5999163" algn="r"/>
                <a:tab pos="7605713" algn="r"/>
              </a:tabLst>
              <a:defRPr sz="2300">
                <a:solidFill>
                  <a:schemeClr val="tx1"/>
                </a:solidFill>
                <a:latin typeface="Comic Sans MS" pitchFamily="66" charset="0"/>
                <a:cs typeface="Arial" pitchFamily="34" charset="0"/>
              </a:defRPr>
            </a:lvl4pPr>
            <a:lvl5pPr marL="2057400" indent="-228600" eaLnBrk="0" hangingPunct="0">
              <a:tabLst>
                <a:tab pos="599916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99916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99916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99916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99916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000">
                <a:latin typeface="+mj-lt"/>
              </a:rPr>
              <a:t>Dividend income</a:t>
            </a:r>
            <a:r>
              <a:rPr lang="en-US" altLang="en-US" sz="2000">
                <a:solidFill>
                  <a:srgbClr val="800080"/>
                </a:solidFill>
                <a:latin typeface="+mj-lt"/>
              </a:rPr>
              <a:t>	19,000</a:t>
            </a:r>
          </a:p>
        </p:txBody>
      </p:sp>
      <p:sp>
        <p:nvSpPr>
          <p:cNvPr id="43018" name="Text Box 14"/>
          <p:cNvSpPr txBox="1">
            <a:spLocks noChangeArrowheads="1"/>
          </p:cNvSpPr>
          <p:nvPr/>
        </p:nvSpPr>
        <p:spPr bwMode="auto">
          <a:xfrm>
            <a:off x="1219200" y="5229225"/>
            <a:ext cx="7391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5597525" algn="r"/>
                <a:tab pos="7148513" algn="r"/>
                <a:tab pos="7605713" algn="r"/>
              </a:tabLst>
              <a:defRPr sz="2300">
                <a:solidFill>
                  <a:schemeClr val="tx1"/>
                </a:solidFill>
                <a:latin typeface="Comic Sans MS" pitchFamily="66" charset="0"/>
                <a:cs typeface="Arial" pitchFamily="34" charset="0"/>
              </a:defRPr>
            </a:lvl1pPr>
            <a:lvl2pPr marL="742950" indent="-285750" eaLnBrk="0" hangingPunct="0">
              <a:tabLst>
                <a:tab pos="5597525" algn="r"/>
                <a:tab pos="7148513" algn="r"/>
                <a:tab pos="7605713" algn="r"/>
              </a:tabLst>
              <a:defRPr sz="2300">
                <a:solidFill>
                  <a:schemeClr val="tx1"/>
                </a:solidFill>
                <a:latin typeface="Comic Sans MS" pitchFamily="66" charset="0"/>
                <a:cs typeface="Arial" pitchFamily="34" charset="0"/>
              </a:defRPr>
            </a:lvl2pPr>
            <a:lvl3pPr marL="1143000" indent="-228600" eaLnBrk="0" hangingPunct="0">
              <a:tabLst>
                <a:tab pos="5597525" algn="r"/>
                <a:tab pos="7148513" algn="r"/>
                <a:tab pos="7605713" algn="r"/>
              </a:tabLst>
              <a:defRPr sz="2300">
                <a:solidFill>
                  <a:schemeClr val="tx1"/>
                </a:solidFill>
                <a:latin typeface="Comic Sans MS" pitchFamily="66" charset="0"/>
                <a:cs typeface="Arial" pitchFamily="34" charset="0"/>
              </a:defRPr>
            </a:lvl3pPr>
            <a:lvl4pPr marL="1600200" indent="-228600" eaLnBrk="0" hangingPunct="0">
              <a:tabLst>
                <a:tab pos="5597525" algn="r"/>
                <a:tab pos="7148513" algn="r"/>
                <a:tab pos="7605713" algn="r"/>
              </a:tabLst>
              <a:defRPr sz="2300">
                <a:solidFill>
                  <a:schemeClr val="tx1"/>
                </a:solidFill>
                <a:latin typeface="Comic Sans MS" pitchFamily="66" charset="0"/>
                <a:cs typeface="Arial" pitchFamily="34" charset="0"/>
              </a:defRPr>
            </a:lvl4pPr>
            <a:lvl5pPr marL="2057400" indent="-228600" eaLnBrk="0" hangingPunct="0">
              <a:tabLst>
                <a:tab pos="5597525" algn="r"/>
                <a:tab pos="714851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597525" algn="r"/>
                <a:tab pos="714851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597525" algn="r"/>
                <a:tab pos="714851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597525" algn="r"/>
                <a:tab pos="714851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597525" algn="r"/>
                <a:tab pos="714851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000">
                <a:solidFill>
                  <a:srgbClr val="800080"/>
                </a:solidFill>
                <a:latin typeface="+mj-lt"/>
              </a:rPr>
              <a:t>	 </a:t>
            </a:r>
            <a:r>
              <a:rPr lang="en-US" altLang="en-US" sz="2000">
                <a:latin typeface="+mj-lt"/>
              </a:rPr>
              <a:t>Dividends declared – Sid Company</a:t>
            </a:r>
            <a:r>
              <a:rPr lang="en-US" altLang="en-US" sz="2000">
                <a:solidFill>
                  <a:srgbClr val="800080"/>
                </a:solidFill>
                <a:latin typeface="+mj-lt"/>
              </a:rPr>
              <a:t> 		19,000</a:t>
            </a:r>
          </a:p>
        </p:txBody>
      </p:sp>
    </p:spTree>
    <p:extLst>
      <p:ext uri="{BB962C8B-B14F-4D97-AF65-F5344CB8AC3E}">
        <p14:creationId xmlns:p14="http://schemas.microsoft.com/office/powerpoint/2010/main" val="672655135"/>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1981200"/>
            <a:ext cx="7848600" cy="6096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marL="539750" indent="-53340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nSpc>
                <a:spcPct val="115000"/>
              </a:lnSpc>
              <a:spcBef>
                <a:spcPct val="35000"/>
              </a:spcBef>
              <a:buClr>
                <a:schemeClr val="tx1"/>
              </a:buClr>
              <a:buSzPct val="90000"/>
              <a:buFont typeface="Wingdings" pitchFamily="2" charset="2"/>
              <a:buAutoNum type="arabicPeriod" startAt="5"/>
            </a:pPr>
            <a:r>
              <a:rPr lang="en-US" altLang="en-US" sz="2200">
                <a:solidFill>
                  <a:srgbClr val="000000"/>
                </a:solidFill>
                <a:latin typeface="+mj-lt"/>
              </a:rPr>
              <a:t>Noncontrolling interest in consolidated net income:</a:t>
            </a:r>
          </a:p>
        </p:txBody>
      </p:sp>
      <p:sp>
        <p:nvSpPr>
          <p:cNvPr id="927747" name="Text Box 3"/>
          <p:cNvSpPr txBox="1">
            <a:spLocks noChangeArrowheads="1"/>
          </p:cNvSpPr>
          <p:nvPr/>
        </p:nvSpPr>
        <p:spPr bwMode="auto">
          <a:xfrm>
            <a:off x="1676400" y="6369050"/>
            <a:ext cx="7315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a:latin typeface="+mj-lt"/>
                <a:cs typeface="+mn-cs"/>
              </a:rPr>
              <a:t>LO 5  Workpapers eliminating entries.</a:t>
            </a:r>
          </a:p>
        </p:txBody>
      </p:sp>
      <p:sp>
        <p:nvSpPr>
          <p:cNvPr id="927748" name="Rectangle 4"/>
          <p:cNvSpPr>
            <a:spLocks noGrp="1" noChangeArrowheads="1"/>
          </p:cNvSpPr>
          <p:nvPr>
            <p:ph type="title"/>
          </p:nvPr>
        </p:nvSpPr>
        <p:spPr/>
        <p:txBody>
          <a:bodyPr/>
          <a:lstStyle/>
          <a:p>
            <a:r>
              <a:rPr lang="en-US" altLang="en-US" sz="3600" dirty="0" smtClean="0"/>
              <a:t>Consolidated Statements After Acquisition </a:t>
            </a:r>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27</a:t>
            </a:fld>
            <a:endParaRPr lang="en-US">
              <a:latin typeface="+mj-lt"/>
            </a:endParaRPr>
          </a:p>
        </p:txBody>
      </p:sp>
      <p:sp>
        <p:nvSpPr>
          <p:cNvPr id="44037" name="Rectangle 5"/>
          <p:cNvSpPr>
            <a:spLocks noChangeArrowheads="1"/>
          </p:cNvSpPr>
          <p:nvPr/>
        </p:nvSpPr>
        <p:spPr bwMode="auto">
          <a:xfrm>
            <a:off x="685800" y="1524000"/>
            <a:ext cx="8305800" cy="5334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nSpc>
                <a:spcPct val="115000"/>
              </a:lnSpc>
              <a:spcBef>
                <a:spcPct val="35000"/>
              </a:spcBef>
              <a:buClr>
                <a:schemeClr val="accent2"/>
              </a:buClr>
              <a:buSzPct val="75000"/>
              <a:buFont typeface="Wingdings" pitchFamily="2" charset="2"/>
              <a:buNone/>
            </a:pPr>
            <a:r>
              <a:rPr lang="en-US" altLang="en-US" sz="2800" b="1" dirty="0" err="1">
                <a:solidFill>
                  <a:srgbClr val="005370"/>
                </a:solidFill>
                <a:latin typeface="+mj-lt"/>
              </a:rPr>
              <a:t>Workpaper</a:t>
            </a:r>
            <a:r>
              <a:rPr lang="en-US" altLang="en-US" sz="2800" b="1" dirty="0">
                <a:solidFill>
                  <a:srgbClr val="005370"/>
                </a:solidFill>
                <a:latin typeface="+mj-lt"/>
              </a:rPr>
              <a:t> Observations (continued)</a:t>
            </a:r>
          </a:p>
        </p:txBody>
      </p:sp>
      <p:sp>
        <p:nvSpPr>
          <p:cNvPr id="44038" name="Text Box 6"/>
          <p:cNvSpPr txBox="1">
            <a:spLocks noChangeArrowheads="1"/>
          </p:cNvSpPr>
          <p:nvPr/>
        </p:nvSpPr>
        <p:spPr bwMode="auto">
          <a:xfrm>
            <a:off x="1219200" y="2667000"/>
            <a:ext cx="73914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7148513" algn="r"/>
                <a:tab pos="7605713" algn="r"/>
              </a:tabLst>
              <a:defRPr sz="2300">
                <a:solidFill>
                  <a:schemeClr val="tx1"/>
                </a:solidFill>
                <a:latin typeface="Comic Sans MS" pitchFamily="66" charset="0"/>
                <a:cs typeface="Arial" pitchFamily="34" charset="0"/>
              </a:defRPr>
            </a:lvl1pPr>
            <a:lvl2pPr marL="742950" indent="-285750" eaLnBrk="0" hangingPunct="0">
              <a:tabLst>
                <a:tab pos="7148513" algn="r"/>
                <a:tab pos="7605713" algn="r"/>
              </a:tabLst>
              <a:defRPr sz="2300">
                <a:solidFill>
                  <a:schemeClr val="tx1"/>
                </a:solidFill>
                <a:latin typeface="Comic Sans MS" pitchFamily="66" charset="0"/>
                <a:cs typeface="Arial" pitchFamily="34" charset="0"/>
              </a:defRPr>
            </a:lvl2pPr>
            <a:lvl3pPr marL="1143000" indent="-228600" eaLnBrk="0" hangingPunct="0">
              <a:tabLst>
                <a:tab pos="7148513" algn="r"/>
                <a:tab pos="7605713" algn="r"/>
              </a:tabLst>
              <a:defRPr sz="2300">
                <a:solidFill>
                  <a:schemeClr val="tx1"/>
                </a:solidFill>
                <a:latin typeface="Comic Sans MS" pitchFamily="66" charset="0"/>
                <a:cs typeface="Arial" pitchFamily="34" charset="0"/>
              </a:defRPr>
            </a:lvl3pPr>
            <a:lvl4pPr marL="1600200" indent="-228600" eaLnBrk="0" hangingPunct="0">
              <a:tabLst>
                <a:tab pos="7148513" algn="r"/>
                <a:tab pos="7605713" algn="r"/>
              </a:tabLst>
              <a:defRPr sz="2300">
                <a:solidFill>
                  <a:schemeClr val="tx1"/>
                </a:solidFill>
                <a:latin typeface="Comic Sans MS" pitchFamily="66" charset="0"/>
                <a:cs typeface="Arial" pitchFamily="34" charset="0"/>
              </a:defRPr>
            </a:lvl4pPr>
            <a:lvl5pPr marL="2057400" indent="-228600" eaLnBrk="0" hangingPunct="0">
              <a:tabLst>
                <a:tab pos="714851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000" dirty="0">
                <a:latin typeface="+mj-lt"/>
              </a:rPr>
              <a:t>Internally generated income of Sid Company	$26,000</a:t>
            </a:r>
          </a:p>
          <a:p>
            <a:pPr>
              <a:spcBef>
                <a:spcPct val="50000"/>
              </a:spcBef>
            </a:pPr>
            <a:r>
              <a:rPr lang="en-US" altLang="en-US" sz="2000" dirty="0" err="1">
                <a:latin typeface="+mj-lt"/>
              </a:rPr>
              <a:t>Noncontrolling</a:t>
            </a:r>
            <a:r>
              <a:rPr lang="en-US" altLang="en-US" sz="2000" dirty="0">
                <a:latin typeface="+mj-lt"/>
              </a:rPr>
              <a:t> percentage owned	5%</a:t>
            </a:r>
          </a:p>
          <a:p>
            <a:pPr>
              <a:spcBef>
                <a:spcPct val="50000"/>
              </a:spcBef>
            </a:pPr>
            <a:r>
              <a:rPr lang="en-US" altLang="en-US" sz="2000" dirty="0" err="1">
                <a:latin typeface="+mj-lt"/>
              </a:rPr>
              <a:t>Noncontrolling</a:t>
            </a:r>
            <a:r>
              <a:rPr lang="en-US" altLang="en-US" sz="2000" dirty="0">
                <a:latin typeface="+mj-lt"/>
              </a:rPr>
              <a:t> interest in income	$ 1,300</a:t>
            </a:r>
          </a:p>
        </p:txBody>
      </p:sp>
      <p:sp>
        <p:nvSpPr>
          <p:cNvPr id="44039" name="Line 11"/>
          <p:cNvSpPr>
            <a:spLocks noChangeShapeType="1"/>
          </p:cNvSpPr>
          <p:nvPr/>
        </p:nvSpPr>
        <p:spPr bwMode="auto">
          <a:xfrm>
            <a:off x="7467600" y="3505200"/>
            <a:ext cx="1066800" cy="0"/>
          </a:xfrm>
          <a:prstGeom prst="line">
            <a:avLst/>
          </a:prstGeom>
          <a:noFill/>
          <a:ln w="28575"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latin typeface="+mj-lt"/>
            </a:endParaRPr>
          </a:p>
        </p:txBody>
      </p:sp>
      <p:sp>
        <p:nvSpPr>
          <p:cNvPr id="44040" name="Line 12"/>
          <p:cNvSpPr>
            <a:spLocks noChangeShapeType="1"/>
          </p:cNvSpPr>
          <p:nvPr/>
        </p:nvSpPr>
        <p:spPr bwMode="auto">
          <a:xfrm>
            <a:off x="7467600" y="3962400"/>
            <a:ext cx="1066800" cy="0"/>
          </a:xfrm>
          <a:prstGeom prst="line">
            <a:avLst/>
          </a:prstGeom>
          <a:noFill/>
          <a:ln w="28575"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latin typeface="+mj-lt"/>
            </a:endParaRPr>
          </a:p>
        </p:txBody>
      </p:sp>
      <p:sp>
        <p:nvSpPr>
          <p:cNvPr id="44041" name="Line 13"/>
          <p:cNvSpPr>
            <a:spLocks noChangeShapeType="1"/>
          </p:cNvSpPr>
          <p:nvPr/>
        </p:nvSpPr>
        <p:spPr bwMode="auto">
          <a:xfrm>
            <a:off x="7467600" y="4038600"/>
            <a:ext cx="1066800" cy="0"/>
          </a:xfrm>
          <a:prstGeom prst="line">
            <a:avLst/>
          </a:prstGeom>
          <a:noFill/>
          <a:ln w="28575"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latin typeface="+mj-lt"/>
            </a:endParaRPr>
          </a:p>
        </p:txBody>
      </p:sp>
    </p:spTree>
    <p:extLst>
      <p:ext uri="{BB962C8B-B14F-4D97-AF65-F5344CB8AC3E}">
        <p14:creationId xmlns:p14="http://schemas.microsoft.com/office/powerpoint/2010/main" val="2026718713"/>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685800" y="1981200"/>
            <a:ext cx="7848600" cy="6096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marL="539750" indent="-53340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nSpc>
                <a:spcPct val="115000"/>
              </a:lnSpc>
              <a:spcBef>
                <a:spcPct val="35000"/>
              </a:spcBef>
              <a:buClr>
                <a:schemeClr val="tx1"/>
              </a:buClr>
              <a:buSzPct val="90000"/>
              <a:buFont typeface="Wingdings" pitchFamily="2" charset="2"/>
              <a:buAutoNum type="arabicPeriod" startAt="6"/>
            </a:pPr>
            <a:r>
              <a:rPr lang="en-US" altLang="en-US" sz="2200">
                <a:solidFill>
                  <a:srgbClr val="000000"/>
                </a:solidFill>
                <a:latin typeface="+mj-lt"/>
              </a:rPr>
              <a:t>Consolidated retained earnings:</a:t>
            </a:r>
          </a:p>
        </p:txBody>
      </p:sp>
      <p:sp>
        <p:nvSpPr>
          <p:cNvPr id="929795" name="Text Box 3"/>
          <p:cNvSpPr txBox="1">
            <a:spLocks noChangeArrowheads="1"/>
          </p:cNvSpPr>
          <p:nvPr/>
        </p:nvSpPr>
        <p:spPr bwMode="auto">
          <a:xfrm>
            <a:off x="1676400" y="6369050"/>
            <a:ext cx="7315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a:latin typeface="+mj-lt"/>
                <a:cs typeface="+mn-cs"/>
              </a:rPr>
              <a:t>LO 5  Workpapers eliminating entries.</a:t>
            </a:r>
          </a:p>
        </p:txBody>
      </p:sp>
      <p:sp>
        <p:nvSpPr>
          <p:cNvPr id="929796" name="Rectangle 4"/>
          <p:cNvSpPr>
            <a:spLocks noGrp="1" noChangeArrowheads="1"/>
          </p:cNvSpPr>
          <p:nvPr>
            <p:ph type="title"/>
          </p:nvPr>
        </p:nvSpPr>
        <p:spPr/>
        <p:txBody>
          <a:bodyPr/>
          <a:lstStyle/>
          <a:p>
            <a:r>
              <a:rPr lang="en-US" altLang="en-US" sz="3600" dirty="0" smtClean="0"/>
              <a:t>Consolidated Statements After Acquisition </a:t>
            </a:r>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28</a:t>
            </a:fld>
            <a:endParaRPr lang="en-US">
              <a:latin typeface="+mj-lt"/>
            </a:endParaRPr>
          </a:p>
        </p:txBody>
      </p:sp>
      <p:sp>
        <p:nvSpPr>
          <p:cNvPr id="45061" name="Rectangle 5"/>
          <p:cNvSpPr>
            <a:spLocks noChangeArrowheads="1"/>
          </p:cNvSpPr>
          <p:nvPr/>
        </p:nvSpPr>
        <p:spPr bwMode="auto">
          <a:xfrm>
            <a:off x="685800" y="1524000"/>
            <a:ext cx="8305800" cy="5334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nSpc>
                <a:spcPct val="115000"/>
              </a:lnSpc>
              <a:spcBef>
                <a:spcPct val="35000"/>
              </a:spcBef>
              <a:buClr>
                <a:schemeClr val="accent2"/>
              </a:buClr>
              <a:buSzPct val="75000"/>
              <a:buFont typeface="Wingdings" pitchFamily="2" charset="2"/>
              <a:buNone/>
            </a:pPr>
            <a:r>
              <a:rPr lang="en-US" altLang="en-US" sz="2800" b="1" dirty="0" err="1">
                <a:solidFill>
                  <a:srgbClr val="0082B1"/>
                </a:solidFill>
                <a:latin typeface="+mj-lt"/>
              </a:rPr>
              <a:t>Workpaper</a:t>
            </a:r>
            <a:r>
              <a:rPr lang="en-US" altLang="en-US" sz="2800" b="1" dirty="0">
                <a:solidFill>
                  <a:srgbClr val="0082B1"/>
                </a:solidFill>
                <a:latin typeface="+mj-lt"/>
              </a:rPr>
              <a:t> Observations (continued)</a:t>
            </a:r>
          </a:p>
        </p:txBody>
      </p:sp>
      <p:sp>
        <p:nvSpPr>
          <p:cNvPr id="45062" name="Text Box 6"/>
          <p:cNvSpPr txBox="1">
            <a:spLocks noChangeArrowheads="1"/>
          </p:cNvSpPr>
          <p:nvPr/>
        </p:nvSpPr>
        <p:spPr bwMode="auto">
          <a:xfrm>
            <a:off x="1219200" y="2667000"/>
            <a:ext cx="7391400" cy="268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7148513" algn="r"/>
                <a:tab pos="7605713" algn="r"/>
              </a:tabLst>
              <a:defRPr sz="2300">
                <a:solidFill>
                  <a:schemeClr val="tx1"/>
                </a:solidFill>
                <a:latin typeface="Comic Sans MS" pitchFamily="66" charset="0"/>
                <a:cs typeface="Arial" pitchFamily="34" charset="0"/>
              </a:defRPr>
            </a:lvl1pPr>
            <a:lvl2pPr marL="742950" indent="-285750" eaLnBrk="0" hangingPunct="0">
              <a:tabLst>
                <a:tab pos="7148513" algn="r"/>
                <a:tab pos="7605713" algn="r"/>
              </a:tabLst>
              <a:defRPr sz="2300">
                <a:solidFill>
                  <a:schemeClr val="tx1"/>
                </a:solidFill>
                <a:latin typeface="Comic Sans MS" pitchFamily="66" charset="0"/>
                <a:cs typeface="Arial" pitchFamily="34" charset="0"/>
              </a:defRPr>
            </a:lvl2pPr>
            <a:lvl3pPr marL="1143000" indent="-228600" eaLnBrk="0" hangingPunct="0">
              <a:tabLst>
                <a:tab pos="7148513" algn="r"/>
                <a:tab pos="7605713" algn="r"/>
              </a:tabLst>
              <a:defRPr sz="2300">
                <a:solidFill>
                  <a:schemeClr val="tx1"/>
                </a:solidFill>
                <a:latin typeface="Comic Sans MS" pitchFamily="66" charset="0"/>
                <a:cs typeface="Arial" pitchFamily="34" charset="0"/>
              </a:defRPr>
            </a:lvl3pPr>
            <a:lvl4pPr marL="1600200" indent="-228600" eaLnBrk="0" hangingPunct="0">
              <a:tabLst>
                <a:tab pos="7148513" algn="r"/>
                <a:tab pos="7605713" algn="r"/>
              </a:tabLst>
              <a:defRPr sz="2300">
                <a:solidFill>
                  <a:schemeClr val="tx1"/>
                </a:solidFill>
                <a:latin typeface="Comic Sans MS" pitchFamily="66" charset="0"/>
                <a:cs typeface="Arial" pitchFamily="34" charset="0"/>
              </a:defRPr>
            </a:lvl4pPr>
            <a:lvl5pPr marL="2057400" indent="-228600" eaLnBrk="0" hangingPunct="0">
              <a:tabLst>
                <a:tab pos="714851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000">
                <a:latin typeface="+mj-lt"/>
              </a:rPr>
              <a:t>Parker Company’s retained earnings, 1/1	$  40,000</a:t>
            </a:r>
          </a:p>
          <a:p>
            <a:pPr>
              <a:spcBef>
                <a:spcPct val="50000"/>
              </a:spcBef>
            </a:pPr>
            <a:r>
              <a:rPr lang="en-US" altLang="en-US" sz="2000">
                <a:latin typeface="+mj-lt"/>
              </a:rPr>
              <a:t>+ Parker’s income	129,000</a:t>
            </a:r>
          </a:p>
          <a:p>
            <a:pPr>
              <a:spcBef>
                <a:spcPct val="50000"/>
              </a:spcBef>
              <a:buFontTx/>
              <a:buChar char="-"/>
            </a:pPr>
            <a:r>
              <a:rPr lang="en-US" altLang="en-US" sz="2000">
                <a:latin typeface="+mj-lt"/>
              </a:rPr>
              <a:t> Dividends from Sid Company	-  19,000</a:t>
            </a:r>
          </a:p>
          <a:p>
            <a:pPr>
              <a:spcBef>
                <a:spcPct val="50000"/>
              </a:spcBef>
            </a:pPr>
            <a:r>
              <a:rPr lang="en-US" altLang="en-US" sz="2000">
                <a:latin typeface="+mj-lt"/>
              </a:rPr>
              <a:t>+ Parker’s percentage of Sid income (95%)	24,700</a:t>
            </a:r>
          </a:p>
          <a:p>
            <a:pPr>
              <a:spcBef>
                <a:spcPct val="50000"/>
              </a:spcBef>
              <a:buFontTx/>
              <a:buChar char="-"/>
            </a:pPr>
            <a:r>
              <a:rPr lang="en-US" altLang="en-US" sz="2000">
                <a:latin typeface="+mj-lt"/>
              </a:rPr>
              <a:t> Parker’s dividends declared	-  20,000</a:t>
            </a:r>
          </a:p>
          <a:p>
            <a:pPr>
              <a:spcBef>
                <a:spcPct val="50000"/>
              </a:spcBef>
            </a:pPr>
            <a:r>
              <a:rPr lang="en-US" altLang="en-US" sz="2000">
                <a:latin typeface="+mj-lt"/>
              </a:rPr>
              <a:t>Parker Company’s retained earnings, 12/31	$154,700</a:t>
            </a:r>
          </a:p>
        </p:txBody>
      </p:sp>
      <p:sp>
        <p:nvSpPr>
          <p:cNvPr id="45063" name="Line 8"/>
          <p:cNvSpPr>
            <a:spLocks noChangeShapeType="1"/>
          </p:cNvSpPr>
          <p:nvPr/>
        </p:nvSpPr>
        <p:spPr bwMode="auto">
          <a:xfrm>
            <a:off x="7315200" y="4876800"/>
            <a:ext cx="1143000" cy="0"/>
          </a:xfrm>
          <a:prstGeom prst="line">
            <a:avLst/>
          </a:prstGeom>
          <a:noFill/>
          <a:ln w="28575"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latin typeface="+mj-lt"/>
            </a:endParaRPr>
          </a:p>
        </p:txBody>
      </p:sp>
      <p:sp>
        <p:nvSpPr>
          <p:cNvPr id="45064" name="Line 10"/>
          <p:cNvSpPr>
            <a:spLocks noChangeShapeType="1"/>
          </p:cNvSpPr>
          <p:nvPr/>
        </p:nvSpPr>
        <p:spPr bwMode="auto">
          <a:xfrm>
            <a:off x="7315200" y="5334000"/>
            <a:ext cx="1143000" cy="0"/>
          </a:xfrm>
          <a:prstGeom prst="line">
            <a:avLst/>
          </a:prstGeom>
          <a:noFill/>
          <a:ln w="28575"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latin typeface="+mj-lt"/>
            </a:endParaRPr>
          </a:p>
        </p:txBody>
      </p:sp>
      <p:sp>
        <p:nvSpPr>
          <p:cNvPr id="45065" name="Line 11"/>
          <p:cNvSpPr>
            <a:spLocks noChangeShapeType="1"/>
          </p:cNvSpPr>
          <p:nvPr/>
        </p:nvSpPr>
        <p:spPr bwMode="auto">
          <a:xfrm>
            <a:off x="7315200" y="5410200"/>
            <a:ext cx="1143000" cy="0"/>
          </a:xfrm>
          <a:prstGeom prst="line">
            <a:avLst/>
          </a:prstGeom>
          <a:noFill/>
          <a:ln w="28575"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latin typeface="+mj-lt"/>
            </a:endParaRPr>
          </a:p>
        </p:txBody>
      </p:sp>
    </p:spTree>
    <p:extLst>
      <p:ext uri="{BB962C8B-B14F-4D97-AF65-F5344CB8AC3E}">
        <p14:creationId xmlns:p14="http://schemas.microsoft.com/office/powerpoint/2010/main" val="3868759418"/>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685800" y="1981200"/>
            <a:ext cx="7848600" cy="13716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marL="539750" indent="-53340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nSpc>
                <a:spcPct val="115000"/>
              </a:lnSpc>
              <a:spcBef>
                <a:spcPct val="35000"/>
              </a:spcBef>
              <a:buClr>
                <a:schemeClr val="tx1"/>
              </a:buClr>
              <a:buSzPct val="90000"/>
              <a:buFont typeface="Wingdings" pitchFamily="2" charset="2"/>
              <a:buAutoNum type="arabicPeriod" startAt="7"/>
            </a:pPr>
            <a:r>
              <a:rPr lang="en-US" altLang="en-US" sz="2200">
                <a:solidFill>
                  <a:srgbClr val="000000"/>
                </a:solidFill>
                <a:latin typeface="+mj-lt"/>
              </a:rPr>
              <a:t>Total eliminations for all three sections are in balance.</a:t>
            </a:r>
          </a:p>
          <a:p>
            <a:pPr>
              <a:lnSpc>
                <a:spcPct val="115000"/>
              </a:lnSpc>
              <a:spcBef>
                <a:spcPct val="35000"/>
              </a:spcBef>
              <a:buClr>
                <a:schemeClr val="tx1"/>
              </a:buClr>
              <a:buSzPct val="90000"/>
              <a:buFont typeface="Wingdings" pitchFamily="2" charset="2"/>
              <a:buAutoNum type="arabicPeriod" startAt="7"/>
            </a:pPr>
            <a:r>
              <a:rPr lang="en-US" altLang="en-US" sz="2200">
                <a:solidFill>
                  <a:srgbClr val="000000"/>
                </a:solidFill>
                <a:latin typeface="+mj-lt"/>
              </a:rPr>
              <a:t>To calculate the noncontrolling interest in net assets or equity at year-end, compute the following:</a:t>
            </a:r>
          </a:p>
          <a:p>
            <a:pPr>
              <a:lnSpc>
                <a:spcPct val="115000"/>
              </a:lnSpc>
              <a:spcBef>
                <a:spcPct val="35000"/>
              </a:spcBef>
              <a:buClr>
                <a:schemeClr val="tx1"/>
              </a:buClr>
              <a:buSzPct val="90000"/>
              <a:buFont typeface="Wingdings" pitchFamily="2" charset="2"/>
              <a:buAutoNum type="arabicPeriod" startAt="7"/>
            </a:pPr>
            <a:endParaRPr lang="en-US" altLang="en-US" sz="2200">
              <a:solidFill>
                <a:srgbClr val="000000"/>
              </a:solidFill>
              <a:latin typeface="+mj-lt"/>
            </a:endParaRPr>
          </a:p>
        </p:txBody>
      </p:sp>
      <p:sp>
        <p:nvSpPr>
          <p:cNvPr id="931843" name="Text Box 3"/>
          <p:cNvSpPr txBox="1">
            <a:spLocks noChangeArrowheads="1"/>
          </p:cNvSpPr>
          <p:nvPr/>
        </p:nvSpPr>
        <p:spPr bwMode="auto">
          <a:xfrm>
            <a:off x="1676400" y="6369050"/>
            <a:ext cx="7315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a:latin typeface="+mj-lt"/>
                <a:cs typeface="+mn-cs"/>
              </a:rPr>
              <a:t>LO 5  Workpapers eliminating entries.</a:t>
            </a:r>
          </a:p>
        </p:txBody>
      </p:sp>
      <p:sp>
        <p:nvSpPr>
          <p:cNvPr id="931844" name="Rectangle 4"/>
          <p:cNvSpPr>
            <a:spLocks noGrp="1" noChangeArrowheads="1"/>
          </p:cNvSpPr>
          <p:nvPr>
            <p:ph type="title"/>
          </p:nvPr>
        </p:nvSpPr>
        <p:spPr/>
        <p:txBody>
          <a:bodyPr/>
          <a:lstStyle/>
          <a:p>
            <a:r>
              <a:rPr lang="en-US" altLang="en-US" sz="3600" dirty="0" smtClean="0"/>
              <a:t>Consolidated Statements After Acquisition </a:t>
            </a:r>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29</a:t>
            </a:fld>
            <a:endParaRPr lang="en-US">
              <a:latin typeface="+mj-lt"/>
            </a:endParaRPr>
          </a:p>
        </p:txBody>
      </p:sp>
      <p:sp>
        <p:nvSpPr>
          <p:cNvPr id="46085" name="Rectangle 5"/>
          <p:cNvSpPr>
            <a:spLocks noChangeArrowheads="1"/>
          </p:cNvSpPr>
          <p:nvPr/>
        </p:nvSpPr>
        <p:spPr bwMode="auto">
          <a:xfrm>
            <a:off x="685800" y="1524000"/>
            <a:ext cx="8305800" cy="5334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nSpc>
                <a:spcPct val="115000"/>
              </a:lnSpc>
              <a:spcBef>
                <a:spcPct val="35000"/>
              </a:spcBef>
              <a:buClr>
                <a:schemeClr val="accent2"/>
              </a:buClr>
              <a:buSzPct val="75000"/>
              <a:buFont typeface="Wingdings" pitchFamily="2" charset="2"/>
              <a:buNone/>
            </a:pPr>
            <a:r>
              <a:rPr lang="en-US" altLang="en-US" sz="2800" b="1" dirty="0" err="1">
                <a:solidFill>
                  <a:srgbClr val="0082B1"/>
                </a:solidFill>
                <a:latin typeface="+mj-lt"/>
              </a:rPr>
              <a:t>Workpaper</a:t>
            </a:r>
            <a:r>
              <a:rPr lang="en-US" altLang="en-US" sz="2800" b="1" dirty="0">
                <a:solidFill>
                  <a:srgbClr val="0082B1"/>
                </a:solidFill>
                <a:latin typeface="+mj-lt"/>
              </a:rPr>
              <a:t> Observations (continued)</a:t>
            </a:r>
          </a:p>
        </p:txBody>
      </p:sp>
      <p:sp>
        <p:nvSpPr>
          <p:cNvPr id="46086" name="Text Box 10"/>
          <p:cNvSpPr txBox="1">
            <a:spLocks noChangeArrowheads="1"/>
          </p:cNvSpPr>
          <p:nvPr/>
        </p:nvSpPr>
        <p:spPr bwMode="auto">
          <a:xfrm>
            <a:off x="1219200" y="3581400"/>
            <a:ext cx="7391400"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7148513" algn="r"/>
                <a:tab pos="7605713" algn="r"/>
              </a:tabLst>
              <a:defRPr sz="2300">
                <a:solidFill>
                  <a:schemeClr val="tx1"/>
                </a:solidFill>
                <a:latin typeface="Comic Sans MS" pitchFamily="66" charset="0"/>
                <a:cs typeface="Arial" pitchFamily="34" charset="0"/>
              </a:defRPr>
            </a:lvl1pPr>
            <a:lvl2pPr marL="742950" indent="-285750" eaLnBrk="0" hangingPunct="0">
              <a:tabLst>
                <a:tab pos="7148513" algn="r"/>
                <a:tab pos="7605713" algn="r"/>
              </a:tabLst>
              <a:defRPr sz="2300">
                <a:solidFill>
                  <a:schemeClr val="tx1"/>
                </a:solidFill>
                <a:latin typeface="Comic Sans MS" pitchFamily="66" charset="0"/>
                <a:cs typeface="Arial" pitchFamily="34" charset="0"/>
              </a:defRPr>
            </a:lvl2pPr>
            <a:lvl3pPr marL="1143000" indent="-228600" eaLnBrk="0" hangingPunct="0">
              <a:tabLst>
                <a:tab pos="7148513" algn="r"/>
                <a:tab pos="7605713" algn="r"/>
              </a:tabLst>
              <a:defRPr sz="2300">
                <a:solidFill>
                  <a:schemeClr val="tx1"/>
                </a:solidFill>
                <a:latin typeface="Comic Sans MS" pitchFamily="66" charset="0"/>
                <a:cs typeface="Arial" pitchFamily="34" charset="0"/>
              </a:defRPr>
            </a:lvl3pPr>
            <a:lvl4pPr marL="1600200" indent="-228600" eaLnBrk="0" hangingPunct="0">
              <a:tabLst>
                <a:tab pos="7148513" algn="r"/>
                <a:tab pos="7605713" algn="r"/>
              </a:tabLst>
              <a:defRPr sz="2300">
                <a:solidFill>
                  <a:schemeClr val="tx1"/>
                </a:solidFill>
                <a:latin typeface="Comic Sans MS" pitchFamily="66" charset="0"/>
                <a:cs typeface="Arial" pitchFamily="34" charset="0"/>
              </a:defRPr>
            </a:lvl4pPr>
            <a:lvl5pPr marL="2057400" indent="-228600" eaLnBrk="0" hangingPunct="0">
              <a:tabLst>
                <a:tab pos="714851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7148513" algn="r"/>
                <a:tab pos="7605713" algn="r"/>
              </a:tabLst>
              <a:defRPr sz="2300">
                <a:solidFill>
                  <a:schemeClr val="tx1"/>
                </a:solidFill>
                <a:latin typeface="Comic Sans MS" pitchFamily="66" charset="0"/>
                <a:cs typeface="Arial" pitchFamily="34" charset="0"/>
              </a:defRPr>
            </a:lvl9pPr>
          </a:lstStyle>
          <a:p>
            <a:pPr>
              <a:spcBef>
                <a:spcPct val="40000"/>
              </a:spcBef>
            </a:pPr>
            <a:r>
              <a:rPr lang="en-US" altLang="en-US" sz="2000">
                <a:latin typeface="+mj-lt"/>
              </a:rPr>
              <a:t>NCI at Acquisition Date	$    8,421	</a:t>
            </a:r>
          </a:p>
          <a:p>
            <a:pPr>
              <a:spcBef>
                <a:spcPct val="40000"/>
              </a:spcBef>
            </a:pPr>
            <a:r>
              <a:rPr lang="en-US" altLang="en-US" sz="2000">
                <a:latin typeface="+mj-lt"/>
              </a:rPr>
              <a:t>+ NCI share of Sid income </a:t>
            </a:r>
            <a:r>
              <a:rPr lang="en-US" altLang="en-US" sz="1800">
                <a:latin typeface="+mj-lt"/>
              </a:rPr>
              <a:t>($26,000 x 5%)</a:t>
            </a:r>
            <a:r>
              <a:rPr lang="en-US" altLang="en-US" sz="2000">
                <a:latin typeface="+mj-lt"/>
              </a:rPr>
              <a:t>	1,300</a:t>
            </a:r>
          </a:p>
          <a:p>
            <a:pPr>
              <a:spcBef>
                <a:spcPct val="40000"/>
              </a:spcBef>
            </a:pPr>
            <a:r>
              <a:rPr lang="en-US" altLang="en-US" sz="2000">
                <a:latin typeface="+mj-lt"/>
              </a:rPr>
              <a:t>- NCI share of Sid dividends ($20,000 x 5%)	-1,000</a:t>
            </a:r>
          </a:p>
          <a:p>
            <a:pPr>
              <a:spcBef>
                <a:spcPct val="40000"/>
              </a:spcBef>
            </a:pPr>
            <a:r>
              <a:rPr lang="en-US" altLang="en-US" sz="2000">
                <a:latin typeface="+mj-lt"/>
              </a:rPr>
              <a:t>Noncontrolling Interest in Equity	$   8,721</a:t>
            </a:r>
          </a:p>
        </p:txBody>
      </p:sp>
      <p:sp>
        <p:nvSpPr>
          <p:cNvPr id="46087" name="Line 11"/>
          <p:cNvSpPr>
            <a:spLocks noChangeShapeType="1"/>
          </p:cNvSpPr>
          <p:nvPr/>
        </p:nvSpPr>
        <p:spPr bwMode="auto">
          <a:xfrm>
            <a:off x="7315200" y="5257800"/>
            <a:ext cx="1143000" cy="0"/>
          </a:xfrm>
          <a:prstGeom prst="line">
            <a:avLst/>
          </a:prstGeom>
          <a:noFill/>
          <a:ln w="28575"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latin typeface="+mj-lt"/>
            </a:endParaRPr>
          </a:p>
        </p:txBody>
      </p:sp>
      <p:sp>
        <p:nvSpPr>
          <p:cNvPr id="46088" name="Line 14"/>
          <p:cNvSpPr>
            <a:spLocks noChangeShapeType="1"/>
          </p:cNvSpPr>
          <p:nvPr/>
        </p:nvSpPr>
        <p:spPr bwMode="auto">
          <a:xfrm>
            <a:off x="7315200" y="4800600"/>
            <a:ext cx="1143000" cy="0"/>
          </a:xfrm>
          <a:prstGeom prst="line">
            <a:avLst/>
          </a:prstGeom>
          <a:noFill/>
          <a:ln w="28575"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latin typeface="+mj-lt"/>
            </a:endParaRPr>
          </a:p>
        </p:txBody>
      </p:sp>
      <p:sp>
        <p:nvSpPr>
          <p:cNvPr id="46089" name="Line 15"/>
          <p:cNvSpPr>
            <a:spLocks noChangeShapeType="1"/>
          </p:cNvSpPr>
          <p:nvPr/>
        </p:nvSpPr>
        <p:spPr bwMode="auto">
          <a:xfrm>
            <a:off x="7315200" y="5257800"/>
            <a:ext cx="1143000" cy="0"/>
          </a:xfrm>
          <a:prstGeom prst="line">
            <a:avLst/>
          </a:prstGeom>
          <a:noFill/>
          <a:ln w="28575"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latin typeface="+mj-lt"/>
            </a:endParaRPr>
          </a:p>
        </p:txBody>
      </p:sp>
    </p:spTree>
    <p:extLst>
      <p:ext uri="{BB962C8B-B14F-4D97-AF65-F5344CB8AC3E}">
        <p14:creationId xmlns:p14="http://schemas.microsoft.com/office/powerpoint/2010/main" val="870636906"/>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7347" name="Rectangle 1027"/>
          <p:cNvSpPr>
            <a:spLocks noGrp="1" noChangeArrowheads="1"/>
          </p:cNvSpPr>
          <p:nvPr>
            <p:ph type="title"/>
          </p:nvPr>
        </p:nvSpPr>
        <p:spPr/>
        <p:txBody>
          <a:bodyPr/>
          <a:lstStyle/>
          <a:p>
            <a:r>
              <a:rPr lang="en-US" smtClean="0"/>
              <a:t>Learning Objectives</a:t>
            </a:r>
          </a:p>
        </p:txBody>
      </p:sp>
      <p:sp>
        <p:nvSpPr>
          <p:cNvPr id="34818" name="Rectangle 1026"/>
          <p:cNvSpPr>
            <a:spLocks noGrp="1" noChangeArrowheads="1"/>
          </p:cNvSpPr>
          <p:nvPr>
            <p:ph idx="1"/>
          </p:nvPr>
        </p:nvSpPr>
        <p:spPr/>
        <p:txBody>
          <a:bodyPr>
            <a:normAutofit fontScale="92500" lnSpcReduction="20000"/>
          </a:bodyPr>
          <a:lstStyle/>
          <a:p>
            <a:r>
              <a:rPr lang="en-US" altLang="en-US" dirty="0" smtClean="0"/>
              <a:t>Prepare the workpaper eliminating entries for the year of acquisition (and subsequent years) for the cost and equity methods.</a:t>
            </a:r>
          </a:p>
          <a:p>
            <a:r>
              <a:rPr lang="en-US" altLang="en-US" dirty="0" smtClean="0"/>
              <a:t>Describe how to account for interim acquisitions of subsidiary stock at the end of the first year.</a:t>
            </a:r>
          </a:p>
          <a:p>
            <a:r>
              <a:rPr lang="en-US" altLang="en-US" dirty="0" smtClean="0"/>
              <a:t>Explain how the consolidated statement of cash flows differs from a single firm’s statement of cash flows.</a:t>
            </a:r>
          </a:p>
          <a:p>
            <a:r>
              <a:rPr lang="en-US" altLang="en-US" dirty="0" smtClean="0"/>
              <a:t>Understand how the reporting of an acquisition on the consolidated statement of cash flows differs when stock is issued instead of cash payment.</a:t>
            </a:r>
          </a:p>
          <a:p>
            <a:r>
              <a:rPr lang="en-US" altLang="en-US" dirty="0" smtClean="0"/>
              <a:t>Describe some of the differences between U.S. GAAP and IFRS in accounting for equity investments.</a:t>
            </a:r>
          </a:p>
        </p:txBody>
      </p:sp>
      <p:sp>
        <p:nvSpPr>
          <p:cNvPr id="4" name="Slide Number Placeholder 3"/>
          <p:cNvSpPr>
            <a:spLocks noGrp="1"/>
          </p:cNvSpPr>
          <p:nvPr>
            <p:ph type="sldNum" sz="quarter" idx="12"/>
          </p:nvPr>
        </p:nvSpPr>
        <p:spPr/>
        <p:txBody>
          <a:bodyPr/>
          <a:lstStyle/>
          <a:p>
            <a:fld id="{0B62EAB1-D80C-4217-BFF0-836E2E1B9F25}" type="slidenum">
              <a:rPr lang="en-US" smtClean="0"/>
              <a:pPr/>
              <a:t>3</a:t>
            </a:fld>
            <a:endParaRPr lang="en-US"/>
          </a:p>
        </p:txBody>
      </p:sp>
    </p:spTree>
    <p:extLst>
      <p:ext uri="{BB962C8B-B14F-4D97-AF65-F5344CB8AC3E}">
        <p14:creationId xmlns:p14="http://schemas.microsoft.com/office/powerpoint/2010/main" val="1137726512"/>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ChangeArrowheads="1"/>
          </p:cNvSpPr>
          <p:nvPr/>
        </p:nvSpPr>
        <p:spPr bwMode="auto">
          <a:xfrm>
            <a:off x="228600" y="3276600"/>
            <a:ext cx="3352800" cy="30480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nSpc>
                <a:spcPct val="115000"/>
              </a:lnSpc>
              <a:spcBef>
                <a:spcPct val="35000"/>
              </a:spcBef>
              <a:buClr>
                <a:schemeClr val="accent2"/>
              </a:buClr>
              <a:buSzPct val="75000"/>
              <a:buFont typeface="Wingdings" pitchFamily="2" charset="2"/>
              <a:buNone/>
            </a:pPr>
            <a:r>
              <a:rPr lang="en-US" altLang="en-US" sz="2000" dirty="0">
                <a:solidFill>
                  <a:srgbClr val="000000"/>
                </a:solidFill>
                <a:latin typeface="+mj-lt"/>
              </a:rPr>
              <a:t>On December 31, </a:t>
            </a:r>
            <a:r>
              <a:rPr lang="en-US" altLang="en-US" sz="2000" dirty="0" smtClean="0">
                <a:solidFill>
                  <a:srgbClr val="000000"/>
                </a:solidFill>
                <a:latin typeface="+mj-lt"/>
              </a:rPr>
              <a:t>2013, </a:t>
            </a:r>
            <a:r>
              <a:rPr lang="en-US" altLang="en-US" sz="2000" dirty="0">
                <a:solidFill>
                  <a:srgbClr val="000000"/>
                </a:solidFill>
                <a:latin typeface="+mj-lt"/>
              </a:rPr>
              <a:t>the two companies’ trial balances were as follows at right:</a:t>
            </a:r>
          </a:p>
          <a:p>
            <a:pPr>
              <a:lnSpc>
                <a:spcPct val="115000"/>
              </a:lnSpc>
              <a:spcBef>
                <a:spcPct val="35000"/>
              </a:spcBef>
              <a:buClr>
                <a:schemeClr val="accent2"/>
              </a:buClr>
              <a:buSzPct val="75000"/>
              <a:buFont typeface="Wingdings" pitchFamily="2" charset="2"/>
              <a:buNone/>
            </a:pPr>
            <a:r>
              <a:rPr lang="en-US" altLang="en-US" sz="2000" b="1" dirty="0">
                <a:solidFill>
                  <a:srgbClr val="000000"/>
                </a:solidFill>
                <a:latin typeface="+mj-lt"/>
              </a:rPr>
              <a:t>Required  B. </a:t>
            </a:r>
            <a:r>
              <a:rPr lang="en-US" altLang="en-US" sz="2000" dirty="0">
                <a:solidFill>
                  <a:srgbClr val="000000"/>
                </a:solidFill>
                <a:latin typeface="+mj-lt"/>
              </a:rPr>
              <a:t>Prepare a consolidated statements workpaper on December 31, </a:t>
            </a:r>
            <a:r>
              <a:rPr lang="en-US" altLang="en-US" sz="2000" dirty="0" smtClean="0">
                <a:solidFill>
                  <a:srgbClr val="000000"/>
                </a:solidFill>
                <a:latin typeface="+mj-lt"/>
              </a:rPr>
              <a:t>2013. </a:t>
            </a:r>
            <a:endParaRPr lang="en-US" altLang="en-US" sz="2000" dirty="0">
              <a:solidFill>
                <a:srgbClr val="000000"/>
              </a:solidFill>
              <a:latin typeface="+mj-lt"/>
            </a:endParaRPr>
          </a:p>
        </p:txBody>
      </p:sp>
      <p:sp>
        <p:nvSpPr>
          <p:cNvPr id="933892" name="Rectangle 4"/>
          <p:cNvSpPr>
            <a:spLocks noGrp="1" noChangeArrowheads="1"/>
          </p:cNvSpPr>
          <p:nvPr>
            <p:ph type="title"/>
          </p:nvPr>
        </p:nvSpPr>
        <p:spPr/>
        <p:txBody>
          <a:bodyPr/>
          <a:lstStyle/>
          <a:p>
            <a:r>
              <a:rPr lang="en-US" altLang="en-US" sz="3600" smtClean="0"/>
              <a:t>Consolidated Statements After Acquisition </a:t>
            </a:r>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30</a:t>
            </a:fld>
            <a:endParaRPr lang="en-US">
              <a:latin typeface="+mj-lt"/>
            </a:endParaRPr>
          </a:p>
        </p:txBody>
      </p:sp>
      <p:sp>
        <p:nvSpPr>
          <p:cNvPr id="15365" name="Rectangle 6"/>
          <p:cNvSpPr>
            <a:spLocks noChangeArrowheads="1"/>
          </p:cNvSpPr>
          <p:nvPr/>
        </p:nvSpPr>
        <p:spPr bwMode="auto">
          <a:xfrm>
            <a:off x="228600" y="2971800"/>
            <a:ext cx="2438400" cy="3810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r>
              <a:rPr lang="en-US" altLang="en-US" sz="2000" b="1" dirty="0">
                <a:solidFill>
                  <a:srgbClr val="800000"/>
                </a:solidFill>
                <a:latin typeface="+mj-lt"/>
              </a:rPr>
              <a:t>P4-8:  </a:t>
            </a:r>
            <a:r>
              <a:rPr lang="en-US" altLang="en-US" sz="2000" b="1" dirty="0">
                <a:latin typeface="+mj-lt"/>
              </a:rPr>
              <a:t>B. </a:t>
            </a:r>
            <a:r>
              <a:rPr lang="en-US" altLang="en-US" sz="2000" b="1" dirty="0" smtClean="0">
                <a:latin typeface="+mj-lt"/>
              </a:rPr>
              <a:t>2013</a:t>
            </a:r>
            <a:endParaRPr lang="en-US" altLang="en-US" sz="2000" b="1" dirty="0">
              <a:latin typeface="+mj-lt"/>
            </a:endParaRPr>
          </a:p>
        </p:txBody>
      </p:sp>
      <p:sp>
        <p:nvSpPr>
          <p:cNvPr id="15366" name="Rectangle 7"/>
          <p:cNvSpPr>
            <a:spLocks noChangeArrowheads="1"/>
          </p:cNvSpPr>
          <p:nvPr/>
        </p:nvSpPr>
        <p:spPr bwMode="auto">
          <a:xfrm>
            <a:off x="304800" y="1676400"/>
            <a:ext cx="3200400" cy="9144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buClr>
                <a:schemeClr val="accent2"/>
              </a:buClr>
              <a:buSzPct val="75000"/>
              <a:buFont typeface="Wingdings" pitchFamily="2" charset="2"/>
              <a:buNone/>
            </a:pPr>
            <a:r>
              <a:rPr lang="en-US" altLang="en-US" sz="2400" b="1" dirty="0">
                <a:solidFill>
                  <a:srgbClr val="0082B1"/>
                </a:solidFill>
                <a:latin typeface="+mj-lt"/>
              </a:rPr>
              <a:t>After Year of Acquisition – Cost Method</a:t>
            </a:r>
          </a:p>
        </p:txBody>
      </p:sp>
      <p:graphicFrame>
        <p:nvGraphicFramePr>
          <p:cNvPr id="15362" name="Object 5"/>
          <p:cNvGraphicFramePr>
            <a:graphicFrameLocks noChangeAspect="1"/>
          </p:cNvGraphicFramePr>
          <p:nvPr>
            <p:extLst>
              <p:ext uri="{D42A27DB-BD31-4B8C-83A1-F6EECF244321}">
                <p14:modId xmlns:p14="http://schemas.microsoft.com/office/powerpoint/2010/main" val="3525120286"/>
              </p:ext>
            </p:extLst>
          </p:nvPr>
        </p:nvGraphicFramePr>
        <p:xfrm>
          <a:off x="3886200" y="1677136"/>
          <a:ext cx="4495800" cy="4723664"/>
        </p:xfrm>
        <a:graphic>
          <a:graphicData uri="http://schemas.openxmlformats.org/presentationml/2006/ole">
            <mc:AlternateContent xmlns:mc="http://schemas.openxmlformats.org/markup-compatibility/2006">
              <mc:Choice xmlns:v="urn:schemas-microsoft-com:vml" Requires="v">
                <p:oleObj spid="_x0000_s30730" name="Worksheet" r:id="rId5" imgW="6235700" imgH="6565900" progId="Excel.Sheet.8">
                  <p:embed/>
                </p:oleObj>
              </mc:Choice>
              <mc:Fallback>
                <p:oleObj name="Worksheet" r:id="rId5" imgW="6235700" imgH="65659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86200" y="1677136"/>
                        <a:ext cx="4495800" cy="47236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33896" name="Text Box 8"/>
          <p:cNvSpPr txBox="1">
            <a:spLocks noChangeArrowheads="1"/>
          </p:cNvSpPr>
          <p:nvPr/>
        </p:nvSpPr>
        <p:spPr bwMode="auto">
          <a:xfrm>
            <a:off x="1295400" y="6369050"/>
            <a:ext cx="7696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dirty="0">
                <a:latin typeface="+mj-lt"/>
                <a:cs typeface="+mn-cs"/>
              </a:rPr>
              <a:t>LO 5  </a:t>
            </a:r>
            <a:r>
              <a:rPr lang="en-US" sz="1600" b="1" i="1" dirty="0" err="1">
                <a:latin typeface="+mj-lt"/>
                <a:cs typeface="+mn-cs"/>
              </a:rPr>
              <a:t>Workpapers</a:t>
            </a:r>
            <a:r>
              <a:rPr lang="en-US" sz="1600" b="1" i="1" dirty="0">
                <a:latin typeface="+mj-lt"/>
                <a:cs typeface="+mn-cs"/>
              </a:rPr>
              <a:t> eliminating entries after acquisition (cost method).</a:t>
            </a:r>
          </a:p>
        </p:txBody>
      </p:sp>
    </p:spTree>
    <p:extLst>
      <p:ext uri="{BB962C8B-B14F-4D97-AF65-F5344CB8AC3E}">
        <p14:creationId xmlns:p14="http://schemas.microsoft.com/office/powerpoint/2010/main" val="1554255368"/>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5938" name="Rectangle 2"/>
          <p:cNvSpPr>
            <a:spLocks noGrp="1" noChangeArrowheads="1"/>
          </p:cNvSpPr>
          <p:nvPr>
            <p:ph type="title"/>
          </p:nvPr>
        </p:nvSpPr>
        <p:spPr/>
        <p:txBody>
          <a:bodyPr/>
          <a:lstStyle/>
          <a:p>
            <a:r>
              <a:rPr lang="en-US" altLang="en-US" sz="3600" smtClean="0"/>
              <a:t>Consolidated Statements After Acquisition </a:t>
            </a:r>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31</a:t>
            </a:fld>
            <a:endParaRPr lang="en-US">
              <a:latin typeface="+mj-lt"/>
            </a:endParaRPr>
          </a:p>
        </p:txBody>
      </p:sp>
      <p:graphicFrame>
        <p:nvGraphicFramePr>
          <p:cNvPr id="16386" name="Object 3"/>
          <p:cNvGraphicFramePr>
            <a:graphicFrameLocks noChangeAspect="1"/>
          </p:cNvGraphicFramePr>
          <p:nvPr>
            <p:extLst>
              <p:ext uri="{D42A27DB-BD31-4B8C-83A1-F6EECF244321}">
                <p14:modId xmlns:p14="http://schemas.microsoft.com/office/powerpoint/2010/main" val="3999665281"/>
              </p:ext>
            </p:extLst>
          </p:nvPr>
        </p:nvGraphicFramePr>
        <p:xfrm>
          <a:off x="165101" y="2057400"/>
          <a:ext cx="8826500" cy="4343400"/>
        </p:xfrm>
        <a:graphic>
          <a:graphicData uri="http://schemas.openxmlformats.org/presentationml/2006/ole">
            <mc:AlternateContent xmlns:mc="http://schemas.openxmlformats.org/markup-compatibility/2006">
              <mc:Choice xmlns:v="urn:schemas-microsoft-com:vml" Requires="v">
                <p:oleObj spid="_x0000_s31754" name="Worksheet" r:id="rId5" imgW="13042900" imgH="5943600" progId="Excel.Sheet.8">
                  <p:embed/>
                </p:oleObj>
              </mc:Choice>
              <mc:Fallback>
                <p:oleObj name="Worksheet" r:id="rId5" imgW="13042900" imgH="59436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5101" y="2057400"/>
                        <a:ext cx="88265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35942" name="Text Box 6"/>
          <p:cNvSpPr txBox="1">
            <a:spLocks noChangeArrowheads="1"/>
          </p:cNvSpPr>
          <p:nvPr/>
        </p:nvSpPr>
        <p:spPr bwMode="auto">
          <a:xfrm>
            <a:off x="1295400" y="6369050"/>
            <a:ext cx="7696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dirty="0">
                <a:latin typeface="+mj-lt"/>
                <a:cs typeface="+mn-cs"/>
              </a:rPr>
              <a:t>LO 5  </a:t>
            </a:r>
            <a:r>
              <a:rPr lang="en-US" sz="1600" b="1" i="1" dirty="0" err="1">
                <a:latin typeface="+mj-lt"/>
                <a:cs typeface="+mn-cs"/>
              </a:rPr>
              <a:t>Workpapers</a:t>
            </a:r>
            <a:r>
              <a:rPr lang="en-US" sz="1600" b="1" i="1" dirty="0">
                <a:latin typeface="+mj-lt"/>
                <a:cs typeface="+mn-cs"/>
              </a:rPr>
              <a:t> eliminating entries after acquisition (cost method).</a:t>
            </a:r>
          </a:p>
        </p:txBody>
      </p:sp>
      <p:sp>
        <p:nvSpPr>
          <p:cNvPr id="16389" name="Rectangle 7"/>
          <p:cNvSpPr>
            <a:spLocks noChangeArrowheads="1"/>
          </p:cNvSpPr>
          <p:nvPr/>
        </p:nvSpPr>
        <p:spPr bwMode="auto">
          <a:xfrm>
            <a:off x="228600" y="1600200"/>
            <a:ext cx="5791200" cy="3810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r>
              <a:rPr lang="en-US" altLang="en-US" sz="2000" b="1" dirty="0">
                <a:solidFill>
                  <a:srgbClr val="800000"/>
                </a:solidFill>
                <a:latin typeface="+mj-lt"/>
              </a:rPr>
              <a:t>P4-8:  </a:t>
            </a:r>
            <a:r>
              <a:rPr lang="en-US" altLang="en-US" sz="2000" b="1" dirty="0">
                <a:latin typeface="+mj-lt"/>
              </a:rPr>
              <a:t>B. </a:t>
            </a:r>
            <a:r>
              <a:rPr lang="en-US" altLang="en-US" sz="2000" b="1" dirty="0" smtClean="0">
                <a:latin typeface="+mj-lt"/>
              </a:rPr>
              <a:t>2013   </a:t>
            </a:r>
            <a:r>
              <a:rPr lang="en-US" altLang="en-US" sz="2000" b="1" dirty="0">
                <a:solidFill>
                  <a:srgbClr val="005370"/>
                </a:solidFill>
                <a:latin typeface="+mj-lt"/>
              </a:rPr>
              <a:t>After Year of Acquisition</a:t>
            </a:r>
          </a:p>
        </p:txBody>
      </p:sp>
    </p:spTree>
    <p:extLst>
      <p:ext uri="{BB962C8B-B14F-4D97-AF65-F5344CB8AC3E}">
        <p14:creationId xmlns:p14="http://schemas.microsoft.com/office/powerpoint/2010/main" val="3733322273"/>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7987" name="Rectangle 3"/>
          <p:cNvSpPr>
            <a:spLocks noGrp="1" noChangeArrowheads="1"/>
          </p:cNvSpPr>
          <p:nvPr>
            <p:ph type="title"/>
          </p:nvPr>
        </p:nvSpPr>
        <p:spPr/>
        <p:txBody>
          <a:bodyPr/>
          <a:lstStyle/>
          <a:p>
            <a:r>
              <a:rPr lang="en-US" altLang="en-US" sz="3600" smtClean="0"/>
              <a:t>Consolidated Statements After Acquisition </a:t>
            </a:r>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32</a:t>
            </a:fld>
            <a:endParaRPr lang="en-US">
              <a:latin typeface="+mj-lt"/>
            </a:endParaRPr>
          </a:p>
        </p:txBody>
      </p:sp>
      <p:graphicFrame>
        <p:nvGraphicFramePr>
          <p:cNvPr id="17410" name="Object 1024"/>
          <p:cNvGraphicFramePr>
            <a:graphicFrameLocks noChangeAspect="1"/>
          </p:cNvGraphicFramePr>
          <p:nvPr>
            <p:extLst>
              <p:ext uri="{D42A27DB-BD31-4B8C-83A1-F6EECF244321}">
                <p14:modId xmlns:p14="http://schemas.microsoft.com/office/powerpoint/2010/main" val="33759153"/>
              </p:ext>
            </p:extLst>
          </p:nvPr>
        </p:nvGraphicFramePr>
        <p:xfrm>
          <a:off x="381000" y="1676400"/>
          <a:ext cx="8458200" cy="4802878"/>
        </p:xfrm>
        <a:graphic>
          <a:graphicData uri="http://schemas.openxmlformats.org/presentationml/2006/ole">
            <mc:AlternateContent xmlns:mc="http://schemas.openxmlformats.org/markup-compatibility/2006">
              <mc:Choice xmlns:v="urn:schemas-microsoft-com:vml" Requires="v">
                <p:oleObj spid="_x0000_s32778" name="Worksheet" r:id="rId5" imgW="11861800" imgH="6591300" progId="Excel.Sheet.8">
                  <p:embed/>
                </p:oleObj>
              </mc:Choice>
              <mc:Fallback>
                <p:oleObj name="Worksheet" r:id="rId5" imgW="11861800" imgH="65913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1676400"/>
                        <a:ext cx="8458200" cy="480287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37990" name="Text Box 6"/>
          <p:cNvSpPr txBox="1">
            <a:spLocks noChangeArrowheads="1"/>
          </p:cNvSpPr>
          <p:nvPr/>
        </p:nvSpPr>
        <p:spPr bwMode="auto">
          <a:xfrm>
            <a:off x="1295400" y="6369050"/>
            <a:ext cx="7696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dirty="0">
                <a:latin typeface="+mj-lt"/>
                <a:cs typeface="+mn-cs"/>
              </a:rPr>
              <a:t>LO 5  </a:t>
            </a:r>
            <a:r>
              <a:rPr lang="en-US" sz="1600" b="1" i="1" dirty="0" err="1">
                <a:latin typeface="+mj-lt"/>
                <a:cs typeface="+mn-cs"/>
              </a:rPr>
              <a:t>Workpapers</a:t>
            </a:r>
            <a:r>
              <a:rPr lang="en-US" sz="1600" b="1" i="1" dirty="0">
                <a:latin typeface="+mj-lt"/>
                <a:cs typeface="+mn-cs"/>
              </a:rPr>
              <a:t> eliminating entries after acquisition (cost method).</a:t>
            </a:r>
          </a:p>
        </p:txBody>
      </p:sp>
      <p:sp>
        <p:nvSpPr>
          <p:cNvPr id="17413" name="Rectangle 7"/>
          <p:cNvSpPr>
            <a:spLocks noChangeArrowheads="1"/>
          </p:cNvSpPr>
          <p:nvPr/>
        </p:nvSpPr>
        <p:spPr bwMode="auto">
          <a:xfrm>
            <a:off x="228600" y="1447800"/>
            <a:ext cx="4648200" cy="4572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r>
              <a:rPr lang="en-US" altLang="en-US" sz="2000" b="1" dirty="0">
                <a:solidFill>
                  <a:srgbClr val="800000"/>
                </a:solidFill>
                <a:latin typeface="+mj-lt"/>
              </a:rPr>
              <a:t>P4-8:  </a:t>
            </a:r>
            <a:r>
              <a:rPr lang="en-US" altLang="en-US" sz="2000" b="1" dirty="0">
                <a:latin typeface="+mj-lt"/>
              </a:rPr>
              <a:t>B. </a:t>
            </a:r>
            <a:r>
              <a:rPr lang="en-US" altLang="en-US" sz="2000" b="1" dirty="0" smtClean="0">
                <a:latin typeface="+mj-lt"/>
              </a:rPr>
              <a:t>2013   </a:t>
            </a:r>
            <a:r>
              <a:rPr lang="en-US" altLang="en-US" sz="2000" b="1" dirty="0">
                <a:solidFill>
                  <a:srgbClr val="0082B1"/>
                </a:solidFill>
                <a:latin typeface="+mj-lt"/>
              </a:rPr>
              <a:t>After Year of Acquisition</a:t>
            </a:r>
          </a:p>
        </p:txBody>
      </p:sp>
    </p:spTree>
    <p:extLst>
      <p:ext uri="{BB962C8B-B14F-4D97-AF65-F5344CB8AC3E}">
        <p14:creationId xmlns:p14="http://schemas.microsoft.com/office/powerpoint/2010/main" val="2171303226"/>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685800" y="2362200"/>
            <a:ext cx="8153400" cy="24384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marL="346075" indent="-339725"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nSpc>
                <a:spcPct val="115000"/>
              </a:lnSpc>
              <a:spcBef>
                <a:spcPct val="35000"/>
              </a:spcBef>
              <a:buClr>
                <a:schemeClr val="tx1"/>
              </a:buClr>
              <a:buSzPct val="90000"/>
              <a:buFont typeface="Wingdings" pitchFamily="2" charset="2"/>
              <a:buAutoNum type="arabicPeriod"/>
            </a:pPr>
            <a:r>
              <a:rPr lang="en-US" altLang="en-US" sz="2200" dirty="0">
                <a:solidFill>
                  <a:srgbClr val="000000"/>
                </a:solidFill>
                <a:latin typeface="+mj-lt"/>
              </a:rPr>
              <a:t>Before elimination of the investment account, a </a:t>
            </a:r>
            <a:r>
              <a:rPr lang="en-US" altLang="en-US" sz="2200" dirty="0" err="1">
                <a:solidFill>
                  <a:srgbClr val="000000"/>
                </a:solidFill>
                <a:latin typeface="+mj-lt"/>
              </a:rPr>
              <a:t>workpaper</a:t>
            </a:r>
            <a:r>
              <a:rPr lang="en-US" altLang="en-US" sz="2200" dirty="0">
                <a:solidFill>
                  <a:srgbClr val="000000"/>
                </a:solidFill>
                <a:latin typeface="+mj-lt"/>
              </a:rPr>
              <a:t> entry is made to the investment account and Parker Company’s beginning retained earnings to recognize Parker’s share of the cumulative undistributed income or loss of Sid Company from the </a:t>
            </a:r>
            <a:r>
              <a:rPr lang="en-US" altLang="en-US" sz="2200" b="1" i="1" dirty="0">
                <a:solidFill>
                  <a:srgbClr val="000000"/>
                </a:solidFill>
                <a:latin typeface="+mj-lt"/>
              </a:rPr>
              <a:t>date of acquisition to the beginning of the current year </a:t>
            </a:r>
            <a:r>
              <a:rPr lang="en-US" altLang="en-US" sz="2200" dirty="0">
                <a:solidFill>
                  <a:srgbClr val="000000"/>
                </a:solidFill>
                <a:latin typeface="+mj-lt"/>
              </a:rPr>
              <a:t>as follows:</a:t>
            </a:r>
          </a:p>
        </p:txBody>
      </p:sp>
      <p:sp>
        <p:nvSpPr>
          <p:cNvPr id="940036" name="Rectangle 4"/>
          <p:cNvSpPr>
            <a:spLocks noGrp="1" noChangeArrowheads="1"/>
          </p:cNvSpPr>
          <p:nvPr>
            <p:ph type="title"/>
          </p:nvPr>
        </p:nvSpPr>
        <p:spPr/>
        <p:txBody>
          <a:bodyPr/>
          <a:lstStyle/>
          <a:p>
            <a:r>
              <a:rPr lang="en-US" altLang="en-US" sz="3600" dirty="0" smtClean="0"/>
              <a:t>Consolidated Statements After Acquisition </a:t>
            </a:r>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33</a:t>
            </a:fld>
            <a:endParaRPr lang="en-US">
              <a:latin typeface="+mj-lt"/>
            </a:endParaRPr>
          </a:p>
        </p:txBody>
      </p:sp>
      <p:sp>
        <p:nvSpPr>
          <p:cNvPr id="47108" name="Rectangle 5"/>
          <p:cNvSpPr>
            <a:spLocks noChangeArrowheads="1"/>
          </p:cNvSpPr>
          <p:nvPr/>
        </p:nvSpPr>
        <p:spPr bwMode="auto">
          <a:xfrm>
            <a:off x="685800" y="1676400"/>
            <a:ext cx="8305800" cy="5334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nSpc>
                <a:spcPct val="115000"/>
              </a:lnSpc>
              <a:spcBef>
                <a:spcPct val="35000"/>
              </a:spcBef>
              <a:buClr>
                <a:schemeClr val="accent2"/>
              </a:buClr>
              <a:buSzPct val="75000"/>
              <a:buFont typeface="Wingdings" pitchFamily="2" charset="2"/>
              <a:buNone/>
            </a:pPr>
            <a:r>
              <a:rPr lang="en-US" altLang="en-US" sz="2800" b="1" dirty="0" err="1">
                <a:solidFill>
                  <a:srgbClr val="0082B1"/>
                </a:solidFill>
                <a:latin typeface="+mj-lt"/>
              </a:rPr>
              <a:t>Workpaper</a:t>
            </a:r>
            <a:r>
              <a:rPr lang="en-US" altLang="en-US" sz="2800" b="1" dirty="0">
                <a:solidFill>
                  <a:srgbClr val="0082B1"/>
                </a:solidFill>
                <a:latin typeface="+mj-lt"/>
              </a:rPr>
              <a:t> Observations</a:t>
            </a:r>
          </a:p>
        </p:txBody>
      </p:sp>
      <p:sp>
        <p:nvSpPr>
          <p:cNvPr id="940043" name="Text Box 11"/>
          <p:cNvSpPr txBox="1">
            <a:spLocks noChangeArrowheads="1"/>
          </p:cNvSpPr>
          <p:nvPr/>
        </p:nvSpPr>
        <p:spPr bwMode="auto">
          <a:xfrm>
            <a:off x="1295400" y="6369050"/>
            <a:ext cx="7696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a:latin typeface="+mj-lt"/>
                <a:cs typeface="+mn-cs"/>
              </a:rPr>
              <a:t>LO 5  Workpapers eliminating entries after acquisition (cost method).</a:t>
            </a:r>
          </a:p>
        </p:txBody>
      </p:sp>
      <p:sp>
        <p:nvSpPr>
          <p:cNvPr id="47110" name="Text Box 12"/>
          <p:cNvSpPr txBox="1">
            <a:spLocks noChangeArrowheads="1"/>
          </p:cNvSpPr>
          <p:nvPr/>
        </p:nvSpPr>
        <p:spPr bwMode="auto">
          <a:xfrm>
            <a:off x="1219200" y="4572000"/>
            <a:ext cx="7391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597525" algn="r"/>
                <a:tab pos="7605713" algn="r"/>
              </a:tabLst>
              <a:defRPr sz="2300">
                <a:solidFill>
                  <a:schemeClr val="tx1"/>
                </a:solidFill>
                <a:latin typeface="Comic Sans MS" pitchFamily="66" charset="0"/>
                <a:cs typeface="Arial" pitchFamily="34" charset="0"/>
              </a:defRPr>
            </a:lvl1pPr>
            <a:lvl2pPr marL="742950" indent="-285750" eaLnBrk="0" hangingPunct="0">
              <a:tabLst>
                <a:tab pos="5597525" algn="r"/>
                <a:tab pos="7605713" algn="r"/>
              </a:tabLst>
              <a:defRPr sz="2300">
                <a:solidFill>
                  <a:schemeClr val="tx1"/>
                </a:solidFill>
                <a:latin typeface="Comic Sans MS" pitchFamily="66" charset="0"/>
                <a:cs typeface="Arial" pitchFamily="34" charset="0"/>
              </a:defRPr>
            </a:lvl2pPr>
            <a:lvl3pPr marL="1143000" indent="-228600" eaLnBrk="0" hangingPunct="0">
              <a:tabLst>
                <a:tab pos="5597525" algn="r"/>
                <a:tab pos="7605713" algn="r"/>
              </a:tabLst>
              <a:defRPr sz="2300">
                <a:solidFill>
                  <a:schemeClr val="tx1"/>
                </a:solidFill>
                <a:latin typeface="Comic Sans MS" pitchFamily="66" charset="0"/>
                <a:cs typeface="Arial" pitchFamily="34" charset="0"/>
              </a:defRPr>
            </a:lvl3pPr>
            <a:lvl4pPr marL="1600200" indent="-228600" eaLnBrk="0" hangingPunct="0">
              <a:tabLst>
                <a:tab pos="5597525" algn="r"/>
                <a:tab pos="7605713" algn="r"/>
              </a:tabLst>
              <a:defRPr sz="2300">
                <a:solidFill>
                  <a:schemeClr val="tx1"/>
                </a:solidFill>
                <a:latin typeface="Comic Sans MS" pitchFamily="66" charset="0"/>
                <a:cs typeface="Arial" pitchFamily="34" charset="0"/>
              </a:defRPr>
            </a:lvl4pPr>
            <a:lvl5pPr marL="2057400" indent="-228600" eaLnBrk="0" hangingPunct="0">
              <a:tabLst>
                <a:tab pos="559752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59752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Investment in Sid Company</a:t>
            </a:r>
            <a:r>
              <a:rPr lang="en-US" altLang="en-US" sz="2200">
                <a:solidFill>
                  <a:srgbClr val="800000"/>
                </a:solidFill>
                <a:latin typeface="+mj-lt"/>
              </a:rPr>
              <a:t>	</a:t>
            </a:r>
            <a:r>
              <a:rPr lang="en-US" altLang="en-US" sz="2200">
                <a:solidFill>
                  <a:srgbClr val="006600"/>
                </a:solidFill>
                <a:latin typeface="+mj-lt"/>
              </a:rPr>
              <a:t>5,700</a:t>
            </a:r>
          </a:p>
        </p:txBody>
      </p:sp>
      <p:sp>
        <p:nvSpPr>
          <p:cNvPr id="47111" name="Text Box 13"/>
          <p:cNvSpPr txBox="1">
            <a:spLocks noChangeArrowheads="1"/>
          </p:cNvSpPr>
          <p:nvPr/>
        </p:nvSpPr>
        <p:spPr bwMode="auto">
          <a:xfrm>
            <a:off x="1219200" y="5027613"/>
            <a:ext cx="73914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5597525" algn="r"/>
                <a:tab pos="7148513" algn="r"/>
                <a:tab pos="7605713" algn="r"/>
              </a:tabLst>
              <a:defRPr sz="2300">
                <a:solidFill>
                  <a:schemeClr val="tx1"/>
                </a:solidFill>
                <a:latin typeface="Comic Sans MS" pitchFamily="66" charset="0"/>
                <a:cs typeface="Arial" pitchFamily="34" charset="0"/>
              </a:defRPr>
            </a:lvl1pPr>
            <a:lvl2pPr marL="742950" indent="-285750" eaLnBrk="0" hangingPunct="0">
              <a:tabLst>
                <a:tab pos="5597525" algn="r"/>
                <a:tab pos="7148513" algn="r"/>
                <a:tab pos="7605713" algn="r"/>
              </a:tabLst>
              <a:defRPr sz="2300">
                <a:solidFill>
                  <a:schemeClr val="tx1"/>
                </a:solidFill>
                <a:latin typeface="Comic Sans MS" pitchFamily="66" charset="0"/>
                <a:cs typeface="Arial" pitchFamily="34" charset="0"/>
              </a:defRPr>
            </a:lvl2pPr>
            <a:lvl3pPr marL="1143000" indent="-228600" eaLnBrk="0" hangingPunct="0">
              <a:tabLst>
                <a:tab pos="5597525" algn="r"/>
                <a:tab pos="7148513" algn="r"/>
                <a:tab pos="7605713" algn="r"/>
              </a:tabLst>
              <a:defRPr sz="2300">
                <a:solidFill>
                  <a:schemeClr val="tx1"/>
                </a:solidFill>
                <a:latin typeface="Comic Sans MS" pitchFamily="66" charset="0"/>
                <a:cs typeface="Arial" pitchFamily="34" charset="0"/>
              </a:defRPr>
            </a:lvl3pPr>
            <a:lvl4pPr marL="1600200" indent="-228600" eaLnBrk="0" hangingPunct="0">
              <a:tabLst>
                <a:tab pos="5597525" algn="r"/>
                <a:tab pos="7148513" algn="r"/>
                <a:tab pos="7605713" algn="r"/>
              </a:tabLst>
              <a:defRPr sz="2300">
                <a:solidFill>
                  <a:schemeClr val="tx1"/>
                </a:solidFill>
                <a:latin typeface="Comic Sans MS" pitchFamily="66" charset="0"/>
                <a:cs typeface="Arial" pitchFamily="34" charset="0"/>
              </a:defRPr>
            </a:lvl4pPr>
            <a:lvl5pPr marL="2057400" indent="-228600" eaLnBrk="0" hangingPunct="0">
              <a:tabLst>
                <a:tab pos="5597525" algn="r"/>
                <a:tab pos="7148513"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597525" algn="r"/>
                <a:tab pos="7148513"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597525" algn="r"/>
                <a:tab pos="7148513"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597525" algn="r"/>
                <a:tab pos="7148513"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597525" algn="r"/>
                <a:tab pos="7148513"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solidFill>
                  <a:srgbClr val="800000"/>
                </a:solidFill>
                <a:latin typeface="+mj-lt"/>
              </a:rPr>
              <a:t>	 </a:t>
            </a:r>
            <a:r>
              <a:rPr lang="en-US" altLang="en-US" sz="2200">
                <a:latin typeface="+mj-lt"/>
              </a:rPr>
              <a:t>Retained earnings, 1/1</a:t>
            </a:r>
            <a:r>
              <a:rPr lang="en-US" altLang="en-US" sz="2200">
                <a:solidFill>
                  <a:srgbClr val="800000"/>
                </a:solidFill>
                <a:latin typeface="+mj-lt"/>
              </a:rPr>
              <a:t> 		</a:t>
            </a:r>
            <a:r>
              <a:rPr lang="en-US" altLang="en-US" sz="2200">
                <a:solidFill>
                  <a:srgbClr val="006600"/>
                </a:solidFill>
                <a:latin typeface="+mj-lt"/>
              </a:rPr>
              <a:t>5,700</a:t>
            </a:r>
          </a:p>
        </p:txBody>
      </p:sp>
      <p:sp>
        <p:nvSpPr>
          <p:cNvPr id="47112" name="Rectangle 14"/>
          <p:cNvSpPr>
            <a:spLocks noChangeArrowheads="1"/>
          </p:cNvSpPr>
          <p:nvPr/>
        </p:nvSpPr>
        <p:spPr bwMode="auto">
          <a:xfrm>
            <a:off x="1219200" y="5576888"/>
            <a:ext cx="4419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r>
              <a:rPr lang="en-US" altLang="en-US" sz="1800">
                <a:latin typeface="+mj-lt"/>
                <a:cs typeface="Times New Roman" pitchFamily="18" charset="0"/>
              </a:rPr>
              <a:t>($29,000 – $23,000 ) </a:t>
            </a:r>
            <a:r>
              <a:rPr lang="en-US" altLang="en-US" sz="1400" b="1">
                <a:latin typeface="+mj-lt"/>
                <a:cs typeface="Times New Roman" pitchFamily="18" charset="0"/>
                <a:sym typeface="Symbol" pitchFamily="18" charset="2"/>
              </a:rPr>
              <a:t>X</a:t>
            </a:r>
            <a:r>
              <a:rPr lang="en-US" altLang="en-US" sz="1800">
                <a:latin typeface="+mj-lt"/>
                <a:cs typeface="Times New Roman" pitchFamily="18" charset="0"/>
              </a:rPr>
              <a:t> .95 = $5,700</a:t>
            </a:r>
            <a:r>
              <a:rPr lang="en-US" altLang="en-US" sz="1700">
                <a:latin typeface="+mj-lt"/>
                <a:sym typeface="Symbol" pitchFamily="18" charset="2"/>
              </a:rPr>
              <a:t> </a:t>
            </a:r>
            <a:endParaRPr lang="en-US" altLang="en-US" sz="1800">
              <a:latin typeface="+mj-lt"/>
              <a:cs typeface="Times New Roman" pitchFamily="18" charset="0"/>
              <a:sym typeface="Symbol" pitchFamily="18" charset="2"/>
            </a:endParaRPr>
          </a:p>
        </p:txBody>
      </p:sp>
      <p:sp>
        <p:nvSpPr>
          <p:cNvPr id="47113" name="Text Box 15"/>
          <p:cNvSpPr txBox="1">
            <a:spLocks noChangeArrowheads="1"/>
          </p:cNvSpPr>
          <p:nvPr/>
        </p:nvSpPr>
        <p:spPr bwMode="auto">
          <a:xfrm>
            <a:off x="6248400" y="5610225"/>
            <a:ext cx="2362200" cy="638175"/>
          </a:xfrm>
          <a:prstGeom prst="rect">
            <a:avLst/>
          </a:prstGeom>
          <a:solidFill>
            <a:srgbClr val="FFFF99"/>
          </a:solidFill>
          <a:ln w="28575" cap="sq">
            <a:solidFill>
              <a:srgbClr val="800000"/>
            </a:solidFill>
            <a:miter lim="800000"/>
            <a:headEnd type="none" w="sm" len="sm"/>
            <a:tailEnd type="none" w="sm" len="sm"/>
          </a:ln>
        </p:spPr>
        <p:txBody>
          <a:bodyPr>
            <a:spAutoFit/>
          </a:bodyPr>
          <a:lstStyle>
            <a:lvl1pPr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gn="ctr">
              <a:spcBef>
                <a:spcPct val="50000"/>
              </a:spcBef>
            </a:pPr>
            <a:r>
              <a:rPr lang="en-US" altLang="en-US" sz="1700" b="1">
                <a:latin typeface="+mj-lt"/>
              </a:rPr>
              <a:t>Entry to establish Reciprocity</a:t>
            </a:r>
          </a:p>
        </p:txBody>
      </p:sp>
    </p:spTree>
    <p:extLst>
      <p:ext uri="{BB962C8B-B14F-4D97-AF65-F5344CB8AC3E}">
        <p14:creationId xmlns:p14="http://schemas.microsoft.com/office/powerpoint/2010/main" val="869120115"/>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685800" y="1981200"/>
            <a:ext cx="8153400" cy="19812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914400" indent="-45720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nSpc>
                <a:spcPct val="115000"/>
              </a:lnSpc>
              <a:spcBef>
                <a:spcPct val="35000"/>
              </a:spcBef>
              <a:buClr>
                <a:schemeClr val="tx1"/>
              </a:buClr>
            </a:pPr>
            <a:endParaRPr lang="en-US" altLang="en-US" sz="2200" dirty="0">
              <a:solidFill>
                <a:srgbClr val="000000"/>
              </a:solidFill>
              <a:cs typeface="Times New Roman" pitchFamily="18" charset="0"/>
            </a:endParaRPr>
          </a:p>
        </p:txBody>
      </p:sp>
      <p:sp>
        <p:nvSpPr>
          <p:cNvPr id="942083" name="Rectangle 3"/>
          <p:cNvSpPr>
            <a:spLocks noGrp="1" noChangeArrowheads="1"/>
          </p:cNvSpPr>
          <p:nvPr>
            <p:ph type="title"/>
          </p:nvPr>
        </p:nvSpPr>
        <p:spPr/>
        <p:txBody>
          <a:bodyPr/>
          <a:lstStyle/>
          <a:p>
            <a:r>
              <a:rPr lang="en-US" altLang="en-US" sz="3600" dirty="0" smtClean="0"/>
              <a:t>Consolidated Statements After Acquisition </a:t>
            </a:r>
          </a:p>
        </p:txBody>
      </p:sp>
      <p:sp>
        <p:nvSpPr>
          <p:cNvPr id="5" name="Content Placeholder 4"/>
          <p:cNvSpPr>
            <a:spLocks noGrp="1"/>
          </p:cNvSpPr>
          <p:nvPr>
            <p:ph idx="1"/>
          </p:nvPr>
        </p:nvSpPr>
        <p:spPr/>
        <p:txBody>
          <a:bodyPr/>
          <a:lstStyle/>
          <a:p>
            <a:pPr marL="0" indent="0">
              <a:buNone/>
            </a:pPr>
            <a:r>
              <a:rPr lang="en-US" altLang="en-US" b="1" dirty="0" err="1" smtClean="0">
                <a:solidFill>
                  <a:srgbClr val="0082B1"/>
                </a:solidFill>
              </a:rPr>
              <a:t>Workpaper</a:t>
            </a:r>
            <a:r>
              <a:rPr lang="en-US" altLang="en-US" b="1" dirty="0" smtClean="0">
                <a:solidFill>
                  <a:srgbClr val="0082B1"/>
                </a:solidFill>
              </a:rPr>
              <a:t> Observations</a:t>
            </a:r>
          </a:p>
          <a:p>
            <a:r>
              <a:rPr lang="en-US" altLang="en-US" dirty="0" smtClean="0"/>
              <a:t>The following </a:t>
            </a:r>
            <a:r>
              <a:rPr lang="en-US" altLang="en-US" dirty="0" err="1" smtClean="0"/>
              <a:t>workpaper</a:t>
            </a:r>
            <a:r>
              <a:rPr lang="en-US" altLang="en-US" dirty="0" smtClean="0"/>
              <a:t> entries are also made: </a:t>
            </a:r>
          </a:p>
          <a:p>
            <a:pPr marL="914400" lvl="1" indent="-457200">
              <a:buFont typeface="+mj-lt"/>
              <a:buAutoNum type="arabicParenR"/>
            </a:pPr>
            <a:r>
              <a:rPr lang="en-US" altLang="en-US" dirty="0" smtClean="0"/>
              <a:t>Eliminate investment in Sid Company.</a:t>
            </a:r>
          </a:p>
          <a:p>
            <a:pPr marL="914400" lvl="1" indent="-457200">
              <a:buFont typeface="+mj-lt"/>
              <a:buAutoNum type="arabicParenR"/>
            </a:pPr>
            <a:r>
              <a:rPr lang="en-US" altLang="en-US" dirty="0" smtClean="0"/>
              <a:t>Eliminate intercompany dividends. </a:t>
            </a:r>
          </a:p>
          <a:p>
            <a:pPr marL="914400" lvl="1" indent="-457200">
              <a:buFont typeface="+mj-lt"/>
              <a:buAutoNum type="arabicParenR"/>
            </a:pPr>
            <a:r>
              <a:rPr lang="en-US" altLang="en-US" dirty="0" smtClean="0"/>
              <a:t>Allocate difference between cost and book value.</a:t>
            </a:r>
          </a:p>
          <a:p>
            <a:pPr marL="914400" lvl="1" indent="-457200">
              <a:buFont typeface="+mj-lt"/>
              <a:buAutoNum type="arabicParenR"/>
            </a:pPr>
            <a:r>
              <a:rPr lang="en-US" altLang="en-US" dirty="0" smtClean="0"/>
              <a:t>All (100%) of Sid’s revenues, expenses, assets, and liabilities are included in the consolidated totals. The </a:t>
            </a:r>
            <a:r>
              <a:rPr lang="en-US" altLang="en-US" dirty="0" err="1" smtClean="0"/>
              <a:t>noncontrolling</a:t>
            </a:r>
            <a:r>
              <a:rPr lang="en-US" altLang="en-US" dirty="0" smtClean="0"/>
              <a:t> interest’s share of income and net assets are shown as separate line items.</a:t>
            </a:r>
          </a:p>
          <a:p>
            <a:endParaRPr lang="en-US" dirty="0"/>
          </a:p>
        </p:txBody>
      </p:sp>
      <p:sp>
        <p:nvSpPr>
          <p:cNvPr id="2" name="Slide Number Placeholder 1"/>
          <p:cNvSpPr>
            <a:spLocks noGrp="1"/>
          </p:cNvSpPr>
          <p:nvPr>
            <p:ph type="sldNum" sz="quarter" idx="12"/>
          </p:nvPr>
        </p:nvSpPr>
        <p:spPr/>
        <p:txBody>
          <a:bodyPr/>
          <a:lstStyle/>
          <a:p>
            <a:fld id="{0B62EAB1-D80C-4217-BFF0-836E2E1B9F25}" type="slidenum">
              <a:rPr lang="en-US" smtClean="0"/>
              <a:pPr/>
              <a:t>34</a:t>
            </a:fld>
            <a:endParaRPr lang="en-US"/>
          </a:p>
        </p:txBody>
      </p:sp>
      <p:sp>
        <p:nvSpPr>
          <p:cNvPr id="942085" name="Text Box 5"/>
          <p:cNvSpPr txBox="1">
            <a:spLocks noChangeArrowheads="1"/>
          </p:cNvSpPr>
          <p:nvPr/>
        </p:nvSpPr>
        <p:spPr bwMode="auto">
          <a:xfrm>
            <a:off x="1295400" y="6369050"/>
            <a:ext cx="7696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a:cs typeface="+mn-cs"/>
              </a:rPr>
              <a:t>LO 5  Workpapers eliminating entries after acquisition (cost method).</a:t>
            </a:r>
          </a:p>
        </p:txBody>
      </p:sp>
    </p:spTree>
    <p:extLst>
      <p:ext uri="{BB962C8B-B14F-4D97-AF65-F5344CB8AC3E}">
        <p14:creationId xmlns:p14="http://schemas.microsoft.com/office/powerpoint/2010/main" val="834244470"/>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27" name="Rectangle 7"/>
          <p:cNvSpPr>
            <a:spLocks noGrp="1" noChangeArrowheads="1"/>
          </p:cNvSpPr>
          <p:nvPr>
            <p:ph type="title"/>
          </p:nvPr>
        </p:nvSpPr>
        <p:spPr/>
        <p:txBody>
          <a:bodyPr/>
          <a:lstStyle/>
          <a:p>
            <a:r>
              <a:rPr lang="en-US" altLang="en-US" sz="3600" dirty="0" smtClean="0"/>
              <a:t>Recording Investments – Equity Method </a:t>
            </a:r>
          </a:p>
        </p:txBody>
      </p:sp>
      <p:sp>
        <p:nvSpPr>
          <p:cNvPr id="5" name="Content Placeholder 4"/>
          <p:cNvSpPr>
            <a:spLocks noGrp="1"/>
          </p:cNvSpPr>
          <p:nvPr>
            <p:ph idx="1"/>
          </p:nvPr>
        </p:nvSpPr>
        <p:spPr>
          <a:xfrm>
            <a:off x="304800" y="1798637"/>
            <a:ext cx="8534400" cy="4525963"/>
          </a:xfrm>
        </p:spPr>
        <p:txBody>
          <a:bodyPr>
            <a:normAutofit fontScale="92500" lnSpcReduction="20000"/>
          </a:bodyPr>
          <a:lstStyle/>
          <a:p>
            <a:pPr marL="0" indent="0">
              <a:buNone/>
            </a:pPr>
            <a:r>
              <a:rPr lang="en-US" altLang="en-US" b="1" dirty="0" smtClean="0">
                <a:solidFill>
                  <a:srgbClr val="0082B1"/>
                </a:solidFill>
              </a:rPr>
              <a:t>Investment Carried at Equity—Year of Acquisition</a:t>
            </a:r>
          </a:p>
          <a:p>
            <a:pPr marL="0" indent="0">
              <a:buNone/>
            </a:pPr>
            <a:r>
              <a:rPr lang="en-US" altLang="en-US" b="1" dirty="0" smtClean="0">
                <a:solidFill>
                  <a:srgbClr val="800000"/>
                </a:solidFill>
              </a:rPr>
              <a:t>P4-12:  </a:t>
            </a:r>
            <a:r>
              <a:rPr lang="en-US" altLang="en-US" dirty="0" smtClean="0"/>
              <a:t>On January 1, 2012, Parker Company purchased 90% of the outstanding common stock of Sid Company for $180,000. At that time, Sid’s stockholders’ equity consisted of common stock, $120,000; other contributed capital, $20,000; and retained earnings, $25,000. Assume that any difference between book value of equity and the value implied by the purchase price is attributable to land.</a:t>
            </a:r>
          </a:p>
          <a:p>
            <a:pPr marL="0" indent="0">
              <a:buNone/>
            </a:pPr>
            <a:endParaRPr lang="en-US" altLang="en-US" b="1" dirty="0" smtClean="0"/>
          </a:p>
          <a:p>
            <a:pPr marL="0" indent="0"/>
            <a:r>
              <a:rPr lang="en-US" altLang="en-US" b="1" dirty="0" smtClean="0"/>
              <a:t>   Required:  </a:t>
            </a:r>
            <a:r>
              <a:rPr lang="en-US" altLang="en-US" dirty="0" smtClean="0"/>
              <a:t>Prepare a consolidated statements workpaper on </a:t>
            </a:r>
          </a:p>
          <a:p>
            <a:pPr marL="0" indent="0">
              <a:buNone/>
            </a:pPr>
            <a:r>
              <a:rPr lang="en-US" altLang="en-US" b="1" dirty="0" smtClean="0"/>
              <a:t>	A. </a:t>
            </a:r>
            <a:r>
              <a:rPr lang="en-US" altLang="en-US" dirty="0" smtClean="0"/>
              <a:t>Dec. 31, 2012.</a:t>
            </a:r>
          </a:p>
          <a:p>
            <a:pPr marL="0" indent="0">
              <a:buNone/>
            </a:pPr>
            <a:r>
              <a:rPr lang="en-US" altLang="en-US" b="1" dirty="0" smtClean="0"/>
              <a:t>	B. </a:t>
            </a:r>
            <a:r>
              <a:rPr lang="en-US" altLang="en-US" dirty="0" smtClean="0"/>
              <a:t>Dec. 31, 2013.</a:t>
            </a:r>
          </a:p>
          <a:p>
            <a:endParaRPr lang="en-US" dirty="0"/>
          </a:p>
        </p:txBody>
      </p:sp>
      <p:sp>
        <p:nvSpPr>
          <p:cNvPr id="2" name="Slide Number Placeholder 1"/>
          <p:cNvSpPr>
            <a:spLocks noGrp="1"/>
          </p:cNvSpPr>
          <p:nvPr>
            <p:ph type="sldNum" sz="quarter" idx="12"/>
          </p:nvPr>
        </p:nvSpPr>
        <p:spPr/>
        <p:txBody>
          <a:bodyPr/>
          <a:lstStyle/>
          <a:p>
            <a:fld id="{0B62EAB1-D80C-4217-BFF0-836E2E1B9F25}" type="slidenum">
              <a:rPr lang="en-US" smtClean="0"/>
              <a:pPr/>
              <a:t>35</a:t>
            </a:fld>
            <a:endParaRPr lang="en-US"/>
          </a:p>
        </p:txBody>
      </p:sp>
      <p:sp>
        <p:nvSpPr>
          <p:cNvPr id="952328" name="Text Box 8"/>
          <p:cNvSpPr txBox="1">
            <a:spLocks noChangeArrowheads="1"/>
          </p:cNvSpPr>
          <p:nvPr/>
        </p:nvSpPr>
        <p:spPr bwMode="auto">
          <a:xfrm>
            <a:off x="1295400" y="6369050"/>
            <a:ext cx="7696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dirty="0">
                <a:cs typeface="+mn-cs"/>
              </a:rPr>
              <a:t>LO 5  </a:t>
            </a:r>
            <a:r>
              <a:rPr lang="en-US" sz="1600" b="1" i="1" dirty="0" err="1">
                <a:cs typeface="+mn-cs"/>
              </a:rPr>
              <a:t>Workpaper</a:t>
            </a:r>
            <a:r>
              <a:rPr lang="en-US" sz="1600" b="1" i="1" dirty="0">
                <a:cs typeface="+mn-cs"/>
              </a:rPr>
              <a:t> eliminating entries (equity method).</a:t>
            </a:r>
          </a:p>
        </p:txBody>
      </p:sp>
    </p:spTree>
    <p:extLst>
      <p:ext uri="{BB962C8B-B14F-4D97-AF65-F5344CB8AC3E}">
        <p14:creationId xmlns:p14="http://schemas.microsoft.com/office/powerpoint/2010/main" val="60188819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4" name="Object 4"/>
          <p:cNvGraphicFramePr>
            <a:graphicFrameLocks noChangeAspect="1"/>
          </p:cNvGraphicFramePr>
          <p:nvPr>
            <p:extLst>
              <p:ext uri="{D42A27DB-BD31-4B8C-83A1-F6EECF244321}">
                <p14:modId xmlns:p14="http://schemas.microsoft.com/office/powerpoint/2010/main" val="2684913337"/>
              </p:ext>
            </p:extLst>
          </p:nvPr>
        </p:nvGraphicFramePr>
        <p:xfrm>
          <a:off x="845068" y="1887538"/>
          <a:ext cx="7536932" cy="3598862"/>
        </p:xfrm>
        <a:graphic>
          <a:graphicData uri="http://schemas.openxmlformats.org/presentationml/2006/ole">
            <mc:AlternateContent xmlns:mc="http://schemas.openxmlformats.org/markup-compatibility/2006">
              <mc:Choice xmlns:v="urn:schemas-microsoft-com:vml" Requires="v">
                <p:oleObj spid="_x0000_s33802" name="Worksheet" r:id="rId5" imgW="10261600" imgH="4635500" progId="Excel.Sheet.8">
                  <p:embed/>
                </p:oleObj>
              </mc:Choice>
              <mc:Fallback>
                <p:oleObj name="Worksheet" r:id="rId5" imgW="10261600" imgH="46355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5068" y="1887538"/>
                        <a:ext cx="7536932" cy="35988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35" name="Rectangle 5"/>
          <p:cNvSpPr>
            <a:spLocks noChangeArrowheads="1"/>
          </p:cNvSpPr>
          <p:nvPr/>
        </p:nvSpPr>
        <p:spPr bwMode="auto">
          <a:xfrm>
            <a:off x="228600" y="1447800"/>
            <a:ext cx="8534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r>
              <a:rPr lang="en-US" altLang="en-US" sz="2000" b="1" dirty="0">
                <a:solidFill>
                  <a:srgbClr val="800000"/>
                </a:solidFill>
                <a:latin typeface="+mj-lt"/>
              </a:rPr>
              <a:t>P4-12:  </a:t>
            </a:r>
            <a:r>
              <a:rPr lang="en-US" altLang="en-US" sz="2000" dirty="0">
                <a:latin typeface="+mj-lt"/>
              </a:rPr>
              <a:t>Begin the consolidating process by preparing a Computation and Allocation Schedule, as follows:</a:t>
            </a:r>
            <a:endParaRPr lang="en-US" altLang="en-US" sz="2000" b="1" dirty="0">
              <a:latin typeface="+mj-lt"/>
            </a:endParaRPr>
          </a:p>
        </p:txBody>
      </p:sp>
      <p:sp>
        <p:nvSpPr>
          <p:cNvPr id="18436" name="Rectangle 6"/>
          <p:cNvSpPr>
            <a:spLocks noChangeArrowheads="1"/>
          </p:cNvSpPr>
          <p:nvPr/>
        </p:nvSpPr>
        <p:spPr bwMode="auto">
          <a:xfrm>
            <a:off x="1828800" y="5638800"/>
            <a:ext cx="5791200" cy="685800"/>
          </a:xfrm>
          <a:prstGeom prst="rect">
            <a:avLst/>
          </a:prstGeom>
          <a:solidFill>
            <a:srgbClr val="FFFF99"/>
          </a:solidFill>
          <a:ln w="28575">
            <a:solidFill>
              <a:schemeClr val="tx1"/>
            </a:solidFill>
            <a:miter lim="800000"/>
            <a:headEnd/>
            <a:tailEnd/>
          </a:ln>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gn="ctr"/>
            <a:r>
              <a:rPr lang="en-US" altLang="en-US" sz="2000">
                <a:latin typeface="+mj-lt"/>
              </a:rPr>
              <a:t>Difference between implied and book values is established only at the date of acquisition.</a:t>
            </a:r>
          </a:p>
        </p:txBody>
      </p:sp>
      <p:sp>
        <p:nvSpPr>
          <p:cNvPr id="954376" name="Rectangle 8"/>
          <p:cNvSpPr>
            <a:spLocks noGrp="1" noChangeArrowheads="1"/>
          </p:cNvSpPr>
          <p:nvPr>
            <p:ph type="title"/>
          </p:nvPr>
        </p:nvSpPr>
        <p:spPr/>
        <p:txBody>
          <a:bodyPr/>
          <a:lstStyle/>
          <a:p>
            <a:r>
              <a:rPr lang="en-US" altLang="en-US" sz="3600" dirty="0" smtClean="0"/>
              <a:t>Recording Investments – Equity Method </a:t>
            </a:r>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36</a:t>
            </a:fld>
            <a:endParaRPr lang="en-US">
              <a:latin typeface="+mj-lt"/>
            </a:endParaRPr>
          </a:p>
        </p:txBody>
      </p:sp>
      <p:sp>
        <p:nvSpPr>
          <p:cNvPr id="954377" name="Text Box 9"/>
          <p:cNvSpPr txBox="1">
            <a:spLocks noChangeArrowheads="1"/>
          </p:cNvSpPr>
          <p:nvPr/>
        </p:nvSpPr>
        <p:spPr bwMode="auto">
          <a:xfrm>
            <a:off x="1295400" y="6369050"/>
            <a:ext cx="7696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dirty="0">
                <a:latin typeface="+mj-lt"/>
                <a:cs typeface="+mn-cs"/>
              </a:rPr>
              <a:t>LO 5  </a:t>
            </a:r>
            <a:r>
              <a:rPr lang="en-US" sz="1600" b="1" i="1" dirty="0" err="1">
                <a:latin typeface="+mj-lt"/>
                <a:cs typeface="+mn-cs"/>
              </a:rPr>
              <a:t>Workpaper</a:t>
            </a:r>
            <a:r>
              <a:rPr lang="en-US" sz="1600" b="1" i="1" dirty="0">
                <a:latin typeface="+mj-lt"/>
                <a:cs typeface="+mn-cs"/>
              </a:rPr>
              <a:t> eliminating entries (equity method).</a:t>
            </a:r>
          </a:p>
        </p:txBody>
      </p:sp>
    </p:spTree>
    <p:extLst>
      <p:ext uri="{BB962C8B-B14F-4D97-AF65-F5344CB8AC3E}">
        <p14:creationId xmlns:p14="http://schemas.microsoft.com/office/powerpoint/2010/main" val="4094938819"/>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ChangeArrowheads="1"/>
          </p:cNvSpPr>
          <p:nvPr/>
        </p:nvSpPr>
        <p:spPr bwMode="auto">
          <a:xfrm>
            <a:off x="228600" y="2362200"/>
            <a:ext cx="3352800" cy="34290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nSpc>
                <a:spcPct val="115000"/>
              </a:lnSpc>
              <a:spcBef>
                <a:spcPct val="35000"/>
              </a:spcBef>
              <a:buClr>
                <a:schemeClr val="accent2"/>
              </a:buClr>
              <a:buSzPct val="75000"/>
              <a:buFont typeface="Wingdings" pitchFamily="2" charset="2"/>
              <a:buNone/>
            </a:pPr>
            <a:r>
              <a:rPr lang="en-US" altLang="en-US" sz="2000" dirty="0">
                <a:solidFill>
                  <a:srgbClr val="000000"/>
                </a:solidFill>
                <a:latin typeface="+mj-lt"/>
              </a:rPr>
              <a:t>On December 31, </a:t>
            </a:r>
            <a:r>
              <a:rPr lang="en-US" altLang="en-US" sz="2000" dirty="0" smtClean="0">
                <a:solidFill>
                  <a:srgbClr val="000000"/>
                </a:solidFill>
                <a:latin typeface="+mj-lt"/>
              </a:rPr>
              <a:t>2012, </a:t>
            </a:r>
            <a:r>
              <a:rPr lang="en-US" altLang="en-US" sz="2000" dirty="0">
                <a:solidFill>
                  <a:srgbClr val="000000"/>
                </a:solidFill>
                <a:latin typeface="+mj-lt"/>
              </a:rPr>
              <a:t>the two companies’ trial balances were as follows:</a:t>
            </a:r>
          </a:p>
          <a:p>
            <a:pPr>
              <a:lnSpc>
                <a:spcPct val="115000"/>
              </a:lnSpc>
              <a:spcBef>
                <a:spcPct val="35000"/>
              </a:spcBef>
              <a:buClr>
                <a:schemeClr val="accent2"/>
              </a:buClr>
              <a:buSzPct val="75000"/>
              <a:buFont typeface="Wingdings" pitchFamily="2" charset="2"/>
              <a:buNone/>
            </a:pPr>
            <a:r>
              <a:rPr lang="en-US" altLang="en-US" sz="2000" b="1" dirty="0">
                <a:solidFill>
                  <a:srgbClr val="000000"/>
                </a:solidFill>
                <a:latin typeface="+mj-lt"/>
              </a:rPr>
              <a:t>Required  A. </a:t>
            </a:r>
            <a:r>
              <a:rPr lang="en-US" altLang="en-US" sz="2000" dirty="0">
                <a:solidFill>
                  <a:srgbClr val="000000"/>
                </a:solidFill>
                <a:latin typeface="+mj-lt"/>
              </a:rPr>
              <a:t>Prepare a consolidated statements workpaper on December 31, </a:t>
            </a:r>
            <a:r>
              <a:rPr lang="en-US" altLang="en-US" sz="2000" dirty="0" smtClean="0">
                <a:solidFill>
                  <a:srgbClr val="000000"/>
                </a:solidFill>
                <a:latin typeface="+mj-lt"/>
              </a:rPr>
              <a:t>2012. </a:t>
            </a:r>
            <a:endParaRPr lang="en-US" altLang="en-US" sz="2000" dirty="0">
              <a:solidFill>
                <a:srgbClr val="000000"/>
              </a:solidFill>
              <a:latin typeface="+mj-lt"/>
            </a:endParaRPr>
          </a:p>
        </p:txBody>
      </p:sp>
      <p:graphicFrame>
        <p:nvGraphicFramePr>
          <p:cNvPr id="19458" name="Object 5"/>
          <p:cNvGraphicFramePr>
            <a:graphicFrameLocks noChangeAspect="1"/>
          </p:cNvGraphicFramePr>
          <p:nvPr>
            <p:extLst>
              <p:ext uri="{D42A27DB-BD31-4B8C-83A1-F6EECF244321}">
                <p14:modId xmlns:p14="http://schemas.microsoft.com/office/powerpoint/2010/main" val="637067030"/>
              </p:ext>
            </p:extLst>
          </p:nvPr>
        </p:nvGraphicFramePr>
        <p:xfrm>
          <a:off x="4038600" y="1761060"/>
          <a:ext cx="4343400" cy="4563540"/>
        </p:xfrm>
        <a:graphic>
          <a:graphicData uri="http://schemas.openxmlformats.org/presentationml/2006/ole">
            <mc:AlternateContent xmlns:mc="http://schemas.openxmlformats.org/markup-compatibility/2006">
              <mc:Choice xmlns:v="urn:schemas-microsoft-com:vml" Requires="v">
                <p:oleObj spid="_x0000_s34826" name="Worksheet" r:id="rId5" imgW="6235700" imgH="6565900" progId="Excel.Sheet.8">
                  <p:embed/>
                </p:oleObj>
              </mc:Choice>
              <mc:Fallback>
                <p:oleObj name="Worksheet" r:id="rId5" imgW="6235700" imgH="65659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38600" y="1761060"/>
                        <a:ext cx="4343400" cy="45635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56424" name="Rectangle 8"/>
          <p:cNvSpPr>
            <a:spLocks noGrp="1" noChangeArrowheads="1"/>
          </p:cNvSpPr>
          <p:nvPr>
            <p:ph type="title"/>
          </p:nvPr>
        </p:nvSpPr>
        <p:spPr/>
        <p:txBody>
          <a:bodyPr/>
          <a:lstStyle/>
          <a:p>
            <a:r>
              <a:rPr lang="en-US" altLang="en-US" sz="3600" dirty="0" smtClean="0"/>
              <a:t>Recording Investments – Equity Method </a:t>
            </a:r>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37</a:t>
            </a:fld>
            <a:endParaRPr lang="en-US">
              <a:latin typeface="+mj-lt"/>
            </a:endParaRPr>
          </a:p>
        </p:txBody>
      </p:sp>
      <p:sp>
        <p:nvSpPr>
          <p:cNvPr id="956425" name="Text Box 9"/>
          <p:cNvSpPr txBox="1">
            <a:spLocks noChangeArrowheads="1"/>
          </p:cNvSpPr>
          <p:nvPr/>
        </p:nvSpPr>
        <p:spPr bwMode="auto">
          <a:xfrm>
            <a:off x="1295400" y="6369050"/>
            <a:ext cx="7696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dirty="0">
                <a:latin typeface="+mj-lt"/>
                <a:cs typeface="+mn-cs"/>
              </a:rPr>
              <a:t>LO 5  </a:t>
            </a:r>
            <a:r>
              <a:rPr lang="en-US" sz="1600" b="1" i="1" dirty="0" err="1">
                <a:latin typeface="+mj-lt"/>
                <a:cs typeface="+mn-cs"/>
              </a:rPr>
              <a:t>Workpaper</a:t>
            </a:r>
            <a:r>
              <a:rPr lang="en-US" sz="1600" b="1" i="1" dirty="0">
                <a:latin typeface="+mj-lt"/>
                <a:cs typeface="+mn-cs"/>
              </a:rPr>
              <a:t> eliminating entries (equity method).</a:t>
            </a:r>
          </a:p>
        </p:txBody>
      </p:sp>
      <p:sp>
        <p:nvSpPr>
          <p:cNvPr id="19462" name="Rectangle 11"/>
          <p:cNvSpPr>
            <a:spLocks noChangeArrowheads="1"/>
          </p:cNvSpPr>
          <p:nvPr/>
        </p:nvSpPr>
        <p:spPr bwMode="auto">
          <a:xfrm>
            <a:off x="152400" y="1600200"/>
            <a:ext cx="3657600" cy="6096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r>
              <a:rPr lang="en-US" altLang="en-US" sz="2000" b="1" dirty="0">
                <a:solidFill>
                  <a:srgbClr val="800000"/>
                </a:solidFill>
                <a:latin typeface="+mj-lt"/>
              </a:rPr>
              <a:t>P4-12:  </a:t>
            </a:r>
            <a:r>
              <a:rPr lang="en-US" altLang="en-US" sz="2000" b="1" dirty="0">
                <a:latin typeface="+mj-lt"/>
              </a:rPr>
              <a:t>A. 2010   </a:t>
            </a:r>
            <a:r>
              <a:rPr lang="en-US" altLang="en-US" sz="2000" b="1" dirty="0">
                <a:solidFill>
                  <a:srgbClr val="0082B1"/>
                </a:solidFill>
                <a:latin typeface="+mj-lt"/>
              </a:rPr>
              <a:t>Year of Acquisition</a:t>
            </a:r>
          </a:p>
        </p:txBody>
      </p:sp>
    </p:spTree>
    <p:extLst>
      <p:ext uri="{BB962C8B-B14F-4D97-AF65-F5344CB8AC3E}">
        <p14:creationId xmlns:p14="http://schemas.microsoft.com/office/powerpoint/2010/main" val="3652961702"/>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482" name="Object 3"/>
          <p:cNvGraphicFramePr>
            <a:graphicFrameLocks noChangeAspect="1"/>
          </p:cNvGraphicFramePr>
          <p:nvPr>
            <p:extLst>
              <p:ext uri="{D42A27DB-BD31-4B8C-83A1-F6EECF244321}">
                <p14:modId xmlns:p14="http://schemas.microsoft.com/office/powerpoint/2010/main" val="2200501848"/>
              </p:ext>
            </p:extLst>
          </p:nvPr>
        </p:nvGraphicFramePr>
        <p:xfrm>
          <a:off x="228600" y="2222500"/>
          <a:ext cx="8686800" cy="4330700"/>
        </p:xfrm>
        <a:graphic>
          <a:graphicData uri="http://schemas.openxmlformats.org/presentationml/2006/ole">
            <mc:AlternateContent xmlns:mc="http://schemas.openxmlformats.org/markup-compatibility/2006">
              <mc:Choice xmlns:v="urn:schemas-microsoft-com:vml" Requires="v">
                <p:oleObj spid="_x0000_s35850" name="Worksheet" r:id="rId5" imgW="13436600" imgH="5930900" progId="Excel.Sheet.8">
                  <p:embed/>
                </p:oleObj>
              </mc:Choice>
              <mc:Fallback>
                <p:oleObj name="Worksheet" r:id="rId5" imgW="13436600" imgH="59309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 y="2222500"/>
                        <a:ext cx="8686800" cy="433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58471" name="Rectangle 7"/>
          <p:cNvSpPr>
            <a:spLocks noGrp="1" noChangeArrowheads="1"/>
          </p:cNvSpPr>
          <p:nvPr>
            <p:ph type="title"/>
          </p:nvPr>
        </p:nvSpPr>
        <p:spPr/>
        <p:txBody>
          <a:bodyPr/>
          <a:lstStyle/>
          <a:p>
            <a:r>
              <a:rPr lang="en-US" altLang="en-US" sz="3600" smtClean="0"/>
              <a:t>Recording Investments – Equity Method </a:t>
            </a:r>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38</a:t>
            </a:fld>
            <a:endParaRPr lang="en-US">
              <a:latin typeface="+mj-lt"/>
            </a:endParaRPr>
          </a:p>
        </p:txBody>
      </p:sp>
      <p:sp>
        <p:nvSpPr>
          <p:cNvPr id="958472" name="Text Box 8"/>
          <p:cNvSpPr txBox="1">
            <a:spLocks noChangeArrowheads="1"/>
          </p:cNvSpPr>
          <p:nvPr/>
        </p:nvSpPr>
        <p:spPr bwMode="auto">
          <a:xfrm>
            <a:off x="1295400" y="6369050"/>
            <a:ext cx="7696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a:latin typeface="+mj-lt"/>
                <a:cs typeface="+mn-cs"/>
              </a:rPr>
              <a:t>LO 5  Workpaper eliminating entries (equity method).</a:t>
            </a:r>
          </a:p>
        </p:txBody>
      </p:sp>
      <p:sp>
        <p:nvSpPr>
          <p:cNvPr id="20485" name="Rectangle 10"/>
          <p:cNvSpPr>
            <a:spLocks noChangeArrowheads="1"/>
          </p:cNvSpPr>
          <p:nvPr/>
        </p:nvSpPr>
        <p:spPr bwMode="auto">
          <a:xfrm>
            <a:off x="228600" y="1676400"/>
            <a:ext cx="8153400" cy="3810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r>
              <a:rPr lang="en-US" altLang="en-US" sz="2000" b="1" dirty="0">
                <a:solidFill>
                  <a:srgbClr val="800000"/>
                </a:solidFill>
                <a:latin typeface="+mj-lt"/>
              </a:rPr>
              <a:t>P4-12:  </a:t>
            </a:r>
            <a:r>
              <a:rPr lang="en-US" altLang="en-US" sz="2000" b="1" dirty="0">
                <a:latin typeface="+mj-lt"/>
              </a:rPr>
              <a:t>A. </a:t>
            </a:r>
            <a:r>
              <a:rPr lang="en-US" altLang="en-US" sz="2000" b="1" dirty="0" smtClean="0">
                <a:latin typeface="+mj-lt"/>
              </a:rPr>
              <a:t>2012   </a:t>
            </a:r>
            <a:r>
              <a:rPr lang="en-US" altLang="en-US" sz="2000" b="1" dirty="0">
                <a:solidFill>
                  <a:srgbClr val="0082B1"/>
                </a:solidFill>
                <a:latin typeface="+mj-lt"/>
              </a:rPr>
              <a:t>Year of Acquisition</a:t>
            </a:r>
          </a:p>
        </p:txBody>
      </p:sp>
    </p:spTree>
    <p:extLst>
      <p:ext uri="{BB962C8B-B14F-4D97-AF65-F5344CB8AC3E}">
        <p14:creationId xmlns:p14="http://schemas.microsoft.com/office/powerpoint/2010/main" val="1752896558"/>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06" name="Object 4"/>
          <p:cNvGraphicFramePr>
            <a:graphicFrameLocks noChangeAspect="1"/>
          </p:cNvGraphicFramePr>
          <p:nvPr>
            <p:extLst>
              <p:ext uri="{D42A27DB-BD31-4B8C-83A1-F6EECF244321}">
                <p14:modId xmlns:p14="http://schemas.microsoft.com/office/powerpoint/2010/main" val="148812710"/>
              </p:ext>
            </p:extLst>
          </p:nvPr>
        </p:nvGraphicFramePr>
        <p:xfrm>
          <a:off x="436563" y="1868514"/>
          <a:ext cx="8174037" cy="4532286"/>
        </p:xfrm>
        <a:graphic>
          <a:graphicData uri="http://schemas.openxmlformats.org/presentationml/2006/ole">
            <mc:AlternateContent xmlns:mc="http://schemas.openxmlformats.org/markup-compatibility/2006">
              <mc:Choice xmlns:v="urn:schemas-microsoft-com:vml" Requires="v">
                <p:oleObj spid="_x0000_s36874" name="Worksheet" r:id="rId5" imgW="11861800" imgH="6591300" progId="Excel.Sheet.8">
                  <p:embed/>
                </p:oleObj>
              </mc:Choice>
              <mc:Fallback>
                <p:oleObj name="Worksheet" r:id="rId5" imgW="11861800" imgH="65913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6563" y="1868514"/>
                        <a:ext cx="8174037" cy="453228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60519" name="Rectangle 7"/>
          <p:cNvSpPr>
            <a:spLocks noGrp="1" noChangeArrowheads="1"/>
          </p:cNvSpPr>
          <p:nvPr>
            <p:ph type="title"/>
          </p:nvPr>
        </p:nvSpPr>
        <p:spPr/>
        <p:txBody>
          <a:bodyPr/>
          <a:lstStyle/>
          <a:p>
            <a:r>
              <a:rPr lang="en-US" altLang="en-US" sz="3600" dirty="0" smtClean="0"/>
              <a:t>Recording Investments – Equity Method </a:t>
            </a:r>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39</a:t>
            </a:fld>
            <a:endParaRPr lang="en-US">
              <a:latin typeface="+mj-lt"/>
            </a:endParaRPr>
          </a:p>
        </p:txBody>
      </p:sp>
      <p:sp>
        <p:nvSpPr>
          <p:cNvPr id="21508" name="Rectangle 9"/>
          <p:cNvSpPr>
            <a:spLocks noChangeArrowheads="1"/>
          </p:cNvSpPr>
          <p:nvPr/>
        </p:nvSpPr>
        <p:spPr bwMode="auto">
          <a:xfrm>
            <a:off x="228600" y="1524000"/>
            <a:ext cx="8153400" cy="3810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r>
              <a:rPr lang="en-US" altLang="en-US" sz="2000" b="1" dirty="0">
                <a:solidFill>
                  <a:srgbClr val="800000"/>
                </a:solidFill>
                <a:latin typeface="+mj-lt"/>
              </a:rPr>
              <a:t>P4-12:  </a:t>
            </a:r>
            <a:r>
              <a:rPr lang="en-US" altLang="en-US" sz="2000" b="1" dirty="0">
                <a:latin typeface="+mj-lt"/>
              </a:rPr>
              <a:t>A. </a:t>
            </a:r>
            <a:r>
              <a:rPr lang="en-US" altLang="en-US" sz="2000" b="1" dirty="0" smtClean="0">
                <a:latin typeface="+mj-lt"/>
              </a:rPr>
              <a:t>2012   </a:t>
            </a:r>
            <a:r>
              <a:rPr lang="en-US" altLang="en-US" sz="2000" b="1" dirty="0">
                <a:solidFill>
                  <a:srgbClr val="0082B1"/>
                </a:solidFill>
                <a:latin typeface="+mj-lt"/>
              </a:rPr>
              <a:t>Year of Acquisition</a:t>
            </a:r>
          </a:p>
        </p:txBody>
      </p:sp>
      <p:sp>
        <p:nvSpPr>
          <p:cNvPr id="21509" name="AutoShape 10"/>
          <p:cNvSpPr>
            <a:spLocks/>
          </p:cNvSpPr>
          <p:nvPr/>
        </p:nvSpPr>
        <p:spPr bwMode="auto">
          <a:xfrm>
            <a:off x="6400800" y="2743200"/>
            <a:ext cx="152400" cy="457200"/>
          </a:xfrm>
          <a:prstGeom prst="rightBrace">
            <a:avLst>
              <a:gd name="adj1" fmla="val 25000"/>
              <a:gd name="adj2" fmla="val 50000"/>
            </a:avLst>
          </a:prstGeom>
          <a:noFill/>
          <a:ln w="28575" cap="sq">
            <a:solidFill>
              <a:srgbClr val="8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gn="ctr"/>
            <a:endParaRPr lang="en-US" altLang="en-US">
              <a:latin typeface="+mj-lt"/>
            </a:endParaRPr>
          </a:p>
        </p:txBody>
      </p:sp>
      <p:sp>
        <p:nvSpPr>
          <p:cNvPr id="960523" name="Text Box 11"/>
          <p:cNvSpPr txBox="1">
            <a:spLocks noChangeArrowheads="1"/>
          </p:cNvSpPr>
          <p:nvPr/>
        </p:nvSpPr>
        <p:spPr bwMode="auto">
          <a:xfrm>
            <a:off x="1295400" y="6369050"/>
            <a:ext cx="7696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a:latin typeface="+mj-lt"/>
                <a:cs typeface="+mn-cs"/>
              </a:rPr>
              <a:t>LO 5  Workpaper eliminating entries (equity method).</a:t>
            </a:r>
          </a:p>
        </p:txBody>
      </p:sp>
    </p:spTree>
    <p:extLst>
      <p:ext uri="{BB962C8B-B14F-4D97-AF65-F5344CB8AC3E}">
        <p14:creationId xmlns:p14="http://schemas.microsoft.com/office/powerpoint/2010/main" val="158455763"/>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059" name="Rectangle 11"/>
          <p:cNvSpPr>
            <a:spLocks noGrp="1" noChangeArrowheads="1"/>
          </p:cNvSpPr>
          <p:nvPr>
            <p:ph type="title"/>
          </p:nvPr>
        </p:nvSpPr>
        <p:spPr/>
        <p:txBody>
          <a:bodyPr/>
          <a:lstStyle/>
          <a:p>
            <a:r>
              <a:rPr lang="en-US" smtClean="0"/>
              <a:t>Investments in Stock</a:t>
            </a:r>
          </a:p>
        </p:txBody>
      </p:sp>
      <p:sp>
        <p:nvSpPr>
          <p:cNvPr id="8" name="Content Placeholder 7"/>
          <p:cNvSpPr>
            <a:spLocks noGrp="1"/>
          </p:cNvSpPr>
          <p:nvPr>
            <p:ph idx="1"/>
          </p:nvPr>
        </p:nvSpPr>
        <p:spPr/>
        <p:txBody>
          <a:bodyPr>
            <a:normAutofit fontScale="92500" lnSpcReduction="20000"/>
          </a:bodyPr>
          <a:lstStyle/>
          <a:p>
            <a:r>
              <a:rPr lang="en-US" altLang="en-US" dirty="0" smtClean="0"/>
              <a:t>Investments in voting stock may be consolidated, or separately reported at </a:t>
            </a:r>
          </a:p>
          <a:p>
            <a:pPr lvl="1"/>
            <a:r>
              <a:rPr lang="en-US" altLang="en-US" dirty="0" smtClean="0"/>
              <a:t>cost, </a:t>
            </a:r>
          </a:p>
          <a:p>
            <a:pPr lvl="1"/>
            <a:r>
              <a:rPr lang="en-US" altLang="en-US" dirty="0" smtClean="0"/>
              <a:t>fair value, or </a:t>
            </a:r>
          </a:p>
          <a:p>
            <a:pPr lvl="1"/>
            <a:r>
              <a:rPr lang="en-US" altLang="en-US" dirty="0" smtClean="0"/>
              <a:t>carrying value of equity.</a:t>
            </a:r>
          </a:p>
          <a:p>
            <a:r>
              <a:rPr lang="en-US" altLang="en-US" dirty="0" smtClean="0"/>
              <a:t>The method of reporting adopted depends on a number of factors including</a:t>
            </a:r>
          </a:p>
          <a:p>
            <a:pPr lvl="1"/>
            <a:r>
              <a:rPr lang="en-US" altLang="en-US" dirty="0" smtClean="0"/>
              <a:t>size of investment</a:t>
            </a:r>
          </a:p>
          <a:p>
            <a:pPr lvl="1"/>
            <a:r>
              <a:rPr lang="en-US" altLang="en-US" dirty="0" smtClean="0"/>
              <a:t>extent to which the investor exercises control over activities of the investee</a:t>
            </a:r>
          </a:p>
          <a:p>
            <a:pPr lvl="1"/>
            <a:r>
              <a:rPr lang="en-US" altLang="en-US" dirty="0" smtClean="0"/>
              <a:t>marketability of the securities.</a:t>
            </a:r>
          </a:p>
          <a:p>
            <a:endParaRPr lang="en-US" dirty="0"/>
          </a:p>
        </p:txBody>
      </p:sp>
      <p:sp>
        <p:nvSpPr>
          <p:cNvPr id="2" name="Slide Number Placeholder 1"/>
          <p:cNvSpPr>
            <a:spLocks noGrp="1"/>
          </p:cNvSpPr>
          <p:nvPr>
            <p:ph type="sldNum" sz="quarter" idx="12"/>
          </p:nvPr>
        </p:nvSpPr>
        <p:spPr/>
        <p:txBody>
          <a:bodyPr/>
          <a:lstStyle/>
          <a:p>
            <a:fld id="{0B62EAB1-D80C-4217-BFF0-836E2E1B9F25}" type="slidenum">
              <a:rPr lang="en-US" smtClean="0"/>
              <a:pPr/>
              <a:t>4</a:t>
            </a:fld>
            <a:endParaRPr lang="en-US"/>
          </a:p>
        </p:txBody>
      </p:sp>
    </p:spTree>
    <p:extLst>
      <p:ext uri="{BB962C8B-B14F-4D97-AF65-F5344CB8AC3E}">
        <p14:creationId xmlns:p14="http://schemas.microsoft.com/office/powerpoint/2010/main" val="265301177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68" name="Rectangle 8"/>
          <p:cNvSpPr>
            <a:spLocks noGrp="1" noChangeArrowheads="1"/>
          </p:cNvSpPr>
          <p:nvPr>
            <p:ph type="title"/>
          </p:nvPr>
        </p:nvSpPr>
        <p:spPr/>
        <p:txBody>
          <a:bodyPr/>
          <a:lstStyle/>
          <a:p>
            <a:r>
              <a:rPr lang="en-US" altLang="en-US" sz="3600" dirty="0" smtClean="0"/>
              <a:t>Recording Investments – Equity Method </a:t>
            </a:r>
          </a:p>
        </p:txBody>
      </p:sp>
      <p:sp>
        <p:nvSpPr>
          <p:cNvPr id="8" name="Content Placeholder 7"/>
          <p:cNvSpPr>
            <a:spLocks noGrp="1"/>
          </p:cNvSpPr>
          <p:nvPr>
            <p:ph idx="1"/>
          </p:nvPr>
        </p:nvSpPr>
        <p:spPr/>
        <p:txBody>
          <a:bodyPr/>
          <a:lstStyle/>
          <a:p>
            <a:pPr marL="0" indent="0">
              <a:buNone/>
            </a:pPr>
            <a:r>
              <a:rPr lang="en-US" altLang="en-US" b="1" dirty="0" err="1" smtClean="0">
                <a:solidFill>
                  <a:srgbClr val="0082B1"/>
                </a:solidFill>
              </a:rPr>
              <a:t>Workpaper</a:t>
            </a:r>
            <a:r>
              <a:rPr lang="en-US" altLang="en-US" b="1" dirty="0" smtClean="0">
                <a:solidFill>
                  <a:srgbClr val="0082B1"/>
                </a:solidFill>
              </a:rPr>
              <a:t> Observations</a:t>
            </a:r>
          </a:p>
          <a:p>
            <a:r>
              <a:rPr lang="en-US" altLang="en-US" dirty="0" smtClean="0"/>
              <a:t>The following </a:t>
            </a:r>
            <a:r>
              <a:rPr lang="en-US" altLang="en-US" dirty="0" err="1" smtClean="0"/>
              <a:t>workpaper</a:t>
            </a:r>
            <a:r>
              <a:rPr lang="en-US" altLang="en-US" dirty="0" smtClean="0"/>
              <a:t> entries were made: </a:t>
            </a:r>
          </a:p>
          <a:p>
            <a:pPr marL="457200" lvl="1" indent="0">
              <a:buNone/>
            </a:pPr>
            <a:r>
              <a:rPr lang="en-US" altLang="en-US" dirty="0" smtClean="0"/>
              <a:t>	To eliminate the account “equity in subsidiary income” 	and intercompany dividends.</a:t>
            </a:r>
          </a:p>
          <a:p>
            <a:pPr marL="457200" lvl="1" indent="0">
              <a:buNone/>
            </a:pPr>
            <a:r>
              <a:rPr lang="en-US" altLang="en-US" dirty="0" smtClean="0"/>
              <a:t>	To eliminate the investment account against subsidiary 	equity.</a:t>
            </a:r>
          </a:p>
          <a:p>
            <a:pPr marL="457200" lvl="1" indent="0">
              <a:buNone/>
            </a:pPr>
            <a:r>
              <a:rPr lang="en-US" altLang="en-US" dirty="0" smtClean="0"/>
              <a:t>	To distribute the difference between implied and book 	value of equity acquired.</a:t>
            </a:r>
          </a:p>
          <a:p>
            <a:endParaRPr lang="en-US" dirty="0"/>
          </a:p>
        </p:txBody>
      </p:sp>
      <p:sp>
        <p:nvSpPr>
          <p:cNvPr id="2" name="Slide Number Placeholder 1"/>
          <p:cNvSpPr>
            <a:spLocks noGrp="1"/>
          </p:cNvSpPr>
          <p:nvPr>
            <p:ph type="sldNum" sz="quarter" idx="12"/>
          </p:nvPr>
        </p:nvSpPr>
        <p:spPr/>
        <p:txBody>
          <a:bodyPr/>
          <a:lstStyle/>
          <a:p>
            <a:fld id="{0B62EAB1-D80C-4217-BFF0-836E2E1B9F25}" type="slidenum">
              <a:rPr lang="en-US" smtClean="0"/>
              <a:pPr/>
              <a:t>40</a:t>
            </a:fld>
            <a:endParaRPr lang="en-US"/>
          </a:p>
        </p:txBody>
      </p:sp>
      <p:sp>
        <p:nvSpPr>
          <p:cNvPr id="962569" name="Text Box 9"/>
          <p:cNvSpPr txBox="1">
            <a:spLocks noChangeArrowheads="1"/>
          </p:cNvSpPr>
          <p:nvPr/>
        </p:nvSpPr>
        <p:spPr bwMode="auto">
          <a:xfrm>
            <a:off x="1295400" y="6369050"/>
            <a:ext cx="7696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a:cs typeface="+mn-cs"/>
              </a:rPr>
              <a:t>LO 5  Workpaper eliminating entries (equity method).</a:t>
            </a:r>
          </a:p>
        </p:txBody>
      </p:sp>
      <p:sp>
        <p:nvSpPr>
          <p:cNvPr id="53254" name="Oval 13"/>
          <p:cNvSpPr>
            <a:spLocks noChangeArrowheads="1"/>
          </p:cNvSpPr>
          <p:nvPr/>
        </p:nvSpPr>
        <p:spPr bwMode="auto">
          <a:xfrm>
            <a:off x="838200" y="2622550"/>
            <a:ext cx="228600" cy="228600"/>
          </a:xfrm>
          <a:prstGeom prst="ellipse">
            <a:avLst/>
          </a:prstGeom>
          <a:solidFill>
            <a:srgbClr val="800080"/>
          </a:solidFill>
          <a:ln w="12700" cap="sq">
            <a:solidFill>
              <a:schemeClr val="tx1"/>
            </a:solidFill>
            <a:round/>
            <a:headEnd type="none" w="sm" len="sm"/>
            <a:tailEnd type="none" w="sm" len="sm"/>
          </a:ln>
        </p:spPr>
        <p:txBody>
          <a:bodyPr wrap="none" anchor="ctr"/>
          <a:lstStyle>
            <a:lvl1pPr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gn="ctr"/>
            <a:endParaRPr lang="en-US" altLang="en-US">
              <a:solidFill>
                <a:srgbClr val="660066"/>
              </a:solidFill>
            </a:endParaRPr>
          </a:p>
        </p:txBody>
      </p:sp>
      <p:sp>
        <p:nvSpPr>
          <p:cNvPr id="53255" name="Oval 14"/>
          <p:cNvSpPr>
            <a:spLocks noChangeArrowheads="1"/>
          </p:cNvSpPr>
          <p:nvPr/>
        </p:nvSpPr>
        <p:spPr bwMode="auto">
          <a:xfrm>
            <a:off x="838200" y="3505200"/>
            <a:ext cx="228600" cy="228600"/>
          </a:xfrm>
          <a:prstGeom prst="ellipse">
            <a:avLst/>
          </a:prstGeom>
          <a:solidFill>
            <a:schemeClr val="tx2"/>
          </a:solidFill>
          <a:ln w="12700" cap="sq">
            <a:solidFill>
              <a:schemeClr val="tx1"/>
            </a:solidFill>
            <a:round/>
            <a:headEnd type="none" w="sm" len="sm"/>
            <a:tailEnd type="none" w="sm" len="sm"/>
          </a:ln>
        </p:spPr>
        <p:txBody>
          <a:bodyPr wrap="none" anchor="ctr"/>
          <a:lstStyle>
            <a:lvl1pPr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gn="ctr"/>
            <a:endParaRPr lang="en-US" altLang="en-US">
              <a:solidFill>
                <a:schemeClr val="tx2"/>
              </a:solidFill>
            </a:endParaRPr>
          </a:p>
        </p:txBody>
      </p:sp>
      <p:sp>
        <p:nvSpPr>
          <p:cNvPr id="53256" name="Oval 15"/>
          <p:cNvSpPr>
            <a:spLocks noChangeArrowheads="1"/>
          </p:cNvSpPr>
          <p:nvPr/>
        </p:nvSpPr>
        <p:spPr bwMode="auto">
          <a:xfrm>
            <a:off x="838200" y="4386263"/>
            <a:ext cx="228600" cy="228600"/>
          </a:xfrm>
          <a:prstGeom prst="ellipse">
            <a:avLst/>
          </a:prstGeom>
          <a:solidFill>
            <a:srgbClr val="800000"/>
          </a:solidFill>
          <a:ln w="12700" cap="sq">
            <a:solidFill>
              <a:schemeClr val="tx1"/>
            </a:solidFill>
            <a:round/>
            <a:headEnd type="none" w="sm" len="sm"/>
            <a:tailEnd type="none" w="sm" len="sm"/>
          </a:ln>
        </p:spPr>
        <p:txBody>
          <a:bodyPr wrap="none" anchor="ctr"/>
          <a:lstStyle>
            <a:lvl1pPr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gn="ctr"/>
            <a:endParaRPr lang="en-US" altLang="en-US">
              <a:solidFill>
                <a:schemeClr val="tx2"/>
              </a:solidFill>
            </a:endParaRPr>
          </a:p>
        </p:txBody>
      </p:sp>
    </p:spTree>
    <p:extLst>
      <p:ext uri="{BB962C8B-B14F-4D97-AF65-F5344CB8AC3E}">
        <p14:creationId xmlns:p14="http://schemas.microsoft.com/office/powerpoint/2010/main" val="54138650"/>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ChangeArrowheads="1"/>
          </p:cNvSpPr>
          <p:nvPr/>
        </p:nvSpPr>
        <p:spPr bwMode="auto">
          <a:xfrm>
            <a:off x="228600" y="3429000"/>
            <a:ext cx="3352800" cy="30480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nSpc>
                <a:spcPct val="115000"/>
              </a:lnSpc>
              <a:spcBef>
                <a:spcPct val="35000"/>
              </a:spcBef>
              <a:buClr>
                <a:schemeClr val="accent2"/>
              </a:buClr>
              <a:buSzPct val="75000"/>
              <a:buFont typeface="Wingdings" pitchFamily="2" charset="2"/>
              <a:buNone/>
            </a:pPr>
            <a:r>
              <a:rPr lang="en-US" altLang="en-US" sz="2000" dirty="0">
                <a:solidFill>
                  <a:srgbClr val="000000"/>
                </a:solidFill>
                <a:latin typeface="+mj-lt"/>
              </a:rPr>
              <a:t>On December 31, </a:t>
            </a:r>
            <a:r>
              <a:rPr lang="en-US" altLang="en-US" sz="2000" dirty="0" smtClean="0">
                <a:solidFill>
                  <a:srgbClr val="000000"/>
                </a:solidFill>
                <a:latin typeface="+mj-lt"/>
              </a:rPr>
              <a:t>2013, </a:t>
            </a:r>
            <a:r>
              <a:rPr lang="en-US" altLang="en-US" sz="2000" dirty="0">
                <a:solidFill>
                  <a:srgbClr val="000000"/>
                </a:solidFill>
                <a:latin typeface="+mj-lt"/>
              </a:rPr>
              <a:t>the two companies’ trial balances were as follows at right:</a:t>
            </a:r>
          </a:p>
          <a:p>
            <a:pPr>
              <a:lnSpc>
                <a:spcPct val="115000"/>
              </a:lnSpc>
              <a:spcBef>
                <a:spcPct val="35000"/>
              </a:spcBef>
              <a:buClr>
                <a:schemeClr val="accent2"/>
              </a:buClr>
              <a:buSzPct val="75000"/>
              <a:buFont typeface="Wingdings" pitchFamily="2" charset="2"/>
              <a:buNone/>
            </a:pPr>
            <a:r>
              <a:rPr lang="en-US" altLang="en-US" sz="2000" b="1" dirty="0">
                <a:solidFill>
                  <a:srgbClr val="000000"/>
                </a:solidFill>
                <a:latin typeface="+mj-lt"/>
              </a:rPr>
              <a:t>Required  B. </a:t>
            </a:r>
            <a:r>
              <a:rPr lang="en-US" altLang="en-US" sz="2000" dirty="0">
                <a:solidFill>
                  <a:srgbClr val="000000"/>
                </a:solidFill>
                <a:latin typeface="+mj-lt"/>
              </a:rPr>
              <a:t>Prepare a consolidated statements workpaper on December 31, </a:t>
            </a:r>
            <a:r>
              <a:rPr lang="en-US" altLang="en-US" sz="2000" dirty="0" smtClean="0">
                <a:solidFill>
                  <a:srgbClr val="000000"/>
                </a:solidFill>
                <a:latin typeface="+mj-lt"/>
              </a:rPr>
              <a:t>2013. </a:t>
            </a:r>
            <a:endParaRPr lang="en-US" altLang="en-US" sz="2000" dirty="0">
              <a:solidFill>
                <a:srgbClr val="000000"/>
              </a:solidFill>
              <a:latin typeface="+mj-lt"/>
            </a:endParaRPr>
          </a:p>
        </p:txBody>
      </p:sp>
      <p:sp>
        <p:nvSpPr>
          <p:cNvPr id="22532" name="Rectangle 4"/>
          <p:cNvSpPr>
            <a:spLocks noChangeArrowheads="1"/>
          </p:cNvSpPr>
          <p:nvPr/>
        </p:nvSpPr>
        <p:spPr bwMode="auto">
          <a:xfrm>
            <a:off x="228600" y="2971800"/>
            <a:ext cx="2438400" cy="3810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r>
              <a:rPr lang="en-US" altLang="en-US" sz="2000" b="1" dirty="0">
                <a:solidFill>
                  <a:srgbClr val="800000"/>
                </a:solidFill>
                <a:latin typeface="+mj-lt"/>
              </a:rPr>
              <a:t>P4-12:  </a:t>
            </a:r>
            <a:r>
              <a:rPr lang="en-US" altLang="en-US" sz="2000" b="1" dirty="0">
                <a:latin typeface="+mj-lt"/>
              </a:rPr>
              <a:t>B. </a:t>
            </a:r>
            <a:r>
              <a:rPr lang="en-US" altLang="en-US" sz="2000" b="1" dirty="0" smtClean="0">
                <a:latin typeface="+mj-lt"/>
              </a:rPr>
              <a:t>2013</a:t>
            </a:r>
            <a:endParaRPr lang="en-US" altLang="en-US" sz="2000" b="1" dirty="0">
              <a:latin typeface="+mj-lt"/>
            </a:endParaRPr>
          </a:p>
        </p:txBody>
      </p:sp>
      <p:sp>
        <p:nvSpPr>
          <p:cNvPr id="22533" name="Rectangle 5"/>
          <p:cNvSpPr>
            <a:spLocks noChangeArrowheads="1"/>
          </p:cNvSpPr>
          <p:nvPr/>
        </p:nvSpPr>
        <p:spPr bwMode="auto">
          <a:xfrm>
            <a:off x="152400" y="1676400"/>
            <a:ext cx="3581400" cy="13716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buClr>
                <a:schemeClr val="accent2"/>
              </a:buClr>
              <a:buSzPct val="75000"/>
              <a:buFont typeface="Wingdings" pitchFamily="2" charset="2"/>
              <a:buNone/>
            </a:pPr>
            <a:r>
              <a:rPr lang="en-US" altLang="en-US" b="1" dirty="0">
                <a:solidFill>
                  <a:srgbClr val="0082B1"/>
                </a:solidFill>
                <a:latin typeface="+mj-lt"/>
              </a:rPr>
              <a:t>Investment Carried at Equity—After Year of Acquisition</a:t>
            </a:r>
          </a:p>
        </p:txBody>
      </p:sp>
      <p:graphicFrame>
        <p:nvGraphicFramePr>
          <p:cNvPr id="22530" name="Object 6"/>
          <p:cNvGraphicFramePr>
            <a:graphicFrameLocks noChangeAspect="1"/>
          </p:cNvGraphicFramePr>
          <p:nvPr>
            <p:extLst>
              <p:ext uri="{D42A27DB-BD31-4B8C-83A1-F6EECF244321}">
                <p14:modId xmlns:p14="http://schemas.microsoft.com/office/powerpoint/2010/main" val="855458789"/>
              </p:ext>
            </p:extLst>
          </p:nvPr>
        </p:nvGraphicFramePr>
        <p:xfrm>
          <a:off x="3810000" y="1592263"/>
          <a:ext cx="4903788" cy="4808537"/>
        </p:xfrm>
        <a:graphic>
          <a:graphicData uri="http://schemas.openxmlformats.org/presentationml/2006/ole">
            <mc:AlternateContent xmlns:mc="http://schemas.openxmlformats.org/markup-compatibility/2006">
              <mc:Choice xmlns:v="urn:schemas-microsoft-com:vml" Requires="v">
                <p:oleObj spid="_x0000_s37898" name="Worksheet" r:id="rId5" imgW="5829300" imgH="5715000" progId="Excel.Sheet.8">
                  <p:embed/>
                </p:oleObj>
              </mc:Choice>
              <mc:Fallback>
                <p:oleObj name="Worksheet" r:id="rId5" imgW="5829300" imgH="57150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0" y="1592263"/>
                        <a:ext cx="4903788" cy="4808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64618" name="Rectangle 10"/>
          <p:cNvSpPr>
            <a:spLocks noGrp="1" noChangeArrowheads="1"/>
          </p:cNvSpPr>
          <p:nvPr>
            <p:ph type="title"/>
          </p:nvPr>
        </p:nvSpPr>
        <p:spPr/>
        <p:txBody>
          <a:bodyPr/>
          <a:lstStyle/>
          <a:p>
            <a:r>
              <a:rPr lang="en-US" altLang="en-US" sz="3600" smtClean="0"/>
              <a:t>Recording Investments – Equity Method </a:t>
            </a:r>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41</a:t>
            </a:fld>
            <a:endParaRPr lang="en-US">
              <a:latin typeface="+mj-lt"/>
            </a:endParaRPr>
          </a:p>
        </p:txBody>
      </p:sp>
      <p:sp>
        <p:nvSpPr>
          <p:cNvPr id="964619" name="Text Box 11"/>
          <p:cNvSpPr txBox="1">
            <a:spLocks noChangeArrowheads="1"/>
          </p:cNvSpPr>
          <p:nvPr/>
        </p:nvSpPr>
        <p:spPr bwMode="auto">
          <a:xfrm>
            <a:off x="1295400" y="6369050"/>
            <a:ext cx="7696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a:latin typeface="+mj-lt"/>
                <a:cs typeface="+mn-cs"/>
              </a:rPr>
              <a:t>LO 5  Workpaper eliminating entries (equity method).</a:t>
            </a:r>
          </a:p>
        </p:txBody>
      </p:sp>
    </p:spTree>
    <p:extLst>
      <p:ext uri="{BB962C8B-B14F-4D97-AF65-F5344CB8AC3E}">
        <p14:creationId xmlns:p14="http://schemas.microsoft.com/office/powerpoint/2010/main" val="2382757225"/>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554" name="Object 2"/>
          <p:cNvGraphicFramePr>
            <a:graphicFrameLocks noChangeAspect="1"/>
          </p:cNvGraphicFramePr>
          <p:nvPr/>
        </p:nvGraphicFramePr>
        <p:xfrm>
          <a:off x="152400" y="2289175"/>
          <a:ext cx="8991600" cy="4187825"/>
        </p:xfrm>
        <a:graphic>
          <a:graphicData uri="http://schemas.openxmlformats.org/presentationml/2006/ole">
            <mc:AlternateContent xmlns:mc="http://schemas.openxmlformats.org/markup-compatibility/2006">
              <mc:Choice xmlns:v="urn:schemas-microsoft-com:vml" Requires="v">
                <p:oleObj spid="_x0000_s38922" name="Worksheet" r:id="rId5" imgW="13550900" imgH="5715000" progId="Excel.Sheet.8">
                  <p:embed/>
                </p:oleObj>
              </mc:Choice>
              <mc:Fallback>
                <p:oleObj name="Worksheet" r:id="rId5" imgW="13550900" imgH="57150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 y="2289175"/>
                        <a:ext cx="8991600" cy="418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3555" name="Rectangle 3"/>
          <p:cNvSpPr>
            <a:spLocks noChangeArrowheads="1"/>
          </p:cNvSpPr>
          <p:nvPr/>
        </p:nvSpPr>
        <p:spPr bwMode="auto">
          <a:xfrm>
            <a:off x="228600" y="1676400"/>
            <a:ext cx="8153400" cy="3810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r>
              <a:rPr lang="en-US" altLang="en-US" sz="2000" b="1" dirty="0">
                <a:solidFill>
                  <a:srgbClr val="800000"/>
                </a:solidFill>
                <a:latin typeface="+mj-lt"/>
              </a:rPr>
              <a:t>P4-12:  </a:t>
            </a:r>
            <a:r>
              <a:rPr lang="en-US" altLang="en-US" sz="2000" b="1" dirty="0">
                <a:latin typeface="+mj-lt"/>
              </a:rPr>
              <a:t>B. </a:t>
            </a:r>
            <a:r>
              <a:rPr lang="en-US" altLang="en-US" sz="2000" b="1" dirty="0" smtClean="0">
                <a:latin typeface="+mj-lt"/>
              </a:rPr>
              <a:t>2013   </a:t>
            </a:r>
            <a:r>
              <a:rPr lang="en-US" altLang="en-US" sz="2000" b="1" dirty="0">
                <a:solidFill>
                  <a:srgbClr val="005370"/>
                </a:solidFill>
                <a:latin typeface="+mj-lt"/>
              </a:rPr>
              <a:t>Aft</a:t>
            </a:r>
            <a:r>
              <a:rPr lang="en-US" altLang="en-US" sz="2000" b="1" dirty="0">
                <a:solidFill>
                  <a:srgbClr val="0082B1"/>
                </a:solidFill>
                <a:latin typeface="+mj-lt"/>
              </a:rPr>
              <a:t>er Year of Acquisition</a:t>
            </a:r>
          </a:p>
        </p:txBody>
      </p:sp>
      <p:sp>
        <p:nvSpPr>
          <p:cNvPr id="966660" name="Rectangle 4"/>
          <p:cNvSpPr>
            <a:spLocks noGrp="1" noChangeArrowheads="1"/>
          </p:cNvSpPr>
          <p:nvPr>
            <p:ph type="title"/>
          </p:nvPr>
        </p:nvSpPr>
        <p:spPr/>
        <p:txBody>
          <a:bodyPr/>
          <a:lstStyle/>
          <a:p>
            <a:r>
              <a:rPr lang="en-US" altLang="en-US" sz="3600" dirty="0" smtClean="0"/>
              <a:t>Recording Investments – Equity Method </a:t>
            </a:r>
          </a:p>
        </p:txBody>
      </p:sp>
      <p:sp>
        <p:nvSpPr>
          <p:cNvPr id="2" name="Slide Number Placeholder 1"/>
          <p:cNvSpPr>
            <a:spLocks noGrp="1"/>
          </p:cNvSpPr>
          <p:nvPr>
            <p:ph type="sldNum" sz="quarter" idx="12"/>
          </p:nvPr>
        </p:nvSpPr>
        <p:spPr/>
        <p:txBody>
          <a:bodyPr/>
          <a:lstStyle/>
          <a:p>
            <a:fld id="{0B62EAB1-D80C-4217-BFF0-836E2E1B9F25}" type="slidenum">
              <a:rPr lang="en-US" smtClean="0"/>
              <a:pPr/>
              <a:t>42</a:t>
            </a:fld>
            <a:endParaRPr lang="en-US"/>
          </a:p>
        </p:txBody>
      </p:sp>
      <p:sp>
        <p:nvSpPr>
          <p:cNvPr id="966661" name="Text Box 5"/>
          <p:cNvSpPr txBox="1">
            <a:spLocks noChangeArrowheads="1"/>
          </p:cNvSpPr>
          <p:nvPr/>
        </p:nvSpPr>
        <p:spPr bwMode="auto">
          <a:xfrm>
            <a:off x="1295400" y="6369050"/>
            <a:ext cx="7696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dirty="0">
                <a:cs typeface="+mn-cs"/>
              </a:rPr>
              <a:t>LO 5  </a:t>
            </a:r>
            <a:r>
              <a:rPr lang="en-US" sz="1600" b="1" i="1" dirty="0" err="1">
                <a:cs typeface="+mn-cs"/>
              </a:rPr>
              <a:t>Workpaper</a:t>
            </a:r>
            <a:r>
              <a:rPr lang="en-US" sz="1600" b="1" i="1" dirty="0">
                <a:cs typeface="+mn-cs"/>
              </a:rPr>
              <a:t> eliminating entries (equity method).</a:t>
            </a:r>
          </a:p>
        </p:txBody>
      </p:sp>
    </p:spTree>
    <p:extLst>
      <p:ext uri="{BB962C8B-B14F-4D97-AF65-F5344CB8AC3E}">
        <p14:creationId xmlns:p14="http://schemas.microsoft.com/office/powerpoint/2010/main" val="737491565"/>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Object 2"/>
          <p:cNvGraphicFramePr>
            <a:graphicFrameLocks noChangeAspect="1"/>
          </p:cNvGraphicFramePr>
          <p:nvPr>
            <p:extLst>
              <p:ext uri="{D42A27DB-BD31-4B8C-83A1-F6EECF244321}">
                <p14:modId xmlns:p14="http://schemas.microsoft.com/office/powerpoint/2010/main" val="1928043587"/>
              </p:ext>
            </p:extLst>
          </p:nvPr>
        </p:nvGraphicFramePr>
        <p:xfrm>
          <a:off x="512763" y="1752600"/>
          <a:ext cx="8174037" cy="4761863"/>
        </p:xfrm>
        <a:graphic>
          <a:graphicData uri="http://schemas.openxmlformats.org/presentationml/2006/ole">
            <mc:AlternateContent xmlns:mc="http://schemas.openxmlformats.org/markup-compatibility/2006">
              <mc:Choice xmlns:v="urn:schemas-microsoft-com:vml" Requires="v">
                <p:oleObj spid="_x0000_s39946" name="Worksheet" r:id="rId5" imgW="11861800" imgH="6591300" progId="Excel.Sheet.8">
                  <p:embed/>
                </p:oleObj>
              </mc:Choice>
              <mc:Fallback>
                <p:oleObj name="Worksheet" r:id="rId5" imgW="11861800" imgH="65913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2763" y="1752600"/>
                        <a:ext cx="8174037" cy="4761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68708" name="Rectangle 4"/>
          <p:cNvSpPr>
            <a:spLocks noGrp="1" noChangeArrowheads="1"/>
          </p:cNvSpPr>
          <p:nvPr>
            <p:ph type="title"/>
          </p:nvPr>
        </p:nvSpPr>
        <p:spPr/>
        <p:txBody>
          <a:bodyPr/>
          <a:lstStyle/>
          <a:p>
            <a:r>
              <a:rPr lang="en-US" altLang="en-US" sz="3600" dirty="0" smtClean="0"/>
              <a:t>Recording Investments – Equity Method </a:t>
            </a:r>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43</a:t>
            </a:fld>
            <a:endParaRPr lang="en-US">
              <a:latin typeface="+mj-lt"/>
            </a:endParaRPr>
          </a:p>
        </p:txBody>
      </p:sp>
      <p:sp>
        <p:nvSpPr>
          <p:cNvPr id="968709" name="Text Box 5"/>
          <p:cNvSpPr txBox="1">
            <a:spLocks noChangeArrowheads="1"/>
          </p:cNvSpPr>
          <p:nvPr/>
        </p:nvSpPr>
        <p:spPr bwMode="auto">
          <a:xfrm>
            <a:off x="1295400" y="6369050"/>
            <a:ext cx="7696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dirty="0">
                <a:latin typeface="+mj-lt"/>
                <a:cs typeface="+mn-cs"/>
              </a:rPr>
              <a:t>LO 5  </a:t>
            </a:r>
            <a:r>
              <a:rPr lang="en-US" sz="1600" b="1" i="1" dirty="0" err="1">
                <a:latin typeface="+mj-lt"/>
                <a:cs typeface="+mn-cs"/>
              </a:rPr>
              <a:t>Workpaper</a:t>
            </a:r>
            <a:r>
              <a:rPr lang="en-US" sz="1600" b="1" i="1" dirty="0">
                <a:latin typeface="+mj-lt"/>
                <a:cs typeface="+mn-cs"/>
              </a:rPr>
              <a:t> eliminating entries (equity method).</a:t>
            </a:r>
          </a:p>
        </p:txBody>
      </p:sp>
      <p:sp>
        <p:nvSpPr>
          <p:cNvPr id="24581" name="Rectangle 6"/>
          <p:cNvSpPr>
            <a:spLocks noChangeArrowheads="1"/>
          </p:cNvSpPr>
          <p:nvPr/>
        </p:nvSpPr>
        <p:spPr bwMode="auto">
          <a:xfrm>
            <a:off x="152400" y="1524000"/>
            <a:ext cx="4724400" cy="5334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r>
              <a:rPr lang="en-US" altLang="en-US" sz="2000" b="1" dirty="0">
                <a:solidFill>
                  <a:srgbClr val="800000"/>
                </a:solidFill>
                <a:latin typeface="+mj-lt"/>
              </a:rPr>
              <a:t>P4-12:  </a:t>
            </a:r>
            <a:r>
              <a:rPr lang="en-US" altLang="en-US" sz="2000" b="1" dirty="0">
                <a:latin typeface="+mj-lt"/>
              </a:rPr>
              <a:t>B. </a:t>
            </a:r>
            <a:r>
              <a:rPr lang="en-US" altLang="en-US" sz="2000" b="1" dirty="0" smtClean="0">
                <a:latin typeface="+mj-lt"/>
              </a:rPr>
              <a:t>2013   </a:t>
            </a:r>
            <a:r>
              <a:rPr lang="en-US" altLang="en-US" sz="2000" b="1" dirty="0">
                <a:solidFill>
                  <a:srgbClr val="005370"/>
                </a:solidFill>
                <a:latin typeface="+mj-lt"/>
              </a:rPr>
              <a:t>After</a:t>
            </a:r>
            <a:r>
              <a:rPr lang="en-US" altLang="en-US" sz="2000" b="1" dirty="0">
                <a:solidFill>
                  <a:srgbClr val="00FFFF"/>
                </a:solidFill>
                <a:latin typeface="+mj-lt"/>
              </a:rPr>
              <a:t> </a:t>
            </a:r>
            <a:r>
              <a:rPr lang="en-US" altLang="en-US" sz="2000" b="1" dirty="0">
                <a:solidFill>
                  <a:srgbClr val="005370"/>
                </a:solidFill>
                <a:latin typeface="+mj-lt"/>
              </a:rPr>
              <a:t>Year of Acquisition</a:t>
            </a:r>
          </a:p>
        </p:txBody>
      </p:sp>
      <p:sp>
        <p:nvSpPr>
          <p:cNvPr id="24582" name="AutoShape 7"/>
          <p:cNvSpPr>
            <a:spLocks/>
          </p:cNvSpPr>
          <p:nvPr/>
        </p:nvSpPr>
        <p:spPr bwMode="auto">
          <a:xfrm>
            <a:off x="6248400" y="2705100"/>
            <a:ext cx="152400" cy="457200"/>
          </a:xfrm>
          <a:prstGeom prst="rightBrace">
            <a:avLst>
              <a:gd name="adj1" fmla="val 25000"/>
              <a:gd name="adj2" fmla="val 50000"/>
            </a:avLst>
          </a:prstGeom>
          <a:noFill/>
          <a:ln w="28575" cap="sq">
            <a:solidFill>
              <a:srgbClr val="8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gn="ctr"/>
            <a:endParaRPr lang="en-US" altLang="en-US">
              <a:latin typeface="+mj-lt"/>
            </a:endParaRPr>
          </a:p>
        </p:txBody>
      </p:sp>
    </p:spTree>
    <p:extLst>
      <p:ext uri="{BB962C8B-B14F-4D97-AF65-F5344CB8AC3E}">
        <p14:creationId xmlns:p14="http://schemas.microsoft.com/office/powerpoint/2010/main" val="605721565"/>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0755" name="Rectangle 3"/>
          <p:cNvSpPr>
            <a:spLocks noGrp="1" noChangeArrowheads="1"/>
          </p:cNvSpPr>
          <p:nvPr>
            <p:ph type="title"/>
          </p:nvPr>
        </p:nvSpPr>
        <p:spPr/>
        <p:txBody>
          <a:bodyPr/>
          <a:lstStyle/>
          <a:p>
            <a:r>
              <a:rPr lang="en-US" altLang="en-US" sz="3600" dirty="0" smtClean="0"/>
              <a:t>Interim Acquisitions of Subsidiary Stock </a:t>
            </a:r>
          </a:p>
        </p:txBody>
      </p:sp>
      <p:sp>
        <p:nvSpPr>
          <p:cNvPr id="8" name="Content Placeholder 7"/>
          <p:cNvSpPr>
            <a:spLocks noGrp="1"/>
          </p:cNvSpPr>
          <p:nvPr>
            <p:ph idx="1"/>
          </p:nvPr>
        </p:nvSpPr>
        <p:spPr/>
        <p:txBody>
          <a:bodyPr/>
          <a:lstStyle/>
          <a:p>
            <a:pPr marL="0" indent="0"/>
            <a:r>
              <a:rPr lang="en-US" altLang="en-US" dirty="0" smtClean="0"/>
              <a:t>FASB requires that the consolidated financial statements include the subsidiary’s revenues, expenses, gains, and losses </a:t>
            </a:r>
            <a:r>
              <a:rPr lang="en-US" altLang="en-US" b="1" i="1" dirty="0" smtClean="0"/>
              <a:t>only from the date of acquisition </a:t>
            </a:r>
            <a:r>
              <a:rPr lang="en-US" altLang="en-US" dirty="0" smtClean="0"/>
              <a:t>(</a:t>
            </a:r>
            <a:r>
              <a:rPr lang="en-US" altLang="en-US" i="1" dirty="0" smtClean="0"/>
              <a:t>FASB ASC paragraph 810-10-45-4</a:t>
            </a:r>
            <a:r>
              <a:rPr lang="en-US" altLang="en-US" dirty="0" smtClean="0"/>
              <a:t>).</a:t>
            </a:r>
          </a:p>
          <a:p>
            <a:pPr marL="0" indent="0"/>
            <a:endParaRPr lang="en-US" altLang="en-US" dirty="0" smtClean="0"/>
          </a:p>
          <a:p>
            <a:pPr marL="0" indent="0"/>
            <a:r>
              <a:rPr lang="en-US" altLang="en-US" dirty="0" smtClean="0"/>
              <a:t>To accomplish this, the subsidiary </a:t>
            </a:r>
            <a:r>
              <a:rPr lang="en-US" altLang="en-US" b="1" i="1" dirty="0" smtClean="0"/>
              <a:t>usually closes the books on the date of acquisition</a:t>
            </a:r>
            <a:r>
              <a:rPr lang="en-US" altLang="en-US" dirty="0" smtClean="0"/>
              <a:t> </a:t>
            </a:r>
          </a:p>
          <a:p>
            <a:pPr marL="400050" lvl="1" indent="0"/>
            <a:r>
              <a:rPr lang="en-US" altLang="en-US" dirty="0" smtClean="0"/>
              <a:t>i.e. </a:t>
            </a:r>
            <a:r>
              <a:rPr lang="en-US" altLang="en-US" dirty="0" err="1" smtClean="0"/>
              <a:t>preacquisition</a:t>
            </a:r>
            <a:r>
              <a:rPr lang="en-US" altLang="en-US" dirty="0" smtClean="0"/>
              <a:t> income is closed to retained earnings. </a:t>
            </a:r>
          </a:p>
          <a:p>
            <a:endParaRPr lang="en-US" dirty="0"/>
          </a:p>
        </p:txBody>
      </p:sp>
      <p:sp>
        <p:nvSpPr>
          <p:cNvPr id="2" name="Slide Number Placeholder 1"/>
          <p:cNvSpPr>
            <a:spLocks noGrp="1"/>
          </p:cNvSpPr>
          <p:nvPr>
            <p:ph type="sldNum" sz="quarter" idx="12"/>
          </p:nvPr>
        </p:nvSpPr>
        <p:spPr/>
        <p:txBody>
          <a:bodyPr/>
          <a:lstStyle/>
          <a:p>
            <a:fld id="{0B62EAB1-D80C-4217-BFF0-836E2E1B9F25}" type="slidenum">
              <a:rPr lang="en-US" smtClean="0"/>
              <a:pPr/>
              <a:t>44</a:t>
            </a:fld>
            <a:endParaRPr lang="en-US"/>
          </a:p>
        </p:txBody>
      </p:sp>
      <p:sp>
        <p:nvSpPr>
          <p:cNvPr id="970757" name="Text Box 5"/>
          <p:cNvSpPr txBox="1">
            <a:spLocks noChangeArrowheads="1"/>
          </p:cNvSpPr>
          <p:nvPr/>
        </p:nvSpPr>
        <p:spPr bwMode="auto">
          <a:xfrm>
            <a:off x="1295400" y="6369050"/>
            <a:ext cx="7696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dirty="0">
                <a:cs typeface="+mn-cs"/>
              </a:rPr>
              <a:t>LO 6  </a:t>
            </a:r>
            <a:r>
              <a:rPr lang="en-US" sz="1600" b="1" i="1" dirty="0" smtClean="0">
                <a:cs typeface="+mn-cs"/>
              </a:rPr>
              <a:t>Interim acquisitions of subsidiary stock.</a:t>
            </a:r>
            <a:endParaRPr lang="en-US" sz="1600" b="1" i="1" dirty="0">
              <a:cs typeface="+mn-cs"/>
            </a:endParaRPr>
          </a:p>
        </p:txBody>
      </p:sp>
    </p:spTree>
    <p:extLst>
      <p:ext uri="{BB962C8B-B14F-4D97-AF65-F5344CB8AC3E}">
        <p14:creationId xmlns:p14="http://schemas.microsoft.com/office/powerpoint/2010/main" val="2588325934"/>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03" name="Rectangle 3"/>
          <p:cNvSpPr>
            <a:spLocks noGrp="1" noChangeArrowheads="1"/>
          </p:cNvSpPr>
          <p:nvPr>
            <p:ph type="title"/>
          </p:nvPr>
        </p:nvSpPr>
        <p:spPr/>
        <p:txBody>
          <a:bodyPr/>
          <a:lstStyle/>
          <a:p>
            <a:r>
              <a:rPr lang="en-US" altLang="en-US" sz="3600" dirty="0" smtClean="0"/>
              <a:t>Interim Acquisitions of Subsidiary Stock </a:t>
            </a:r>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45</a:t>
            </a:fld>
            <a:endParaRPr lang="en-US" dirty="0">
              <a:latin typeface="+mj-lt"/>
            </a:endParaRPr>
          </a:p>
        </p:txBody>
      </p:sp>
      <p:sp>
        <p:nvSpPr>
          <p:cNvPr id="972804" name="Text Box 4"/>
          <p:cNvSpPr txBox="1">
            <a:spLocks noChangeArrowheads="1"/>
          </p:cNvSpPr>
          <p:nvPr/>
        </p:nvSpPr>
        <p:spPr bwMode="auto">
          <a:xfrm>
            <a:off x="1295400" y="6369050"/>
            <a:ext cx="7696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dirty="0">
                <a:latin typeface="+mj-lt"/>
                <a:cs typeface="+mn-cs"/>
              </a:rPr>
              <a:t>LO 6 </a:t>
            </a:r>
            <a:r>
              <a:rPr lang="en-US" sz="1600" b="1" i="1" dirty="0" smtClean="0"/>
              <a:t>Interim acquisitions of subsidiary stock.</a:t>
            </a:r>
            <a:endParaRPr lang="en-US" sz="1600" b="1" i="1" dirty="0">
              <a:latin typeface="+mj-lt"/>
              <a:cs typeface="+mn-cs"/>
            </a:endParaRPr>
          </a:p>
        </p:txBody>
      </p:sp>
      <p:sp>
        <p:nvSpPr>
          <p:cNvPr id="25605" name="Rectangle 5"/>
          <p:cNvSpPr>
            <a:spLocks noChangeArrowheads="1"/>
          </p:cNvSpPr>
          <p:nvPr/>
        </p:nvSpPr>
        <p:spPr bwMode="auto">
          <a:xfrm>
            <a:off x="152400" y="1676400"/>
            <a:ext cx="3276600" cy="5334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buClr>
                <a:schemeClr val="accent2"/>
              </a:buClr>
              <a:buSzPct val="75000"/>
              <a:buFont typeface="Wingdings" pitchFamily="2" charset="2"/>
              <a:buNone/>
            </a:pPr>
            <a:r>
              <a:rPr lang="en-US" altLang="en-US" sz="2600" b="1" dirty="0">
                <a:solidFill>
                  <a:srgbClr val="005370"/>
                </a:solidFill>
                <a:latin typeface="+mj-lt"/>
              </a:rPr>
              <a:t>Equity </a:t>
            </a:r>
            <a:r>
              <a:rPr lang="en-US" altLang="en-US" sz="2600" b="1" dirty="0" smtClean="0">
                <a:solidFill>
                  <a:srgbClr val="005370"/>
                </a:solidFill>
                <a:latin typeface="+mj-lt"/>
              </a:rPr>
              <a:t>Method—Interim Purchase</a:t>
            </a:r>
            <a:endParaRPr lang="en-US" altLang="en-US" sz="2600" b="1" dirty="0">
              <a:solidFill>
                <a:srgbClr val="005370"/>
              </a:solidFill>
              <a:latin typeface="+mj-lt"/>
            </a:endParaRPr>
          </a:p>
        </p:txBody>
      </p:sp>
      <p:sp>
        <p:nvSpPr>
          <p:cNvPr id="25606" name="Rectangle 7"/>
          <p:cNvSpPr>
            <a:spLocks noChangeArrowheads="1"/>
          </p:cNvSpPr>
          <p:nvPr/>
        </p:nvSpPr>
        <p:spPr bwMode="auto">
          <a:xfrm>
            <a:off x="228600" y="3124200"/>
            <a:ext cx="3352800" cy="30480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nSpc>
                <a:spcPct val="115000"/>
              </a:lnSpc>
              <a:spcBef>
                <a:spcPct val="35000"/>
              </a:spcBef>
              <a:buClr>
                <a:schemeClr val="accent2"/>
              </a:buClr>
              <a:buSzPct val="75000"/>
              <a:buFont typeface="Wingdings" pitchFamily="2" charset="2"/>
              <a:buNone/>
            </a:pPr>
            <a:r>
              <a:rPr lang="en-US" altLang="en-US" sz="2000" dirty="0">
                <a:solidFill>
                  <a:srgbClr val="000000"/>
                </a:solidFill>
                <a:latin typeface="+mj-lt"/>
              </a:rPr>
              <a:t>Pillow Company purchased 90% of the common stock of Satin Company on May 1, </a:t>
            </a:r>
            <a:r>
              <a:rPr lang="en-US" altLang="en-US" sz="2000" dirty="0" smtClean="0">
                <a:solidFill>
                  <a:srgbClr val="000000"/>
                </a:solidFill>
                <a:latin typeface="+mj-lt"/>
              </a:rPr>
              <a:t>2011, </a:t>
            </a:r>
            <a:r>
              <a:rPr lang="en-US" altLang="en-US" sz="2000" dirty="0">
                <a:solidFill>
                  <a:srgbClr val="000000"/>
                </a:solidFill>
                <a:latin typeface="+mj-lt"/>
              </a:rPr>
              <a:t>for a cash payment of $474,000. December 31, </a:t>
            </a:r>
            <a:r>
              <a:rPr lang="en-US" altLang="en-US" sz="2000" dirty="0" smtClean="0">
                <a:solidFill>
                  <a:srgbClr val="000000"/>
                </a:solidFill>
                <a:latin typeface="+mj-lt"/>
              </a:rPr>
              <a:t>2011, </a:t>
            </a:r>
            <a:r>
              <a:rPr lang="en-US" altLang="en-US" sz="2000" dirty="0">
                <a:solidFill>
                  <a:srgbClr val="000000"/>
                </a:solidFill>
                <a:latin typeface="+mj-lt"/>
              </a:rPr>
              <a:t>trial balances for Pillow and Satin were:</a:t>
            </a:r>
          </a:p>
        </p:txBody>
      </p:sp>
      <p:sp>
        <p:nvSpPr>
          <p:cNvPr id="25607" name="Rectangle 8"/>
          <p:cNvSpPr>
            <a:spLocks noChangeArrowheads="1"/>
          </p:cNvSpPr>
          <p:nvPr/>
        </p:nvSpPr>
        <p:spPr bwMode="auto">
          <a:xfrm>
            <a:off x="228600" y="2743200"/>
            <a:ext cx="2438400" cy="3810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r>
              <a:rPr lang="en-US" altLang="en-US" sz="2000" b="1" dirty="0" smtClean="0">
                <a:solidFill>
                  <a:srgbClr val="800000"/>
                </a:solidFill>
                <a:latin typeface="+mj-lt"/>
              </a:rPr>
              <a:t>P4-15:  </a:t>
            </a:r>
            <a:r>
              <a:rPr lang="en-US" altLang="en-US" sz="2000" b="1" dirty="0" smtClean="0">
                <a:latin typeface="+mj-lt"/>
              </a:rPr>
              <a:t> </a:t>
            </a:r>
            <a:endParaRPr lang="en-US" altLang="en-US" sz="2000" b="1" dirty="0">
              <a:latin typeface="+mj-lt"/>
            </a:endParaRPr>
          </a:p>
        </p:txBody>
      </p:sp>
      <p:graphicFrame>
        <p:nvGraphicFramePr>
          <p:cNvPr id="25602" name="Object 9"/>
          <p:cNvGraphicFramePr>
            <a:graphicFrameLocks noChangeAspect="1"/>
          </p:cNvGraphicFramePr>
          <p:nvPr>
            <p:extLst>
              <p:ext uri="{D42A27DB-BD31-4B8C-83A1-F6EECF244321}">
                <p14:modId xmlns:p14="http://schemas.microsoft.com/office/powerpoint/2010/main" val="339578904"/>
              </p:ext>
            </p:extLst>
          </p:nvPr>
        </p:nvGraphicFramePr>
        <p:xfrm>
          <a:off x="3517900" y="1993900"/>
          <a:ext cx="5626100" cy="4406900"/>
        </p:xfrm>
        <a:graphic>
          <a:graphicData uri="http://schemas.openxmlformats.org/presentationml/2006/ole">
            <mc:AlternateContent xmlns:mc="http://schemas.openxmlformats.org/markup-compatibility/2006">
              <mc:Choice xmlns:v="urn:schemas-microsoft-com:vml" Requires="v">
                <p:oleObj spid="_x0000_s40970" name="Worksheet" r:id="rId5" imgW="7556500" imgH="5930900" progId="Excel.Sheet.8">
                  <p:embed/>
                </p:oleObj>
              </mc:Choice>
              <mc:Fallback>
                <p:oleObj name="Worksheet" r:id="rId5" imgW="7556500" imgH="59309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17900" y="1993900"/>
                        <a:ext cx="5626100" cy="4406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746569283"/>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4856" name="Rectangle 8"/>
          <p:cNvSpPr>
            <a:spLocks noGrp="1" noChangeArrowheads="1"/>
          </p:cNvSpPr>
          <p:nvPr>
            <p:ph type="title"/>
          </p:nvPr>
        </p:nvSpPr>
        <p:spPr/>
        <p:txBody>
          <a:bodyPr/>
          <a:lstStyle/>
          <a:p>
            <a:r>
              <a:rPr lang="en-US" altLang="en-US" sz="3600" dirty="0" smtClean="0"/>
              <a:t>Interim Acquisitions of Subsidiary Stock </a:t>
            </a:r>
          </a:p>
        </p:txBody>
      </p:sp>
      <p:sp>
        <p:nvSpPr>
          <p:cNvPr id="8" name="Content Placeholder 7"/>
          <p:cNvSpPr>
            <a:spLocks noGrp="1"/>
          </p:cNvSpPr>
          <p:nvPr>
            <p:ph idx="1"/>
          </p:nvPr>
        </p:nvSpPr>
        <p:spPr>
          <a:xfrm>
            <a:off x="304800" y="1798637"/>
            <a:ext cx="8534400" cy="4525963"/>
          </a:xfrm>
        </p:spPr>
        <p:txBody>
          <a:bodyPr>
            <a:normAutofit lnSpcReduction="10000"/>
          </a:bodyPr>
          <a:lstStyle/>
          <a:p>
            <a:pPr marL="0" indent="0">
              <a:buNone/>
            </a:pPr>
            <a:r>
              <a:rPr lang="en-US" altLang="en-US" b="1" dirty="0" smtClean="0">
                <a:solidFill>
                  <a:srgbClr val="800000"/>
                </a:solidFill>
              </a:rPr>
              <a:t>P4-15:   </a:t>
            </a:r>
          </a:p>
          <a:p>
            <a:r>
              <a:rPr lang="en-US" altLang="en-US" dirty="0" smtClean="0"/>
              <a:t>Satin Company declared a $60,000 cash dividend on December 20, 2011, payable on January 10, 2012, to stockholders of record on December 31, 2011. Pillow Company recognized the dividend on its declaration date. Any difference between book value and the value implied by the purchase price relates to subsidiary land, included in property and equipment. Income is earned evenly throughout the year.</a:t>
            </a:r>
          </a:p>
          <a:p>
            <a:r>
              <a:rPr lang="en-US" altLang="en-US" b="1" dirty="0" smtClean="0"/>
              <a:t>Required:  </a:t>
            </a:r>
            <a:r>
              <a:rPr lang="en-US" altLang="en-US" dirty="0" smtClean="0"/>
              <a:t>Prepare a consolidated statements workpaper at December 31, 2011.</a:t>
            </a:r>
          </a:p>
          <a:p>
            <a:endParaRPr lang="en-US" dirty="0"/>
          </a:p>
        </p:txBody>
      </p:sp>
      <p:sp>
        <p:nvSpPr>
          <p:cNvPr id="2" name="Slide Number Placeholder 1"/>
          <p:cNvSpPr>
            <a:spLocks noGrp="1"/>
          </p:cNvSpPr>
          <p:nvPr>
            <p:ph type="sldNum" sz="quarter" idx="12"/>
          </p:nvPr>
        </p:nvSpPr>
        <p:spPr/>
        <p:txBody>
          <a:bodyPr/>
          <a:lstStyle/>
          <a:p>
            <a:fld id="{0B62EAB1-D80C-4217-BFF0-836E2E1B9F25}" type="slidenum">
              <a:rPr lang="en-US" smtClean="0"/>
              <a:pPr/>
              <a:t>46</a:t>
            </a:fld>
            <a:endParaRPr lang="en-US"/>
          </a:p>
        </p:txBody>
      </p:sp>
      <p:sp>
        <p:nvSpPr>
          <p:cNvPr id="974857" name="Text Box 9"/>
          <p:cNvSpPr txBox="1">
            <a:spLocks noChangeArrowheads="1"/>
          </p:cNvSpPr>
          <p:nvPr/>
        </p:nvSpPr>
        <p:spPr bwMode="auto">
          <a:xfrm>
            <a:off x="1295400" y="6369050"/>
            <a:ext cx="7696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dirty="0">
                <a:cs typeface="+mn-cs"/>
              </a:rPr>
              <a:t>LO 6 </a:t>
            </a:r>
            <a:r>
              <a:rPr lang="en-US" sz="1600" b="1" i="1" dirty="0" smtClean="0"/>
              <a:t>Interim acquisitions of subsidiary stock.</a:t>
            </a:r>
            <a:endParaRPr lang="en-US" sz="1600" b="1" i="1" dirty="0">
              <a:cs typeface="+mn-cs"/>
            </a:endParaRPr>
          </a:p>
        </p:txBody>
      </p:sp>
    </p:spTree>
    <p:extLst>
      <p:ext uri="{BB962C8B-B14F-4D97-AF65-F5344CB8AC3E}">
        <p14:creationId xmlns:p14="http://schemas.microsoft.com/office/powerpoint/2010/main" val="424443144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26" name="Object 2"/>
          <p:cNvGraphicFramePr>
            <a:graphicFrameLocks noChangeAspect="1"/>
          </p:cNvGraphicFramePr>
          <p:nvPr>
            <p:extLst>
              <p:ext uri="{D42A27DB-BD31-4B8C-83A1-F6EECF244321}">
                <p14:modId xmlns:p14="http://schemas.microsoft.com/office/powerpoint/2010/main" val="951246100"/>
              </p:ext>
            </p:extLst>
          </p:nvPr>
        </p:nvGraphicFramePr>
        <p:xfrm>
          <a:off x="539750" y="1959798"/>
          <a:ext cx="8147050" cy="4441002"/>
        </p:xfrm>
        <a:graphic>
          <a:graphicData uri="http://schemas.openxmlformats.org/presentationml/2006/ole">
            <mc:AlternateContent xmlns:mc="http://schemas.openxmlformats.org/markup-compatibility/2006">
              <mc:Choice xmlns:v="urn:schemas-microsoft-com:vml" Requires="v">
                <p:oleObj spid="_x0000_s41994" name="Worksheet" r:id="rId5" imgW="10261600" imgH="5270500" progId="Excel.Sheet.8">
                  <p:embed/>
                </p:oleObj>
              </mc:Choice>
              <mc:Fallback>
                <p:oleObj name="Worksheet" r:id="rId5" imgW="10261600" imgH="52705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750" y="1959798"/>
                        <a:ext cx="8147050" cy="444100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627" name="Rectangle 8"/>
          <p:cNvSpPr>
            <a:spLocks noChangeArrowheads="1"/>
          </p:cNvSpPr>
          <p:nvPr/>
        </p:nvSpPr>
        <p:spPr bwMode="auto">
          <a:xfrm>
            <a:off x="609600" y="1524000"/>
            <a:ext cx="8153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r>
              <a:rPr lang="en-US" altLang="en-US" sz="2000" b="1" dirty="0" smtClean="0">
                <a:solidFill>
                  <a:srgbClr val="800000"/>
                </a:solidFill>
                <a:latin typeface="+mj-lt"/>
              </a:rPr>
              <a:t>P4-15:  </a:t>
            </a:r>
            <a:r>
              <a:rPr lang="en-US" altLang="en-US" sz="2000" dirty="0">
                <a:latin typeface="+mj-lt"/>
                <a:cs typeface="Times New Roman" pitchFamily="18" charset="0"/>
              </a:rPr>
              <a:t>Computation and Allocation of Difference between Cost and Book Value Acquired</a:t>
            </a:r>
            <a:r>
              <a:rPr lang="en-US" altLang="en-US" sz="2000" dirty="0">
                <a:latin typeface="+mj-lt"/>
              </a:rPr>
              <a:t>:</a:t>
            </a:r>
          </a:p>
        </p:txBody>
      </p:sp>
      <p:sp>
        <p:nvSpPr>
          <p:cNvPr id="997385" name="Rectangle 9"/>
          <p:cNvSpPr>
            <a:spLocks noGrp="1" noChangeArrowheads="1"/>
          </p:cNvSpPr>
          <p:nvPr>
            <p:ph type="title"/>
          </p:nvPr>
        </p:nvSpPr>
        <p:spPr/>
        <p:txBody>
          <a:bodyPr/>
          <a:lstStyle/>
          <a:p>
            <a:r>
              <a:rPr lang="en-US" altLang="en-US" sz="3600" smtClean="0"/>
              <a:t>Interim Acquisitions of Subsidiary Stock </a:t>
            </a:r>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47</a:t>
            </a:fld>
            <a:endParaRPr lang="en-US">
              <a:latin typeface="+mj-lt"/>
            </a:endParaRPr>
          </a:p>
        </p:txBody>
      </p:sp>
      <p:sp>
        <p:nvSpPr>
          <p:cNvPr id="997386" name="Text Box 10"/>
          <p:cNvSpPr txBox="1">
            <a:spLocks noChangeArrowheads="1"/>
          </p:cNvSpPr>
          <p:nvPr/>
        </p:nvSpPr>
        <p:spPr bwMode="auto">
          <a:xfrm>
            <a:off x="1295400" y="6369050"/>
            <a:ext cx="7696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dirty="0">
                <a:latin typeface="+mj-lt"/>
                <a:cs typeface="+mn-cs"/>
              </a:rPr>
              <a:t>LO 6 </a:t>
            </a:r>
            <a:r>
              <a:rPr lang="en-US" sz="1600" b="1" i="1" dirty="0" smtClean="0"/>
              <a:t>Interim acquisitions of subsidiary stock.</a:t>
            </a:r>
            <a:endParaRPr lang="en-US" sz="1600" b="1" i="1" dirty="0">
              <a:latin typeface="+mj-lt"/>
              <a:cs typeface="+mn-cs"/>
            </a:endParaRPr>
          </a:p>
        </p:txBody>
      </p:sp>
    </p:spTree>
    <p:extLst>
      <p:ext uri="{BB962C8B-B14F-4D97-AF65-F5344CB8AC3E}">
        <p14:creationId xmlns:p14="http://schemas.microsoft.com/office/powerpoint/2010/main" val="2503711952"/>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650" name="Object 2"/>
          <p:cNvGraphicFramePr>
            <a:graphicFrameLocks noChangeAspect="1"/>
          </p:cNvGraphicFramePr>
          <p:nvPr>
            <p:extLst>
              <p:ext uri="{D42A27DB-BD31-4B8C-83A1-F6EECF244321}">
                <p14:modId xmlns:p14="http://schemas.microsoft.com/office/powerpoint/2010/main" val="2114625706"/>
              </p:ext>
            </p:extLst>
          </p:nvPr>
        </p:nvGraphicFramePr>
        <p:xfrm>
          <a:off x="387350" y="2194754"/>
          <a:ext cx="8375650" cy="4282246"/>
        </p:xfrm>
        <a:graphic>
          <a:graphicData uri="http://schemas.openxmlformats.org/presentationml/2006/ole">
            <mc:AlternateContent xmlns:mc="http://schemas.openxmlformats.org/markup-compatibility/2006">
              <mc:Choice xmlns:v="urn:schemas-microsoft-com:vml" Requires="v">
                <p:oleObj spid="_x0000_s43018" name="Worksheet" r:id="rId5" imgW="12153900" imgH="6083300" progId="Excel.Sheet.8">
                  <p:embed/>
                </p:oleObj>
              </mc:Choice>
              <mc:Fallback>
                <p:oleObj name="Worksheet" r:id="rId5" imgW="12153900" imgH="60833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7350" y="2194754"/>
                        <a:ext cx="8375650" cy="428224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651" name="Rectangle 3"/>
          <p:cNvSpPr>
            <a:spLocks noChangeArrowheads="1"/>
          </p:cNvSpPr>
          <p:nvPr/>
        </p:nvSpPr>
        <p:spPr bwMode="auto">
          <a:xfrm>
            <a:off x="228600" y="1676400"/>
            <a:ext cx="8153400" cy="3810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r>
              <a:rPr lang="en-US" altLang="en-US" sz="2000" b="1" dirty="0" smtClean="0">
                <a:solidFill>
                  <a:srgbClr val="800000"/>
                </a:solidFill>
                <a:latin typeface="+mj-lt"/>
              </a:rPr>
              <a:t>P4-15:  </a:t>
            </a:r>
            <a:r>
              <a:rPr lang="en-US" altLang="en-US" sz="2000" b="1" dirty="0" smtClean="0">
                <a:solidFill>
                  <a:srgbClr val="0082B1"/>
                </a:solidFill>
                <a:latin typeface="+mj-lt"/>
              </a:rPr>
              <a:t>Workpaper – Interim Basis, Partial Equity Method</a:t>
            </a:r>
            <a:endParaRPr lang="en-US" altLang="en-US" sz="2000" b="1" dirty="0">
              <a:solidFill>
                <a:srgbClr val="0082B1"/>
              </a:solidFill>
              <a:latin typeface="+mj-lt"/>
            </a:endParaRPr>
          </a:p>
        </p:txBody>
      </p:sp>
      <p:sp>
        <p:nvSpPr>
          <p:cNvPr id="976903" name="Rectangle 7"/>
          <p:cNvSpPr>
            <a:spLocks noGrp="1" noChangeArrowheads="1"/>
          </p:cNvSpPr>
          <p:nvPr>
            <p:ph type="title"/>
          </p:nvPr>
        </p:nvSpPr>
        <p:spPr/>
        <p:txBody>
          <a:bodyPr/>
          <a:lstStyle/>
          <a:p>
            <a:r>
              <a:rPr lang="en-US" altLang="en-US" sz="3600" smtClean="0"/>
              <a:t>Interim Acquisitions of Subsidiary Stock </a:t>
            </a:r>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48</a:t>
            </a:fld>
            <a:endParaRPr lang="en-US">
              <a:latin typeface="+mj-lt"/>
            </a:endParaRPr>
          </a:p>
        </p:txBody>
      </p:sp>
      <p:sp>
        <p:nvSpPr>
          <p:cNvPr id="976904" name="Text Box 8"/>
          <p:cNvSpPr txBox="1">
            <a:spLocks noChangeArrowheads="1"/>
          </p:cNvSpPr>
          <p:nvPr/>
        </p:nvSpPr>
        <p:spPr bwMode="auto">
          <a:xfrm>
            <a:off x="1295400" y="6369050"/>
            <a:ext cx="7696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dirty="0">
                <a:latin typeface="+mj-lt"/>
                <a:cs typeface="+mn-cs"/>
              </a:rPr>
              <a:t>LO 6 </a:t>
            </a:r>
            <a:r>
              <a:rPr lang="en-US" sz="1600" b="1" i="1" dirty="0" smtClean="0"/>
              <a:t>Interim acquisitions of subsidiary stock.</a:t>
            </a:r>
            <a:endParaRPr lang="en-US" sz="1600" b="1" i="1" dirty="0">
              <a:latin typeface="+mj-lt"/>
              <a:cs typeface="+mn-cs"/>
            </a:endParaRPr>
          </a:p>
        </p:txBody>
      </p:sp>
    </p:spTree>
    <p:extLst>
      <p:ext uri="{BB962C8B-B14F-4D97-AF65-F5344CB8AC3E}">
        <p14:creationId xmlns:p14="http://schemas.microsoft.com/office/powerpoint/2010/main" val="490431425"/>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674" name="Object 2"/>
          <p:cNvGraphicFramePr>
            <a:graphicFrameLocks noChangeAspect="1"/>
          </p:cNvGraphicFramePr>
          <p:nvPr>
            <p:extLst>
              <p:ext uri="{D42A27DB-BD31-4B8C-83A1-F6EECF244321}">
                <p14:modId xmlns:p14="http://schemas.microsoft.com/office/powerpoint/2010/main" val="206363523"/>
              </p:ext>
            </p:extLst>
          </p:nvPr>
        </p:nvGraphicFramePr>
        <p:xfrm>
          <a:off x="128588" y="1852612"/>
          <a:ext cx="8818562" cy="4624388"/>
        </p:xfrm>
        <a:graphic>
          <a:graphicData uri="http://schemas.openxmlformats.org/presentationml/2006/ole">
            <mc:AlternateContent xmlns:mc="http://schemas.openxmlformats.org/markup-compatibility/2006">
              <mc:Choice xmlns:v="urn:schemas-microsoft-com:vml" Requires="v">
                <p:oleObj spid="_x0000_s44041" name="Worksheet" r:id="rId5" imgW="11988800" imgH="5956300" progId="Excel.Sheet.8">
                  <p:embed/>
                </p:oleObj>
              </mc:Choice>
              <mc:Fallback>
                <p:oleObj name="Worksheet" r:id="rId5" imgW="11988800" imgH="5956300" progId="Excel.Sheet.8">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8588" y="1852612"/>
                        <a:ext cx="8818562" cy="4624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78951" name="Rectangle 7"/>
          <p:cNvSpPr>
            <a:spLocks noGrp="1" noChangeArrowheads="1"/>
          </p:cNvSpPr>
          <p:nvPr>
            <p:ph type="title"/>
          </p:nvPr>
        </p:nvSpPr>
        <p:spPr/>
        <p:txBody>
          <a:bodyPr/>
          <a:lstStyle/>
          <a:p>
            <a:r>
              <a:rPr lang="en-US" altLang="en-US" sz="3600" dirty="0" smtClean="0"/>
              <a:t>Interim Acquisitions of Subsidiary Stock </a:t>
            </a:r>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49</a:t>
            </a:fld>
            <a:endParaRPr lang="en-US">
              <a:latin typeface="+mj-lt"/>
            </a:endParaRPr>
          </a:p>
        </p:txBody>
      </p:sp>
      <p:sp>
        <p:nvSpPr>
          <p:cNvPr id="978952" name="Text Box 8"/>
          <p:cNvSpPr txBox="1">
            <a:spLocks noChangeArrowheads="1"/>
          </p:cNvSpPr>
          <p:nvPr/>
        </p:nvSpPr>
        <p:spPr bwMode="auto">
          <a:xfrm>
            <a:off x="1295400" y="6369050"/>
            <a:ext cx="7696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dirty="0">
                <a:latin typeface="+mj-lt"/>
                <a:cs typeface="+mn-cs"/>
              </a:rPr>
              <a:t>LO 6 </a:t>
            </a:r>
            <a:r>
              <a:rPr lang="en-US" sz="1600" b="1" i="1" dirty="0" smtClean="0"/>
              <a:t>Interim acquisitions of subsidiary stock.</a:t>
            </a:r>
            <a:endParaRPr lang="en-US" sz="1600" b="1" i="1" dirty="0">
              <a:latin typeface="+mj-lt"/>
              <a:cs typeface="+mn-cs"/>
            </a:endParaRPr>
          </a:p>
        </p:txBody>
      </p:sp>
      <p:sp>
        <p:nvSpPr>
          <p:cNvPr id="28677" name="Rectangle 9"/>
          <p:cNvSpPr>
            <a:spLocks noChangeArrowheads="1"/>
          </p:cNvSpPr>
          <p:nvPr/>
        </p:nvSpPr>
        <p:spPr bwMode="auto">
          <a:xfrm>
            <a:off x="228600" y="1524000"/>
            <a:ext cx="8153400" cy="381000"/>
          </a:xfrm>
          <a:prstGeom prst="rect">
            <a:avLst/>
          </a:prstGeom>
          <a:solidFill>
            <a:schemeClr val="bg1"/>
          </a:solidFill>
          <a:ln>
            <a:noFill/>
          </a:ln>
          <a:extLst>
            <a:ext uri="{91240B29-F687-4F45-9708-019B960494DF}">
              <a14:hiddenLine xmlns:a14="http://schemas.microsoft.com/office/drawing/2010/main" w="28575">
                <a:solidFill>
                  <a:srgbClr val="000000"/>
                </a:solidFill>
                <a:miter lim="800000"/>
                <a:headEnd/>
                <a:tailEnd/>
              </a14:hiddenLine>
            </a:ext>
          </a:extLst>
        </p:spPr>
        <p:txBody>
          <a:bodyPr lIns="90488" tIns="44450" rIns="90488" bIns="44450"/>
          <a:lstStyle>
            <a:lvl1pPr indent="6350"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r>
              <a:rPr lang="en-US" altLang="en-US" sz="2000" b="1" dirty="0" smtClean="0">
                <a:solidFill>
                  <a:srgbClr val="800000"/>
                </a:solidFill>
                <a:latin typeface="+mj-lt"/>
              </a:rPr>
              <a:t>P4-15:  </a:t>
            </a:r>
            <a:r>
              <a:rPr lang="en-US" altLang="en-US" sz="2000" b="1" dirty="0" smtClean="0">
                <a:solidFill>
                  <a:srgbClr val="0082B1"/>
                </a:solidFill>
                <a:latin typeface="+mj-lt"/>
              </a:rPr>
              <a:t>Workpaper – Interim Basis, Partial Equity Method</a:t>
            </a:r>
            <a:endParaRPr lang="en-US" altLang="en-US" sz="2000" b="1" dirty="0">
              <a:solidFill>
                <a:srgbClr val="0082B1"/>
              </a:solidFill>
              <a:latin typeface="+mj-lt"/>
            </a:endParaRPr>
          </a:p>
        </p:txBody>
      </p:sp>
      <p:sp>
        <p:nvSpPr>
          <p:cNvPr id="28678" name="AutoShape 10"/>
          <p:cNvSpPr>
            <a:spLocks/>
          </p:cNvSpPr>
          <p:nvPr/>
        </p:nvSpPr>
        <p:spPr bwMode="auto">
          <a:xfrm>
            <a:off x="6705600" y="2514600"/>
            <a:ext cx="152400" cy="457200"/>
          </a:xfrm>
          <a:prstGeom prst="rightBrace">
            <a:avLst>
              <a:gd name="adj1" fmla="val 25000"/>
              <a:gd name="adj2" fmla="val 50000"/>
            </a:avLst>
          </a:prstGeom>
          <a:noFill/>
          <a:ln w="28575" cap="sq">
            <a:solidFill>
              <a:srgbClr val="8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gn="ctr"/>
            <a:endParaRPr lang="en-US" altLang="en-US">
              <a:latin typeface="+mj-lt"/>
            </a:endParaRPr>
          </a:p>
        </p:txBody>
      </p:sp>
    </p:spTree>
    <p:extLst>
      <p:ext uri="{BB962C8B-B14F-4D97-AF65-F5344CB8AC3E}">
        <p14:creationId xmlns:p14="http://schemas.microsoft.com/office/powerpoint/2010/main" val="3811309688"/>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Line 24"/>
          <p:cNvSpPr>
            <a:spLocks noChangeShapeType="1"/>
          </p:cNvSpPr>
          <p:nvPr/>
        </p:nvSpPr>
        <p:spPr bwMode="auto">
          <a:xfrm>
            <a:off x="8001000" y="2667000"/>
            <a:ext cx="0" cy="3276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latin typeface="+mj-lt"/>
            </a:endParaRPr>
          </a:p>
        </p:txBody>
      </p:sp>
      <p:sp>
        <p:nvSpPr>
          <p:cNvPr id="878611" name="Rectangle 19"/>
          <p:cNvSpPr>
            <a:spLocks noGrp="1" noChangeArrowheads="1"/>
          </p:cNvSpPr>
          <p:nvPr>
            <p:ph type="title"/>
          </p:nvPr>
        </p:nvSpPr>
        <p:spPr/>
        <p:txBody>
          <a:bodyPr>
            <a:noAutofit/>
          </a:bodyPr>
          <a:lstStyle/>
          <a:p>
            <a:r>
              <a:rPr lang="en-US" sz="3000" dirty="0" smtClean="0"/>
              <a:t>Accounting for Investments by the Cost, Partial Equity, and Complete Equity Methods</a:t>
            </a:r>
          </a:p>
        </p:txBody>
      </p:sp>
      <p:sp>
        <p:nvSpPr>
          <p:cNvPr id="878594" name="Rectangle 2"/>
          <p:cNvSpPr>
            <a:spLocks noGrp="1" noChangeArrowheads="1"/>
          </p:cNvSpPr>
          <p:nvPr>
            <p:ph idx="1"/>
          </p:nvPr>
        </p:nvSpPr>
        <p:spPr/>
        <p:txBody>
          <a:bodyPr/>
          <a:lstStyle/>
          <a:p>
            <a:pPr marL="0" indent="0">
              <a:buNone/>
            </a:pPr>
            <a:endParaRPr lang="en-US" dirty="0" smtClean="0">
              <a:latin typeface="+mj-lt"/>
            </a:endParaRPr>
          </a:p>
          <a:p>
            <a:pPr marL="0" indent="0" algn="ctr">
              <a:buNone/>
            </a:pPr>
            <a:r>
              <a:rPr lang="en-US" dirty="0" smtClean="0">
                <a:latin typeface="+mj-lt"/>
              </a:rPr>
              <a:t>0 --------------20% ------------ 50% -------------- 100%</a:t>
            </a:r>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5</a:t>
            </a:fld>
            <a:endParaRPr lang="en-US">
              <a:latin typeface="+mj-lt"/>
            </a:endParaRPr>
          </a:p>
        </p:txBody>
      </p:sp>
      <p:sp>
        <p:nvSpPr>
          <p:cNvPr id="36868" name="Line 8"/>
          <p:cNvSpPr>
            <a:spLocks noChangeShapeType="1"/>
          </p:cNvSpPr>
          <p:nvPr/>
        </p:nvSpPr>
        <p:spPr bwMode="auto">
          <a:xfrm>
            <a:off x="838200" y="2667000"/>
            <a:ext cx="0" cy="3276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latin typeface="+mj-lt"/>
            </a:endParaRPr>
          </a:p>
        </p:txBody>
      </p:sp>
      <p:sp>
        <p:nvSpPr>
          <p:cNvPr id="36869" name="Text Box 10"/>
          <p:cNvSpPr txBox="1">
            <a:spLocks noChangeArrowheads="1"/>
          </p:cNvSpPr>
          <p:nvPr/>
        </p:nvSpPr>
        <p:spPr bwMode="auto">
          <a:xfrm>
            <a:off x="990600" y="2743200"/>
            <a:ext cx="1905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gn="ctr">
              <a:spcBef>
                <a:spcPct val="50000"/>
              </a:spcBef>
            </a:pPr>
            <a:r>
              <a:rPr lang="en-US" altLang="en-US" sz="2000">
                <a:latin typeface="+mj-lt"/>
              </a:rPr>
              <a:t>No significant influence</a:t>
            </a:r>
          </a:p>
        </p:txBody>
      </p:sp>
      <p:sp>
        <p:nvSpPr>
          <p:cNvPr id="36870" name="Text Box 11"/>
          <p:cNvSpPr txBox="1">
            <a:spLocks noChangeArrowheads="1"/>
          </p:cNvSpPr>
          <p:nvPr/>
        </p:nvSpPr>
        <p:spPr bwMode="auto">
          <a:xfrm>
            <a:off x="3276600" y="2759075"/>
            <a:ext cx="1905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gn="ctr">
              <a:spcBef>
                <a:spcPct val="50000"/>
              </a:spcBef>
            </a:pPr>
            <a:r>
              <a:rPr lang="en-US" altLang="en-US" sz="2000">
                <a:latin typeface="+mj-lt"/>
              </a:rPr>
              <a:t>Significant influence    (no control)</a:t>
            </a:r>
          </a:p>
        </p:txBody>
      </p:sp>
      <p:sp>
        <p:nvSpPr>
          <p:cNvPr id="36871" name="Text Box 12"/>
          <p:cNvSpPr txBox="1">
            <a:spLocks noChangeArrowheads="1"/>
          </p:cNvSpPr>
          <p:nvPr/>
        </p:nvSpPr>
        <p:spPr bwMode="auto">
          <a:xfrm>
            <a:off x="5791200" y="2774950"/>
            <a:ext cx="1905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gn="ctr">
              <a:spcBef>
                <a:spcPct val="50000"/>
              </a:spcBef>
            </a:pPr>
            <a:r>
              <a:rPr lang="en-US" altLang="en-US" sz="2000" dirty="0">
                <a:latin typeface="+mj-lt"/>
              </a:rPr>
              <a:t>Effective control</a:t>
            </a:r>
          </a:p>
        </p:txBody>
      </p:sp>
      <p:sp>
        <p:nvSpPr>
          <p:cNvPr id="36872" name="Text Box 13"/>
          <p:cNvSpPr txBox="1">
            <a:spLocks noChangeArrowheads="1"/>
          </p:cNvSpPr>
          <p:nvPr/>
        </p:nvSpPr>
        <p:spPr bwMode="auto">
          <a:xfrm>
            <a:off x="990600" y="3886200"/>
            <a:ext cx="1905000" cy="1938992"/>
          </a:xfrm>
          <a:prstGeom prst="rect">
            <a:avLst/>
          </a:prstGeom>
          <a:solidFill>
            <a:srgbClr val="FFFF66"/>
          </a:solidFill>
          <a:ln w="28575">
            <a:solidFill>
              <a:schemeClr val="tx1"/>
            </a:solidFill>
            <a:miter lim="800000"/>
            <a:headEnd/>
            <a:tailEnd/>
          </a:ln>
        </p:spPr>
        <p:txBody>
          <a:bodyPr>
            <a:spAutoFit/>
          </a:bodyPr>
          <a:lstStyle>
            <a:lvl1pPr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gn="ctr">
              <a:spcBef>
                <a:spcPct val="50000"/>
              </a:spcBef>
            </a:pPr>
            <a:r>
              <a:rPr lang="en-US" altLang="en-US" sz="2000" dirty="0">
                <a:latin typeface="+mj-lt"/>
              </a:rPr>
              <a:t>Investment valued using the </a:t>
            </a:r>
            <a:r>
              <a:rPr lang="en-US" altLang="en-US" sz="2000" b="1" dirty="0">
                <a:solidFill>
                  <a:srgbClr val="800000"/>
                </a:solidFill>
                <a:latin typeface="+mj-lt"/>
              </a:rPr>
              <a:t>“cost” method</a:t>
            </a:r>
            <a:r>
              <a:rPr lang="en-US" altLang="en-US" sz="2000" dirty="0">
                <a:solidFill>
                  <a:schemeClr val="bg2"/>
                </a:solidFill>
                <a:latin typeface="+mj-lt"/>
              </a:rPr>
              <a:t> </a:t>
            </a:r>
            <a:r>
              <a:rPr lang="en-US" altLang="en-US" sz="2000" dirty="0">
                <a:latin typeface="+mj-lt"/>
              </a:rPr>
              <a:t>but with adjustments to fair value</a:t>
            </a:r>
            <a:r>
              <a:rPr lang="en-US" altLang="en-US" sz="2000" dirty="0">
                <a:solidFill>
                  <a:schemeClr val="bg2"/>
                </a:solidFill>
                <a:latin typeface="+mj-lt"/>
              </a:rPr>
              <a:t>.</a:t>
            </a:r>
          </a:p>
        </p:txBody>
      </p:sp>
      <p:sp>
        <p:nvSpPr>
          <p:cNvPr id="36873" name="Text Box 14"/>
          <p:cNvSpPr txBox="1">
            <a:spLocks noChangeArrowheads="1"/>
          </p:cNvSpPr>
          <p:nvPr/>
        </p:nvSpPr>
        <p:spPr bwMode="auto">
          <a:xfrm>
            <a:off x="3276600" y="3886200"/>
            <a:ext cx="1905000" cy="1015663"/>
          </a:xfrm>
          <a:prstGeom prst="rect">
            <a:avLst/>
          </a:prstGeom>
          <a:solidFill>
            <a:srgbClr val="FFFF66"/>
          </a:solidFill>
          <a:ln w="28575">
            <a:solidFill>
              <a:schemeClr val="tx1"/>
            </a:solidFill>
            <a:miter lim="800000"/>
            <a:headEnd/>
            <a:tailEnd/>
          </a:ln>
        </p:spPr>
        <p:txBody>
          <a:bodyPr>
            <a:spAutoFit/>
          </a:bodyPr>
          <a:lstStyle>
            <a:lvl1pPr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gn="ctr">
              <a:spcBef>
                <a:spcPct val="50000"/>
              </a:spcBef>
            </a:pPr>
            <a:r>
              <a:rPr lang="en-US" altLang="en-US" sz="2000" dirty="0">
                <a:latin typeface="+mj-lt"/>
              </a:rPr>
              <a:t>Investment </a:t>
            </a:r>
            <a:r>
              <a:rPr lang="en-US" altLang="en-US" sz="2000" dirty="0" smtClean="0">
                <a:latin typeface="+mj-lt"/>
              </a:rPr>
              <a:t>measured under </a:t>
            </a:r>
            <a:r>
              <a:rPr lang="en-US" altLang="en-US" sz="2000" b="1" dirty="0" smtClean="0">
                <a:solidFill>
                  <a:srgbClr val="800000"/>
                </a:solidFill>
                <a:latin typeface="+mj-lt"/>
              </a:rPr>
              <a:t>equity method</a:t>
            </a:r>
            <a:endParaRPr lang="en-US" altLang="en-US" sz="2000" b="1" dirty="0">
              <a:solidFill>
                <a:srgbClr val="800000"/>
              </a:solidFill>
              <a:latin typeface="+mj-lt"/>
            </a:endParaRPr>
          </a:p>
        </p:txBody>
      </p:sp>
      <p:sp>
        <p:nvSpPr>
          <p:cNvPr id="36874" name="Text Box 15"/>
          <p:cNvSpPr txBox="1">
            <a:spLocks noChangeArrowheads="1"/>
          </p:cNvSpPr>
          <p:nvPr/>
        </p:nvSpPr>
        <p:spPr bwMode="auto">
          <a:xfrm>
            <a:off x="5486400" y="3886200"/>
            <a:ext cx="2362200" cy="1938992"/>
          </a:xfrm>
          <a:prstGeom prst="rect">
            <a:avLst/>
          </a:prstGeom>
          <a:solidFill>
            <a:srgbClr val="FFFF66"/>
          </a:solidFill>
          <a:ln w="28575">
            <a:solidFill>
              <a:schemeClr val="tx1"/>
            </a:solidFill>
            <a:miter lim="800000"/>
            <a:headEnd/>
            <a:tailEnd/>
          </a:ln>
        </p:spPr>
        <p:txBody>
          <a:bodyPr>
            <a:spAutoFit/>
          </a:bodyPr>
          <a:lstStyle>
            <a:lvl1pPr eaLnBrk="0" hangingPunct="0">
              <a:defRPr sz="2300">
                <a:solidFill>
                  <a:schemeClr val="tx1"/>
                </a:solidFill>
                <a:latin typeface="Comic Sans MS" pitchFamily="66" charset="0"/>
                <a:cs typeface="Arial" pitchFamily="34" charset="0"/>
              </a:defRPr>
            </a:lvl1pPr>
            <a:lvl2pPr marL="742950" indent="-285750" eaLnBrk="0" hangingPunct="0">
              <a:defRPr sz="2300">
                <a:solidFill>
                  <a:schemeClr val="tx1"/>
                </a:solidFill>
                <a:latin typeface="Comic Sans MS" pitchFamily="66" charset="0"/>
                <a:cs typeface="Arial" pitchFamily="34" charset="0"/>
              </a:defRPr>
            </a:lvl2pPr>
            <a:lvl3pPr marL="1143000" indent="-228600" eaLnBrk="0" hangingPunct="0">
              <a:defRPr sz="2300">
                <a:solidFill>
                  <a:schemeClr val="tx1"/>
                </a:solidFill>
                <a:latin typeface="Comic Sans MS" pitchFamily="66" charset="0"/>
                <a:cs typeface="Arial" pitchFamily="34" charset="0"/>
              </a:defRPr>
            </a:lvl3pPr>
            <a:lvl4pPr marL="1600200" indent="-228600" eaLnBrk="0" hangingPunct="0">
              <a:defRPr sz="2300">
                <a:solidFill>
                  <a:schemeClr val="tx1"/>
                </a:solidFill>
                <a:latin typeface="Comic Sans MS" pitchFamily="66" charset="0"/>
                <a:cs typeface="Arial" pitchFamily="34" charset="0"/>
              </a:defRPr>
            </a:lvl4pPr>
            <a:lvl5pPr marL="2057400" indent="-228600" eaLnBrk="0" hangingPunct="0">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300">
                <a:solidFill>
                  <a:schemeClr val="tx1"/>
                </a:solidFill>
                <a:latin typeface="Comic Sans MS" pitchFamily="66" charset="0"/>
                <a:cs typeface="Arial" pitchFamily="34" charset="0"/>
              </a:defRPr>
            </a:lvl9pPr>
          </a:lstStyle>
          <a:p>
            <a:pPr algn="ctr">
              <a:spcBef>
                <a:spcPct val="50000"/>
              </a:spcBef>
            </a:pPr>
            <a:r>
              <a:rPr lang="en-US" altLang="en-US" sz="2000" dirty="0">
                <a:latin typeface="+mj-lt"/>
              </a:rPr>
              <a:t>Investment </a:t>
            </a:r>
            <a:r>
              <a:rPr lang="en-US" altLang="en-US" sz="2000" dirty="0" smtClean="0">
                <a:latin typeface="+mj-lt"/>
              </a:rPr>
              <a:t>recorded </a:t>
            </a:r>
            <a:r>
              <a:rPr lang="en-US" altLang="en-US" sz="2000" dirty="0">
                <a:latin typeface="+mj-lt"/>
              </a:rPr>
              <a:t>using </a:t>
            </a:r>
            <a:r>
              <a:rPr lang="en-US" altLang="en-US" sz="2000" dirty="0" smtClean="0">
                <a:latin typeface="+mj-lt"/>
              </a:rPr>
              <a:t>cost method </a:t>
            </a:r>
            <a:r>
              <a:rPr lang="en-US" altLang="en-US" sz="2000" dirty="0">
                <a:latin typeface="+mj-lt"/>
              </a:rPr>
              <a:t>or </a:t>
            </a:r>
            <a:r>
              <a:rPr lang="en-US" altLang="en-US" sz="2000" dirty="0" smtClean="0">
                <a:latin typeface="+mj-lt"/>
              </a:rPr>
              <a:t>equity method</a:t>
            </a:r>
            <a:r>
              <a:rPr lang="en-US" altLang="en-US" sz="2000" b="1" dirty="0" smtClean="0">
                <a:latin typeface="+mj-lt"/>
              </a:rPr>
              <a:t> </a:t>
            </a:r>
            <a:r>
              <a:rPr lang="en-US" altLang="en-US" sz="2000" dirty="0">
                <a:latin typeface="+mj-lt"/>
              </a:rPr>
              <a:t>(investment eliminated in </a:t>
            </a:r>
            <a:r>
              <a:rPr lang="en-US" altLang="en-US" sz="2000" b="1" dirty="0" smtClean="0">
                <a:solidFill>
                  <a:srgbClr val="800000"/>
                </a:solidFill>
                <a:latin typeface="+mj-lt"/>
              </a:rPr>
              <a:t>consolidation</a:t>
            </a:r>
            <a:r>
              <a:rPr lang="en-US" altLang="en-US" sz="2000" dirty="0">
                <a:latin typeface="+mj-lt"/>
              </a:rPr>
              <a:t>)</a:t>
            </a:r>
          </a:p>
        </p:txBody>
      </p:sp>
      <p:sp>
        <p:nvSpPr>
          <p:cNvPr id="878608" name="Text Box 16"/>
          <p:cNvSpPr txBox="1">
            <a:spLocks noChangeArrowheads="1"/>
          </p:cNvSpPr>
          <p:nvPr/>
        </p:nvSpPr>
        <p:spPr bwMode="auto">
          <a:xfrm>
            <a:off x="2438400" y="1450975"/>
            <a:ext cx="4572000" cy="400110"/>
          </a:xfrm>
          <a:prstGeom prst="rect">
            <a:avLst/>
          </a:prstGeom>
          <a:solidFill>
            <a:srgbClr val="FFFF66"/>
          </a:solidFill>
          <a:ln w="28575">
            <a:solidFill>
              <a:srgbClr val="800000"/>
            </a:solidFill>
            <a:miter lim="800000"/>
            <a:headEnd/>
            <a:tailEnd/>
          </a:ln>
          <a:effectLst>
            <a:outerShdw dist="35921" dir="2700000" algn="ctr" rotWithShape="0">
              <a:schemeClr val="bg2"/>
            </a:outerShdw>
          </a:effectLst>
        </p:spPr>
        <p:txBody>
          <a:bodyPr>
            <a:spAutoFit/>
          </a:bodyPr>
          <a:lstStyle/>
          <a:p>
            <a:pPr algn="ctr" eaLnBrk="0" hangingPunct="0">
              <a:spcBef>
                <a:spcPct val="50000"/>
              </a:spcBef>
              <a:defRPr/>
            </a:pPr>
            <a:r>
              <a:rPr lang="en-US" sz="2000" b="1">
                <a:latin typeface="+mj-lt"/>
                <a:cs typeface="+mn-cs"/>
              </a:rPr>
              <a:t>Ownership Percentages</a:t>
            </a:r>
          </a:p>
        </p:txBody>
      </p:sp>
      <p:sp>
        <p:nvSpPr>
          <p:cNvPr id="36877" name="Line 21"/>
          <p:cNvSpPr>
            <a:spLocks noChangeShapeType="1"/>
          </p:cNvSpPr>
          <p:nvPr/>
        </p:nvSpPr>
        <p:spPr bwMode="auto">
          <a:xfrm>
            <a:off x="3048000" y="2667000"/>
            <a:ext cx="0" cy="3276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latin typeface="+mj-lt"/>
            </a:endParaRPr>
          </a:p>
        </p:txBody>
      </p:sp>
      <p:sp>
        <p:nvSpPr>
          <p:cNvPr id="36878" name="Line 23"/>
          <p:cNvSpPr>
            <a:spLocks noChangeShapeType="1"/>
          </p:cNvSpPr>
          <p:nvPr/>
        </p:nvSpPr>
        <p:spPr bwMode="auto">
          <a:xfrm>
            <a:off x="5334000" y="2667000"/>
            <a:ext cx="0" cy="3276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latin typeface="+mj-lt"/>
            </a:endParaRPr>
          </a:p>
        </p:txBody>
      </p:sp>
      <p:sp>
        <p:nvSpPr>
          <p:cNvPr id="878617" name="Text Box 25"/>
          <p:cNvSpPr txBox="1">
            <a:spLocks noChangeArrowheads="1"/>
          </p:cNvSpPr>
          <p:nvPr/>
        </p:nvSpPr>
        <p:spPr bwMode="auto">
          <a:xfrm>
            <a:off x="1676400" y="6369050"/>
            <a:ext cx="7315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dirty="0">
                <a:latin typeface="+mj-lt"/>
                <a:cs typeface="+mn-cs"/>
              </a:rPr>
              <a:t>LO 1  Varying levels of ownership are accounted for differently.</a:t>
            </a:r>
          </a:p>
        </p:txBody>
      </p:sp>
    </p:spTree>
    <p:extLst>
      <p:ext uri="{BB962C8B-B14F-4D97-AF65-F5344CB8AC3E}">
        <p14:creationId xmlns:p14="http://schemas.microsoft.com/office/powerpoint/2010/main" val="2783746464"/>
      </p:ext>
    </p:extLst>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Rectangle 2"/>
          <p:cNvSpPr>
            <a:spLocks noGrp="1" noChangeArrowheads="1"/>
          </p:cNvSpPr>
          <p:nvPr>
            <p:ph type="title"/>
          </p:nvPr>
        </p:nvSpPr>
        <p:spPr/>
        <p:txBody>
          <a:bodyPr>
            <a:normAutofit/>
          </a:bodyPr>
          <a:lstStyle/>
          <a:p>
            <a:r>
              <a:rPr lang="en-US" sz="3000" dirty="0" smtClean="0"/>
              <a:t>Accounting for Investments by the Cost, Partial Equity, and Complete Equity Methods</a:t>
            </a:r>
          </a:p>
        </p:txBody>
      </p:sp>
      <p:sp>
        <p:nvSpPr>
          <p:cNvPr id="5" name="Content Placeholder 4"/>
          <p:cNvSpPr>
            <a:spLocks noGrp="1"/>
          </p:cNvSpPr>
          <p:nvPr>
            <p:ph idx="1"/>
          </p:nvPr>
        </p:nvSpPr>
        <p:spPr/>
        <p:txBody>
          <a:bodyPr>
            <a:normAutofit fontScale="92500" lnSpcReduction="10000"/>
          </a:bodyPr>
          <a:lstStyle/>
          <a:p>
            <a:r>
              <a:rPr lang="en-US" altLang="en-US" dirty="0" smtClean="0"/>
              <a:t>When a company owns a sufficient amount of another company’s stock to have </a:t>
            </a:r>
            <a:r>
              <a:rPr lang="en-US" altLang="en-US" b="1" i="1" dirty="0" smtClean="0"/>
              <a:t>significant influence </a:t>
            </a:r>
            <a:r>
              <a:rPr lang="en-US" altLang="en-US" dirty="0" smtClean="0"/>
              <a:t>(usually at least 20%), but not enough to </a:t>
            </a:r>
            <a:r>
              <a:rPr lang="en-US" altLang="en-US" b="1" i="1" dirty="0" smtClean="0"/>
              <a:t>effectively control </a:t>
            </a:r>
            <a:r>
              <a:rPr lang="en-US" altLang="en-US" dirty="0" smtClean="0"/>
              <a:t>the other company (less than 50% in most cases), the </a:t>
            </a:r>
            <a:r>
              <a:rPr lang="en-US" altLang="en-US" b="1" dirty="0" smtClean="0"/>
              <a:t>equity method is required</a:t>
            </a:r>
            <a:r>
              <a:rPr lang="en-US" altLang="en-US" dirty="0" smtClean="0"/>
              <a:t>.</a:t>
            </a:r>
          </a:p>
          <a:p>
            <a:r>
              <a:rPr lang="en-US" altLang="en-US" dirty="0" smtClean="0"/>
              <a:t>Under FASB ASC paragraph 825-10-25-2, these equity investments </a:t>
            </a:r>
            <a:r>
              <a:rPr lang="en-US" altLang="en-US" i="1" dirty="0" smtClean="0"/>
              <a:t>may alternatively </a:t>
            </a:r>
            <a:r>
              <a:rPr lang="en-US" altLang="en-US" dirty="0" smtClean="0"/>
              <a:t>be carried at fair value under an irrevocable election to do so.</a:t>
            </a:r>
          </a:p>
          <a:p>
            <a:r>
              <a:rPr lang="en-US" altLang="en-US" dirty="0" smtClean="0"/>
              <a:t>Once the investor is deemed to have </a:t>
            </a:r>
            <a:r>
              <a:rPr lang="en-US" altLang="en-US" b="1" i="1" dirty="0" smtClean="0"/>
              <a:t>effective control </a:t>
            </a:r>
            <a:r>
              <a:rPr lang="en-US" altLang="en-US" dirty="0" smtClean="0"/>
              <a:t>over the other company (with or without a majority of stock ownership), </a:t>
            </a:r>
            <a:r>
              <a:rPr lang="en-US" altLang="en-US" b="1" dirty="0" smtClean="0"/>
              <a:t>consolidated statements are required</a:t>
            </a:r>
            <a:r>
              <a:rPr lang="en-US" altLang="en-US" dirty="0" smtClean="0"/>
              <a:t>.</a:t>
            </a:r>
          </a:p>
          <a:p>
            <a:endParaRPr lang="en-US" dirty="0"/>
          </a:p>
        </p:txBody>
      </p:sp>
      <p:sp>
        <p:nvSpPr>
          <p:cNvPr id="2" name="Slide Number Placeholder 1"/>
          <p:cNvSpPr>
            <a:spLocks noGrp="1"/>
          </p:cNvSpPr>
          <p:nvPr>
            <p:ph type="sldNum" sz="quarter" idx="12"/>
          </p:nvPr>
        </p:nvSpPr>
        <p:spPr/>
        <p:txBody>
          <a:bodyPr/>
          <a:lstStyle/>
          <a:p>
            <a:fld id="{0B62EAB1-D80C-4217-BFF0-836E2E1B9F25}" type="slidenum">
              <a:rPr lang="en-US" smtClean="0"/>
              <a:pPr/>
              <a:t>6</a:t>
            </a:fld>
            <a:endParaRPr lang="en-US"/>
          </a:p>
        </p:txBody>
      </p:sp>
      <p:sp>
        <p:nvSpPr>
          <p:cNvPr id="876548" name="Text Box 4"/>
          <p:cNvSpPr txBox="1">
            <a:spLocks noChangeArrowheads="1"/>
          </p:cNvSpPr>
          <p:nvPr/>
        </p:nvSpPr>
        <p:spPr bwMode="auto">
          <a:xfrm>
            <a:off x="1676400" y="6369050"/>
            <a:ext cx="7315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a:cs typeface="+mn-cs"/>
              </a:rPr>
              <a:t>LO 1  Varying levels of ownership are accounted for differently.</a:t>
            </a:r>
          </a:p>
        </p:txBody>
      </p:sp>
    </p:spTree>
    <p:extLst>
      <p:ext uri="{BB962C8B-B14F-4D97-AF65-F5344CB8AC3E}">
        <p14:creationId xmlns:p14="http://schemas.microsoft.com/office/powerpoint/2010/main" val="404883512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Rectangle 2"/>
          <p:cNvSpPr>
            <a:spLocks noGrp="1" noChangeArrowheads="1"/>
          </p:cNvSpPr>
          <p:nvPr>
            <p:ph type="title"/>
          </p:nvPr>
        </p:nvSpPr>
        <p:spPr/>
        <p:txBody>
          <a:bodyPr>
            <a:normAutofit/>
          </a:bodyPr>
          <a:lstStyle/>
          <a:p>
            <a:r>
              <a:rPr lang="en-US" sz="3000" dirty="0" smtClean="0"/>
              <a:t>Accounting for Investments by the Cost, Partial Equity, and Complete Equity Methods</a:t>
            </a:r>
          </a:p>
        </p:txBody>
      </p:sp>
      <p:sp>
        <p:nvSpPr>
          <p:cNvPr id="5" name="Content Placeholder 4"/>
          <p:cNvSpPr>
            <a:spLocks noGrp="1"/>
          </p:cNvSpPr>
          <p:nvPr>
            <p:ph idx="1"/>
          </p:nvPr>
        </p:nvSpPr>
        <p:spPr/>
        <p:txBody>
          <a:bodyPr/>
          <a:lstStyle/>
          <a:p>
            <a:r>
              <a:rPr lang="en-US" altLang="en-US" dirty="0" smtClean="0"/>
              <a:t>The parent company must account for its investment income from the subsidiary in its own books by one of the methods used for accounting for investments.  </a:t>
            </a:r>
          </a:p>
          <a:p>
            <a:r>
              <a:rPr lang="en-US" altLang="en-US" dirty="0" smtClean="0"/>
              <a:t>Consolidated financial statements will be </a:t>
            </a:r>
            <a:r>
              <a:rPr lang="en-US" altLang="en-US" b="1" dirty="0" smtClean="0">
                <a:solidFill>
                  <a:srgbClr val="800000"/>
                </a:solidFill>
              </a:rPr>
              <a:t>identical</a:t>
            </a:r>
            <a:r>
              <a:rPr lang="en-US" altLang="en-US" dirty="0" smtClean="0"/>
              <a:t>, regardless of method used. </a:t>
            </a:r>
          </a:p>
          <a:p>
            <a:r>
              <a:rPr lang="en-US" altLang="en-US" b="1" dirty="0" smtClean="0">
                <a:solidFill>
                  <a:srgbClr val="800000"/>
                </a:solidFill>
              </a:rPr>
              <a:t>However</a:t>
            </a:r>
            <a:r>
              <a:rPr lang="en-US" altLang="en-US" dirty="0" smtClean="0"/>
              <a:t>, if the parent issues parent-only financial statements, the complete equity method should be used for investees over which the parent has either significant influence or effective control.</a:t>
            </a:r>
          </a:p>
          <a:p>
            <a:endParaRPr lang="en-US" dirty="0"/>
          </a:p>
        </p:txBody>
      </p:sp>
      <p:sp>
        <p:nvSpPr>
          <p:cNvPr id="2" name="Slide Number Placeholder 1"/>
          <p:cNvSpPr>
            <a:spLocks noGrp="1"/>
          </p:cNvSpPr>
          <p:nvPr>
            <p:ph type="sldNum" sz="quarter" idx="12"/>
          </p:nvPr>
        </p:nvSpPr>
        <p:spPr/>
        <p:txBody>
          <a:bodyPr/>
          <a:lstStyle/>
          <a:p>
            <a:fld id="{0B62EAB1-D80C-4217-BFF0-836E2E1B9F25}" type="slidenum">
              <a:rPr lang="en-US" smtClean="0"/>
              <a:pPr/>
              <a:t>7</a:t>
            </a:fld>
            <a:endParaRPr lang="en-US"/>
          </a:p>
        </p:txBody>
      </p:sp>
      <p:sp>
        <p:nvSpPr>
          <p:cNvPr id="876548" name="Text Box 4"/>
          <p:cNvSpPr txBox="1">
            <a:spLocks noChangeArrowheads="1"/>
          </p:cNvSpPr>
          <p:nvPr/>
        </p:nvSpPr>
        <p:spPr bwMode="auto">
          <a:xfrm>
            <a:off x="1676400" y="6369050"/>
            <a:ext cx="7315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a:cs typeface="+mn-cs"/>
              </a:rPr>
              <a:t>LO 1  Varying levels of ownership are accounted for differently.</a:t>
            </a:r>
          </a:p>
        </p:txBody>
      </p:sp>
    </p:spTree>
    <p:extLst>
      <p:ext uri="{BB962C8B-B14F-4D97-AF65-F5344CB8AC3E}">
        <p14:creationId xmlns:p14="http://schemas.microsoft.com/office/powerpoint/2010/main" val="404883512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8834" name="Rectangle 2"/>
          <p:cNvSpPr>
            <a:spLocks noChangeArrowheads="1"/>
          </p:cNvSpPr>
          <p:nvPr/>
        </p:nvSpPr>
        <p:spPr bwMode="auto">
          <a:xfrm>
            <a:off x="533400" y="1600200"/>
            <a:ext cx="8305800" cy="2362200"/>
          </a:xfrm>
          <a:prstGeom prst="rect">
            <a:avLst/>
          </a:prstGeom>
          <a:solidFill>
            <a:schemeClr val="bg1"/>
          </a:solidFill>
          <a:ln w="28575">
            <a:noFill/>
            <a:miter lim="800000"/>
            <a:headEnd/>
            <a:tailEnd/>
          </a:ln>
          <a:effectLst/>
        </p:spPr>
        <p:txBody>
          <a:bodyPr lIns="90488" tIns="44450" rIns="90488" bIns="44450"/>
          <a:lstStyle/>
          <a:p>
            <a:pPr indent="6350" eaLnBrk="0" hangingPunct="0">
              <a:lnSpc>
                <a:spcPct val="110000"/>
              </a:lnSpc>
              <a:spcBef>
                <a:spcPct val="30000"/>
              </a:spcBef>
              <a:buClr>
                <a:schemeClr val="accent2"/>
              </a:buClr>
              <a:buSzPct val="75000"/>
              <a:buFont typeface="Wingdings" pitchFamily="2" charset="2"/>
              <a:buNone/>
              <a:defRPr/>
            </a:pPr>
            <a:r>
              <a:rPr lang="en-US" sz="2200" b="1" dirty="0">
                <a:solidFill>
                  <a:srgbClr val="800000"/>
                </a:solidFill>
                <a:effectLst>
                  <a:outerShdw blurRad="38100" dist="38100" dir="2700000" algn="tl">
                    <a:srgbClr val="C0C0C0"/>
                  </a:outerShdw>
                </a:effectLst>
                <a:latin typeface="+mj-lt"/>
                <a:cs typeface="+mn-cs"/>
              </a:rPr>
              <a:t>E4-1:</a:t>
            </a:r>
            <a:r>
              <a:rPr lang="en-US" sz="2200" dirty="0">
                <a:solidFill>
                  <a:schemeClr val="bg2"/>
                </a:solidFill>
                <a:effectLst>
                  <a:outerShdw blurRad="38100" dist="38100" dir="2700000" algn="tl">
                    <a:srgbClr val="C0C0C0"/>
                  </a:outerShdw>
                </a:effectLst>
                <a:latin typeface="+mj-lt"/>
                <a:cs typeface="+mn-cs"/>
              </a:rPr>
              <a:t>  </a:t>
            </a:r>
            <a:r>
              <a:rPr lang="en-US" sz="2200" dirty="0">
                <a:solidFill>
                  <a:srgbClr val="000000"/>
                </a:solidFill>
                <a:latin typeface="+mj-lt"/>
                <a:cs typeface="+mn-cs"/>
              </a:rPr>
              <a:t>Percy Company purchased 80% of the outstanding voting shares of Song Company at the beginning of </a:t>
            </a:r>
            <a:r>
              <a:rPr lang="en-US" sz="2200" dirty="0" smtClean="0">
                <a:solidFill>
                  <a:srgbClr val="000000"/>
                </a:solidFill>
                <a:latin typeface="+mj-lt"/>
                <a:cs typeface="+mn-cs"/>
              </a:rPr>
              <a:t>2014 </a:t>
            </a:r>
            <a:r>
              <a:rPr lang="en-US" sz="2200" dirty="0">
                <a:solidFill>
                  <a:srgbClr val="000000"/>
                </a:solidFill>
                <a:latin typeface="+mj-lt"/>
                <a:cs typeface="+mn-cs"/>
              </a:rPr>
              <a:t>for $387,000. At the time of purchase, Song Company’s total stockholders’ equity amounted to $475,000. Income and dividend distributions for Song Company from </a:t>
            </a:r>
            <a:r>
              <a:rPr lang="en-US" sz="2200" dirty="0" smtClean="0">
                <a:solidFill>
                  <a:srgbClr val="000000"/>
                </a:solidFill>
                <a:latin typeface="+mj-lt"/>
                <a:cs typeface="+mn-cs"/>
              </a:rPr>
              <a:t>2014 </a:t>
            </a:r>
            <a:r>
              <a:rPr lang="en-US" sz="2200" dirty="0">
                <a:solidFill>
                  <a:srgbClr val="000000"/>
                </a:solidFill>
                <a:latin typeface="+mj-lt"/>
                <a:cs typeface="+mn-cs"/>
              </a:rPr>
              <a:t>through </a:t>
            </a:r>
            <a:r>
              <a:rPr lang="en-US" sz="2200" dirty="0" smtClean="0">
                <a:solidFill>
                  <a:srgbClr val="000000"/>
                </a:solidFill>
                <a:latin typeface="+mj-lt"/>
                <a:cs typeface="+mn-cs"/>
              </a:rPr>
              <a:t>2016 </a:t>
            </a:r>
            <a:r>
              <a:rPr lang="en-US" sz="2200" dirty="0">
                <a:solidFill>
                  <a:srgbClr val="000000"/>
                </a:solidFill>
                <a:latin typeface="+mj-lt"/>
                <a:cs typeface="+mn-cs"/>
              </a:rPr>
              <a:t>are as follows:</a:t>
            </a:r>
          </a:p>
        </p:txBody>
      </p:sp>
      <p:sp>
        <p:nvSpPr>
          <p:cNvPr id="888837" name="Rectangle 5"/>
          <p:cNvSpPr>
            <a:spLocks noChangeArrowheads="1"/>
          </p:cNvSpPr>
          <p:nvPr/>
        </p:nvSpPr>
        <p:spPr bwMode="auto">
          <a:xfrm>
            <a:off x="533400" y="4683125"/>
            <a:ext cx="8305800" cy="1209562"/>
          </a:xfrm>
          <a:prstGeom prst="rect">
            <a:avLst/>
          </a:prstGeom>
          <a:noFill/>
          <a:ln w="28575" cap="sq">
            <a:noFill/>
            <a:miter lim="800000"/>
            <a:headEnd/>
            <a:tailEnd/>
          </a:ln>
          <a:effectLst/>
        </p:spPr>
        <p:txBody>
          <a:bodyPr>
            <a:spAutoFit/>
          </a:bodyPr>
          <a:lstStyle/>
          <a:p>
            <a:pPr eaLnBrk="0" hangingPunct="0">
              <a:lnSpc>
                <a:spcPct val="110000"/>
              </a:lnSpc>
              <a:spcBef>
                <a:spcPct val="35000"/>
              </a:spcBef>
              <a:defRPr/>
            </a:pPr>
            <a:r>
              <a:rPr lang="en-US" sz="2200" b="1" dirty="0">
                <a:solidFill>
                  <a:srgbClr val="800000"/>
                </a:solidFill>
                <a:effectLst>
                  <a:outerShdw blurRad="38100" dist="38100" dir="2700000" algn="tl">
                    <a:srgbClr val="C0C0C0"/>
                  </a:outerShdw>
                </a:effectLst>
                <a:latin typeface="+mj-lt"/>
                <a:cs typeface="+mn-cs"/>
              </a:rPr>
              <a:t>Required:</a:t>
            </a:r>
            <a:r>
              <a:rPr lang="en-US" sz="2200" b="1" dirty="0">
                <a:solidFill>
                  <a:srgbClr val="000000"/>
                </a:solidFill>
                <a:latin typeface="+mj-lt"/>
                <a:cs typeface="+mn-cs"/>
              </a:rPr>
              <a:t>  </a:t>
            </a:r>
            <a:r>
              <a:rPr lang="en-US" sz="2200" dirty="0">
                <a:solidFill>
                  <a:srgbClr val="000000"/>
                </a:solidFill>
                <a:latin typeface="+mj-lt"/>
                <a:cs typeface="+mn-cs"/>
              </a:rPr>
              <a:t>Prepare journal entries for Percy Company from the date of purchase through </a:t>
            </a:r>
            <a:r>
              <a:rPr lang="en-US" sz="2200" dirty="0" smtClean="0">
                <a:solidFill>
                  <a:srgbClr val="000000"/>
                </a:solidFill>
                <a:latin typeface="+mj-lt"/>
                <a:cs typeface="+mn-cs"/>
              </a:rPr>
              <a:t>2016 </a:t>
            </a:r>
            <a:r>
              <a:rPr lang="en-US" sz="2200" dirty="0">
                <a:solidFill>
                  <a:srgbClr val="000000"/>
                </a:solidFill>
                <a:latin typeface="+mj-lt"/>
                <a:cs typeface="+mn-cs"/>
              </a:rPr>
              <a:t>to account for its investment in Song Company under each of the following assumptions:</a:t>
            </a:r>
          </a:p>
        </p:txBody>
      </p:sp>
      <p:sp>
        <p:nvSpPr>
          <p:cNvPr id="888838" name="Text Box 6"/>
          <p:cNvSpPr txBox="1">
            <a:spLocks noChangeArrowheads="1"/>
          </p:cNvSpPr>
          <p:nvPr/>
        </p:nvSpPr>
        <p:spPr bwMode="auto">
          <a:xfrm>
            <a:off x="1676400" y="6369050"/>
            <a:ext cx="7315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dirty="0">
                <a:effectLst>
                  <a:outerShdw blurRad="38100" dist="38100" dir="2700000" algn="tl">
                    <a:srgbClr val="C0C0C0"/>
                  </a:outerShdw>
                </a:effectLst>
                <a:latin typeface="+mj-lt"/>
                <a:cs typeface="+mn-cs"/>
              </a:rPr>
              <a:t>LO 2  Journal entries for Parent using cost method</a:t>
            </a:r>
            <a:r>
              <a:rPr lang="en-US" sz="1600" b="1" i="1" dirty="0">
                <a:solidFill>
                  <a:schemeClr val="bg2"/>
                </a:solidFill>
                <a:effectLst>
                  <a:outerShdw blurRad="38100" dist="38100" dir="2700000" algn="tl">
                    <a:srgbClr val="C0C0C0"/>
                  </a:outerShdw>
                </a:effectLst>
                <a:latin typeface="+mj-lt"/>
                <a:cs typeface="+mn-cs"/>
              </a:rPr>
              <a:t>.</a:t>
            </a:r>
          </a:p>
        </p:txBody>
      </p:sp>
      <p:sp>
        <p:nvSpPr>
          <p:cNvPr id="7" name="Title 6"/>
          <p:cNvSpPr>
            <a:spLocks noGrp="1"/>
          </p:cNvSpPr>
          <p:nvPr>
            <p:ph type="title"/>
          </p:nvPr>
        </p:nvSpPr>
        <p:spPr/>
        <p:txBody>
          <a:bodyPr/>
          <a:lstStyle/>
          <a:p>
            <a:r>
              <a:rPr lang="en-US" sz="3200" dirty="0" smtClean="0"/>
              <a:t>Accounting for Investments by the Cost Method</a:t>
            </a:r>
            <a:endParaRPr lang="en-US" sz="3200" dirty="0"/>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8</a:t>
            </a:fld>
            <a:endParaRPr lang="en-US">
              <a:latin typeface="+mj-lt"/>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669351046"/>
              </p:ext>
            </p:extLst>
          </p:nvPr>
        </p:nvGraphicFramePr>
        <p:xfrm>
          <a:off x="609600" y="3505200"/>
          <a:ext cx="7770813" cy="993775"/>
        </p:xfrm>
        <a:graphic>
          <a:graphicData uri="http://schemas.openxmlformats.org/presentationml/2006/ole">
            <mc:AlternateContent xmlns:mc="http://schemas.openxmlformats.org/markup-compatibility/2006">
              <mc:Choice xmlns:v="urn:schemas-microsoft-com:vml" Requires="v">
                <p:oleObj spid="_x0000_s16394" name="Worksheet" r:id="rId5" imgW="6032500" imgH="787400" progId="Excel.Sheet.8">
                  <p:embed/>
                </p:oleObj>
              </mc:Choice>
              <mc:Fallback>
                <p:oleObj name="Worksheet" r:id="rId5" imgW="6032500" imgH="7874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3505200"/>
                        <a:ext cx="7770813" cy="9937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cap="sq">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036125664"/>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4742" name="Text Box 6"/>
          <p:cNvSpPr txBox="1">
            <a:spLocks noChangeArrowheads="1"/>
          </p:cNvSpPr>
          <p:nvPr/>
        </p:nvSpPr>
        <p:spPr bwMode="auto">
          <a:xfrm>
            <a:off x="1676400" y="6369050"/>
            <a:ext cx="7315200" cy="336550"/>
          </a:xfrm>
          <a:prstGeom prst="rect">
            <a:avLst/>
          </a:prstGeom>
          <a:solidFill>
            <a:schemeClr val="bg1"/>
          </a:solidFill>
          <a:ln w="19050">
            <a:noFill/>
            <a:miter lim="800000"/>
            <a:headEnd/>
            <a:tailEnd/>
          </a:ln>
          <a:effectLst/>
        </p:spPr>
        <p:txBody>
          <a:bodyPr>
            <a:spAutoFit/>
          </a:bodyPr>
          <a:lstStyle/>
          <a:p>
            <a:pPr marL="685800" indent="-685800" algn="r" eaLnBrk="0" hangingPunct="0">
              <a:spcBef>
                <a:spcPct val="50000"/>
              </a:spcBef>
              <a:defRPr/>
            </a:pPr>
            <a:r>
              <a:rPr lang="en-US" sz="1600" b="1" i="1" dirty="0">
                <a:latin typeface="+mj-lt"/>
                <a:cs typeface="+mn-cs"/>
              </a:rPr>
              <a:t>LO 2  Journal entries for Parent using cost method.</a:t>
            </a:r>
          </a:p>
        </p:txBody>
      </p:sp>
      <p:sp>
        <p:nvSpPr>
          <p:cNvPr id="884743" name="Text Box 7"/>
          <p:cNvSpPr txBox="1">
            <a:spLocks noChangeArrowheads="1"/>
          </p:cNvSpPr>
          <p:nvPr/>
        </p:nvSpPr>
        <p:spPr bwMode="auto">
          <a:xfrm>
            <a:off x="1676400" y="3429000"/>
            <a:ext cx="71628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375275" algn="r"/>
                <a:tab pos="7605713" algn="r"/>
              </a:tabLst>
              <a:defRPr sz="2300">
                <a:solidFill>
                  <a:schemeClr val="tx1"/>
                </a:solidFill>
                <a:latin typeface="Comic Sans MS" pitchFamily="66" charset="0"/>
                <a:cs typeface="Arial" pitchFamily="34" charset="0"/>
              </a:defRPr>
            </a:lvl1pPr>
            <a:lvl2pPr marL="742950" indent="-285750" eaLnBrk="0" hangingPunct="0">
              <a:tabLst>
                <a:tab pos="5375275" algn="r"/>
                <a:tab pos="7605713" algn="r"/>
              </a:tabLst>
              <a:defRPr sz="2300">
                <a:solidFill>
                  <a:schemeClr val="tx1"/>
                </a:solidFill>
                <a:latin typeface="Comic Sans MS" pitchFamily="66" charset="0"/>
                <a:cs typeface="Arial" pitchFamily="34" charset="0"/>
              </a:defRPr>
            </a:lvl2pPr>
            <a:lvl3pPr marL="1143000" indent="-228600" eaLnBrk="0" hangingPunct="0">
              <a:tabLst>
                <a:tab pos="5375275" algn="r"/>
                <a:tab pos="7605713" algn="r"/>
              </a:tabLst>
              <a:defRPr sz="2300">
                <a:solidFill>
                  <a:schemeClr val="tx1"/>
                </a:solidFill>
                <a:latin typeface="Comic Sans MS" pitchFamily="66" charset="0"/>
                <a:cs typeface="Arial" pitchFamily="34" charset="0"/>
              </a:defRPr>
            </a:lvl3pPr>
            <a:lvl4pPr marL="1600200" indent="-228600" eaLnBrk="0" hangingPunct="0">
              <a:tabLst>
                <a:tab pos="5375275" algn="r"/>
                <a:tab pos="7605713" algn="r"/>
              </a:tabLst>
              <a:defRPr sz="2300">
                <a:solidFill>
                  <a:schemeClr val="tx1"/>
                </a:solidFill>
                <a:latin typeface="Comic Sans MS" pitchFamily="66" charset="0"/>
                <a:cs typeface="Arial" pitchFamily="34" charset="0"/>
              </a:defRPr>
            </a:lvl4pPr>
            <a:lvl5pPr marL="2057400" indent="-228600" eaLnBrk="0" hangingPunct="0">
              <a:tabLst>
                <a:tab pos="537527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Investment in Song	387,000</a:t>
            </a:r>
          </a:p>
        </p:txBody>
      </p:sp>
      <p:sp>
        <p:nvSpPr>
          <p:cNvPr id="884744" name="Text Box 8"/>
          <p:cNvSpPr txBox="1">
            <a:spLocks noChangeArrowheads="1"/>
          </p:cNvSpPr>
          <p:nvPr/>
        </p:nvSpPr>
        <p:spPr bwMode="auto">
          <a:xfrm>
            <a:off x="1676400" y="3887788"/>
            <a:ext cx="71628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6858000" algn="r"/>
                <a:tab pos="7605713" algn="r"/>
              </a:tabLst>
              <a:defRPr sz="2300">
                <a:solidFill>
                  <a:schemeClr val="tx1"/>
                </a:solidFill>
                <a:latin typeface="Comic Sans MS" pitchFamily="66" charset="0"/>
                <a:cs typeface="Arial" pitchFamily="34" charset="0"/>
              </a:defRPr>
            </a:lvl1pPr>
            <a:lvl2pPr marL="742950" indent="-285750" eaLnBrk="0" hangingPunct="0">
              <a:tabLst>
                <a:tab pos="6858000" algn="r"/>
                <a:tab pos="7605713" algn="r"/>
              </a:tabLst>
              <a:defRPr sz="2300">
                <a:solidFill>
                  <a:schemeClr val="tx1"/>
                </a:solidFill>
                <a:latin typeface="Comic Sans MS" pitchFamily="66" charset="0"/>
                <a:cs typeface="Arial" pitchFamily="34" charset="0"/>
              </a:defRPr>
            </a:lvl2pPr>
            <a:lvl3pPr marL="1143000" indent="-228600" eaLnBrk="0" hangingPunct="0">
              <a:tabLst>
                <a:tab pos="6858000" algn="r"/>
                <a:tab pos="7605713" algn="r"/>
              </a:tabLst>
              <a:defRPr sz="2300">
                <a:solidFill>
                  <a:schemeClr val="tx1"/>
                </a:solidFill>
                <a:latin typeface="Comic Sans MS" pitchFamily="66" charset="0"/>
                <a:cs typeface="Arial" pitchFamily="34" charset="0"/>
              </a:defRPr>
            </a:lvl3pPr>
            <a:lvl4pPr marL="1600200" indent="-228600" eaLnBrk="0" hangingPunct="0">
              <a:tabLst>
                <a:tab pos="6858000" algn="r"/>
                <a:tab pos="7605713" algn="r"/>
              </a:tabLst>
              <a:defRPr sz="2300">
                <a:solidFill>
                  <a:schemeClr val="tx1"/>
                </a:solidFill>
                <a:latin typeface="Comic Sans MS" pitchFamily="66" charset="0"/>
                <a:cs typeface="Arial" pitchFamily="34" charset="0"/>
              </a:defRPr>
            </a:lvl4pPr>
            <a:lvl5pPr marL="2057400" indent="-228600" eaLnBrk="0" hangingPunct="0">
              <a:tabLst>
                <a:tab pos="6858000"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6858000"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6858000"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6858000"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6858000"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	Cash	387,000</a:t>
            </a:r>
          </a:p>
        </p:txBody>
      </p:sp>
      <p:sp>
        <p:nvSpPr>
          <p:cNvPr id="2055" name="Text Box 9"/>
          <p:cNvSpPr txBox="1">
            <a:spLocks noChangeArrowheads="1"/>
          </p:cNvSpPr>
          <p:nvPr/>
        </p:nvSpPr>
        <p:spPr bwMode="auto">
          <a:xfrm>
            <a:off x="533400" y="3429000"/>
            <a:ext cx="914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375275" algn="r"/>
                <a:tab pos="7605713" algn="r"/>
              </a:tabLst>
              <a:defRPr sz="2300">
                <a:solidFill>
                  <a:schemeClr val="tx1"/>
                </a:solidFill>
                <a:latin typeface="Comic Sans MS" pitchFamily="66" charset="0"/>
                <a:cs typeface="Arial" pitchFamily="34" charset="0"/>
              </a:defRPr>
            </a:lvl1pPr>
            <a:lvl2pPr marL="742950" indent="-285750" eaLnBrk="0" hangingPunct="0">
              <a:tabLst>
                <a:tab pos="5375275" algn="r"/>
                <a:tab pos="7605713" algn="r"/>
              </a:tabLst>
              <a:defRPr sz="2300">
                <a:solidFill>
                  <a:schemeClr val="tx1"/>
                </a:solidFill>
                <a:latin typeface="Comic Sans MS" pitchFamily="66" charset="0"/>
                <a:cs typeface="Arial" pitchFamily="34" charset="0"/>
              </a:defRPr>
            </a:lvl2pPr>
            <a:lvl3pPr marL="1143000" indent="-228600" eaLnBrk="0" hangingPunct="0">
              <a:tabLst>
                <a:tab pos="5375275" algn="r"/>
                <a:tab pos="7605713" algn="r"/>
              </a:tabLst>
              <a:defRPr sz="2300">
                <a:solidFill>
                  <a:schemeClr val="tx1"/>
                </a:solidFill>
                <a:latin typeface="Comic Sans MS" pitchFamily="66" charset="0"/>
                <a:cs typeface="Arial" pitchFamily="34" charset="0"/>
              </a:defRPr>
            </a:lvl3pPr>
            <a:lvl4pPr marL="1600200" indent="-228600" eaLnBrk="0" hangingPunct="0">
              <a:tabLst>
                <a:tab pos="5375275" algn="r"/>
                <a:tab pos="7605713" algn="r"/>
              </a:tabLst>
              <a:defRPr sz="2300">
                <a:solidFill>
                  <a:schemeClr val="tx1"/>
                </a:solidFill>
                <a:latin typeface="Comic Sans MS" pitchFamily="66" charset="0"/>
                <a:cs typeface="Arial" pitchFamily="34" charset="0"/>
              </a:defRPr>
            </a:lvl4pPr>
            <a:lvl5pPr marL="2057400" indent="-228600" eaLnBrk="0" hangingPunct="0">
              <a:tabLst>
                <a:tab pos="537527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b="1" dirty="0" smtClean="0">
                <a:solidFill>
                  <a:srgbClr val="800000"/>
                </a:solidFill>
                <a:latin typeface="+mj-lt"/>
              </a:rPr>
              <a:t>2014</a:t>
            </a:r>
            <a:endParaRPr lang="en-US" altLang="en-US" sz="2200" b="1" dirty="0">
              <a:solidFill>
                <a:srgbClr val="800000"/>
              </a:solidFill>
              <a:latin typeface="+mj-lt"/>
            </a:endParaRPr>
          </a:p>
        </p:txBody>
      </p:sp>
      <p:sp>
        <p:nvSpPr>
          <p:cNvPr id="884746" name="Text Box 10"/>
          <p:cNvSpPr txBox="1">
            <a:spLocks noChangeArrowheads="1"/>
          </p:cNvSpPr>
          <p:nvPr/>
        </p:nvSpPr>
        <p:spPr bwMode="auto">
          <a:xfrm>
            <a:off x="1676400" y="4648200"/>
            <a:ext cx="71628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tabLst>
                <a:tab pos="5375275" algn="r"/>
                <a:tab pos="7605713" algn="r"/>
              </a:tabLst>
              <a:defRPr sz="2300">
                <a:solidFill>
                  <a:schemeClr val="tx1"/>
                </a:solidFill>
                <a:latin typeface="Comic Sans MS" pitchFamily="66" charset="0"/>
                <a:cs typeface="Arial" pitchFamily="34" charset="0"/>
              </a:defRPr>
            </a:lvl1pPr>
            <a:lvl2pPr marL="742950" indent="-285750" eaLnBrk="0" hangingPunct="0">
              <a:tabLst>
                <a:tab pos="5375275" algn="r"/>
                <a:tab pos="7605713" algn="r"/>
              </a:tabLst>
              <a:defRPr sz="2300">
                <a:solidFill>
                  <a:schemeClr val="tx1"/>
                </a:solidFill>
                <a:latin typeface="Comic Sans MS" pitchFamily="66" charset="0"/>
                <a:cs typeface="Arial" pitchFamily="34" charset="0"/>
              </a:defRPr>
            </a:lvl2pPr>
            <a:lvl3pPr marL="1143000" indent="-228600" eaLnBrk="0" hangingPunct="0">
              <a:tabLst>
                <a:tab pos="5375275" algn="r"/>
                <a:tab pos="7605713" algn="r"/>
              </a:tabLst>
              <a:defRPr sz="2300">
                <a:solidFill>
                  <a:schemeClr val="tx1"/>
                </a:solidFill>
                <a:latin typeface="Comic Sans MS" pitchFamily="66" charset="0"/>
                <a:cs typeface="Arial" pitchFamily="34" charset="0"/>
              </a:defRPr>
            </a:lvl3pPr>
            <a:lvl4pPr marL="1600200" indent="-228600" eaLnBrk="0" hangingPunct="0">
              <a:tabLst>
                <a:tab pos="5375275" algn="r"/>
                <a:tab pos="7605713" algn="r"/>
              </a:tabLst>
              <a:defRPr sz="2300">
                <a:solidFill>
                  <a:schemeClr val="tx1"/>
                </a:solidFill>
                <a:latin typeface="Comic Sans MS" pitchFamily="66" charset="0"/>
                <a:cs typeface="Arial" pitchFamily="34" charset="0"/>
              </a:defRPr>
            </a:lvl4pPr>
            <a:lvl5pPr marL="2057400" indent="-228600" eaLnBrk="0" hangingPunct="0">
              <a:tabLst>
                <a:tab pos="5375275"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5375275"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Cash	20,000</a:t>
            </a:r>
          </a:p>
        </p:txBody>
      </p:sp>
      <p:sp>
        <p:nvSpPr>
          <p:cNvPr id="884747" name="Text Box 11"/>
          <p:cNvSpPr txBox="1">
            <a:spLocks noChangeArrowheads="1"/>
          </p:cNvSpPr>
          <p:nvPr/>
        </p:nvSpPr>
        <p:spPr bwMode="auto">
          <a:xfrm>
            <a:off x="1676400" y="5106988"/>
            <a:ext cx="71628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tabLst>
                <a:tab pos="6858000" algn="r"/>
                <a:tab pos="7605713" algn="r"/>
              </a:tabLst>
              <a:defRPr sz="2300">
                <a:solidFill>
                  <a:schemeClr val="tx1"/>
                </a:solidFill>
                <a:latin typeface="Comic Sans MS" pitchFamily="66" charset="0"/>
                <a:cs typeface="Arial" pitchFamily="34" charset="0"/>
              </a:defRPr>
            </a:lvl1pPr>
            <a:lvl2pPr marL="742950" indent="-285750" eaLnBrk="0" hangingPunct="0">
              <a:tabLst>
                <a:tab pos="6858000" algn="r"/>
                <a:tab pos="7605713" algn="r"/>
              </a:tabLst>
              <a:defRPr sz="2300">
                <a:solidFill>
                  <a:schemeClr val="tx1"/>
                </a:solidFill>
                <a:latin typeface="Comic Sans MS" pitchFamily="66" charset="0"/>
                <a:cs typeface="Arial" pitchFamily="34" charset="0"/>
              </a:defRPr>
            </a:lvl2pPr>
            <a:lvl3pPr marL="1143000" indent="-228600" eaLnBrk="0" hangingPunct="0">
              <a:tabLst>
                <a:tab pos="6858000" algn="r"/>
                <a:tab pos="7605713" algn="r"/>
              </a:tabLst>
              <a:defRPr sz="2300">
                <a:solidFill>
                  <a:schemeClr val="tx1"/>
                </a:solidFill>
                <a:latin typeface="Comic Sans MS" pitchFamily="66" charset="0"/>
                <a:cs typeface="Arial" pitchFamily="34" charset="0"/>
              </a:defRPr>
            </a:lvl3pPr>
            <a:lvl4pPr marL="1600200" indent="-228600" eaLnBrk="0" hangingPunct="0">
              <a:tabLst>
                <a:tab pos="6858000" algn="r"/>
                <a:tab pos="7605713" algn="r"/>
              </a:tabLst>
              <a:defRPr sz="2300">
                <a:solidFill>
                  <a:schemeClr val="tx1"/>
                </a:solidFill>
                <a:latin typeface="Comic Sans MS" pitchFamily="66" charset="0"/>
                <a:cs typeface="Arial" pitchFamily="34" charset="0"/>
              </a:defRPr>
            </a:lvl4pPr>
            <a:lvl5pPr marL="2057400" indent="-228600" eaLnBrk="0" hangingPunct="0">
              <a:tabLst>
                <a:tab pos="6858000" algn="r"/>
                <a:tab pos="7605713" algn="r"/>
              </a:tabLst>
              <a:defRPr sz="23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tabLst>
                <a:tab pos="6858000" algn="r"/>
                <a:tab pos="7605713" algn="r"/>
              </a:tabLst>
              <a:defRPr sz="23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tabLst>
                <a:tab pos="6858000" algn="r"/>
                <a:tab pos="7605713" algn="r"/>
              </a:tabLst>
              <a:defRPr sz="23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tabLst>
                <a:tab pos="6858000" algn="r"/>
                <a:tab pos="7605713" algn="r"/>
              </a:tabLst>
              <a:defRPr sz="23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tabLst>
                <a:tab pos="6858000" algn="r"/>
                <a:tab pos="7605713" algn="r"/>
              </a:tabLst>
              <a:defRPr sz="2300">
                <a:solidFill>
                  <a:schemeClr val="tx1"/>
                </a:solidFill>
                <a:latin typeface="Comic Sans MS" pitchFamily="66" charset="0"/>
                <a:cs typeface="Arial" pitchFamily="34" charset="0"/>
              </a:defRPr>
            </a:lvl9pPr>
          </a:lstStyle>
          <a:p>
            <a:pPr>
              <a:spcBef>
                <a:spcPct val="50000"/>
              </a:spcBef>
            </a:pPr>
            <a:r>
              <a:rPr lang="en-US" altLang="en-US" sz="2200">
                <a:latin typeface="+mj-lt"/>
              </a:rPr>
              <a:t>	Dividend income  </a:t>
            </a:r>
            <a:r>
              <a:rPr lang="en-US" altLang="en-US" sz="2000">
                <a:latin typeface="+mj-lt"/>
              </a:rPr>
              <a:t>(.8 x $25,000)</a:t>
            </a:r>
            <a:r>
              <a:rPr lang="en-US" altLang="en-US" sz="2200">
                <a:latin typeface="+mj-lt"/>
              </a:rPr>
              <a:t>	20,000</a:t>
            </a:r>
          </a:p>
        </p:txBody>
      </p:sp>
      <p:sp>
        <p:nvSpPr>
          <p:cNvPr id="884738" name="Rectangle 2"/>
          <p:cNvSpPr>
            <a:spLocks noChangeArrowheads="1"/>
          </p:cNvSpPr>
          <p:nvPr/>
        </p:nvSpPr>
        <p:spPr bwMode="auto">
          <a:xfrm>
            <a:off x="533400" y="1600200"/>
            <a:ext cx="8305800" cy="838200"/>
          </a:xfrm>
          <a:prstGeom prst="rect">
            <a:avLst/>
          </a:prstGeom>
          <a:solidFill>
            <a:schemeClr val="bg1"/>
          </a:solidFill>
          <a:ln w="28575">
            <a:noFill/>
            <a:miter lim="800000"/>
            <a:headEnd/>
            <a:tailEnd/>
          </a:ln>
          <a:effectLst/>
        </p:spPr>
        <p:txBody>
          <a:bodyPr lIns="90488" tIns="44450" rIns="90488" bIns="44450"/>
          <a:lstStyle/>
          <a:p>
            <a:pPr indent="6350" eaLnBrk="0" hangingPunct="0">
              <a:lnSpc>
                <a:spcPct val="110000"/>
              </a:lnSpc>
              <a:spcBef>
                <a:spcPct val="30000"/>
              </a:spcBef>
              <a:buClr>
                <a:schemeClr val="accent2"/>
              </a:buClr>
              <a:buSzPct val="75000"/>
              <a:buFont typeface="Wingdings" pitchFamily="2" charset="2"/>
              <a:buNone/>
              <a:defRPr/>
            </a:pPr>
            <a:r>
              <a:rPr lang="en-US" sz="2200" b="1" dirty="0">
                <a:solidFill>
                  <a:srgbClr val="800000"/>
                </a:solidFill>
                <a:effectLst>
                  <a:outerShdw blurRad="38100" dist="38100" dir="2700000" algn="tl">
                    <a:srgbClr val="C0C0C0"/>
                  </a:outerShdw>
                </a:effectLst>
                <a:latin typeface="+mj-lt"/>
                <a:cs typeface="+mn-cs"/>
              </a:rPr>
              <a:t>E4-1:</a:t>
            </a:r>
            <a:r>
              <a:rPr lang="en-US" sz="2200" dirty="0">
                <a:solidFill>
                  <a:schemeClr val="bg2"/>
                </a:solidFill>
                <a:effectLst>
                  <a:outerShdw blurRad="38100" dist="38100" dir="2700000" algn="tl">
                    <a:srgbClr val="C0C0C0"/>
                  </a:outerShdw>
                </a:effectLst>
                <a:latin typeface="+mj-lt"/>
                <a:cs typeface="+mn-cs"/>
              </a:rPr>
              <a:t>  </a:t>
            </a:r>
            <a:r>
              <a:rPr lang="en-US" sz="2200" b="1" dirty="0">
                <a:solidFill>
                  <a:srgbClr val="000000"/>
                </a:solidFill>
                <a:latin typeface="+mj-lt"/>
                <a:cs typeface="+mn-cs"/>
              </a:rPr>
              <a:t>A. </a:t>
            </a:r>
            <a:r>
              <a:rPr lang="en-US" sz="2200" dirty="0">
                <a:solidFill>
                  <a:srgbClr val="000000"/>
                </a:solidFill>
                <a:latin typeface="+mj-lt"/>
                <a:cs typeface="+mn-cs"/>
              </a:rPr>
              <a:t>Percy Company uses the </a:t>
            </a:r>
            <a:r>
              <a:rPr lang="en-US" sz="2200" b="1" dirty="0">
                <a:solidFill>
                  <a:srgbClr val="800000"/>
                </a:solidFill>
                <a:latin typeface="+mj-lt"/>
                <a:cs typeface="+mn-cs"/>
              </a:rPr>
              <a:t>cost method</a:t>
            </a:r>
            <a:r>
              <a:rPr lang="en-US" sz="2200" dirty="0">
                <a:solidFill>
                  <a:srgbClr val="000000"/>
                </a:solidFill>
                <a:latin typeface="+mj-lt"/>
                <a:cs typeface="+mn-cs"/>
              </a:rPr>
              <a:t> to record its investment.</a:t>
            </a:r>
          </a:p>
        </p:txBody>
      </p:sp>
      <p:graphicFrame>
        <p:nvGraphicFramePr>
          <p:cNvPr id="2050" name="Object 4"/>
          <p:cNvGraphicFramePr>
            <a:graphicFrameLocks noChangeAspect="1"/>
          </p:cNvGraphicFramePr>
          <p:nvPr>
            <p:extLst>
              <p:ext uri="{D42A27DB-BD31-4B8C-83A1-F6EECF244321}">
                <p14:modId xmlns:p14="http://schemas.microsoft.com/office/powerpoint/2010/main" val="833713985"/>
              </p:ext>
            </p:extLst>
          </p:nvPr>
        </p:nvGraphicFramePr>
        <p:xfrm>
          <a:off x="609600" y="2359025"/>
          <a:ext cx="7770813" cy="993775"/>
        </p:xfrm>
        <a:graphic>
          <a:graphicData uri="http://schemas.openxmlformats.org/presentationml/2006/ole">
            <mc:AlternateContent xmlns:mc="http://schemas.openxmlformats.org/markup-compatibility/2006">
              <mc:Choice xmlns:v="urn:schemas-microsoft-com:vml" Requires="v">
                <p:oleObj spid="_x0000_s17418" name="Worksheet" r:id="rId5" imgW="6032500" imgH="787400" progId="Excel.Sheet.8">
                  <p:embed/>
                </p:oleObj>
              </mc:Choice>
              <mc:Fallback>
                <p:oleObj name="Worksheet" r:id="rId5" imgW="6032500" imgH="787400" progId="Excel.Sheet.8">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2359025"/>
                        <a:ext cx="7770813" cy="9937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cap="sq">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Title 6"/>
          <p:cNvSpPr>
            <a:spLocks noGrp="1"/>
          </p:cNvSpPr>
          <p:nvPr>
            <p:ph type="title"/>
          </p:nvPr>
        </p:nvSpPr>
        <p:spPr/>
        <p:txBody>
          <a:bodyPr/>
          <a:lstStyle/>
          <a:p>
            <a:r>
              <a:rPr lang="en-US" sz="3200" dirty="0" smtClean="0"/>
              <a:t>Accounting for Investments by the Cost Method</a:t>
            </a:r>
            <a:endParaRPr lang="en-US" sz="3200" dirty="0"/>
          </a:p>
        </p:txBody>
      </p:sp>
      <p:sp>
        <p:nvSpPr>
          <p:cNvPr id="2" name="Slide Number Placeholder 1"/>
          <p:cNvSpPr>
            <a:spLocks noGrp="1"/>
          </p:cNvSpPr>
          <p:nvPr>
            <p:ph type="sldNum" sz="quarter" idx="12"/>
          </p:nvPr>
        </p:nvSpPr>
        <p:spPr/>
        <p:txBody>
          <a:bodyPr/>
          <a:lstStyle/>
          <a:p>
            <a:fld id="{0B62EAB1-D80C-4217-BFF0-836E2E1B9F25}" type="slidenum">
              <a:rPr lang="en-US" smtClean="0">
                <a:latin typeface="+mj-lt"/>
              </a:rPr>
              <a:pPr/>
              <a:t>9</a:t>
            </a:fld>
            <a:endParaRPr lang="en-US">
              <a:latin typeface="+mj-lt"/>
            </a:endParaRPr>
          </a:p>
        </p:txBody>
      </p:sp>
    </p:spTree>
    <p:extLst>
      <p:ext uri="{BB962C8B-B14F-4D97-AF65-F5344CB8AC3E}">
        <p14:creationId xmlns:p14="http://schemas.microsoft.com/office/powerpoint/2010/main" val="2171629468"/>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84743"/>
                                        </p:tgtEl>
                                        <p:attrNameLst>
                                          <p:attrName>style.visibility</p:attrName>
                                        </p:attrNameLst>
                                      </p:cBhvr>
                                      <p:to>
                                        <p:strVal val="visible"/>
                                      </p:to>
                                    </p:set>
                                    <p:animEffect transition="in" filter="wipe(left)">
                                      <p:cBhvr>
                                        <p:cTn id="7" dur="500"/>
                                        <p:tgtEl>
                                          <p:spTgt spid="8847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84744"/>
                                        </p:tgtEl>
                                        <p:attrNameLst>
                                          <p:attrName>style.visibility</p:attrName>
                                        </p:attrNameLst>
                                      </p:cBhvr>
                                      <p:to>
                                        <p:strVal val="visible"/>
                                      </p:to>
                                    </p:set>
                                    <p:animEffect transition="in" filter="wipe(left)">
                                      <p:cBhvr>
                                        <p:cTn id="12" dur="500"/>
                                        <p:tgtEl>
                                          <p:spTgt spid="88474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84746"/>
                                        </p:tgtEl>
                                        <p:attrNameLst>
                                          <p:attrName>style.visibility</p:attrName>
                                        </p:attrNameLst>
                                      </p:cBhvr>
                                      <p:to>
                                        <p:strVal val="visible"/>
                                      </p:to>
                                    </p:set>
                                    <p:animEffect transition="in" filter="wipe(left)">
                                      <p:cBhvr>
                                        <p:cTn id="17" dur="500"/>
                                        <p:tgtEl>
                                          <p:spTgt spid="88474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84747"/>
                                        </p:tgtEl>
                                        <p:attrNameLst>
                                          <p:attrName>style.visibility</p:attrName>
                                        </p:attrNameLst>
                                      </p:cBhvr>
                                      <p:to>
                                        <p:strVal val="visible"/>
                                      </p:to>
                                    </p:set>
                                    <p:animEffect transition="in" filter="wipe(left)">
                                      <p:cBhvr>
                                        <p:cTn id="22" dur="500"/>
                                        <p:tgtEl>
                                          <p:spTgt spid="884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4743" grpId="0"/>
      <p:bldP spid="884744" grpId="0"/>
      <p:bldP spid="884746" grpId="0"/>
      <p:bldP spid="884747" grpId="0"/>
    </p:bldLst>
  </p:timing>
</p:sld>
</file>

<file path=ppt/theme/theme1.xml><?xml version="1.0" encoding="utf-8"?>
<a:theme xmlns:a="http://schemas.openxmlformats.org/drawingml/2006/main" name="jeter6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jeter6e.thmx</Template>
  <TotalTime>786</TotalTime>
  <Words>2617</Words>
  <Application>Microsoft Office PowerPoint</Application>
  <PresentationFormat>On-screen Show (4:3)</PresentationFormat>
  <Paragraphs>360</Paragraphs>
  <Slides>49</Slides>
  <Notes>48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7" baseType="lpstr">
      <vt:lpstr>Arial</vt:lpstr>
      <vt:lpstr>Calibri</vt:lpstr>
      <vt:lpstr>Comic Sans MS</vt:lpstr>
      <vt:lpstr>Symbol</vt:lpstr>
      <vt:lpstr>Times New Roman</vt:lpstr>
      <vt:lpstr>Wingdings</vt:lpstr>
      <vt:lpstr>jeter6e</vt:lpstr>
      <vt:lpstr>Worksheet</vt:lpstr>
      <vt:lpstr>PowerPoint Presentation</vt:lpstr>
      <vt:lpstr>Learning Objectives</vt:lpstr>
      <vt:lpstr>Learning Objectives</vt:lpstr>
      <vt:lpstr>Investments in Stock</vt:lpstr>
      <vt:lpstr>Accounting for Investments by the Cost, Partial Equity, and Complete Equity Methods</vt:lpstr>
      <vt:lpstr>Accounting for Investments by the Cost, Partial Equity, and Complete Equity Methods</vt:lpstr>
      <vt:lpstr>Accounting for Investments by the Cost, Partial Equity, and Complete Equity Methods</vt:lpstr>
      <vt:lpstr>Accounting for Investments by the Cost Method</vt:lpstr>
      <vt:lpstr>Accounting for Investments by the Cost Method</vt:lpstr>
      <vt:lpstr>Accounting for Investments by the Cost Method</vt:lpstr>
      <vt:lpstr>Accounting for Investments by Partial Equity</vt:lpstr>
      <vt:lpstr>Accounting for Investments by Partial Equity</vt:lpstr>
      <vt:lpstr>Accounting for Investments by Partial Equity</vt:lpstr>
      <vt:lpstr>Accounting for Investments by Complete Equity</vt:lpstr>
      <vt:lpstr>Accounting for Investments by Complete Equity</vt:lpstr>
      <vt:lpstr>Accounting for Investments by Complete Equity</vt:lpstr>
      <vt:lpstr>Accounting for Investments by Complete Equity</vt:lpstr>
      <vt:lpstr>Accounting for Investments by Complete Equity</vt:lpstr>
      <vt:lpstr>Consolidated Statements After Acquisition </vt:lpstr>
      <vt:lpstr>Consolidated Statements After Acquisition </vt:lpstr>
      <vt:lpstr>Consolidated Statements After Acquisition</vt:lpstr>
      <vt:lpstr>Consolidated Statements After Acquisition </vt:lpstr>
      <vt:lpstr>Consolidated Statements After Acquisition </vt:lpstr>
      <vt:lpstr>Consolidated Statements After Acquisition </vt:lpstr>
      <vt:lpstr>Consolidated Statements After Acquisition </vt:lpstr>
      <vt:lpstr>Consolidated Statements After Acquisition </vt:lpstr>
      <vt:lpstr>Consolidated Statements After Acquisition </vt:lpstr>
      <vt:lpstr>Consolidated Statements After Acquisition </vt:lpstr>
      <vt:lpstr>Consolidated Statements After Acquisition </vt:lpstr>
      <vt:lpstr>Consolidated Statements After Acquisition </vt:lpstr>
      <vt:lpstr>Consolidated Statements After Acquisition </vt:lpstr>
      <vt:lpstr>Consolidated Statements After Acquisition </vt:lpstr>
      <vt:lpstr>Consolidated Statements After Acquisition </vt:lpstr>
      <vt:lpstr>Consolidated Statements After Acquisition </vt:lpstr>
      <vt:lpstr>Recording Investments – Equity Method </vt:lpstr>
      <vt:lpstr>Recording Investments – Equity Method </vt:lpstr>
      <vt:lpstr>Recording Investments – Equity Method </vt:lpstr>
      <vt:lpstr>Recording Investments – Equity Method </vt:lpstr>
      <vt:lpstr>Recording Investments – Equity Method </vt:lpstr>
      <vt:lpstr>Recording Investments – Equity Method </vt:lpstr>
      <vt:lpstr>Recording Investments – Equity Method </vt:lpstr>
      <vt:lpstr>Recording Investments – Equity Method </vt:lpstr>
      <vt:lpstr>Recording Investments – Equity Method </vt:lpstr>
      <vt:lpstr>Interim Acquisitions of Subsidiary Stock </vt:lpstr>
      <vt:lpstr>Interim Acquisitions of Subsidiary Stock </vt:lpstr>
      <vt:lpstr>Interim Acquisitions of Subsidiary Stock </vt:lpstr>
      <vt:lpstr>Interim Acquisitions of Subsidiary Stock </vt:lpstr>
      <vt:lpstr>Interim Acquisitions of Subsidiary Stock </vt:lpstr>
      <vt:lpstr>Interim Acquisitions of Subsidiary Stock </vt:lpstr>
    </vt:vector>
  </TitlesOfParts>
  <Company>John Wiley and Sons,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Volpe, Christina - Hoboken</dc:creator>
  <cp:lastModifiedBy>Windows User</cp:lastModifiedBy>
  <cp:revision>60</cp:revision>
  <dcterms:created xsi:type="dcterms:W3CDTF">2014-09-12T16:13:40Z</dcterms:created>
  <dcterms:modified xsi:type="dcterms:W3CDTF">2020-03-23T13:02:03Z</dcterms:modified>
</cp:coreProperties>
</file>