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8" r:id="rId1"/>
  </p:sldMasterIdLst>
  <p:sldIdLst>
    <p:sldId id="256" r:id="rId2"/>
    <p:sldId id="377" r:id="rId3"/>
    <p:sldId id="378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299" r:id="rId19"/>
  </p:sldIdLst>
  <p:sldSz cx="9144000" cy="6858000" type="screen4x3"/>
  <p:notesSz cx="6858000" cy="9144000"/>
  <p:defaultTextStyle>
    <a:defPPr>
      <a:defRPr lang="ar-EG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8A0B511-A70C-45A8-B887-7C77D38A88E4}" type="datetimeFigureOut">
              <a:rPr lang="ar-EG" smtClean="0"/>
              <a:pPr/>
              <a:t>01/08/1441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6303E97-246E-48AC-A070-667282394D9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1331640" y="1052736"/>
            <a:ext cx="6440760" cy="197165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محاسبة التكاليف في المستشفيات</a:t>
            </a:r>
            <a:b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</a:br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الفرقة الثانية</a:t>
            </a:r>
            <a:b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</a:br>
            <a:r>
              <a:rPr lang="ar-SA" dirty="0" smtClean="0">
                <a:solidFill>
                  <a:srgbClr val="002060"/>
                </a:solidFill>
                <a:cs typeface="PT Bold Heading" pitchFamily="2" charset="-78"/>
              </a:rPr>
              <a:t>دبلوم منظمات صحية</a:t>
            </a:r>
            <a:endParaRPr lang="ar-EG" dirty="0">
              <a:solidFill>
                <a:srgbClr val="002060"/>
              </a:solidFill>
              <a:cs typeface="PT Bold Heading" pitchFamily="2" charset="-78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1483568" y="3284984"/>
            <a:ext cx="6400800" cy="21605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ar-EG" sz="4000" dirty="0"/>
              <a:t>دكتور</a:t>
            </a:r>
          </a:p>
          <a:p>
            <a:pPr marL="0" indent="0" algn="ctr">
              <a:buFontTx/>
              <a:buNone/>
            </a:pPr>
            <a:r>
              <a:rPr lang="ar-EG" sz="4000" b="1" dirty="0">
                <a:solidFill>
                  <a:srgbClr val="7030A0"/>
                </a:solidFill>
              </a:rPr>
              <a:t>السيد </a:t>
            </a:r>
            <a:r>
              <a:rPr lang="ar-EG" sz="4000" b="1" dirty="0" err="1">
                <a:solidFill>
                  <a:srgbClr val="7030A0"/>
                </a:solidFill>
              </a:rPr>
              <a:t>عبدالنبى</a:t>
            </a:r>
            <a:r>
              <a:rPr lang="ar-EG" sz="4000" b="1" dirty="0">
                <a:solidFill>
                  <a:srgbClr val="7030A0"/>
                </a:solidFill>
              </a:rPr>
              <a:t> </a:t>
            </a:r>
            <a:r>
              <a:rPr lang="ar-EG" sz="4000" b="1" dirty="0" err="1" smtClean="0">
                <a:solidFill>
                  <a:srgbClr val="7030A0"/>
                </a:solidFill>
              </a:rPr>
              <a:t>القرنشاوى</a:t>
            </a:r>
            <a:endParaRPr lang="ar-EG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ar-SA" sz="2800" b="1" dirty="0" smtClean="0"/>
              <a:t>        </a:t>
            </a:r>
            <a:r>
              <a:rPr lang="ar-EG" sz="2800" b="1" dirty="0" smtClean="0"/>
              <a:t>(</a:t>
            </a:r>
            <a:r>
              <a:rPr lang="ar-EG" sz="2800" b="1" dirty="0"/>
              <a:t>مجـ ص ) ( مجـ س</a:t>
            </a:r>
            <a:r>
              <a:rPr lang="ar-EG" sz="2800" b="1" baseline="30000" dirty="0"/>
              <a:t>2</a:t>
            </a:r>
            <a:r>
              <a:rPr lang="ar-EG" sz="2800" b="1" dirty="0"/>
              <a:t> ) – (مجـ س ) ( مجـ س ص )</a:t>
            </a:r>
            <a:endParaRPr lang="en-US" sz="2800" dirty="0"/>
          </a:p>
          <a:p>
            <a:pPr marL="0" indent="0">
              <a:buNone/>
            </a:pPr>
            <a:r>
              <a:rPr lang="ar-EG" sz="2800" b="1" dirty="0" smtClean="0"/>
              <a:t>أ  </a:t>
            </a:r>
            <a:r>
              <a:rPr lang="ar-EG" sz="2800" b="1" dirty="0"/>
              <a:t>=  </a:t>
            </a:r>
            <a:r>
              <a:rPr lang="ar-EG" sz="2800" b="1" dirty="0" smtClean="0"/>
              <a:t>ــــــــــــــــــــــــــــــــــــــــــــــــــــــــــــــــــــــــــــــــــــــ</a:t>
            </a:r>
            <a:endParaRPr lang="en-US" sz="2800" dirty="0"/>
          </a:p>
          <a:p>
            <a:pPr marL="0" indent="0">
              <a:buNone/>
            </a:pPr>
            <a:r>
              <a:rPr lang="ar-SA" sz="2800" b="1" dirty="0" smtClean="0"/>
              <a:t>                      </a:t>
            </a:r>
            <a:r>
              <a:rPr lang="ar-EG" sz="2800" b="1" dirty="0" smtClean="0"/>
              <a:t>ن </a:t>
            </a:r>
            <a:r>
              <a:rPr lang="ar-EG" sz="2800" b="1" dirty="0"/>
              <a:t>( مجـ س</a:t>
            </a:r>
            <a:r>
              <a:rPr lang="ar-EG" sz="2800" b="1" baseline="30000" dirty="0"/>
              <a:t>2</a:t>
            </a:r>
            <a:r>
              <a:rPr lang="ar-EG" sz="2800" b="1" dirty="0"/>
              <a:t> ) – ( مجـ س )</a:t>
            </a:r>
            <a:r>
              <a:rPr lang="ar-EG" sz="2800" b="1" baseline="30000" dirty="0"/>
              <a:t>2</a:t>
            </a:r>
            <a:endParaRPr lang="en-US" sz="28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ar-SA" sz="2800" b="1" dirty="0" smtClean="0">
                <a:solidFill>
                  <a:srgbClr val="C00000"/>
                </a:solidFill>
              </a:rPr>
              <a:t>             </a:t>
            </a:r>
            <a:r>
              <a:rPr lang="ar-EG" sz="2800" b="1" dirty="0" smtClean="0">
                <a:solidFill>
                  <a:srgbClr val="C00000"/>
                </a:solidFill>
              </a:rPr>
              <a:t>ن </a:t>
            </a:r>
            <a:r>
              <a:rPr lang="ar-EG" sz="2800" b="1" dirty="0">
                <a:solidFill>
                  <a:srgbClr val="C00000"/>
                </a:solidFill>
              </a:rPr>
              <a:t>( مجـ س ص )  -  ( مجـ س ) ( مجـ ص </a:t>
            </a:r>
            <a:r>
              <a:rPr lang="ar-EG" sz="2800" b="1" dirty="0" smtClean="0">
                <a:solidFill>
                  <a:srgbClr val="C00000"/>
                </a:solidFill>
              </a:rPr>
              <a:t>)</a:t>
            </a:r>
            <a:endParaRPr lang="ar-SA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ar-EG" sz="2800" b="1" dirty="0" smtClean="0">
                <a:solidFill>
                  <a:srgbClr val="C00000"/>
                </a:solidFill>
              </a:rPr>
              <a:t>ب  </a:t>
            </a:r>
            <a:r>
              <a:rPr lang="ar-EG" sz="2800" b="1" dirty="0">
                <a:solidFill>
                  <a:srgbClr val="C00000"/>
                </a:solidFill>
              </a:rPr>
              <a:t>=  </a:t>
            </a:r>
            <a:r>
              <a:rPr lang="ar-EG" sz="2800" b="1" dirty="0" smtClean="0">
                <a:solidFill>
                  <a:srgbClr val="C00000"/>
                </a:solidFill>
              </a:rPr>
              <a:t>ــــــــــــــــــــــــــــــــــــــــــــــــــــــــــــــــــــــــــــــــــ</a:t>
            </a:r>
            <a:endParaRPr lang="en-US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ar-SA" sz="2800" b="1" dirty="0" smtClean="0">
                <a:solidFill>
                  <a:srgbClr val="C00000"/>
                </a:solidFill>
              </a:rPr>
              <a:t>                     </a:t>
            </a:r>
            <a:r>
              <a:rPr lang="ar-EG" sz="2800" b="1" dirty="0" smtClean="0">
                <a:solidFill>
                  <a:srgbClr val="C00000"/>
                </a:solidFill>
              </a:rPr>
              <a:t>ن </a:t>
            </a:r>
            <a:r>
              <a:rPr lang="ar-EG" sz="2800" b="1" dirty="0">
                <a:solidFill>
                  <a:srgbClr val="C00000"/>
                </a:solidFill>
              </a:rPr>
              <a:t>( مجـ س</a:t>
            </a:r>
            <a:r>
              <a:rPr lang="ar-EG" sz="2800" b="1" baseline="30000" dirty="0">
                <a:solidFill>
                  <a:srgbClr val="C00000"/>
                </a:solidFill>
              </a:rPr>
              <a:t>2</a:t>
            </a:r>
            <a:r>
              <a:rPr lang="ar-EG" sz="2800" b="1" dirty="0">
                <a:solidFill>
                  <a:srgbClr val="C00000"/>
                </a:solidFill>
              </a:rPr>
              <a:t> ) – ( مجـ س )</a:t>
            </a:r>
            <a:r>
              <a:rPr lang="ar-EG" sz="2800" b="1" baseline="30000" dirty="0">
                <a:solidFill>
                  <a:srgbClr val="C00000"/>
                </a:solidFill>
              </a:rPr>
              <a:t>2</a:t>
            </a:r>
            <a:endParaRPr lang="en-US" sz="2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12132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 marL="0" indent="0" algn="just">
              <a:buNone/>
            </a:pPr>
            <a:r>
              <a:rPr lang="ar-EG" sz="4000" b="1" dirty="0">
                <a:solidFill>
                  <a:srgbClr val="C00000"/>
                </a:solidFill>
              </a:rPr>
              <a:t>مثال :</a:t>
            </a:r>
            <a:r>
              <a:rPr lang="ar-EG" sz="3200" dirty="0"/>
              <a:t> فيما يلى البيانات المتعلقة بمستويات النشاط والتكاليف المرتبطة بها </a:t>
            </a:r>
            <a:r>
              <a:rPr lang="ar-EG" sz="3200" dirty="0" err="1"/>
              <a:t>فى</a:t>
            </a:r>
            <a:r>
              <a:rPr lang="ar-EG" sz="3200" dirty="0"/>
              <a:t> إحدى الشركات الصناعية عن النصف الأول من عام </a:t>
            </a:r>
            <a:r>
              <a:rPr lang="ar-SA" sz="3200" dirty="0" smtClean="0"/>
              <a:t>2019.</a:t>
            </a:r>
          </a:p>
          <a:p>
            <a:pPr marL="0" indent="0" algn="just">
              <a:buNone/>
            </a:pPr>
            <a:endParaRPr lang="ar-SA" dirty="0"/>
          </a:p>
          <a:p>
            <a:pPr marL="0" indent="0" algn="just">
              <a:buNone/>
            </a:pPr>
            <a:endParaRPr lang="ar-SA" dirty="0" smtClean="0"/>
          </a:p>
          <a:p>
            <a:pPr marL="0" indent="0" algn="just">
              <a:buNone/>
            </a:pPr>
            <a:endParaRPr lang="ar-SA" dirty="0"/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60145"/>
              </p:ext>
            </p:extLst>
          </p:nvPr>
        </p:nvGraphicFramePr>
        <p:xfrm>
          <a:off x="971602" y="2242912"/>
          <a:ext cx="6781963" cy="3706368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2021025"/>
                <a:gridCol w="2436081"/>
                <a:gridCol w="2324857"/>
              </a:tblGrid>
              <a:tr h="918102"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الشهر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مستوى النشاط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( بالوحدة )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 err="1">
                          <a:effectLst/>
                        </a:rPr>
                        <a:t>إجمالى</a:t>
                      </a:r>
                      <a:r>
                        <a:rPr lang="ar-EG" sz="3200" dirty="0">
                          <a:effectLst/>
                        </a:rPr>
                        <a:t> التكاليف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( بالجنية )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54306"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يناير 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فبراير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مارس 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ابريل 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مايو 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يونيو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150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300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400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600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700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1750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1875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2250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2500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3000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3250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20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ar-EG" sz="3200" dirty="0">
                <a:solidFill>
                  <a:srgbClr val="C00000"/>
                </a:solidFill>
              </a:rPr>
              <a:t>المطلوب : </a:t>
            </a:r>
            <a:endParaRPr lang="ar-SA" sz="3200" dirty="0" smtClean="0">
              <a:solidFill>
                <a:srgbClr val="C00000"/>
              </a:solidFill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ar-EG" sz="3200" dirty="0" smtClean="0"/>
              <a:t>تحديد </a:t>
            </a:r>
            <a:r>
              <a:rPr lang="ar-EG" sz="3200" dirty="0"/>
              <a:t>الشقين الثابت والمتغير </a:t>
            </a:r>
            <a:r>
              <a:rPr lang="ar-EG" sz="3200" dirty="0" err="1"/>
              <a:t>فى</a:t>
            </a:r>
            <a:r>
              <a:rPr lang="ar-EG" sz="3200" dirty="0"/>
              <a:t> </a:t>
            </a:r>
            <a:r>
              <a:rPr lang="ar-EG" sz="3200" dirty="0" err="1"/>
              <a:t>إجمالى</a:t>
            </a:r>
            <a:r>
              <a:rPr lang="ar-EG" sz="3200" dirty="0"/>
              <a:t> التكاليف وفقاً لطريقة المربعات الصغرى .</a:t>
            </a:r>
            <a:endParaRPr lang="en-US" sz="3200" dirty="0"/>
          </a:p>
          <a:p>
            <a:pPr marL="514350" indent="-514350" algn="just">
              <a:buFont typeface="+mj-lt"/>
              <a:buAutoNum type="arabicParenR"/>
            </a:pPr>
            <a:r>
              <a:rPr lang="ar-EG" sz="3200" dirty="0" smtClean="0"/>
              <a:t>تقدير </a:t>
            </a:r>
            <a:r>
              <a:rPr lang="ar-EG" sz="3200" dirty="0"/>
              <a:t>التكاليف عند مستوى نشاط قدره 800 وحدة .</a:t>
            </a:r>
            <a:endParaRPr lang="en-US" sz="3200" dirty="0"/>
          </a:p>
          <a:p>
            <a:pPr algn="ctr"/>
            <a:r>
              <a:rPr lang="ar-EG" sz="3200" dirty="0">
                <a:solidFill>
                  <a:srgbClr val="00B0F0"/>
                </a:solidFill>
              </a:rPr>
              <a:t>الحل</a:t>
            </a:r>
            <a:endParaRPr lang="en-US" sz="3200" dirty="0">
              <a:solidFill>
                <a:srgbClr val="00B0F0"/>
              </a:solidFill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ar-EG" sz="3200" dirty="0" smtClean="0">
                <a:solidFill>
                  <a:srgbClr val="C00000"/>
                </a:solidFill>
              </a:rPr>
              <a:t>تحديد </a:t>
            </a:r>
            <a:r>
              <a:rPr lang="ar-EG" sz="3200" dirty="0">
                <a:solidFill>
                  <a:srgbClr val="C00000"/>
                </a:solidFill>
              </a:rPr>
              <a:t>الشقين الثابت والمتغير </a:t>
            </a:r>
            <a:r>
              <a:rPr lang="ar-EG" sz="3200" dirty="0" err="1">
                <a:solidFill>
                  <a:srgbClr val="C00000"/>
                </a:solidFill>
              </a:rPr>
              <a:t>فى</a:t>
            </a:r>
            <a:r>
              <a:rPr lang="ar-EG" sz="3200" dirty="0">
                <a:solidFill>
                  <a:srgbClr val="C00000"/>
                </a:solidFill>
              </a:rPr>
              <a:t> </a:t>
            </a:r>
            <a:r>
              <a:rPr lang="ar-EG" sz="3200" dirty="0" err="1">
                <a:solidFill>
                  <a:srgbClr val="C00000"/>
                </a:solidFill>
              </a:rPr>
              <a:t>إجمالى</a:t>
            </a:r>
            <a:r>
              <a:rPr lang="ar-EG" sz="3200" dirty="0">
                <a:solidFill>
                  <a:srgbClr val="C00000"/>
                </a:solidFill>
              </a:rPr>
              <a:t> التكاليف وفقاً لطريقة المربعات الصغرى.</a:t>
            </a:r>
            <a:endParaRPr lang="en-US" sz="3200" dirty="0">
              <a:solidFill>
                <a:srgbClr val="C00000"/>
              </a:solidFill>
            </a:endParaRPr>
          </a:p>
          <a:p>
            <a:pPr algn="just"/>
            <a:r>
              <a:rPr lang="ar-EG" sz="3200" dirty="0"/>
              <a:t> </a:t>
            </a:r>
            <a:r>
              <a:rPr lang="ar-EG" sz="3200" dirty="0" smtClean="0"/>
              <a:t>- </a:t>
            </a:r>
            <a:r>
              <a:rPr lang="ar-EG" sz="3200" dirty="0"/>
              <a:t>يتم حساب قيم بنود المعادلتين السابقتين لحساب </a:t>
            </a:r>
            <a:r>
              <a:rPr lang="ar-EG" sz="3200" dirty="0" smtClean="0"/>
              <a:t>كل</a:t>
            </a:r>
            <a:r>
              <a:rPr lang="ar-SA" sz="3200" dirty="0" smtClean="0"/>
              <a:t>اً</a:t>
            </a:r>
            <a:r>
              <a:rPr lang="ar-EG" sz="3200" dirty="0" smtClean="0"/>
              <a:t> م</a:t>
            </a:r>
            <a:r>
              <a:rPr lang="ar-SA" sz="3200" dirty="0" smtClean="0"/>
              <a:t>ــــ</a:t>
            </a:r>
            <a:r>
              <a:rPr lang="ar-EG" sz="3200" dirty="0" smtClean="0"/>
              <a:t>ن </a:t>
            </a:r>
            <a:r>
              <a:rPr lang="ar-EG" sz="3200" dirty="0"/>
              <a:t>( أ , ب ) وذلك كما يلى :</a:t>
            </a:r>
            <a:endParaRPr lang="en-US" sz="3200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01845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عنصر نائب للمحتوى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495850"/>
              </p:ext>
            </p:extLst>
          </p:nvPr>
        </p:nvGraphicFramePr>
        <p:xfrm>
          <a:off x="251518" y="642261"/>
          <a:ext cx="8424938" cy="5379027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618106"/>
                <a:gridCol w="1618106"/>
                <a:gridCol w="1618106"/>
                <a:gridCol w="1952514"/>
                <a:gridCol w="1618106"/>
              </a:tblGrid>
              <a:tr h="979412"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الشهر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مستوى النشاط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( س)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 err="1">
                          <a:effectLst/>
                        </a:rPr>
                        <a:t>إجمالى</a:t>
                      </a:r>
                      <a:r>
                        <a:rPr lang="ar-EG" sz="3200" dirty="0">
                          <a:effectLst/>
                        </a:rPr>
                        <a:t> التكاليف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( ص )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س ص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س</a:t>
                      </a:r>
                      <a:r>
                        <a:rPr lang="ar-EG" sz="3200" baseline="300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8235"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يناير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فبراير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مارس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ابريل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مايو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يونيو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150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300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400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600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700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1750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1875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2250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2500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3000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3250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175000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281250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675000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1000000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1800000</a:t>
                      </a:r>
                      <a:endParaRPr lang="en-US" sz="280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2275000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10000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22500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90000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160000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360000</a:t>
                      </a:r>
                      <a:endParaRPr lang="en-US" sz="2800" dirty="0">
                        <a:effectLst/>
                      </a:endParaRPr>
                    </a:p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 dirty="0">
                          <a:effectLst/>
                        </a:rPr>
                        <a:t>490000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50904"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مجـ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2250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14625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3200">
                          <a:effectLst/>
                        </a:rPr>
                        <a:t>6206250</a:t>
                      </a:r>
                      <a:endParaRPr lang="en-US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ar-EG" sz="2800" dirty="0">
                          <a:effectLst/>
                        </a:rPr>
                        <a:t>1132500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27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ar-EG" sz="2800" dirty="0"/>
              <a:t>	</a:t>
            </a:r>
            <a:r>
              <a:rPr lang="ar-SA" sz="2800" dirty="0" smtClean="0"/>
              <a:t>         </a:t>
            </a:r>
            <a:r>
              <a:rPr lang="ar-EG" sz="2800" dirty="0" smtClean="0"/>
              <a:t>(</a:t>
            </a:r>
            <a:r>
              <a:rPr lang="ar-EG" sz="2800" dirty="0"/>
              <a:t>مجـ ص ) ( مجـ س</a:t>
            </a:r>
            <a:r>
              <a:rPr lang="ar-EG" sz="2800" baseline="30000" dirty="0"/>
              <a:t>2</a:t>
            </a:r>
            <a:r>
              <a:rPr lang="ar-EG" sz="2800" dirty="0"/>
              <a:t> ) – (مجـ س ) ( مجـ س ص )</a:t>
            </a:r>
            <a:endParaRPr lang="en-US" sz="2800" dirty="0"/>
          </a:p>
          <a:p>
            <a:r>
              <a:rPr lang="ar-EG" sz="2800" dirty="0"/>
              <a:t>   </a:t>
            </a:r>
            <a:r>
              <a:rPr lang="ar-EG" sz="2800" dirty="0" smtClean="0"/>
              <a:t>    </a:t>
            </a:r>
            <a:r>
              <a:rPr lang="ar-EG" sz="2800" dirty="0"/>
              <a:t>أ  =  </a:t>
            </a:r>
            <a:r>
              <a:rPr lang="ar-EG" sz="2800" dirty="0" smtClean="0"/>
              <a:t>ـــــ</a:t>
            </a:r>
            <a:r>
              <a:rPr lang="ar-SA" sz="2800" dirty="0" smtClean="0"/>
              <a:t>ــــ</a:t>
            </a:r>
            <a:r>
              <a:rPr lang="ar-EG" sz="2800" dirty="0" smtClean="0"/>
              <a:t>ــــــــــــــــ</a:t>
            </a:r>
            <a:r>
              <a:rPr lang="ar-SA" sz="2800" dirty="0" smtClean="0"/>
              <a:t>ــــ</a:t>
            </a:r>
            <a:r>
              <a:rPr lang="ar-EG" sz="2800" dirty="0" smtClean="0"/>
              <a:t>ـــــــــــــ</a:t>
            </a:r>
            <a:r>
              <a:rPr lang="ar-SA" sz="2800" dirty="0" smtClean="0"/>
              <a:t>ـــــ</a:t>
            </a:r>
            <a:r>
              <a:rPr lang="ar-EG" sz="2800" dirty="0" smtClean="0"/>
              <a:t>ـــــــــــــــــــــــــــــــــــــــــــــــ</a:t>
            </a:r>
            <a:endParaRPr lang="en-US" sz="2800" dirty="0"/>
          </a:p>
          <a:p>
            <a:r>
              <a:rPr lang="ar-SA" sz="2800" dirty="0" smtClean="0"/>
              <a:t>                               </a:t>
            </a:r>
            <a:r>
              <a:rPr lang="ar-EG" sz="2800" dirty="0" smtClean="0"/>
              <a:t>ن </a:t>
            </a:r>
            <a:r>
              <a:rPr lang="ar-EG" sz="2800" dirty="0"/>
              <a:t>( مجـ س</a:t>
            </a:r>
            <a:r>
              <a:rPr lang="ar-EG" sz="2800" baseline="30000" dirty="0"/>
              <a:t>2</a:t>
            </a:r>
            <a:r>
              <a:rPr lang="ar-EG" sz="2800" dirty="0"/>
              <a:t> ) – ( مجـ س )</a:t>
            </a:r>
            <a:r>
              <a:rPr lang="ar-EG" sz="2800" baseline="30000" dirty="0"/>
              <a:t>2</a:t>
            </a:r>
            <a:endParaRPr lang="en-US" sz="2800" dirty="0"/>
          </a:p>
          <a:p>
            <a:r>
              <a:rPr lang="ar-EG" sz="2800" dirty="0"/>
              <a:t>	</a:t>
            </a:r>
            <a:endParaRPr lang="en-US" sz="2800" dirty="0"/>
          </a:p>
          <a:p>
            <a:r>
              <a:rPr lang="ar-SA" sz="2800" dirty="0" smtClean="0"/>
              <a:t>                  </a:t>
            </a:r>
            <a:r>
              <a:rPr lang="ar-EG" sz="2800" dirty="0" smtClean="0"/>
              <a:t>14625 </a:t>
            </a:r>
            <a:r>
              <a:rPr lang="ar-EG" sz="2800" dirty="0"/>
              <a:t>× 1132500 -  2250 ×  6206250</a:t>
            </a:r>
            <a:endParaRPr lang="en-US" sz="2800" dirty="0"/>
          </a:p>
          <a:p>
            <a:r>
              <a:rPr lang="ar-EG" sz="2800" dirty="0"/>
              <a:t> </a:t>
            </a:r>
            <a:r>
              <a:rPr lang="ar-EG" sz="2800" dirty="0" smtClean="0"/>
              <a:t>      </a:t>
            </a:r>
            <a:r>
              <a:rPr lang="ar-EG" sz="2800" dirty="0"/>
              <a:t>أ  =  </a:t>
            </a:r>
            <a:r>
              <a:rPr lang="ar-EG" sz="2800" dirty="0" smtClean="0"/>
              <a:t>ــــــــــــــــــــــــــــــــ</a:t>
            </a:r>
            <a:r>
              <a:rPr lang="ar-SA" sz="2800" dirty="0" smtClean="0"/>
              <a:t>ــــــــــــــ</a:t>
            </a:r>
            <a:r>
              <a:rPr lang="ar-EG" sz="2800" dirty="0" smtClean="0"/>
              <a:t>ــــــــــــــــــــــــــــــــــــــــــــــ</a:t>
            </a:r>
            <a:endParaRPr lang="en-US" sz="2800" dirty="0"/>
          </a:p>
          <a:p>
            <a:r>
              <a:rPr lang="ar-EG" sz="2800" dirty="0"/>
              <a:t>	</a:t>
            </a:r>
            <a:r>
              <a:rPr lang="ar-SA" sz="2800" dirty="0" smtClean="0"/>
              <a:t>                    </a:t>
            </a:r>
            <a:r>
              <a:rPr lang="ar-EG" sz="2800" dirty="0" smtClean="0"/>
              <a:t>6 </a:t>
            </a:r>
            <a:r>
              <a:rPr lang="ar-EG" sz="2800" dirty="0"/>
              <a:t>× 1132500 -  ( 2250 )</a:t>
            </a:r>
            <a:r>
              <a:rPr lang="ar-EG" sz="2800" baseline="30000" dirty="0"/>
              <a:t>2</a:t>
            </a:r>
            <a:r>
              <a:rPr lang="ar-EG" sz="2800" dirty="0"/>
              <a:t>	</a:t>
            </a:r>
            <a:endParaRPr lang="en-US" sz="2800" dirty="0"/>
          </a:p>
          <a:p>
            <a:r>
              <a:rPr lang="ar-EG" sz="2800" dirty="0"/>
              <a:t>        </a:t>
            </a:r>
            <a:endParaRPr lang="en-US" sz="2800" dirty="0"/>
          </a:p>
          <a:p>
            <a:r>
              <a:rPr lang="ar-SA" sz="3600" dirty="0" smtClean="0">
                <a:solidFill>
                  <a:srgbClr val="00B0F0"/>
                </a:solidFill>
              </a:rPr>
              <a:t>        </a:t>
            </a:r>
            <a:r>
              <a:rPr lang="ar-EG" sz="3600" dirty="0" smtClean="0">
                <a:solidFill>
                  <a:srgbClr val="00B0F0"/>
                </a:solidFill>
              </a:rPr>
              <a:t>أ </a:t>
            </a:r>
            <a:r>
              <a:rPr lang="ar-EG" sz="3600" dirty="0">
                <a:solidFill>
                  <a:srgbClr val="00B0F0"/>
                </a:solidFill>
              </a:rPr>
              <a:t>=  1500</a:t>
            </a:r>
            <a:endParaRPr lang="en-US" sz="3600" dirty="0">
              <a:solidFill>
                <a:srgbClr val="00B0F0"/>
              </a:solidFill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41730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ar-SA" sz="2800" dirty="0" smtClean="0"/>
              <a:t>                     </a:t>
            </a:r>
            <a:r>
              <a:rPr lang="ar-EG" sz="2800" dirty="0" smtClean="0"/>
              <a:t>ن </a:t>
            </a:r>
            <a:r>
              <a:rPr lang="ar-EG" sz="2800" dirty="0"/>
              <a:t>( مجـ س ص )  -  ( مجـ س ) ( مجـ ص )</a:t>
            </a:r>
            <a:endParaRPr lang="en-US" sz="2800" dirty="0"/>
          </a:p>
          <a:p>
            <a:r>
              <a:rPr lang="ar-EG" sz="2800" dirty="0"/>
              <a:t>     </a:t>
            </a:r>
            <a:r>
              <a:rPr lang="ar-EG" sz="2800" dirty="0" smtClean="0"/>
              <a:t>  </a:t>
            </a:r>
            <a:r>
              <a:rPr lang="ar-EG" sz="2800" dirty="0"/>
              <a:t>ب  =  </a:t>
            </a:r>
            <a:r>
              <a:rPr lang="ar-EG" sz="2800" dirty="0" smtClean="0"/>
              <a:t>ــــــــــــــــــــــــــــــــ</a:t>
            </a:r>
            <a:r>
              <a:rPr lang="ar-SA" sz="2800" dirty="0" smtClean="0"/>
              <a:t>ــــ</a:t>
            </a:r>
            <a:r>
              <a:rPr lang="ar-EG" sz="2800" dirty="0" smtClean="0"/>
              <a:t>ــــــــــــــــــــــــــــــــــــــــــــــ</a:t>
            </a:r>
            <a:endParaRPr lang="en-US" sz="2800" dirty="0"/>
          </a:p>
          <a:p>
            <a:r>
              <a:rPr lang="ar-SA" sz="2800" dirty="0" smtClean="0"/>
              <a:t>                             </a:t>
            </a:r>
            <a:r>
              <a:rPr lang="ar-EG" sz="2800" dirty="0" smtClean="0"/>
              <a:t>ن </a:t>
            </a:r>
            <a:r>
              <a:rPr lang="ar-EG" sz="2800" dirty="0"/>
              <a:t>( مجـ س</a:t>
            </a:r>
            <a:r>
              <a:rPr lang="ar-EG" sz="2800" baseline="30000" dirty="0"/>
              <a:t>2</a:t>
            </a:r>
            <a:r>
              <a:rPr lang="ar-EG" sz="2800" dirty="0"/>
              <a:t> ) – ( مجـ س )</a:t>
            </a:r>
            <a:r>
              <a:rPr lang="ar-EG" sz="2800" baseline="30000" dirty="0"/>
              <a:t>2</a:t>
            </a:r>
            <a:endParaRPr lang="en-US" sz="2800" dirty="0"/>
          </a:p>
          <a:p>
            <a:r>
              <a:rPr lang="ar-EG" sz="2800" dirty="0"/>
              <a:t> </a:t>
            </a:r>
            <a:endParaRPr lang="en-US" sz="2800" dirty="0"/>
          </a:p>
          <a:p>
            <a:r>
              <a:rPr lang="ar-SA" sz="2800" dirty="0" smtClean="0"/>
              <a:t>                 </a:t>
            </a:r>
            <a:r>
              <a:rPr lang="ar-EG" sz="2800" dirty="0" smtClean="0"/>
              <a:t>6 </a:t>
            </a:r>
            <a:r>
              <a:rPr lang="ar-EG" sz="2800" dirty="0"/>
              <a:t>×  6206250   -  2250 ×  14625</a:t>
            </a:r>
            <a:endParaRPr lang="en-US" sz="2800" dirty="0"/>
          </a:p>
          <a:p>
            <a:r>
              <a:rPr lang="ar-EG" sz="2800" dirty="0"/>
              <a:t>      </a:t>
            </a:r>
            <a:r>
              <a:rPr lang="ar-EG" sz="2800" dirty="0" smtClean="0"/>
              <a:t> </a:t>
            </a:r>
            <a:r>
              <a:rPr lang="ar-EG" sz="2800" dirty="0"/>
              <a:t>ب  =  </a:t>
            </a:r>
            <a:r>
              <a:rPr lang="ar-EG" sz="2800" dirty="0" smtClean="0"/>
              <a:t>ــــــــــــــــــــــــــــــــــــــــــــــــــــــــــــــــــــــــــــــــــ</a:t>
            </a:r>
            <a:endParaRPr lang="en-US" sz="2800" dirty="0"/>
          </a:p>
          <a:p>
            <a:r>
              <a:rPr lang="ar-SA" sz="2800" dirty="0" smtClean="0"/>
              <a:t>                      </a:t>
            </a:r>
            <a:r>
              <a:rPr lang="ar-EG" sz="2800" dirty="0" smtClean="0"/>
              <a:t>6 </a:t>
            </a:r>
            <a:r>
              <a:rPr lang="ar-EG" sz="2800" dirty="0"/>
              <a:t>× 1132500 -  ( 2250 )</a:t>
            </a:r>
            <a:r>
              <a:rPr lang="ar-EG" sz="2800" baseline="30000" dirty="0"/>
              <a:t>2</a:t>
            </a:r>
            <a:endParaRPr lang="en-US" sz="2800" dirty="0"/>
          </a:p>
          <a:p>
            <a:r>
              <a:rPr lang="ar-EG" sz="2800" dirty="0"/>
              <a:t> </a:t>
            </a:r>
            <a:endParaRPr lang="en-US" sz="2800" dirty="0"/>
          </a:p>
          <a:p>
            <a:r>
              <a:rPr lang="ar-SA" sz="3600" dirty="0" smtClean="0">
                <a:solidFill>
                  <a:srgbClr val="00B0F0"/>
                </a:solidFill>
              </a:rPr>
              <a:t>        </a:t>
            </a:r>
            <a:r>
              <a:rPr lang="ar-EG" sz="3600" dirty="0" smtClean="0">
                <a:solidFill>
                  <a:srgbClr val="00B0F0"/>
                </a:solidFill>
              </a:rPr>
              <a:t>ب  </a:t>
            </a:r>
            <a:r>
              <a:rPr lang="ar-EG" sz="3600" dirty="0">
                <a:solidFill>
                  <a:srgbClr val="00B0F0"/>
                </a:solidFill>
              </a:rPr>
              <a:t>=  </a:t>
            </a:r>
            <a:r>
              <a:rPr lang="ar-EG" sz="3600" dirty="0" smtClean="0">
                <a:solidFill>
                  <a:srgbClr val="00B0F0"/>
                </a:solidFill>
              </a:rPr>
              <a:t>2,5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12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SA" sz="3000" dirty="0" smtClean="0"/>
              <a:t>    </a:t>
            </a:r>
            <a:r>
              <a:rPr lang="ar-EG" sz="3000" dirty="0" smtClean="0"/>
              <a:t>وعلى </a:t>
            </a:r>
            <a:r>
              <a:rPr lang="ar-EG" sz="3000" dirty="0"/>
              <a:t>ذلك فإن الشق الثابت </a:t>
            </a:r>
            <a:r>
              <a:rPr lang="ar-EG" sz="3000" dirty="0" err="1"/>
              <a:t>فى</a:t>
            </a:r>
            <a:r>
              <a:rPr lang="ar-EG" sz="3000" dirty="0"/>
              <a:t> </a:t>
            </a:r>
            <a:r>
              <a:rPr lang="ar-EG" sz="3000" dirty="0" err="1"/>
              <a:t>إجمالى</a:t>
            </a:r>
            <a:r>
              <a:rPr lang="ar-EG" sz="3000" dirty="0"/>
              <a:t> التكاليف السابقة عند كل مستوى نشاط تساوى ( أ = 1500 جنية ) , والشق المتغير يساوى </a:t>
            </a:r>
            <a:r>
              <a:rPr lang="ar-EG" sz="3000" dirty="0" smtClean="0"/>
              <a:t>(ب </a:t>
            </a:r>
            <a:r>
              <a:rPr lang="ar-EG" sz="3000" dirty="0"/>
              <a:t>= 2,5 جنية لكل وحدة ) وبذلك فإن معادلة تقدير التكاليف تكون كما يلى </a:t>
            </a:r>
            <a:r>
              <a:rPr lang="ar-EG" sz="3000" dirty="0" smtClean="0"/>
              <a:t>:</a:t>
            </a:r>
            <a:endParaRPr lang="ar-SA" sz="3000" dirty="0"/>
          </a:p>
          <a:p>
            <a:pPr algn="ctr"/>
            <a:r>
              <a:rPr lang="ar-EG" sz="4600" dirty="0" smtClean="0">
                <a:solidFill>
                  <a:srgbClr val="00B0F0"/>
                </a:solidFill>
              </a:rPr>
              <a:t>ص  </a:t>
            </a:r>
            <a:r>
              <a:rPr lang="ar-EG" sz="4600" dirty="0">
                <a:solidFill>
                  <a:srgbClr val="00B0F0"/>
                </a:solidFill>
              </a:rPr>
              <a:t>=  1500  +  2,5 س</a:t>
            </a:r>
            <a:endParaRPr lang="en-US" sz="4600" dirty="0">
              <a:solidFill>
                <a:srgbClr val="00B0F0"/>
              </a:solidFill>
            </a:endParaRPr>
          </a:p>
          <a:p>
            <a:pPr algn="just"/>
            <a:r>
              <a:rPr lang="ar-SA" sz="3000" dirty="0" smtClean="0"/>
              <a:t>    </a:t>
            </a:r>
            <a:r>
              <a:rPr lang="ar-EG" sz="3000" dirty="0" smtClean="0"/>
              <a:t>ويمكن </a:t>
            </a:r>
            <a:r>
              <a:rPr lang="ar-EG" sz="3000" dirty="0"/>
              <a:t>التأكد من صحة المعادلة السابقة وذلك من خلال استخدام تلك المعادلة </a:t>
            </a:r>
            <a:r>
              <a:rPr lang="ar-EG" sz="3000" dirty="0" err="1"/>
              <a:t>فى</a:t>
            </a:r>
            <a:r>
              <a:rPr lang="ar-EG" sz="3000" dirty="0"/>
              <a:t> تقدير </a:t>
            </a:r>
            <a:r>
              <a:rPr lang="ar-EG" sz="3000" dirty="0" err="1"/>
              <a:t>إجمالى</a:t>
            </a:r>
            <a:r>
              <a:rPr lang="ar-EG" sz="3000" dirty="0"/>
              <a:t> التكاليف عند أياً من مستويات النشاط السابقة , فعند تطبيق تلك المعادلة عند مستوى نشاط شهر فبراير وهو 150 وحدة , فإن </a:t>
            </a:r>
            <a:r>
              <a:rPr lang="ar-EG" sz="3000" dirty="0" err="1"/>
              <a:t>إجمالى</a:t>
            </a:r>
            <a:r>
              <a:rPr lang="ar-EG" sz="3000" dirty="0"/>
              <a:t> التكاليف </a:t>
            </a:r>
            <a:r>
              <a:rPr lang="ar-EG" sz="3000" dirty="0" err="1"/>
              <a:t>المقدره</a:t>
            </a:r>
            <a:r>
              <a:rPr lang="ar-EG" sz="3000" dirty="0"/>
              <a:t> باستخدام المعادلة السابقة تساوى </a:t>
            </a:r>
            <a:r>
              <a:rPr lang="ar-EG" sz="3000" dirty="0" smtClean="0"/>
              <a:t>:</a:t>
            </a:r>
            <a:endParaRPr lang="en-US" sz="3000" dirty="0"/>
          </a:p>
          <a:p>
            <a:pPr algn="just"/>
            <a:r>
              <a:rPr lang="ar-EG" sz="3000" dirty="0"/>
              <a:t>   ص  =  1500  +  2,5  ×  150 </a:t>
            </a:r>
            <a:endParaRPr lang="en-US" sz="3000" dirty="0"/>
          </a:p>
          <a:p>
            <a:pPr algn="just"/>
            <a:r>
              <a:rPr lang="ar-EG" sz="3000" dirty="0"/>
              <a:t>        =  1500  +  375</a:t>
            </a:r>
            <a:endParaRPr lang="en-US" sz="3000" dirty="0"/>
          </a:p>
          <a:p>
            <a:pPr algn="just"/>
            <a:r>
              <a:rPr lang="ar-EG" sz="3000" dirty="0"/>
              <a:t>       =  1875 جنية   وهى نفس القيمة الموجودة </a:t>
            </a:r>
            <a:r>
              <a:rPr lang="ar-EG" sz="3000" dirty="0" err="1"/>
              <a:t>فى</a:t>
            </a:r>
            <a:r>
              <a:rPr lang="ar-EG" sz="3000" dirty="0"/>
              <a:t> المثال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46189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ar-EG" sz="3600" dirty="0">
                <a:solidFill>
                  <a:srgbClr val="C00000"/>
                </a:solidFill>
              </a:rPr>
              <a:t>2- تقدير التكاليف عند مستوى نشاط قدره 800 </a:t>
            </a:r>
            <a:r>
              <a:rPr lang="ar-EG" sz="3600" dirty="0" smtClean="0">
                <a:solidFill>
                  <a:srgbClr val="C00000"/>
                </a:solidFill>
              </a:rPr>
              <a:t>وحدة.</a:t>
            </a:r>
            <a:endParaRPr lang="en-US" sz="3600" dirty="0">
              <a:solidFill>
                <a:srgbClr val="C00000"/>
              </a:solidFill>
            </a:endParaRPr>
          </a:p>
          <a:p>
            <a:pPr algn="just"/>
            <a:r>
              <a:rPr lang="ar-SA" dirty="0" smtClean="0"/>
              <a:t>    </a:t>
            </a:r>
            <a:r>
              <a:rPr lang="ar-EG" sz="3600" dirty="0" smtClean="0"/>
              <a:t>بالتعويض </a:t>
            </a:r>
            <a:r>
              <a:rPr lang="ar-EG" sz="3600" dirty="0"/>
              <a:t>عن قيمة س </a:t>
            </a:r>
            <a:r>
              <a:rPr lang="ar-EG" sz="3600" dirty="0" err="1"/>
              <a:t>فى</a:t>
            </a:r>
            <a:r>
              <a:rPr lang="ar-EG" sz="3600" dirty="0"/>
              <a:t> المعادلة السابقة بمقدار 800 وحدة يتم الحصول على </a:t>
            </a:r>
            <a:r>
              <a:rPr lang="ar-EG" sz="3600" dirty="0" err="1"/>
              <a:t>إجمالى</a:t>
            </a:r>
            <a:r>
              <a:rPr lang="ar-EG" sz="3600" dirty="0"/>
              <a:t> التكاليف وذلك كما يلى :</a:t>
            </a:r>
            <a:endParaRPr lang="en-US" sz="3600" dirty="0"/>
          </a:p>
          <a:p>
            <a:pPr algn="just"/>
            <a:r>
              <a:rPr lang="ar-EG" sz="3600" dirty="0"/>
              <a:t>ص  =  1500  +  2,5 س</a:t>
            </a:r>
            <a:endParaRPr lang="en-US" sz="3600" dirty="0"/>
          </a:p>
          <a:p>
            <a:pPr algn="just"/>
            <a:r>
              <a:rPr lang="ar-EG" sz="3600" dirty="0"/>
              <a:t>     =  1500  +  2,5  ×  800</a:t>
            </a:r>
            <a:endParaRPr lang="en-US" sz="3600" dirty="0"/>
          </a:p>
          <a:p>
            <a:pPr algn="just"/>
            <a:r>
              <a:rPr lang="ar-EG" sz="3600" dirty="0"/>
              <a:t>     =  1500  +  2000 </a:t>
            </a:r>
            <a:endParaRPr lang="en-US" sz="3600" dirty="0"/>
          </a:p>
          <a:p>
            <a:pPr algn="just"/>
            <a:r>
              <a:rPr lang="ar-EG" sz="3600" dirty="0"/>
              <a:t>     =  3500 </a:t>
            </a:r>
            <a:r>
              <a:rPr lang="ar-EG" sz="3600" dirty="0" smtClean="0"/>
              <a:t>جنية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9487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 idx="4294967295"/>
          </p:nvPr>
        </p:nvSpPr>
        <p:spPr>
          <a:xfrm>
            <a:off x="827584" y="1628800"/>
            <a:ext cx="7402016" cy="2303760"/>
          </a:xfrm>
        </p:spPr>
        <p:txBody>
          <a:bodyPr>
            <a:normAutofit fontScale="90000"/>
          </a:bodyPr>
          <a:lstStyle/>
          <a:p>
            <a:pPr algn="ctr"/>
            <a:r>
              <a:rPr lang="ar-EG" sz="6600" b="1" dirty="0" smtClean="0">
                <a:solidFill>
                  <a:srgbClr val="C00000"/>
                </a:solidFill>
              </a:rPr>
              <a:t>شكر</a:t>
            </a:r>
            <a:r>
              <a:rPr lang="ar-SA" sz="6600" b="1" dirty="0" smtClean="0">
                <a:solidFill>
                  <a:srgbClr val="C00000"/>
                </a:solidFill>
              </a:rPr>
              <a:t>اً</a:t>
            </a:r>
            <a:r>
              <a:rPr lang="ar-EG" sz="6600" b="1" dirty="0">
                <a:solidFill>
                  <a:srgbClr val="C00000"/>
                </a:solidFill>
              </a:rPr>
              <a:t/>
            </a:r>
            <a:br>
              <a:rPr lang="ar-EG" sz="6600" b="1" dirty="0">
                <a:solidFill>
                  <a:srgbClr val="C00000"/>
                </a:solidFill>
              </a:rPr>
            </a:br>
            <a:r>
              <a:rPr lang="ar-EG" sz="6600" b="1" dirty="0">
                <a:solidFill>
                  <a:srgbClr val="C00000"/>
                </a:solidFill>
              </a:rPr>
              <a:t>على حسن المتابعة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6024" y="1484783"/>
            <a:ext cx="7772400" cy="3528393"/>
          </a:xfrm>
        </p:spPr>
        <p:txBody>
          <a:bodyPr/>
          <a:lstStyle/>
          <a:p>
            <a:pPr algn="ctr"/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الفصل الرابع</a:t>
            </a:r>
            <a:r>
              <a:rPr lang="en-US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تحليل سلوك التكاليف وتقديرها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480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ar-EG" sz="4800" dirty="0"/>
              <a:t>الطريقة </a:t>
            </a:r>
            <a:r>
              <a:rPr lang="ar-EG" sz="4800" dirty="0" smtClean="0"/>
              <a:t>ا</a:t>
            </a:r>
            <a:r>
              <a:rPr lang="ar-SA" sz="4800" dirty="0" smtClean="0"/>
              <a:t>لثانية</a:t>
            </a:r>
            <a:br>
              <a:rPr lang="ar-SA" sz="4800" dirty="0" smtClean="0"/>
            </a:br>
            <a:r>
              <a:rPr lang="ar-EG" sz="4800" dirty="0" smtClean="0"/>
              <a:t>طريقة </a:t>
            </a:r>
            <a:r>
              <a:rPr lang="ar-EG" sz="4800" dirty="0"/>
              <a:t>التقدير </a:t>
            </a:r>
            <a:r>
              <a:rPr lang="ar-EG" sz="4800" dirty="0" err="1"/>
              <a:t>الإحصائى</a:t>
            </a:r>
            <a:r>
              <a:rPr lang="ar-EG" sz="4800" dirty="0"/>
              <a:t> </a:t>
            </a:r>
            <a:r>
              <a:rPr lang="ar-EG" sz="4800" dirty="0" smtClean="0"/>
              <a:t>للتكاليف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39611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ar-SA" sz="3600" b="1" dirty="0" smtClean="0"/>
              <a:t>   </a:t>
            </a:r>
            <a:r>
              <a:rPr lang="ar-EG" sz="4400" b="1" dirty="0" smtClean="0"/>
              <a:t>تزايد </a:t>
            </a:r>
            <a:r>
              <a:rPr lang="ar-EG" sz="4400" b="1" dirty="0"/>
              <a:t>اعتماد المحاسبة ـ مع مرور الوقت ـ على العديد من الأدوات والوسائل </a:t>
            </a:r>
            <a:r>
              <a:rPr lang="ar-EG" sz="4400" b="1" dirty="0" err="1"/>
              <a:t>التى</a:t>
            </a:r>
            <a:r>
              <a:rPr lang="ar-EG" sz="4400" b="1" dirty="0"/>
              <a:t> تقدمها العلوم الأخرى </a:t>
            </a:r>
            <a:r>
              <a:rPr lang="ar-EG" sz="4400" b="1" dirty="0" err="1"/>
              <a:t>والتى</a:t>
            </a:r>
            <a:r>
              <a:rPr lang="ar-EG" sz="4400" b="1" dirty="0"/>
              <a:t> من أهمها علم الإحصاء , ولعل استخدام الأساليب الإحصائية </a:t>
            </a:r>
            <a:r>
              <a:rPr lang="ar-EG" sz="4400" b="1" dirty="0" err="1"/>
              <a:t>فى</a:t>
            </a:r>
            <a:r>
              <a:rPr lang="ar-EG" sz="4400" b="1" dirty="0"/>
              <a:t> اشتقاق معادلة التكاليف يعد واحداً من مجالات اعتماد المحاسبة على الأساليب الإحصائية </a:t>
            </a:r>
            <a:r>
              <a:rPr lang="ar-EG" sz="4400" b="1" dirty="0" err="1"/>
              <a:t>والتى</a:t>
            </a:r>
            <a:r>
              <a:rPr lang="ar-EG" sz="4400" b="1" dirty="0"/>
              <a:t> من أهمها أسلوب تحليل </a:t>
            </a:r>
            <a:r>
              <a:rPr lang="ar-EG" sz="4400" b="1" dirty="0" err="1" smtClean="0"/>
              <a:t>الإنحدار</a:t>
            </a:r>
            <a:r>
              <a:rPr lang="ar-SA" sz="4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591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ar-SA" b="1" dirty="0" smtClean="0"/>
              <a:t>    </a:t>
            </a:r>
            <a:r>
              <a:rPr lang="ar-EG" sz="4400" b="1" dirty="0" smtClean="0"/>
              <a:t>حيث </a:t>
            </a:r>
            <a:r>
              <a:rPr lang="ar-EG" sz="4400" b="1" dirty="0"/>
              <a:t>يعتمد أسلوب تحليل </a:t>
            </a:r>
            <a:r>
              <a:rPr lang="ar-EG" sz="4400" b="1" dirty="0" err="1"/>
              <a:t>الإنحدار</a:t>
            </a:r>
            <a:r>
              <a:rPr lang="ar-EG" sz="4400" b="1" dirty="0"/>
              <a:t> على ما يعرف بطريقة المربعات الصغرى </a:t>
            </a:r>
            <a:r>
              <a:rPr lang="ar-EG" sz="4400" b="1" dirty="0" err="1"/>
              <a:t>والتى</a:t>
            </a:r>
            <a:r>
              <a:rPr lang="ar-EG" sz="4400" b="1" dirty="0"/>
              <a:t> تهدف الى توفيق معادلة للخط المستقيم , </a:t>
            </a:r>
            <a:r>
              <a:rPr lang="ar-EG" sz="4400" b="1" dirty="0" err="1"/>
              <a:t>أى</a:t>
            </a:r>
            <a:r>
              <a:rPr lang="ar-EG" sz="4400" b="1" dirty="0"/>
              <a:t> خط </a:t>
            </a:r>
            <a:r>
              <a:rPr lang="ar-EG" sz="4400" b="1" dirty="0" err="1"/>
              <a:t>إجمالى</a:t>
            </a:r>
            <a:r>
              <a:rPr lang="ar-EG" sz="4400" b="1" dirty="0"/>
              <a:t> التكاليف , بحيث يحقق أدنى حد لمجموع مربعات انحرافات القيم عن هذا الخط . </a:t>
            </a:r>
            <a:endParaRPr lang="en-US" sz="4400" b="1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4506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ar-SA" dirty="0" smtClean="0"/>
              <a:t>    </a:t>
            </a:r>
            <a:r>
              <a:rPr lang="ar-EG" sz="3600" b="1" dirty="0" smtClean="0"/>
              <a:t>ويحقق </a:t>
            </a:r>
            <a:r>
              <a:rPr lang="ar-EG" sz="3600" b="1" dirty="0"/>
              <a:t>الاعتماد على تحليل </a:t>
            </a:r>
            <a:r>
              <a:rPr lang="ar-EG" sz="3600" b="1" dirty="0" err="1"/>
              <a:t>الإنحدار</a:t>
            </a:r>
            <a:r>
              <a:rPr lang="ar-EG" sz="3600" b="1" dirty="0"/>
              <a:t> </a:t>
            </a:r>
            <a:r>
              <a:rPr lang="ar-EG" sz="3600" b="1" dirty="0" err="1"/>
              <a:t>فى</a:t>
            </a:r>
            <a:r>
              <a:rPr lang="ar-EG" sz="3600" b="1" dirty="0"/>
              <a:t> توفيق خط التكاليف واشتقاق معادلة التكاليف العديد من </a:t>
            </a:r>
            <a:r>
              <a:rPr lang="ar-EG" sz="3600" b="1" dirty="0" err="1" smtClean="0"/>
              <a:t>المزاي</a:t>
            </a:r>
            <a:r>
              <a:rPr lang="ar-SA" sz="3600" b="1" dirty="0" smtClean="0"/>
              <a:t>ا</a:t>
            </a:r>
            <a:r>
              <a:rPr lang="ar-EG" sz="3600" b="1" dirty="0" smtClean="0"/>
              <a:t> </a:t>
            </a:r>
            <a:r>
              <a:rPr lang="ar-EG" sz="3600" b="1" dirty="0"/>
              <a:t>أهمها ما يلى :</a:t>
            </a:r>
            <a:endParaRPr lang="en-US" sz="3600" b="1" dirty="0"/>
          </a:p>
          <a:p>
            <a:pPr marL="742950" lvl="0" indent="-742950" algn="just">
              <a:buFont typeface="+mj-lt"/>
              <a:buAutoNum type="arabicParenR"/>
            </a:pPr>
            <a:r>
              <a:rPr lang="ar-EG" sz="3600" b="1" dirty="0"/>
              <a:t>يساعد على تجنب الاجتهاد </a:t>
            </a:r>
            <a:r>
              <a:rPr lang="ar-EG" sz="3600" b="1" dirty="0" err="1"/>
              <a:t>الشخصى</a:t>
            </a:r>
            <a:r>
              <a:rPr lang="ar-EG" sz="3600" b="1" dirty="0"/>
              <a:t> أو </a:t>
            </a:r>
            <a:r>
              <a:rPr lang="ar-EG" sz="3600" b="1" dirty="0" err="1"/>
              <a:t>الحكمى</a:t>
            </a:r>
            <a:r>
              <a:rPr lang="ar-EG" sz="3600" b="1" dirty="0"/>
              <a:t> كما هو الحال </a:t>
            </a:r>
            <a:r>
              <a:rPr lang="ar-EG" sz="3600" b="1" dirty="0" err="1"/>
              <a:t>فى</a:t>
            </a:r>
            <a:r>
              <a:rPr lang="ar-EG" sz="3600" b="1" dirty="0"/>
              <a:t> الطرق الثلاثة السابق عرضها .</a:t>
            </a:r>
            <a:endParaRPr lang="en-US" sz="3600" b="1" dirty="0"/>
          </a:p>
          <a:p>
            <a:pPr marL="742950" lvl="0" indent="-742950" algn="just">
              <a:buFont typeface="+mj-lt"/>
              <a:buAutoNum type="arabicParenR"/>
            </a:pPr>
            <a:r>
              <a:rPr lang="ar-EG" sz="3600" b="1" dirty="0"/>
              <a:t>أنه يأخذ  </a:t>
            </a:r>
            <a:r>
              <a:rPr lang="ar-EG" sz="3600" b="1" dirty="0" err="1"/>
              <a:t>فى</a:t>
            </a:r>
            <a:r>
              <a:rPr lang="ar-EG" sz="3600" b="1" dirty="0"/>
              <a:t> </a:t>
            </a:r>
            <a:r>
              <a:rPr lang="ar-EG" sz="3600" b="1" dirty="0" err="1"/>
              <a:t>الإعتبار</a:t>
            </a:r>
            <a:r>
              <a:rPr lang="ar-EG" sz="3600" b="1" dirty="0"/>
              <a:t> كافة المعلومات المتاحة عن سلوك التكاليف </a:t>
            </a:r>
            <a:r>
              <a:rPr lang="ar-EG" sz="3600" b="1" dirty="0" err="1"/>
              <a:t>فى</a:t>
            </a:r>
            <a:r>
              <a:rPr lang="ar-EG" sz="3600" b="1" dirty="0"/>
              <a:t> الفترات السابقة , وذلك بعكس الحال </a:t>
            </a:r>
            <a:r>
              <a:rPr lang="ar-EG" sz="3600" b="1" dirty="0" err="1"/>
              <a:t>فى</a:t>
            </a:r>
            <a:r>
              <a:rPr lang="ar-EG" sz="3600" b="1" dirty="0"/>
              <a:t> </a:t>
            </a:r>
            <a:r>
              <a:rPr lang="ar-EG" sz="3600" b="1" dirty="0" err="1"/>
              <a:t>طريقتى</a:t>
            </a:r>
            <a:r>
              <a:rPr lang="ar-EG" sz="3600" b="1" dirty="0"/>
              <a:t> تصنيف الحسابات والحدين الأعلى والأدنى </a:t>
            </a:r>
            <a:r>
              <a:rPr lang="ar-EG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5296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830"/>
            <a:ext cx="8229600" cy="5792334"/>
          </a:xfrm>
        </p:spPr>
        <p:txBody>
          <a:bodyPr/>
          <a:lstStyle/>
          <a:p>
            <a:pPr marL="514350" lvl="0" indent="-514350" algn="just">
              <a:buFont typeface="+mj-lt"/>
              <a:buAutoNum type="arabicParenR" startAt="3"/>
            </a:pPr>
            <a:r>
              <a:rPr lang="ar-EG" sz="3600" b="1" dirty="0"/>
              <a:t>إن استخدام أسلوب تحليل </a:t>
            </a:r>
            <a:r>
              <a:rPr lang="ar-EG" sz="3600" b="1" dirty="0" err="1"/>
              <a:t>الإنحدار</a:t>
            </a:r>
            <a:r>
              <a:rPr lang="ar-EG" sz="3600" b="1" dirty="0"/>
              <a:t> يمكن من تطوير النموذج الخطى لمعادلة التكاليف حيث يتيح أن يأخذ </a:t>
            </a:r>
            <a:r>
              <a:rPr lang="ar-EG" sz="3600" b="1" dirty="0" err="1"/>
              <a:t>فى</a:t>
            </a:r>
            <a:r>
              <a:rPr lang="ar-EG" sz="3600" b="1" dirty="0"/>
              <a:t> </a:t>
            </a:r>
            <a:r>
              <a:rPr lang="ar-EG" sz="3600" b="1" dirty="0" err="1"/>
              <a:t>الإعتبار</a:t>
            </a:r>
            <a:r>
              <a:rPr lang="ar-EG" sz="3600" b="1" dirty="0"/>
              <a:t> </a:t>
            </a:r>
            <a:r>
              <a:rPr lang="ar-EG" sz="3600" b="1" dirty="0" err="1"/>
              <a:t>أى</a:t>
            </a:r>
            <a:r>
              <a:rPr lang="ar-EG" sz="3600" b="1" dirty="0"/>
              <a:t> متغيرات أخرى يمكن أن يكون لها تأثير على سلوك التكاليف وذلك بخلاف حجم النشاط وذلك بتطبيق اسلوب الانحدار المتعدد .</a:t>
            </a:r>
            <a:endParaRPr lang="en-US" sz="3600" b="1" dirty="0"/>
          </a:p>
          <a:p>
            <a:pPr marL="514350" lvl="0" indent="-514350" algn="just">
              <a:buFont typeface="+mj-lt"/>
              <a:buAutoNum type="arabicParenR" startAt="3"/>
            </a:pPr>
            <a:r>
              <a:rPr lang="ar-EG" sz="3600" b="1" dirty="0"/>
              <a:t>إن استخدام تحليل الانحدار يمدنا ببعض المعلومات اللازمة للحكم على صحة توفيق الخط المستقيم </a:t>
            </a:r>
            <a:r>
              <a:rPr lang="ar-EG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1864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514350" lvl="0" indent="-514350" algn="just">
              <a:buFont typeface="+mj-lt"/>
              <a:buAutoNum type="arabicParenR" startAt="5"/>
            </a:pPr>
            <a:r>
              <a:rPr lang="ar-EG" sz="3600" b="1" dirty="0"/>
              <a:t>يمكننا من معرفة معامل الارتباط الذى يقيس درجة العلاقة بين المتغير المستقل (حجم النشاط) والمتغير التابع (</a:t>
            </a:r>
            <a:r>
              <a:rPr lang="ar-EG" sz="3600" b="1" dirty="0" err="1"/>
              <a:t>اجمالى</a:t>
            </a:r>
            <a:r>
              <a:rPr lang="ar-EG" sz="3600" b="1" dirty="0"/>
              <a:t> التكاليف) .</a:t>
            </a:r>
            <a:endParaRPr lang="en-US" sz="3600" b="1" dirty="0"/>
          </a:p>
          <a:p>
            <a:pPr marL="514350" lvl="0" indent="-514350" algn="just">
              <a:buFont typeface="+mj-lt"/>
              <a:buAutoNum type="arabicParenR" startAt="5"/>
            </a:pPr>
            <a:r>
              <a:rPr lang="ar-EG" sz="3600" b="1" dirty="0"/>
              <a:t>إنه يساعد على الوقوف على الأخطاء المحتملة </a:t>
            </a:r>
            <a:r>
              <a:rPr lang="ar-EG" sz="3600" b="1" dirty="0" err="1"/>
              <a:t>فى</a:t>
            </a:r>
            <a:r>
              <a:rPr lang="ar-EG" sz="3600" b="1" dirty="0"/>
              <a:t> تقديرات </a:t>
            </a:r>
            <a:r>
              <a:rPr lang="ar-EG" sz="3600" b="1" dirty="0" err="1"/>
              <a:t>التكاليفوذلك</a:t>
            </a:r>
            <a:r>
              <a:rPr lang="ar-EG" sz="3600" b="1" dirty="0"/>
              <a:t> </a:t>
            </a:r>
            <a:r>
              <a:rPr lang="ar-EG" sz="3600" b="1" dirty="0" err="1"/>
              <a:t>فى</a:t>
            </a:r>
            <a:r>
              <a:rPr lang="ar-EG" sz="3600" b="1" dirty="0"/>
              <a:t> ضوء ما يمكن توفيره من معلومات عن حدود الثقة لتقدير ميل خط التكاليف والذى يعبر عن التكاليف المتغيرة لوحدة النشاط .</a:t>
            </a:r>
            <a:endParaRPr lang="en-US" sz="3600" b="1" dirty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0005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SA" sz="3200" b="1" dirty="0" smtClean="0"/>
              <a:t>    </a:t>
            </a:r>
            <a:r>
              <a:rPr lang="ar-EG" sz="3200" b="1" dirty="0" smtClean="0"/>
              <a:t>وتعتبر </a:t>
            </a:r>
            <a:r>
              <a:rPr lang="ar-EG" sz="3200" b="1" dirty="0"/>
              <a:t>طريقة المربعات الصغرى إحدى أكثر الطرق استخدماً لفكرة نماذج الانحدار </a:t>
            </a:r>
            <a:r>
              <a:rPr lang="ar-EG" sz="3200" b="1" dirty="0" err="1"/>
              <a:t>التى</a:t>
            </a:r>
            <a:r>
              <a:rPr lang="ar-EG" sz="3200" b="1" dirty="0"/>
              <a:t> تحاول تفادى أهم عيب يوجه لطريقة خرائط </a:t>
            </a:r>
            <a:r>
              <a:rPr lang="ar-EG" sz="3200" b="1" dirty="0" err="1"/>
              <a:t>الإنتشار</a:t>
            </a:r>
            <a:r>
              <a:rPr lang="ar-EG" sz="3200" b="1" dirty="0"/>
              <a:t> عند تحديدها لأفضل خط اتجاه للتكاليف , وهى بذلك تحاول استبدال فكرة التقريب الخطى بالأسلوب </a:t>
            </a:r>
            <a:r>
              <a:rPr lang="ar-EG" sz="3200" b="1" dirty="0" err="1"/>
              <a:t>الرياضى</a:t>
            </a:r>
            <a:r>
              <a:rPr lang="ar-EG" sz="3200" b="1" dirty="0"/>
              <a:t> لتحديد خط الانحدار المذكور , فتستخدم لذلك معادلة الخط المستقيم التالية :</a:t>
            </a:r>
            <a:endParaRPr lang="en-US" sz="3200" b="1" dirty="0"/>
          </a:p>
          <a:p>
            <a:pPr marL="0" indent="0" algn="just">
              <a:buNone/>
            </a:pPr>
            <a:r>
              <a:rPr lang="ar-EG" sz="3200" b="1" dirty="0" smtClean="0">
                <a:solidFill>
                  <a:srgbClr val="C00000"/>
                </a:solidFill>
              </a:rPr>
              <a:t>عنصر </a:t>
            </a:r>
            <a:r>
              <a:rPr lang="ar-EG" sz="3200" b="1" dirty="0">
                <a:solidFill>
                  <a:srgbClr val="C00000"/>
                </a:solidFill>
              </a:rPr>
              <a:t>التكلفة  =  الجزء الثابت  +  ( معامل التغير × حجم النشاط )</a:t>
            </a:r>
            <a:endParaRPr lang="en-US" sz="32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ar-EG" sz="3200" b="1" dirty="0" err="1">
                <a:solidFill>
                  <a:srgbClr val="C00000"/>
                </a:solidFill>
              </a:rPr>
              <a:t>أى</a:t>
            </a:r>
            <a:r>
              <a:rPr lang="ar-EG" sz="3200" b="1" dirty="0">
                <a:solidFill>
                  <a:srgbClr val="C00000"/>
                </a:solidFill>
              </a:rPr>
              <a:t> أن </a:t>
            </a:r>
            <a:r>
              <a:rPr lang="ar-EG" sz="3200" b="1" dirty="0" smtClean="0">
                <a:solidFill>
                  <a:srgbClr val="C00000"/>
                </a:solidFill>
              </a:rPr>
              <a:t>:</a:t>
            </a:r>
            <a:r>
              <a:rPr lang="ar-SA" sz="3200" b="1" dirty="0">
                <a:solidFill>
                  <a:srgbClr val="C00000"/>
                </a:solidFill>
              </a:rPr>
              <a:t> </a:t>
            </a:r>
            <a:r>
              <a:rPr lang="ar-SA" sz="3200" b="1" dirty="0" smtClean="0">
                <a:solidFill>
                  <a:srgbClr val="C00000"/>
                </a:solidFill>
              </a:rPr>
              <a:t>        </a:t>
            </a:r>
            <a:r>
              <a:rPr lang="ar-EG" sz="3200" b="1" dirty="0" smtClean="0">
                <a:solidFill>
                  <a:srgbClr val="C00000"/>
                </a:solidFill>
              </a:rPr>
              <a:t>ص  </a:t>
            </a:r>
            <a:r>
              <a:rPr lang="ar-EG" sz="3200" b="1" dirty="0">
                <a:solidFill>
                  <a:srgbClr val="C00000"/>
                </a:solidFill>
              </a:rPr>
              <a:t>=  أ  +  ب س</a:t>
            </a:r>
            <a:endParaRPr lang="en-US" sz="32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ar-SA" sz="3200" b="1" dirty="0" smtClean="0"/>
              <a:t>    </a:t>
            </a:r>
            <a:r>
              <a:rPr lang="ar-EG" sz="3200" b="1" dirty="0" smtClean="0"/>
              <a:t>ويتم </a:t>
            </a:r>
            <a:r>
              <a:rPr lang="ar-EG" sz="3200" b="1" dirty="0"/>
              <a:t>قياس كل من ( أ , ب ) باستخدام بيانات عن مستويات النشاط وعددها (ن) وذلك من خلال المعادلات </a:t>
            </a:r>
            <a:r>
              <a:rPr lang="ar-EG" sz="3200" b="1" dirty="0" smtClean="0"/>
              <a:t>التالية: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54752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3364</TotalTime>
  <Words>771</Words>
  <Application>Microsoft Office PowerPoint</Application>
  <PresentationFormat>عرض على الشاشة (3:4)‏</PresentationFormat>
  <Paragraphs>131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أساسية</vt:lpstr>
      <vt:lpstr>محاسبة التكاليف في المستشفيات الفرقة الثانية دبلوم منظمات صحية</vt:lpstr>
      <vt:lpstr>الفصل الرابع تحليل سلوك التكاليف وتقديرها</vt:lpstr>
      <vt:lpstr>الطريقة الثانية طريقة التقدير الإحصائى للتكاليف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شكراً على حسن المتابعة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الخطوات التطبيقية للأخذ بمدخل إدارة الجودة الشاملة فى المنظمات الحكومية</dc:title>
  <dc:creator>al-rahma</dc:creator>
  <cp:lastModifiedBy>DELL</cp:lastModifiedBy>
  <cp:revision>61</cp:revision>
  <dcterms:created xsi:type="dcterms:W3CDTF">2017-04-02T20:47:12Z</dcterms:created>
  <dcterms:modified xsi:type="dcterms:W3CDTF">2020-03-25T19:05:05Z</dcterms:modified>
</cp:coreProperties>
</file>