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487" r:id="rId2"/>
    <p:sldId id="485" r:id="rId3"/>
    <p:sldId id="455" r:id="rId4"/>
    <p:sldId id="456" r:id="rId5"/>
    <p:sldId id="457" r:id="rId6"/>
    <p:sldId id="458" r:id="rId7"/>
    <p:sldId id="459" r:id="rId8"/>
    <p:sldId id="460" r:id="rId9"/>
    <p:sldId id="461" r:id="rId10"/>
    <p:sldId id="462" r:id="rId11"/>
    <p:sldId id="463" r:id="rId12"/>
    <p:sldId id="464" r:id="rId13"/>
    <p:sldId id="465" r:id="rId14"/>
    <p:sldId id="466" r:id="rId15"/>
    <p:sldId id="467" r:id="rId16"/>
    <p:sldId id="468" r:id="rId17"/>
    <p:sldId id="469" r:id="rId18"/>
    <p:sldId id="470" r:id="rId19"/>
    <p:sldId id="471" r:id="rId20"/>
    <p:sldId id="472" r:id="rId21"/>
    <p:sldId id="473" r:id="rId22"/>
    <p:sldId id="474" r:id="rId23"/>
  </p:sldIdLst>
  <p:sldSz cx="1260157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96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 initials="CE"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00" autoAdjust="0"/>
    <p:restoredTop sz="90586" autoAdjust="0"/>
  </p:normalViewPr>
  <p:slideViewPr>
    <p:cSldViewPr>
      <p:cViewPr varScale="1">
        <p:scale>
          <a:sx n="67" d="100"/>
          <a:sy n="67" d="100"/>
        </p:scale>
        <p:origin x="558" y="66"/>
      </p:cViewPr>
      <p:guideLst>
        <p:guide orient="horz" pos="2160"/>
        <p:guide pos="2880"/>
        <p:guide pos="396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A01748-86A2-43EB-BEF9-8FE2208FE8AD}" type="datetimeFigureOut">
              <a:rPr lang="en-US" smtClean="0"/>
              <a:pPr/>
              <a:t>3/26/2020</a:t>
            </a:fld>
            <a:endParaRPr lang="en-US" dirty="0"/>
          </a:p>
        </p:txBody>
      </p:sp>
      <p:sp>
        <p:nvSpPr>
          <p:cNvPr id="4" name="Slide Image Placeholder 3"/>
          <p:cNvSpPr>
            <a:spLocks noGrp="1" noRot="1" noChangeAspect="1"/>
          </p:cNvSpPr>
          <p:nvPr>
            <p:ph type="sldImg" idx="2"/>
          </p:nvPr>
        </p:nvSpPr>
        <p:spPr>
          <a:xfrm>
            <a:off x="279400" y="685800"/>
            <a:ext cx="62992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DF21C0-30A9-4D10-B063-563A0ED0B004}" type="slidenum">
              <a:rPr lang="en-US" smtClean="0"/>
              <a:pPr/>
              <a:t>‹#›</a:t>
            </a:fld>
            <a:endParaRPr lang="en-US" dirty="0"/>
          </a:p>
        </p:txBody>
      </p:sp>
    </p:spTree>
    <p:extLst>
      <p:ext uri="{BB962C8B-B14F-4D97-AF65-F5344CB8AC3E}">
        <p14:creationId xmlns:p14="http://schemas.microsoft.com/office/powerpoint/2010/main" val="14150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93754" y="1447801"/>
            <a:ext cx="9122145"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93754" y="4777380"/>
            <a:ext cx="9122145"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2220385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3756" y="4800587"/>
            <a:ext cx="912214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93754" y="685800"/>
            <a:ext cx="9122145"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93755" y="5367325"/>
            <a:ext cx="912214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11/10/2013</a:t>
            </a:r>
            <a:endParaRPr lang="en-US" dirty="0"/>
          </a:p>
        </p:txBody>
      </p:sp>
      <p:sp>
        <p:nvSpPr>
          <p:cNvPr id="6" name="Footer Placeholder 5"/>
          <p:cNvSpPr>
            <a:spLocks noGrp="1"/>
          </p:cNvSpPr>
          <p:nvPr>
            <p:ph type="ftr" sz="quarter" idx="11"/>
          </p:nvPr>
        </p:nvSpPr>
        <p:spPr/>
        <p:txBody>
          <a:bodyPr/>
          <a:lstStyle/>
          <a:p>
            <a:r>
              <a:rPr lang="en-US" smtClean="0"/>
              <a:t>Copyright © 2017 Pearson Education, Ltd.</a:t>
            </a:r>
            <a:endParaRPr lang="en-US" dirty="0"/>
          </a:p>
        </p:txBody>
      </p:sp>
      <p:sp>
        <p:nvSpPr>
          <p:cNvPr id="7" name="Slide Number Placeholder 6"/>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48902453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93754" y="1447800"/>
            <a:ext cx="9122146"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93754" y="3657600"/>
            <a:ext cx="9122146"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265994754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7705" y="1447800"/>
            <a:ext cx="8268042"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95250" y="3771174"/>
            <a:ext cx="7524200"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93754" y="4350657"/>
            <a:ext cx="9122146"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
        <p:nvSpPr>
          <p:cNvPr id="12" name="TextBox 11"/>
          <p:cNvSpPr txBox="1"/>
          <p:nvPr/>
        </p:nvSpPr>
        <p:spPr>
          <a:xfrm>
            <a:off x="928472" y="971253"/>
            <a:ext cx="82885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9643936" y="2613787"/>
            <a:ext cx="82885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21036757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93753" y="3124201"/>
            <a:ext cx="9122147"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93754" y="4777381"/>
            <a:ext cx="9122146"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3376569745"/>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4210" y="1981200"/>
            <a:ext cx="304586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74382" y="2667000"/>
            <a:ext cx="302569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014126" y="1981200"/>
            <a:ext cx="303488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003218" y="2667000"/>
            <a:ext cx="304578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364046" y="1981200"/>
            <a:ext cx="303061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364046" y="2667000"/>
            <a:ext cx="303061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85131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196114"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n-US" smtClean="0"/>
              <a:t>11/10/2013</a:t>
            </a:r>
            <a:endParaRPr lang="en-US" dirty="0"/>
          </a:p>
        </p:txBody>
      </p:sp>
      <p:sp>
        <p:nvSpPr>
          <p:cNvPr id="4"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87443093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74382" y="4250949"/>
            <a:ext cx="303881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74382" y="2209800"/>
            <a:ext cx="3038817"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74382" y="4827212"/>
            <a:ext cx="303881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020034" y="4250949"/>
            <a:ext cx="302897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020033" y="2209800"/>
            <a:ext cx="302897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018635" y="4827211"/>
            <a:ext cx="3032984"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364046" y="4250949"/>
            <a:ext cx="303061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364045" y="2209800"/>
            <a:ext cx="303061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363917" y="4827209"/>
            <a:ext cx="303462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85131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196114"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en-US" smtClean="0"/>
              <a:t>11/10/2013</a:t>
            </a:r>
            <a:endParaRPr lang="en-US" dirty="0"/>
          </a:p>
        </p:txBody>
      </p:sp>
      <p:sp>
        <p:nvSpPr>
          <p:cNvPr id="4"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3447730007"/>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3933180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83182" y="430214"/>
            <a:ext cx="1811477"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4382" y="887414"/>
            <a:ext cx="7672520"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222506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119901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3756" y="2861734"/>
            <a:ext cx="9122144"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93754" y="4777381"/>
            <a:ext cx="9122145"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11/10/2013</a:t>
            </a:r>
            <a:endParaRPr lang="en-US" dirty="0"/>
          </a:p>
        </p:txBody>
      </p:sp>
      <p:sp>
        <p:nvSpPr>
          <p:cNvPr id="5" name="Footer Placeholder 4"/>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5"/>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297378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0377" y="2060576"/>
            <a:ext cx="454402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44449" y="2056093"/>
            <a:ext cx="454403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11/10/2013</a:t>
            </a:r>
            <a:endParaRPr lang="en-US" dirty="0"/>
          </a:p>
        </p:txBody>
      </p:sp>
      <p:sp>
        <p:nvSpPr>
          <p:cNvPr id="6" name="Footer Placeholder 5"/>
          <p:cNvSpPr>
            <a:spLocks noGrp="1"/>
          </p:cNvSpPr>
          <p:nvPr>
            <p:ph type="ftr" sz="quarter" idx="11"/>
          </p:nvPr>
        </p:nvSpPr>
        <p:spPr/>
        <p:txBody>
          <a:bodyPr/>
          <a:lstStyle/>
          <a:p>
            <a:r>
              <a:rPr lang="en-US" smtClean="0"/>
              <a:t>Copyright © 2017 Pearson Education, Ltd.</a:t>
            </a:r>
            <a:endParaRPr lang="en-US" dirty="0"/>
          </a:p>
        </p:txBody>
      </p:sp>
      <p:sp>
        <p:nvSpPr>
          <p:cNvPr id="7" name="Slide Number Placeholder 6"/>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392373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40378" y="1905000"/>
            <a:ext cx="454402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0377" y="2514600"/>
            <a:ext cx="454402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44451" y="1905000"/>
            <a:ext cx="454402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44451" y="2514600"/>
            <a:ext cx="454402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11/10/2013</a:t>
            </a:r>
            <a:endParaRPr lang="en-US" dirty="0"/>
          </a:p>
        </p:txBody>
      </p:sp>
      <p:sp>
        <p:nvSpPr>
          <p:cNvPr id="8" name="Footer Placeholder 7"/>
          <p:cNvSpPr>
            <a:spLocks noGrp="1"/>
          </p:cNvSpPr>
          <p:nvPr>
            <p:ph type="ftr" sz="quarter" idx="11"/>
          </p:nvPr>
        </p:nvSpPr>
        <p:spPr/>
        <p:txBody>
          <a:bodyPr/>
          <a:lstStyle/>
          <a:p>
            <a:r>
              <a:rPr lang="en-US" smtClean="0"/>
              <a:t>Copyright © 2017 Pearson Education, Ltd.</a:t>
            </a:r>
            <a:endParaRPr lang="en-US" dirty="0"/>
          </a:p>
        </p:txBody>
      </p:sp>
      <p:sp>
        <p:nvSpPr>
          <p:cNvPr id="9" name="Slide Number Placeholder 8"/>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3911398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r>
              <a:rPr lang="en-US" smtClean="0"/>
              <a:t>11/10/2013</a:t>
            </a:r>
            <a:endParaRPr lang="en-US" dirty="0"/>
          </a:p>
        </p:txBody>
      </p:sp>
      <p:sp>
        <p:nvSpPr>
          <p:cNvPr id="5" name="Footer Placeholder 3"/>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4"/>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182776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lang="en-US" smtClean="0"/>
              <a:t>11/10/2013</a:t>
            </a:r>
            <a:endParaRPr lang="en-US" dirty="0"/>
          </a:p>
        </p:txBody>
      </p:sp>
      <p:sp>
        <p:nvSpPr>
          <p:cNvPr id="5" name="Footer Placeholder 2"/>
          <p:cNvSpPr>
            <a:spLocks noGrp="1"/>
          </p:cNvSpPr>
          <p:nvPr>
            <p:ph type="ftr" sz="quarter" idx="11"/>
          </p:nvPr>
        </p:nvSpPr>
        <p:spPr/>
        <p:txBody>
          <a:bodyPr/>
          <a:lstStyle/>
          <a:p>
            <a:r>
              <a:rPr lang="en-US" b="1" smtClean="0"/>
              <a:t>Copyright © 2017 Pearson Education, Ltd.</a:t>
            </a:r>
            <a:endParaRPr lang="en-US" dirty="0"/>
          </a:p>
        </p:txBody>
      </p:sp>
      <p:sp>
        <p:nvSpPr>
          <p:cNvPr id="6" name="Slide Number Placeholder 3"/>
          <p:cNvSpPr>
            <a:spLocks noGrp="1"/>
          </p:cNvSpPr>
          <p:nvPr>
            <p:ph type="sldNum" sz="quarter" idx="12"/>
          </p:nvPr>
        </p:nvSpPr>
        <p:spPr/>
        <p:txBody>
          <a:bodyPr/>
          <a:lstStyle/>
          <a:p>
            <a:r>
              <a:rPr lang="en-US" smtClean="0"/>
              <a:t>1-</a:t>
            </a:r>
            <a:fld id="{E0926760-F15F-462E-8D64-749C808E0CCD}" type="slidenum">
              <a:rPr lang="en-US" smtClean="0"/>
              <a:pPr/>
              <a:t>‹#›</a:t>
            </a:fld>
            <a:endParaRPr lang="en-US" dirty="0"/>
          </a:p>
        </p:txBody>
      </p:sp>
    </p:spTree>
    <p:extLst>
      <p:ext uri="{BB962C8B-B14F-4D97-AF65-F5344CB8AC3E}">
        <p14:creationId xmlns:p14="http://schemas.microsoft.com/office/powerpoint/2010/main" val="360055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3752" y="1447800"/>
            <a:ext cx="3515318"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945350" y="1447800"/>
            <a:ext cx="5370550"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93753" y="3129281"/>
            <a:ext cx="3515317"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r>
              <a:rPr lang="en-US" smtClean="0"/>
              <a:t>11/10/2013</a:t>
            </a:r>
            <a:endParaRPr lang="en-US" dirty="0"/>
          </a:p>
        </p:txBody>
      </p:sp>
      <p:sp>
        <p:nvSpPr>
          <p:cNvPr id="5" name="Footer Placeholder 5"/>
          <p:cNvSpPr>
            <a:spLocks noGrp="1"/>
          </p:cNvSpPr>
          <p:nvPr>
            <p:ph type="ftr" sz="quarter" idx="11"/>
          </p:nvPr>
        </p:nvSpPr>
        <p:spPr/>
        <p:txBody>
          <a:bodyPr/>
          <a:lstStyle/>
          <a:p>
            <a:r>
              <a:rPr lang="en-US" smtClean="0"/>
              <a:t>Copyright © 2017 Pearson Education, Ltd.</a:t>
            </a:r>
            <a:endParaRPr lang="en-US" dirty="0"/>
          </a:p>
        </p:txBody>
      </p:sp>
      <p:sp>
        <p:nvSpPr>
          <p:cNvPr id="6" name="Slide Number Placeholder 6"/>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179657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2671" y="1854192"/>
            <a:ext cx="526399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183008" y="1143000"/>
            <a:ext cx="330791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93754" y="3657600"/>
            <a:ext cx="5255803"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11/10/2013</a:t>
            </a:r>
            <a:endParaRPr lang="en-US" dirty="0"/>
          </a:p>
        </p:txBody>
      </p:sp>
      <p:sp>
        <p:nvSpPr>
          <p:cNvPr id="6" name="Footer Placeholder 5"/>
          <p:cNvSpPr>
            <a:spLocks noGrp="1"/>
          </p:cNvSpPr>
          <p:nvPr>
            <p:ph type="ftr" sz="quarter" idx="11"/>
          </p:nvPr>
        </p:nvSpPr>
        <p:spPr/>
        <p:txBody>
          <a:bodyPr/>
          <a:lstStyle/>
          <a:p>
            <a:r>
              <a:rPr lang="en-US" smtClean="0"/>
              <a:t>Copyright © 2017 Pearson Education, Ltd.</a:t>
            </a:r>
            <a:endParaRPr lang="en-US" dirty="0"/>
          </a:p>
        </p:txBody>
      </p:sp>
      <p:sp>
        <p:nvSpPr>
          <p:cNvPr id="7" name="Slide Number Placeholder 6"/>
          <p:cNvSpPr>
            <a:spLocks noGrp="1"/>
          </p:cNvSpPr>
          <p:nvPr>
            <p:ph type="sldNum" sz="quarter" idx="12"/>
          </p:nvPr>
        </p:nvSpPr>
        <p:spPr/>
        <p:txBody>
          <a:body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139919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4172630"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573556" cy="2365453"/>
          </a:xfrm>
          <a:prstGeom prst="rect">
            <a:avLst/>
          </a:prstGeom>
        </p:spPr>
      </p:pic>
      <p:sp>
        <p:nvSpPr>
          <p:cNvPr id="16" name="Oval 15"/>
          <p:cNvSpPr/>
          <p:nvPr/>
        </p:nvSpPr>
        <p:spPr>
          <a:xfrm>
            <a:off x="8898221" y="1676400"/>
            <a:ext cx="2914114"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8268143" y="1"/>
            <a:ext cx="1657251"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894982" y="6096000"/>
            <a:ext cx="1027117" cy="762000"/>
          </a:xfrm>
          <a:prstGeom prst="rect">
            <a:avLst/>
          </a:prstGeom>
        </p:spPr>
      </p:pic>
      <p:sp>
        <p:nvSpPr>
          <p:cNvPr id="14" name="Rectangle 13"/>
          <p:cNvSpPr/>
          <p:nvPr/>
        </p:nvSpPr>
        <p:spPr>
          <a:xfrm>
            <a:off x="10788457" y="0"/>
            <a:ext cx="708839"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67817" y="452718"/>
            <a:ext cx="972066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0377" y="2052919"/>
            <a:ext cx="9247089"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513444" y="1785582"/>
            <a:ext cx="990599" cy="315038"/>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r>
              <a:rPr lang="en-US" smtClean="0"/>
              <a:t>11/10/2013</a:t>
            </a:r>
            <a:endParaRPr lang="en-US" dirty="0"/>
          </a:p>
        </p:txBody>
      </p:sp>
      <p:sp>
        <p:nvSpPr>
          <p:cNvPr id="5" name="Footer Placeholder 4"/>
          <p:cNvSpPr>
            <a:spLocks noGrp="1"/>
          </p:cNvSpPr>
          <p:nvPr>
            <p:ph type="ftr" sz="quarter" idx="3"/>
          </p:nvPr>
        </p:nvSpPr>
        <p:spPr>
          <a:xfrm rot="5400000">
            <a:off x="9317123" y="3220178"/>
            <a:ext cx="3859795" cy="31504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Copyright © 2017 Pearson Education, Ltd.</a:t>
            </a:r>
            <a:endParaRPr lang="en-US" dirty="0"/>
          </a:p>
        </p:txBody>
      </p:sp>
      <p:sp>
        <p:nvSpPr>
          <p:cNvPr id="6" name="Slide Number Placeholder 5"/>
          <p:cNvSpPr>
            <a:spLocks noGrp="1"/>
          </p:cNvSpPr>
          <p:nvPr>
            <p:ph type="sldNum" sz="quarter" idx="4"/>
          </p:nvPr>
        </p:nvSpPr>
        <p:spPr bwMode="gray">
          <a:xfrm>
            <a:off x="10700321" y="295730"/>
            <a:ext cx="866357"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0926760-F15F-462E-8D64-749C808E0CCD}" type="slidenum">
              <a:rPr lang="en-US" smtClean="0"/>
              <a:pPr/>
              <a:t>‹#›</a:t>
            </a:fld>
            <a:endParaRPr lang="en-US" dirty="0"/>
          </a:p>
        </p:txBody>
      </p:sp>
    </p:spTree>
    <p:extLst>
      <p:ext uri="{BB962C8B-B14F-4D97-AF65-F5344CB8AC3E}">
        <p14:creationId xmlns:p14="http://schemas.microsoft.com/office/powerpoint/2010/main" val="148444828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hd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497" y="1125829"/>
            <a:ext cx="8825658" cy="3979571"/>
          </a:xfrm>
        </p:spPr>
        <p:txBody>
          <a:bodyPr/>
          <a:lstStyle/>
          <a:p>
            <a:pPr>
              <a:spcBef>
                <a:spcPts val="0"/>
              </a:spcBef>
            </a:pPr>
            <a:r>
              <a:rPr lang="en-US" dirty="0" smtClean="0">
                <a:solidFill>
                  <a:srgbClr val="FFFF00"/>
                </a:solidFill>
              </a:rPr>
              <a:t>Human resource management </a:t>
            </a:r>
            <a:br>
              <a:rPr lang="en-US" dirty="0" smtClean="0">
                <a:solidFill>
                  <a:srgbClr val="FFFF00"/>
                </a:solidFill>
              </a:rPr>
            </a:br>
            <a:r>
              <a:rPr lang="en-US" dirty="0" smtClean="0">
                <a:solidFill>
                  <a:srgbClr val="FFFF00"/>
                </a:solidFill>
              </a:rPr>
              <a:t>(</a:t>
            </a:r>
            <a:r>
              <a:rPr lang="en-US" dirty="0" smtClean="0">
                <a:solidFill>
                  <a:srgbClr val="0070C0"/>
                </a:solidFill>
              </a:rPr>
              <a:t>HRM</a:t>
            </a:r>
            <a:r>
              <a:rPr lang="en-US" dirty="0" smtClean="0">
                <a:solidFill>
                  <a:srgbClr val="FFFF00"/>
                </a:solidFill>
              </a:rPr>
              <a:t>) </a:t>
            </a:r>
            <a:r>
              <a:rPr lang="en-US" sz="4400" b="1"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Revision CH1&amp;CH2</a:t>
            </a:r>
            <a:br>
              <a:rPr lang="en-US" sz="4400" b="1"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br>
            <a:endParaRPr lang="ar-EG" dirty="0">
              <a:solidFill>
                <a:srgbClr val="FFFF00"/>
              </a:solidFill>
            </a:endParaRPr>
          </a:p>
        </p:txBody>
      </p:sp>
      <p:sp>
        <p:nvSpPr>
          <p:cNvPr id="3" name="Subtitle 2"/>
          <p:cNvSpPr>
            <a:spLocks noGrp="1"/>
          </p:cNvSpPr>
          <p:nvPr>
            <p:ph type="subTitle" idx="1"/>
          </p:nvPr>
        </p:nvSpPr>
        <p:spPr>
          <a:xfrm>
            <a:off x="1166559" y="4455410"/>
            <a:ext cx="7821621" cy="1569757"/>
          </a:xfrm>
        </p:spPr>
        <p:txBody>
          <a:bodyPr>
            <a:noAutofit/>
          </a:bodyPr>
          <a:lstStyle/>
          <a:p>
            <a:r>
              <a:rPr lang="en-US" b="1" dirty="0" smtClean="0">
                <a:solidFill>
                  <a:srgbClr val="FF0000"/>
                </a:solidFill>
              </a:rPr>
              <a:t>2</a:t>
            </a:r>
            <a:r>
              <a:rPr lang="en-US" b="1" baseline="30000" dirty="0" smtClean="0">
                <a:solidFill>
                  <a:srgbClr val="FF0000"/>
                </a:solidFill>
              </a:rPr>
              <a:t>nd</a:t>
            </a:r>
            <a:r>
              <a:rPr lang="en-US" b="1" dirty="0" smtClean="0">
                <a:solidFill>
                  <a:srgbClr val="FF0000"/>
                </a:solidFill>
              </a:rPr>
              <a:t> year </a:t>
            </a:r>
          </a:p>
          <a:p>
            <a:r>
              <a:rPr lang="en-US" b="1" dirty="0" smtClean="0">
                <a:solidFill>
                  <a:srgbClr val="FF0000"/>
                </a:solidFill>
              </a:rPr>
              <a:t> complied and edited by : </a:t>
            </a:r>
          </a:p>
          <a:p>
            <a:r>
              <a:rPr lang="en-US" b="1" dirty="0" smtClean="0">
                <a:solidFill>
                  <a:srgbClr val="FF0000"/>
                </a:solidFill>
              </a:rPr>
              <a:t>Dr .Maha misbah </a:t>
            </a:r>
          </a:p>
          <a:p>
            <a:r>
              <a:rPr lang="en-US" b="1" dirty="0" smtClean="0">
                <a:solidFill>
                  <a:srgbClr val="92D050"/>
                </a:solidFill>
              </a:rPr>
              <a:t>English program</a:t>
            </a:r>
          </a:p>
          <a:p>
            <a:r>
              <a:rPr lang="en-US" b="1" dirty="0" smtClean="0">
                <a:solidFill>
                  <a:srgbClr val="92D050"/>
                </a:solidFill>
              </a:rPr>
              <a:t>Date </a:t>
            </a:r>
            <a:r>
              <a:rPr lang="en-US" b="1" dirty="0" smtClean="0">
                <a:solidFill>
                  <a:srgbClr val="92D050"/>
                </a:solidFill>
              </a:rPr>
              <a:t>:22/3/2020</a:t>
            </a:r>
            <a:endParaRPr lang="ar-EG" b="1" dirty="0">
              <a:solidFill>
                <a:srgbClr val="92D050"/>
              </a:solidFill>
            </a:endParaRPr>
          </a:p>
        </p:txBody>
      </p:sp>
      <p:pic>
        <p:nvPicPr>
          <p:cNvPr id="4" name="Picture 3"/>
          <p:cNvPicPr>
            <a:picLocks noChangeAspect="1"/>
          </p:cNvPicPr>
          <p:nvPr/>
        </p:nvPicPr>
        <p:blipFill rotWithShape="1">
          <a:blip r:embed="rId2"/>
          <a:srcRect l="103" t="5935" r="-103" b="-3200"/>
          <a:stretch/>
        </p:blipFill>
        <p:spPr>
          <a:xfrm>
            <a:off x="6547545" y="4193684"/>
            <a:ext cx="6054029" cy="2743200"/>
          </a:xfrm>
          <a:prstGeom prst="rect">
            <a:avLst/>
          </a:prstGeom>
        </p:spPr>
      </p:pic>
    </p:spTree>
    <p:extLst>
      <p:ext uri="{BB962C8B-B14F-4D97-AF65-F5344CB8AC3E}">
        <p14:creationId xmlns:p14="http://schemas.microsoft.com/office/powerpoint/2010/main" val="2723315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10</a:t>
            </a:fld>
            <a:endParaRPr lang="en-US" dirty="0"/>
          </a:p>
        </p:txBody>
      </p:sp>
      <p:sp>
        <p:nvSpPr>
          <p:cNvPr id="4" name="Rectangle 3"/>
          <p:cNvSpPr/>
          <p:nvPr/>
        </p:nvSpPr>
        <p:spPr>
          <a:xfrm>
            <a:off x="204787" y="304800"/>
            <a:ext cx="12268200" cy="6001643"/>
          </a:xfrm>
          <a:prstGeom prst="rect">
            <a:avLst/>
          </a:prstGeom>
        </p:spPr>
        <p:txBody>
          <a:bodyPr wrap="square">
            <a:spAutoFit/>
          </a:bodyPr>
          <a:lstStyle/>
          <a:p>
            <a:r>
              <a:rPr lang="en-US" sz="3200" dirty="0">
                <a:latin typeface="Times New Roman" pitchFamily="18" charset="0"/>
                <a:cs typeface="Times New Roman" pitchFamily="18" charset="0"/>
              </a:rPr>
              <a:t> </a:t>
            </a:r>
          </a:p>
          <a:p>
            <a:r>
              <a:rPr lang="en-US" sz="3200" dirty="0">
                <a:latin typeface="Times New Roman" pitchFamily="18" charset="0"/>
                <a:cs typeface="Times New Roman" pitchFamily="18" charset="0"/>
              </a:rPr>
              <a:t>8) Which of the following best explains why HR management is important to all managers? </a:t>
            </a:r>
          </a:p>
          <a:p>
            <a:r>
              <a:rPr lang="en-US" sz="3200" dirty="0">
                <a:latin typeface="Times New Roman" pitchFamily="18" charset="0"/>
                <a:cs typeface="Times New Roman" pitchFamily="18" charset="0"/>
              </a:rPr>
              <a:t>A) Economic challenges facing the world call for advanced cost-cutting and streamlining.</a:t>
            </a:r>
          </a:p>
          <a:p>
            <a:r>
              <a:rPr lang="en-US" sz="3200" dirty="0">
                <a:latin typeface="Times New Roman" pitchFamily="18" charset="0"/>
                <a:cs typeface="Times New Roman" pitchFamily="18" charset="0"/>
              </a:rPr>
              <a:t>B) Investing in human capital enables managers to achieve positive results for the firm.</a:t>
            </a:r>
          </a:p>
          <a:p>
            <a:r>
              <a:rPr lang="en-US" sz="3200" dirty="0">
                <a:latin typeface="Times New Roman" pitchFamily="18" charset="0"/>
                <a:cs typeface="Times New Roman" pitchFamily="18" charset="0"/>
              </a:rPr>
              <a:t>C) An enthusiastic labor force is likely to provide financial support to local unions. </a:t>
            </a:r>
          </a:p>
          <a:p>
            <a:r>
              <a:rPr lang="en-US" sz="3200" dirty="0">
                <a:latin typeface="Times New Roman" pitchFamily="18" charset="0"/>
                <a:cs typeface="Times New Roman" pitchFamily="18" charset="0"/>
              </a:rPr>
              <a:t>D) Technological changes and global competition require clear organization charts.</a:t>
            </a:r>
          </a:p>
          <a:p>
            <a:r>
              <a:rPr lang="en-US" sz="3200" b="1" dirty="0" smtClean="0">
                <a:latin typeface="Times New Roman" pitchFamily="18" charset="0"/>
                <a:cs typeface="Times New Roman" pitchFamily="18" charset="0"/>
              </a:rPr>
              <a:t>B</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77103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11</a:t>
            </a:fld>
            <a:endParaRPr lang="en-US" dirty="0"/>
          </a:p>
        </p:txBody>
      </p:sp>
      <p:sp>
        <p:nvSpPr>
          <p:cNvPr id="4" name="Rectangle 3"/>
          <p:cNvSpPr/>
          <p:nvPr/>
        </p:nvSpPr>
        <p:spPr>
          <a:xfrm>
            <a:off x="204787" y="304800"/>
            <a:ext cx="12192000" cy="5509200"/>
          </a:xfrm>
          <a:prstGeom prst="rect">
            <a:avLst/>
          </a:prstGeom>
        </p:spPr>
        <p:txBody>
          <a:bodyPr wrap="square">
            <a:spAutoFit/>
          </a:bodyPr>
          <a:lstStyle/>
          <a:p>
            <a:r>
              <a:rPr lang="en-US" sz="4400" dirty="0">
                <a:latin typeface="Times New Roman" pitchFamily="18" charset="0"/>
                <a:cs typeface="Times New Roman" pitchFamily="18" charset="0"/>
              </a:rPr>
              <a:t>9) Larry is a line manager at a large sporting goods store. Which of the following is LEAST likely to be one of Larry's HR responsibilities? </a:t>
            </a:r>
          </a:p>
          <a:p>
            <a:r>
              <a:rPr lang="en-US" sz="4400" dirty="0">
                <a:latin typeface="Times New Roman" pitchFamily="18" charset="0"/>
                <a:cs typeface="Times New Roman" pitchFamily="18" charset="0"/>
              </a:rPr>
              <a:t>A) training new employees </a:t>
            </a:r>
          </a:p>
          <a:p>
            <a:r>
              <a:rPr lang="en-US" sz="4400" dirty="0">
                <a:latin typeface="Times New Roman" pitchFamily="18" charset="0"/>
                <a:cs typeface="Times New Roman" pitchFamily="18" charset="0"/>
              </a:rPr>
              <a:t>B) interpreting company policies</a:t>
            </a:r>
          </a:p>
          <a:p>
            <a:r>
              <a:rPr lang="en-US" sz="4400" dirty="0">
                <a:latin typeface="Times New Roman" pitchFamily="18" charset="0"/>
                <a:cs typeface="Times New Roman" pitchFamily="18" charset="0"/>
              </a:rPr>
              <a:t>C) sharing financial advice </a:t>
            </a:r>
          </a:p>
          <a:p>
            <a:r>
              <a:rPr lang="en-US" sz="4400" dirty="0">
                <a:latin typeface="Times New Roman" pitchFamily="18" charset="0"/>
                <a:cs typeface="Times New Roman" pitchFamily="18" charset="0"/>
              </a:rPr>
              <a:t>D) disciplining employees</a:t>
            </a:r>
          </a:p>
          <a:p>
            <a:r>
              <a:rPr lang="en-US" sz="4400" b="1" dirty="0" smtClean="0">
                <a:latin typeface="Times New Roman" pitchFamily="18" charset="0"/>
                <a:cs typeface="Times New Roman" pitchFamily="18" charset="0"/>
              </a:rPr>
              <a:t>C</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41841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12</a:t>
            </a:fld>
            <a:endParaRPr lang="en-US" dirty="0"/>
          </a:p>
        </p:txBody>
      </p:sp>
      <p:sp>
        <p:nvSpPr>
          <p:cNvPr id="4" name="Rectangle 3"/>
          <p:cNvSpPr/>
          <p:nvPr/>
        </p:nvSpPr>
        <p:spPr>
          <a:xfrm>
            <a:off x="128587" y="381000"/>
            <a:ext cx="12268200" cy="5509200"/>
          </a:xfrm>
          <a:prstGeom prst="rect">
            <a:avLst/>
          </a:prstGeom>
        </p:spPr>
        <p:txBody>
          <a:bodyPr wrap="square">
            <a:spAutoFit/>
          </a:bodyPr>
          <a:lstStyle/>
          <a:p>
            <a:r>
              <a:rPr lang="en-US" sz="4400" dirty="0">
                <a:latin typeface="Times New Roman" pitchFamily="18" charset="0"/>
                <a:cs typeface="Times New Roman" pitchFamily="18" charset="0"/>
              </a:rPr>
              <a:t>10) Nicole works as a job analyst at a computer firm. Which of the following most likely describes Nicole's duties in her current position? </a:t>
            </a:r>
          </a:p>
          <a:p>
            <a:r>
              <a:rPr lang="en-US" sz="4400" dirty="0">
                <a:latin typeface="Times New Roman" pitchFamily="18" charset="0"/>
                <a:cs typeface="Times New Roman" pitchFamily="18" charset="0"/>
              </a:rPr>
              <a:t>A) searching for qualified job candidates</a:t>
            </a:r>
          </a:p>
          <a:p>
            <a:r>
              <a:rPr lang="en-US" sz="4400" dirty="0">
                <a:latin typeface="Times New Roman" pitchFamily="18" charset="0"/>
                <a:cs typeface="Times New Roman" pitchFamily="18" charset="0"/>
              </a:rPr>
              <a:t>B) processing employee benefits programs</a:t>
            </a:r>
          </a:p>
          <a:p>
            <a:r>
              <a:rPr lang="en-US" sz="4400" dirty="0">
                <a:latin typeface="Times New Roman" pitchFamily="18" charset="0"/>
                <a:cs typeface="Times New Roman" pitchFamily="18" charset="0"/>
              </a:rPr>
              <a:t>C) collecting information about job duties</a:t>
            </a:r>
          </a:p>
          <a:p>
            <a:r>
              <a:rPr lang="en-US" sz="4400" dirty="0">
                <a:latin typeface="Times New Roman" pitchFamily="18" charset="0"/>
                <a:cs typeface="Times New Roman" pitchFamily="18" charset="0"/>
              </a:rPr>
              <a:t>D) planning and organizing training activities</a:t>
            </a:r>
          </a:p>
          <a:p>
            <a:r>
              <a:rPr lang="en-US" sz="4400" b="1" dirty="0" smtClean="0">
                <a:latin typeface="Times New Roman" pitchFamily="18" charset="0"/>
                <a:cs typeface="Times New Roman" pitchFamily="18" charset="0"/>
              </a:rPr>
              <a:t>C</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320847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13</a:t>
            </a:fld>
            <a:endParaRPr lang="en-US" dirty="0"/>
          </a:p>
        </p:txBody>
      </p:sp>
      <p:sp>
        <p:nvSpPr>
          <p:cNvPr id="4" name="Rectangle 3"/>
          <p:cNvSpPr/>
          <p:nvPr/>
        </p:nvSpPr>
        <p:spPr>
          <a:xfrm>
            <a:off x="204787" y="381001"/>
            <a:ext cx="12192000" cy="6247864"/>
          </a:xfrm>
          <a:prstGeom prst="rect">
            <a:avLst/>
          </a:prstGeom>
        </p:spPr>
        <p:txBody>
          <a:bodyPr wrap="square">
            <a:spAutoFit/>
          </a:bodyPr>
          <a:lstStyle/>
          <a:p>
            <a:r>
              <a:rPr lang="en-US" sz="4000" dirty="0">
                <a:latin typeface="Times New Roman" pitchFamily="18" charset="0"/>
                <a:cs typeface="Times New Roman" pitchFamily="18" charset="0"/>
              </a:rPr>
              <a:t>11) An HR generalist at Wilson Manufacturing has been assigned to the sales department to provide HR management assistance as needed. Which of the following best describes the structure of the HR services provided at Wilson Manufacturing? </a:t>
            </a:r>
          </a:p>
          <a:p>
            <a:r>
              <a:rPr lang="en-US" sz="4000" dirty="0">
                <a:latin typeface="Times New Roman" pitchFamily="18" charset="0"/>
                <a:cs typeface="Times New Roman" pitchFamily="18" charset="0"/>
              </a:rPr>
              <a:t>A) transactional HR groups</a:t>
            </a:r>
          </a:p>
          <a:p>
            <a:r>
              <a:rPr lang="en-US" sz="4000" dirty="0">
                <a:latin typeface="Times New Roman" pitchFamily="18" charset="0"/>
                <a:cs typeface="Times New Roman" pitchFamily="18" charset="0"/>
              </a:rPr>
              <a:t>B) corporate HR groups</a:t>
            </a:r>
          </a:p>
          <a:p>
            <a:r>
              <a:rPr lang="en-US" sz="4000" dirty="0">
                <a:latin typeface="Times New Roman" pitchFamily="18" charset="0"/>
                <a:cs typeface="Times New Roman" pitchFamily="18" charset="0"/>
              </a:rPr>
              <a:t>C) embedded HR units</a:t>
            </a:r>
          </a:p>
          <a:p>
            <a:r>
              <a:rPr lang="en-US" sz="4000" dirty="0">
                <a:latin typeface="Times New Roman" pitchFamily="18" charset="0"/>
                <a:cs typeface="Times New Roman" pitchFamily="18" charset="0"/>
              </a:rPr>
              <a:t>D) HR centers of expertise</a:t>
            </a:r>
          </a:p>
          <a:p>
            <a:r>
              <a:rPr lang="en-US" sz="4000" b="1" dirty="0" smtClean="0">
                <a:latin typeface="Times New Roman" pitchFamily="18" charset="0"/>
                <a:cs typeface="Times New Roman" pitchFamily="18" charset="0"/>
              </a:rPr>
              <a:t>C</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6282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14</a:t>
            </a:fld>
            <a:endParaRPr lang="en-US" dirty="0"/>
          </a:p>
        </p:txBody>
      </p:sp>
      <p:sp>
        <p:nvSpPr>
          <p:cNvPr id="4" name="Rectangle 3"/>
          <p:cNvSpPr/>
          <p:nvPr/>
        </p:nvSpPr>
        <p:spPr>
          <a:xfrm>
            <a:off x="204787" y="381000"/>
            <a:ext cx="12115800" cy="6001643"/>
          </a:xfrm>
          <a:prstGeom prst="rect">
            <a:avLst/>
          </a:prstGeom>
        </p:spPr>
        <p:txBody>
          <a:bodyPr wrap="square">
            <a:spAutoFit/>
          </a:bodyPr>
          <a:lstStyle/>
          <a:p>
            <a:r>
              <a:rPr lang="en-US" sz="4800" dirty="0">
                <a:latin typeface="Times New Roman" pitchFamily="18" charset="0"/>
                <a:cs typeface="Times New Roman" pitchFamily="18" charset="0"/>
              </a:rPr>
              <a:t>12) According to experts, recent economic conditions have challenged organizations with ________. </a:t>
            </a:r>
          </a:p>
          <a:p>
            <a:r>
              <a:rPr lang="en-US" sz="4800" dirty="0">
                <a:latin typeface="Times New Roman" pitchFamily="18" charset="0"/>
                <a:cs typeface="Times New Roman" pitchFamily="18" charset="0"/>
              </a:rPr>
              <a:t>A) attaining adequate cash and credit</a:t>
            </a:r>
          </a:p>
          <a:p>
            <a:r>
              <a:rPr lang="en-US" sz="4800" dirty="0">
                <a:latin typeface="Times New Roman" pitchFamily="18" charset="0"/>
                <a:cs typeface="Times New Roman" pitchFamily="18" charset="0"/>
              </a:rPr>
              <a:t>B) recruiting within a growing labor force</a:t>
            </a:r>
          </a:p>
          <a:p>
            <a:r>
              <a:rPr lang="en-US" sz="4800" dirty="0">
                <a:latin typeface="Times New Roman" pitchFamily="18" charset="0"/>
                <a:cs typeface="Times New Roman" pitchFamily="18" charset="0"/>
              </a:rPr>
              <a:t>C) getting the best efforts from their employees</a:t>
            </a:r>
          </a:p>
          <a:p>
            <a:r>
              <a:rPr lang="en-US" sz="4800" dirty="0">
                <a:latin typeface="Times New Roman" pitchFamily="18" charset="0"/>
                <a:cs typeface="Times New Roman" pitchFamily="18" charset="0"/>
              </a:rPr>
              <a:t>D) creating efficient manufacturing facilities</a:t>
            </a:r>
          </a:p>
          <a:p>
            <a:r>
              <a:rPr lang="en-US" sz="4800" b="1" dirty="0" smtClean="0">
                <a:latin typeface="Times New Roman" pitchFamily="18" charset="0"/>
                <a:cs typeface="Times New Roman" pitchFamily="18" charset="0"/>
              </a:rPr>
              <a:t>C</a:t>
            </a:r>
            <a:endParaRPr lang="ar-EG"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186944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15</a:t>
            </a:fld>
            <a:endParaRPr lang="en-US" dirty="0"/>
          </a:p>
        </p:txBody>
      </p:sp>
      <p:sp>
        <p:nvSpPr>
          <p:cNvPr id="4" name="Rectangle 3"/>
          <p:cNvSpPr/>
          <p:nvPr/>
        </p:nvSpPr>
        <p:spPr>
          <a:xfrm>
            <a:off x="128587" y="457200"/>
            <a:ext cx="12268200" cy="5509200"/>
          </a:xfrm>
          <a:prstGeom prst="rect">
            <a:avLst/>
          </a:prstGeom>
        </p:spPr>
        <p:txBody>
          <a:bodyPr wrap="square">
            <a:spAutoFit/>
          </a:bodyPr>
          <a:lstStyle/>
          <a:p>
            <a:r>
              <a:rPr lang="en-US" sz="4400" dirty="0">
                <a:latin typeface="Times New Roman" pitchFamily="18" charset="0"/>
                <a:cs typeface="Times New Roman" pitchFamily="18" charset="0"/>
              </a:rPr>
              <a:t>13) ________ refers to the tendency of firms to extend their sales, ownership, and/or manufacturing to new markets abroad.</a:t>
            </a:r>
          </a:p>
          <a:p>
            <a:r>
              <a:rPr lang="en-US" sz="4400" dirty="0">
                <a:latin typeface="Times New Roman" pitchFamily="18" charset="0"/>
                <a:cs typeface="Times New Roman" pitchFamily="18" charset="0"/>
              </a:rPr>
              <a:t>A) Market development</a:t>
            </a:r>
          </a:p>
          <a:p>
            <a:r>
              <a:rPr lang="en-US" sz="4400" dirty="0">
                <a:latin typeface="Times New Roman" pitchFamily="18" charset="0"/>
                <a:cs typeface="Times New Roman" pitchFamily="18" charset="0"/>
              </a:rPr>
              <a:t>B) Globalization</a:t>
            </a:r>
          </a:p>
          <a:p>
            <a:r>
              <a:rPr lang="en-US" sz="4400" dirty="0">
                <a:latin typeface="Times New Roman" pitchFamily="18" charset="0"/>
                <a:cs typeface="Times New Roman" pitchFamily="18" charset="0"/>
              </a:rPr>
              <a:t>C) Export growth</a:t>
            </a:r>
          </a:p>
          <a:p>
            <a:r>
              <a:rPr lang="en-US" sz="4400" dirty="0">
                <a:latin typeface="Times New Roman" pitchFamily="18" charset="0"/>
                <a:cs typeface="Times New Roman" pitchFamily="18" charset="0"/>
              </a:rPr>
              <a:t>D) Diversification</a:t>
            </a:r>
          </a:p>
          <a:p>
            <a:r>
              <a:rPr lang="en-US" sz="4400" b="1" dirty="0" smtClean="0">
                <a:latin typeface="Times New Roman" pitchFamily="18" charset="0"/>
                <a:cs typeface="Times New Roman" pitchFamily="18" charset="0"/>
              </a:rPr>
              <a:t>B</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345822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down)">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16</a:t>
            </a:fld>
            <a:endParaRPr lang="en-US" dirty="0"/>
          </a:p>
        </p:txBody>
      </p:sp>
      <p:sp>
        <p:nvSpPr>
          <p:cNvPr id="4" name="Rectangle 3"/>
          <p:cNvSpPr/>
          <p:nvPr/>
        </p:nvSpPr>
        <p:spPr>
          <a:xfrm>
            <a:off x="128587" y="457200"/>
            <a:ext cx="12344400" cy="5262979"/>
          </a:xfrm>
          <a:prstGeom prst="rect">
            <a:avLst/>
          </a:prstGeom>
        </p:spPr>
        <p:txBody>
          <a:bodyPr wrap="square">
            <a:spAutoFit/>
          </a:bodyPr>
          <a:lstStyle/>
          <a:p>
            <a:r>
              <a:rPr lang="en-US" sz="4800" dirty="0">
                <a:latin typeface="Times New Roman" pitchFamily="18" charset="0"/>
                <a:cs typeface="Times New Roman" pitchFamily="18" charset="0"/>
              </a:rPr>
              <a:t>14) What are many employers doing to fill openings left by retiring employees?</a:t>
            </a:r>
          </a:p>
          <a:p>
            <a:r>
              <a:rPr lang="en-US" sz="4800" dirty="0">
                <a:latin typeface="Times New Roman" pitchFamily="18" charset="0"/>
                <a:cs typeface="Times New Roman" pitchFamily="18" charset="0"/>
              </a:rPr>
              <a:t>A) increasing the retirement age </a:t>
            </a:r>
          </a:p>
          <a:p>
            <a:r>
              <a:rPr lang="en-US" sz="4800" dirty="0">
                <a:latin typeface="Times New Roman" pitchFamily="18" charset="0"/>
                <a:cs typeface="Times New Roman" pitchFamily="18" charset="0"/>
              </a:rPr>
              <a:t>B) offering night shifts </a:t>
            </a:r>
          </a:p>
          <a:p>
            <a:r>
              <a:rPr lang="en-US" sz="4800" dirty="0">
                <a:latin typeface="Times New Roman" pitchFamily="18" charset="0"/>
                <a:cs typeface="Times New Roman" pitchFamily="18" charset="0"/>
              </a:rPr>
              <a:t>C) hiring more women</a:t>
            </a:r>
          </a:p>
          <a:p>
            <a:r>
              <a:rPr lang="en-US" sz="4800" dirty="0">
                <a:latin typeface="Times New Roman" pitchFamily="18" charset="0"/>
                <a:cs typeface="Times New Roman" pitchFamily="18" charset="0"/>
              </a:rPr>
              <a:t>D) rehiring retirees </a:t>
            </a:r>
          </a:p>
          <a:p>
            <a:r>
              <a:rPr lang="en-US" sz="4800" b="1" dirty="0" smtClean="0">
                <a:latin typeface="Times New Roman" pitchFamily="18" charset="0"/>
                <a:cs typeface="Times New Roman" pitchFamily="18" charset="0"/>
              </a:rPr>
              <a:t>D</a:t>
            </a:r>
            <a:endParaRPr lang="ar-EG"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326429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17</a:t>
            </a:fld>
            <a:endParaRPr lang="en-US" dirty="0"/>
          </a:p>
        </p:txBody>
      </p:sp>
      <p:sp>
        <p:nvSpPr>
          <p:cNvPr id="4" name="Rectangle 3"/>
          <p:cNvSpPr/>
          <p:nvPr/>
        </p:nvSpPr>
        <p:spPr>
          <a:xfrm>
            <a:off x="128587" y="457200"/>
            <a:ext cx="12344400" cy="6001643"/>
          </a:xfrm>
          <a:prstGeom prst="rect">
            <a:avLst/>
          </a:prstGeom>
        </p:spPr>
        <p:txBody>
          <a:bodyPr wrap="square">
            <a:spAutoFit/>
          </a:bodyPr>
          <a:lstStyle/>
          <a:p>
            <a:r>
              <a:rPr lang="en-US" sz="4800" dirty="0">
                <a:latin typeface="Times New Roman" pitchFamily="18" charset="0"/>
                <a:cs typeface="Times New Roman" pitchFamily="18" charset="0"/>
              </a:rPr>
              <a:t>15) What term refers to the knowledge, education, training, skills, and expertise of a firm's workers?</a:t>
            </a:r>
          </a:p>
          <a:p>
            <a:r>
              <a:rPr lang="en-US" sz="4800" dirty="0">
                <a:latin typeface="Times New Roman" pitchFamily="18" charset="0"/>
                <a:cs typeface="Times New Roman" pitchFamily="18" charset="0"/>
              </a:rPr>
              <a:t>A) tangible assets</a:t>
            </a:r>
          </a:p>
          <a:p>
            <a:r>
              <a:rPr lang="en-US" sz="4800" dirty="0">
                <a:latin typeface="Times New Roman" pitchFamily="18" charset="0"/>
                <a:cs typeface="Times New Roman" pitchFamily="18" charset="0"/>
              </a:rPr>
              <a:t>B) human capital</a:t>
            </a:r>
          </a:p>
          <a:p>
            <a:r>
              <a:rPr lang="en-US" sz="4800" dirty="0">
                <a:latin typeface="Times New Roman" pitchFamily="18" charset="0"/>
                <a:cs typeface="Times New Roman" pitchFamily="18" charset="0"/>
              </a:rPr>
              <a:t>C) human resources</a:t>
            </a:r>
          </a:p>
          <a:p>
            <a:r>
              <a:rPr lang="en-US" sz="4800" dirty="0">
                <a:latin typeface="Times New Roman" pitchFamily="18" charset="0"/>
                <a:cs typeface="Times New Roman" pitchFamily="18" charset="0"/>
              </a:rPr>
              <a:t>D) intellectual property</a:t>
            </a:r>
          </a:p>
          <a:p>
            <a:r>
              <a:rPr lang="en-US" sz="4800" b="1" dirty="0" smtClean="0">
                <a:latin typeface="Times New Roman" pitchFamily="18" charset="0"/>
                <a:cs typeface="Times New Roman" pitchFamily="18" charset="0"/>
              </a:rPr>
              <a:t>B</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83983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heel(1)">
                                      <p:cBhvr>
                                        <p:cTn id="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18</a:t>
            </a:fld>
            <a:endParaRPr lang="en-US" dirty="0"/>
          </a:p>
        </p:txBody>
      </p:sp>
      <p:sp>
        <p:nvSpPr>
          <p:cNvPr id="4" name="Rectangle 3"/>
          <p:cNvSpPr/>
          <p:nvPr/>
        </p:nvSpPr>
        <p:spPr>
          <a:xfrm>
            <a:off x="128587" y="381000"/>
            <a:ext cx="12344400" cy="6001643"/>
          </a:xfrm>
          <a:prstGeom prst="rect">
            <a:avLst/>
          </a:prstGeom>
        </p:spPr>
        <p:txBody>
          <a:bodyPr wrap="square">
            <a:spAutoFit/>
          </a:bodyPr>
          <a:lstStyle/>
          <a:p>
            <a:r>
              <a:rPr lang="en-US" sz="4800" dirty="0">
                <a:latin typeface="Times New Roman" pitchFamily="18" charset="0"/>
                <a:cs typeface="Times New Roman" pitchFamily="18" charset="0"/>
              </a:rPr>
              <a:t>16) Which of the following terms refers to workers who hold multiple jobs or are part-time employees? </a:t>
            </a:r>
          </a:p>
          <a:p>
            <a:r>
              <a:rPr lang="en-US" sz="4800" dirty="0">
                <a:latin typeface="Times New Roman" pitchFamily="18" charset="0"/>
                <a:cs typeface="Times New Roman" pitchFamily="18" charset="0"/>
              </a:rPr>
              <a:t>A) short-term</a:t>
            </a:r>
          </a:p>
          <a:p>
            <a:r>
              <a:rPr lang="en-US" sz="4800" dirty="0">
                <a:latin typeface="Times New Roman" pitchFamily="18" charset="0"/>
                <a:cs typeface="Times New Roman" pitchFamily="18" charset="0"/>
              </a:rPr>
              <a:t>B) seasonal</a:t>
            </a:r>
          </a:p>
          <a:p>
            <a:r>
              <a:rPr lang="en-US" sz="4800" dirty="0">
                <a:latin typeface="Times New Roman" pitchFamily="18" charset="0"/>
                <a:cs typeface="Times New Roman" pitchFamily="18" charset="0"/>
              </a:rPr>
              <a:t>C) temporary</a:t>
            </a:r>
          </a:p>
          <a:p>
            <a:r>
              <a:rPr lang="en-US" sz="4800" dirty="0">
                <a:latin typeface="Times New Roman" pitchFamily="18" charset="0"/>
                <a:cs typeface="Times New Roman" pitchFamily="18" charset="0"/>
              </a:rPr>
              <a:t>D) nontraditional</a:t>
            </a:r>
          </a:p>
          <a:p>
            <a:r>
              <a:rPr lang="en-US" sz="4800" b="1" dirty="0" smtClean="0">
                <a:latin typeface="Times New Roman" pitchFamily="18" charset="0"/>
                <a:cs typeface="Times New Roman" pitchFamily="18" charset="0"/>
              </a:rPr>
              <a:t>D</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143122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19</a:t>
            </a:fld>
            <a:endParaRPr lang="en-US" dirty="0"/>
          </a:p>
        </p:txBody>
      </p:sp>
      <p:sp>
        <p:nvSpPr>
          <p:cNvPr id="4" name="Rectangle 3"/>
          <p:cNvSpPr/>
          <p:nvPr/>
        </p:nvSpPr>
        <p:spPr>
          <a:xfrm>
            <a:off x="128587" y="457200"/>
            <a:ext cx="12268200" cy="5262979"/>
          </a:xfrm>
          <a:prstGeom prst="rect">
            <a:avLst/>
          </a:prstGeom>
        </p:spPr>
        <p:txBody>
          <a:bodyPr wrap="square">
            <a:spAutoFit/>
          </a:bodyPr>
          <a:lstStyle/>
          <a:p>
            <a:r>
              <a:rPr lang="en-US" sz="4800" dirty="0">
                <a:latin typeface="Times New Roman" pitchFamily="18" charset="0"/>
                <a:cs typeface="Times New Roman" pitchFamily="18" charset="0"/>
              </a:rPr>
              <a:t>17) Which of the following is a trend in the US.?</a:t>
            </a:r>
          </a:p>
          <a:p>
            <a:r>
              <a:rPr lang="en-US" sz="4800" dirty="0">
                <a:latin typeface="Times New Roman" pitchFamily="18" charset="0"/>
                <a:cs typeface="Times New Roman" pitchFamily="18" charset="0"/>
              </a:rPr>
              <a:t>A) </a:t>
            </a:r>
            <a:r>
              <a:rPr lang="en-US" sz="4800" dirty="0" smtClean="0">
                <a:latin typeface="Times New Roman" pitchFamily="18" charset="0"/>
                <a:cs typeface="Times New Roman" pitchFamily="18" charset="0"/>
              </a:rPr>
              <a:t>increasing </a:t>
            </a:r>
            <a:r>
              <a:rPr lang="en-US" sz="4800" dirty="0">
                <a:latin typeface="Times New Roman" pitchFamily="18" charset="0"/>
                <a:cs typeface="Times New Roman" pitchFamily="18" charset="0"/>
              </a:rPr>
              <a:t>number of service industries</a:t>
            </a:r>
          </a:p>
          <a:p>
            <a:r>
              <a:rPr lang="en-US" sz="4800" dirty="0">
                <a:latin typeface="Times New Roman" pitchFamily="18" charset="0"/>
                <a:cs typeface="Times New Roman" pitchFamily="18" charset="0"/>
              </a:rPr>
              <a:t>B) decreasing number of Hispanic workers</a:t>
            </a:r>
          </a:p>
          <a:p>
            <a:r>
              <a:rPr lang="en-US" sz="4800" dirty="0">
                <a:latin typeface="Times New Roman" pitchFamily="18" charset="0"/>
                <a:cs typeface="Times New Roman" pitchFamily="18" charset="0"/>
              </a:rPr>
              <a:t>C) increasing number of goods-producing industries</a:t>
            </a:r>
          </a:p>
          <a:p>
            <a:r>
              <a:rPr lang="en-US" sz="4800" dirty="0">
                <a:latin typeface="Times New Roman" pitchFamily="18" charset="0"/>
                <a:cs typeface="Times New Roman" pitchFamily="18" charset="0"/>
              </a:rPr>
              <a:t>D) decreasing number of Asian workers</a:t>
            </a:r>
          </a:p>
          <a:p>
            <a:r>
              <a:rPr lang="en-US" sz="4800" b="1" dirty="0" smtClean="0">
                <a:latin typeface="Times New Roman" pitchFamily="18" charset="0"/>
                <a:cs typeface="Times New Roman" pitchFamily="18" charset="0"/>
              </a:rPr>
              <a:t>A</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295797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2</a:t>
            </a:fld>
            <a:endParaRPr lang="en-US" dirty="0"/>
          </a:p>
        </p:txBody>
      </p:sp>
      <p:sp>
        <p:nvSpPr>
          <p:cNvPr id="4" name="Rectangle 3"/>
          <p:cNvSpPr/>
          <p:nvPr/>
        </p:nvSpPr>
        <p:spPr>
          <a:xfrm>
            <a:off x="1347787" y="2274838"/>
            <a:ext cx="10591799" cy="1446550"/>
          </a:xfrm>
          <a:prstGeom prst="rect">
            <a:avLst/>
          </a:prstGeom>
        </p:spPr>
        <p:txBody>
          <a:bodyPr wrap="square">
            <a:spAutoFit/>
          </a:bodyPr>
          <a:lstStyle/>
          <a:p>
            <a:pPr algn="ctr"/>
            <a:r>
              <a:rPr lang="en-US" sz="8800" b="1" dirty="0" smtClean="0">
                <a:latin typeface="Times New Roman" pitchFamily="18" charset="0"/>
                <a:cs typeface="Times New Roman" pitchFamily="18" charset="0"/>
              </a:rPr>
              <a:t>Revision </a:t>
            </a:r>
            <a:r>
              <a:rPr lang="en-US" sz="8800" b="1" dirty="0" smtClean="0">
                <a:latin typeface="Times New Roman" pitchFamily="18" charset="0"/>
                <a:cs typeface="Times New Roman" pitchFamily="18" charset="0"/>
              </a:rPr>
              <a:t>CH1&amp;CH2</a:t>
            </a:r>
            <a:endParaRPr lang="en-US" sz="8800" b="1" dirty="0">
              <a:latin typeface="Times New Roman" pitchFamily="18" charset="0"/>
              <a:cs typeface="Times New Roman" pitchFamily="18" charset="0"/>
            </a:endParaRPr>
          </a:p>
        </p:txBody>
      </p:sp>
    </p:spTree>
    <p:extLst>
      <p:ext uri="{BB962C8B-B14F-4D97-AF65-F5344CB8AC3E}">
        <p14:creationId xmlns:p14="http://schemas.microsoft.com/office/powerpoint/2010/main" val="567118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20</a:t>
            </a:fld>
            <a:endParaRPr lang="en-US" dirty="0"/>
          </a:p>
        </p:txBody>
      </p:sp>
      <p:sp>
        <p:nvSpPr>
          <p:cNvPr id="4" name="Rectangle 3"/>
          <p:cNvSpPr/>
          <p:nvPr/>
        </p:nvSpPr>
        <p:spPr>
          <a:xfrm>
            <a:off x="152400" y="533400"/>
            <a:ext cx="12396787" cy="6001643"/>
          </a:xfrm>
          <a:prstGeom prst="rect">
            <a:avLst/>
          </a:prstGeom>
        </p:spPr>
        <p:txBody>
          <a:bodyPr wrap="square">
            <a:spAutoFit/>
          </a:bodyPr>
          <a:lstStyle/>
          <a:p>
            <a:r>
              <a:rPr lang="en-US" sz="4800" dirty="0">
                <a:latin typeface="Times New Roman" pitchFamily="18" charset="0"/>
                <a:cs typeface="Times New Roman" pitchFamily="18" charset="0"/>
              </a:rPr>
              <a:t>18) Globalization has boomed for the past 50 years, mainly due to ________.</a:t>
            </a:r>
          </a:p>
          <a:p>
            <a:r>
              <a:rPr lang="en-US" sz="4800" dirty="0">
                <a:latin typeface="Times New Roman" pitchFamily="18" charset="0"/>
                <a:cs typeface="Times New Roman" pitchFamily="18" charset="0"/>
              </a:rPr>
              <a:t>A) decreasing workforce</a:t>
            </a:r>
          </a:p>
          <a:p>
            <a:r>
              <a:rPr lang="en-US" sz="4800" dirty="0">
                <a:latin typeface="Times New Roman" pitchFamily="18" charset="0"/>
                <a:cs typeface="Times New Roman" pitchFamily="18" charset="0"/>
              </a:rPr>
              <a:t>B) increasing workforce </a:t>
            </a:r>
          </a:p>
          <a:p>
            <a:r>
              <a:rPr lang="en-US" sz="4800" dirty="0">
                <a:latin typeface="Times New Roman" pitchFamily="18" charset="0"/>
                <a:cs typeface="Times New Roman" pitchFamily="18" charset="0"/>
              </a:rPr>
              <a:t>C) changing economic and political philosophies</a:t>
            </a:r>
          </a:p>
          <a:p>
            <a:r>
              <a:rPr lang="en-US" sz="4800" dirty="0">
                <a:latin typeface="Times New Roman" pitchFamily="18" charset="0"/>
                <a:cs typeface="Times New Roman" pitchFamily="18" charset="0"/>
              </a:rPr>
              <a:t>D) changing innovation and creativity philosophies</a:t>
            </a:r>
          </a:p>
          <a:p>
            <a:r>
              <a:rPr lang="en-US" sz="4800" b="1" dirty="0" smtClean="0">
                <a:latin typeface="Times New Roman" pitchFamily="18" charset="0"/>
                <a:cs typeface="Times New Roman" pitchFamily="18" charset="0"/>
              </a:rPr>
              <a:t>C</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185319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21</a:t>
            </a:fld>
            <a:endParaRPr lang="en-US" dirty="0"/>
          </a:p>
        </p:txBody>
      </p:sp>
      <p:sp>
        <p:nvSpPr>
          <p:cNvPr id="4" name="Rectangle 3"/>
          <p:cNvSpPr/>
          <p:nvPr/>
        </p:nvSpPr>
        <p:spPr>
          <a:xfrm>
            <a:off x="204787" y="457201"/>
            <a:ext cx="12192000" cy="5632311"/>
          </a:xfrm>
          <a:prstGeom prst="rect">
            <a:avLst/>
          </a:prstGeom>
        </p:spPr>
        <p:txBody>
          <a:bodyPr wrap="square">
            <a:spAutoFit/>
          </a:bodyPr>
          <a:lstStyle/>
          <a:p>
            <a:r>
              <a:rPr lang="en-US" sz="4000" dirty="0">
                <a:latin typeface="Times New Roman" pitchFamily="18" charset="0"/>
                <a:cs typeface="Times New Roman" pitchFamily="18" charset="0"/>
              </a:rPr>
              <a:t>19) Edith and her sister Ruth share a clerical position at Bowman Industries. Edith works from 7:00 a.m. until noon, and Ruth works from noon until 5:00 p.m. Edith and Ruth would best be described as ________. </a:t>
            </a:r>
          </a:p>
          <a:p>
            <a:r>
              <a:rPr lang="en-US" sz="4000" dirty="0">
                <a:latin typeface="Times New Roman" pitchFamily="18" charset="0"/>
                <a:cs typeface="Times New Roman" pitchFamily="18" charset="0"/>
              </a:rPr>
              <a:t>A) independent contractors</a:t>
            </a:r>
          </a:p>
          <a:p>
            <a:r>
              <a:rPr lang="en-US" sz="4000" dirty="0">
                <a:latin typeface="Times New Roman" pitchFamily="18" charset="0"/>
                <a:cs typeface="Times New Roman" pitchFamily="18" charset="0"/>
              </a:rPr>
              <a:t>B) telecommuters</a:t>
            </a:r>
          </a:p>
          <a:p>
            <a:r>
              <a:rPr lang="en-US" sz="4000" dirty="0">
                <a:latin typeface="Times New Roman" pitchFamily="18" charset="0"/>
                <a:cs typeface="Times New Roman" pitchFamily="18" charset="0"/>
              </a:rPr>
              <a:t>C) temporary employees </a:t>
            </a:r>
          </a:p>
          <a:p>
            <a:r>
              <a:rPr lang="en-US" sz="4000" dirty="0">
                <a:latin typeface="Times New Roman" pitchFamily="18" charset="0"/>
                <a:cs typeface="Times New Roman" pitchFamily="18" charset="0"/>
              </a:rPr>
              <a:t>D) nontraditional workers</a:t>
            </a:r>
          </a:p>
          <a:p>
            <a:r>
              <a:rPr lang="en-US" sz="4000" b="1" dirty="0" smtClean="0">
                <a:latin typeface="Times New Roman" pitchFamily="18" charset="0"/>
                <a:cs typeface="Times New Roman" pitchFamily="18" charset="0"/>
              </a:rPr>
              <a:t>D</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31241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22</a:t>
            </a:fld>
            <a:endParaRPr lang="en-US" dirty="0"/>
          </a:p>
        </p:txBody>
      </p:sp>
      <p:sp>
        <p:nvSpPr>
          <p:cNvPr id="4" name="Rectangle 3"/>
          <p:cNvSpPr/>
          <p:nvPr/>
        </p:nvSpPr>
        <p:spPr>
          <a:xfrm>
            <a:off x="204787" y="533400"/>
            <a:ext cx="12192000" cy="4832092"/>
          </a:xfrm>
          <a:prstGeom prst="rect">
            <a:avLst/>
          </a:prstGeom>
        </p:spPr>
        <p:txBody>
          <a:bodyPr wrap="square">
            <a:spAutoFit/>
          </a:bodyPr>
          <a:lstStyle/>
          <a:p>
            <a:r>
              <a:rPr lang="en-US" sz="4400" dirty="0">
                <a:latin typeface="Times New Roman" pitchFamily="18" charset="0"/>
                <a:cs typeface="Times New Roman" pitchFamily="18" charset="0"/>
              </a:rPr>
              <a:t>20) Which term refers to an agreement that reduces tariffs and barriers among trading partners?</a:t>
            </a:r>
          </a:p>
          <a:p>
            <a:r>
              <a:rPr lang="en-US" sz="4400" dirty="0">
                <a:latin typeface="Times New Roman" pitchFamily="18" charset="0"/>
                <a:cs typeface="Times New Roman" pitchFamily="18" charset="0"/>
              </a:rPr>
              <a:t>A) offshore facility</a:t>
            </a:r>
          </a:p>
          <a:p>
            <a:r>
              <a:rPr lang="en-US" sz="4400" dirty="0">
                <a:latin typeface="Times New Roman" pitchFamily="18" charset="0"/>
                <a:cs typeface="Times New Roman" pitchFamily="18" charset="0"/>
              </a:rPr>
              <a:t>B) co-working site</a:t>
            </a:r>
          </a:p>
          <a:p>
            <a:r>
              <a:rPr lang="en-US" sz="4400" dirty="0">
                <a:latin typeface="Times New Roman" pitchFamily="18" charset="0"/>
                <a:cs typeface="Times New Roman" pitchFamily="18" charset="0"/>
              </a:rPr>
              <a:t>C) deregulation</a:t>
            </a:r>
          </a:p>
          <a:p>
            <a:r>
              <a:rPr lang="en-US" sz="4400" dirty="0">
                <a:latin typeface="Times New Roman" pitchFamily="18" charset="0"/>
                <a:cs typeface="Times New Roman" pitchFamily="18" charset="0"/>
              </a:rPr>
              <a:t>D) free trade area</a:t>
            </a:r>
          </a:p>
          <a:p>
            <a:r>
              <a:rPr lang="en-US" sz="4400" b="1" dirty="0" smtClean="0">
                <a:latin typeface="Times New Roman" pitchFamily="18" charset="0"/>
                <a:cs typeface="Times New Roman" pitchFamily="18" charset="0"/>
              </a:rPr>
              <a:t>D</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395125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3</a:t>
            </a:fld>
            <a:endParaRPr lang="en-US" dirty="0"/>
          </a:p>
        </p:txBody>
      </p:sp>
      <p:sp>
        <p:nvSpPr>
          <p:cNvPr id="4" name="Rectangle 3"/>
          <p:cNvSpPr/>
          <p:nvPr/>
        </p:nvSpPr>
        <p:spPr>
          <a:xfrm>
            <a:off x="280987" y="457200"/>
            <a:ext cx="12039600" cy="4832092"/>
          </a:xfrm>
          <a:prstGeom prst="rect">
            <a:avLst/>
          </a:prstGeom>
        </p:spPr>
        <p:txBody>
          <a:bodyPr wrap="square">
            <a:spAutoFit/>
          </a:bodyPr>
          <a:lstStyle/>
          <a:p>
            <a:r>
              <a:rPr lang="en-US" sz="4400" dirty="0">
                <a:latin typeface="Times New Roman" pitchFamily="18" charset="0"/>
                <a:cs typeface="Times New Roman" pitchFamily="18" charset="0"/>
              </a:rPr>
              <a:t>1) What specific activities listed below are part of the planning function?</a:t>
            </a:r>
          </a:p>
          <a:p>
            <a:r>
              <a:rPr lang="en-US" sz="4400" dirty="0">
                <a:latin typeface="Times New Roman" pitchFamily="18" charset="0"/>
                <a:cs typeface="Times New Roman" pitchFamily="18" charset="0"/>
              </a:rPr>
              <a:t>A) giving each subordinate a specific task</a:t>
            </a:r>
          </a:p>
          <a:p>
            <a:r>
              <a:rPr lang="en-US" sz="4400" dirty="0">
                <a:latin typeface="Times New Roman" pitchFamily="18" charset="0"/>
                <a:cs typeface="Times New Roman" pitchFamily="18" charset="0"/>
              </a:rPr>
              <a:t>B) training and developing employees</a:t>
            </a:r>
          </a:p>
          <a:p>
            <a:r>
              <a:rPr lang="en-US" sz="4400" dirty="0">
                <a:latin typeface="Times New Roman" pitchFamily="18" charset="0"/>
                <a:cs typeface="Times New Roman" pitchFamily="18" charset="0"/>
              </a:rPr>
              <a:t>C) developing rules and procedures</a:t>
            </a:r>
          </a:p>
          <a:p>
            <a:r>
              <a:rPr lang="en-US" sz="4400" dirty="0">
                <a:latin typeface="Times New Roman" pitchFamily="18" charset="0"/>
                <a:cs typeface="Times New Roman" pitchFamily="18" charset="0"/>
              </a:rPr>
              <a:t>D) establishing quality standards</a:t>
            </a:r>
          </a:p>
          <a:p>
            <a:r>
              <a:rPr lang="en-US" sz="4400" b="1" dirty="0" smtClean="0">
                <a:latin typeface="Times New Roman" pitchFamily="18" charset="0"/>
                <a:cs typeface="Times New Roman" pitchFamily="18" charset="0"/>
              </a:rPr>
              <a:t>C</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74631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4</a:t>
            </a:fld>
            <a:endParaRPr lang="en-US" dirty="0"/>
          </a:p>
        </p:txBody>
      </p:sp>
      <p:sp>
        <p:nvSpPr>
          <p:cNvPr id="4" name="Rectangle 3"/>
          <p:cNvSpPr/>
          <p:nvPr/>
        </p:nvSpPr>
        <p:spPr>
          <a:xfrm>
            <a:off x="204787" y="457201"/>
            <a:ext cx="12192000" cy="5632311"/>
          </a:xfrm>
          <a:prstGeom prst="rect">
            <a:avLst/>
          </a:prstGeom>
        </p:spPr>
        <p:txBody>
          <a:bodyPr wrap="square">
            <a:spAutoFit/>
          </a:bodyPr>
          <a:lstStyle/>
          <a:p>
            <a:r>
              <a:rPr lang="en-US" sz="4000" dirty="0">
                <a:latin typeface="Times New Roman" pitchFamily="18" charset="0"/>
                <a:cs typeface="Times New Roman" pitchFamily="18" charset="0"/>
              </a:rPr>
              <a:t>2) Celeste spends most of her time at work establishing goals for her staff of fifty employees and developing procedures for various tasks. In which function of the management process does Celeste spend most of her time?</a:t>
            </a:r>
          </a:p>
          <a:p>
            <a:r>
              <a:rPr lang="en-US" sz="4000" dirty="0">
                <a:latin typeface="Times New Roman" pitchFamily="18" charset="0"/>
                <a:cs typeface="Times New Roman" pitchFamily="18" charset="0"/>
              </a:rPr>
              <a:t>A) planning</a:t>
            </a:r>
          </a:p>
          <a:p>
            <a:r>
              <a:rPr lang="en-US" sz="4000" dirty="0">
                <a:latin typeface="Times New Roman" pitchFamily="18" charset="0"/>
                <a:cs typeface="Times New Roman" pitchFamily="18" charset="0"/>
              </a:rPr>
              <a:t>B) organizing</a:t>
            </a:r>
          </a:p>
          <a:p>
            <a:r>
              <a:rPr lang="en-US" sz="4000" dirty="0">
                <a:latin typeface="Times New Roman" pitchFamily="18" charset="0"/>
                <a:cs typeface="Times New Roman" pitchFamily="18" charset="0"/>
              </a:rPr>
              <a:t>C) motivating</a:t>
            </a:r>
          </a:p>
          <a:p>
            <a:r>
              <a:rPr lang="en-US" sz="4000" dirty="0">
                <a:latin typeface="Times New Roman" pitchFamily="18" charset="0"/>
                <a:cs typeface="Times New Roman" pitchFamily="18" charset="0"/>
              </a:rPr>
              <a:t>D) staffing</a:t>
            </a:r>
          </a:p>
          <a:p>
            <a:r>
              <a:rPr lang="en-US" sz="4000" b="1" dirty="0" smtClean="0">
                <a:latin typeface="Times New Roman" pitchFamily="18" charset="0"/>
                <a:cs typeface="Times New Roman" pitchFamily="18" charset="0"/>
              </a:rPr>
              <a:t>A</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214810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5</a:t>
            </a:fld>
            <a:endParaRPr lang="en-US" dirty="0"/>
          </a:p>
        </p:txBody>
      </p:sp>
      <p:sp>
        <p:nvSpPr>
          <p:cNvPr id="4" name="Rectangle 3"/>
          <p:cNvSpPr/>
          <p:nvPr/>
        </p:nvSpPr>
        <p:spPr>
          <a:xfrm>
            <a:off x="204787" y="533400"/>
            <a:ext cx="12192000" cy="5016758"/>
          </a:xfrm>
          <a:prstGeom prst="rect">
            <a:avLst/>
          </a:prstGeom>
        </p:spPr>
        <p:txBody>
          <a:bodyPr wrap="square">
            <a:spAutoFit/>
          </a:bodyPr>
          <a:lstStyle/>
          <a:p>
            <a:r>
              <a:rPr lang="en-US" sz="4000" dirty="0">
                <a:latin typeface="Times New Roman" pitchFamily="18" charset="0"/>
                <a:cs typeface="Times New Roman" pitchFamily="18" charset="0"/>
              </a:rPr>
              <a:t>3) John primarily spends his time giving tasks to subordinates and establishing departments. He is performing what function of management?</a:t>
            </a:r>
          </a:p>
          <a:p>
            <a:r>
              <a:rPr lang="en-US" sz="4000" dirty="0">
                <a:latin typeface="Times New Roman" pitchFamily="18" charset="0"/>
                <a:cs typeface="Times New Roman" pitchFamily="18" charset="0"/>
              </a:rPr>
              <a:t>A) leading</a:t>
            </a:r>
          </a:p>
          <a:p>
            <a:r>
              <a:rPr lang="en-US" sz="4000" dirty="0">
                <a:latin typeface="Times New Roman" pitchFamily="18" charset="0"/>
                <a:cs typeface="Times New Roman" pitchFamily="18" charset="0"/>
              </a:rPr>
              <a:t>B) planning</a:t>
            </a:r>
          </a:p>
          <a:p>
            <a:r>
              <a:rPr lang="en-US" sz="4000" dirty="0">
                <a:latin typeface="Times New Roman" pitchFamily="18" charset="0"/>
                <a:cs typeface="Times New Roman" pitchFamily="18" charset="0"/>
              </a:rPr>
              <a:t>C) organizing</a:t>
            </a:r>
          </a:p>
          <a:p>
            <a:r>
              <a:rPr lang="en-US" sz="4000" dirty="0">
                <a:latin typeface="Times New Roman" pitchFamily="18" charset="0"/>
                <a:cs typeface="Times New Roman" pitchFamily="18" charset="0"/>
              </a:rPr>
              <a:t>D) controlling</a:t>
            </a:r>
          </a:p>
          <a:p>
            <a:r>
              <a:rPr lang="en-US" sz="4000" b="1" dirty="0" smtClean="0">
                <a:latin typeface="Times New Roman" pitchFamily="18" charset="0"/>
                <a:cs typeface="Times New Roman" pitchFamily="18" charset="0"/>
              </a:rPr>
              <a:t>C</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2388680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6</a:t>
            </a:fld>
            <a:endParaRPr lang="en-US" dirty="0"/>
          </a:p>
        </p:txBody>
      </p:sp>
      <p:sp>
        <p:nvSpPr>
          <p:cNvPr id="4" name="Rectangle 3"/>
          <p:cNvSpPr/>
          <p:nvPr/>
        </p:nvSpPr>
        <p:spPr>
          <a:xfrm>
            <a:off x="128587" y="457200"/>
            <a:ext cx="12192000" cy="5632311"/>
          </a:xfrm>
          <a:prstGeom prst="rect">
            <a:avLst/>
          </a:prstGeom>
        </p:spPr>
        <p:txBody>
          <a:bodyPr wrap="square">
            <a:spAutoFit/>
          </a:bodyPr>
          <a:lstStyle/>
          <a:p>
            <a:r>
              <a:rPr lang="en-US" sz="3600" dirty="0">
                <a:latin typeface="Times New Roman" pitchFamily="18" charset="0"/>
                <a:cs typeface="Times New Roman" pitchFamily="18" charset="0"/>
              </a:rPr>
              <a:t>4) </a:t>
            </a:r>
            <a:r>
              <a:rPr lang="en-US" sz="3600" dirty="0" err="1">
                <a:latin typeface="Times New Roman" pitchFamily="18" charset="0"/>
                <a:cs typeface="Times New Roman" pitchFamily="18" charset="0"/>
              </a:rPr>
              <a:t>Amini</a:t>
            </a:r>
            <a:r>
              <a:rPr lang="en-US" sz="3600" dirty="0">
                <a:latin typeface="Times New Roman" pitchFamily="18" charset="0"/>
                <a:cs typeface="Times New Roman" pitchFamily="18" charset="0"/>
              </a:rPr>
              <a:t>, a sales manager with a commercial real estate firm, uses sales quotas to assess the performance of his staff members, and he then develops strategies for corrective action. Which function of the management process is </a:t>
            </a:r>
            <a:r>
              <a:rPr lang="en-US" sz="3600" dirty="0" err="1">
                <a:latin typeface="Times New Roman" pitchFamily="18" charset="0"/>
                <a:cs typeface="Times New Roman" pitchFamily="18" charset="0"/>
              </a:rPr>
              <a:t>Amini</a:t>
            </a:r>
            <a:r>
              <a:rPr lang="en-US" sz="3600" dirty="0">
                <a:latin typeface="Times New Roman" pitchFamily="18" charset="0"/>
                <a:cs typeface="Times New Roman" pitchFamily="18" charset="0"/>
              </a:rPr>
              <a:t> most likely performing? </a:t>
            </a:r>
          </a:p>
          <a:p>
            <a:r>
              <a:rPr lang="en-US" sz="3600" dirty="0">
                <a:latin typeface="Times New Roman" pitchFamily="18" charset="0"/>
                <a:cs typeface="Times New Roman" pitchFamily="18" charset="0"/>
              </a:rPr>
              <a:t>A) planning</a:t>
            </a:r>
          </a:p>
          <a:p>
            <a:r>
              <a:rPr lang="en-US" sz="3600" dirty="0">
                <a:latin typeface="Times New Roman" pitchFamily="18" charset="0"/>
                <a:cs typeface="Times New Roman" pitchFamily="18" charset="0"/>
              </a:rPr>
              <a:t>B) staffing</a:t>
            </a:r>
          </a:p>
          <a:p>
            <a:r>
              <a:rPr lang="en-US" sz="3600" dirty="0">
                <a:latin typeface="Times New Roman" pitchFamily="18" charset="0"/>
                <a:cs typeface="Times New Roman" pitchFamily="18" charset="0"/>
              </a:rPr>
              <a:t>C) controlling</a:t>
            </a:r>
          </a:p>
          <a:p>
            <a:r>
              <a:rPr lang="en-US" sz="3600" dirty="0">
                <a:latin typeface="Times New Roman" pitchFamily="18" charset="0"/>
                <a:cs typeface="Times New Roman" pitchFamily="18" charset="0"/>
              </a:rPr>
              <a:t>D) organizing</a:t>
            </a:r>
          </a:p>
          <a:p>
            <a:r>
              <a:rPr lang="en-US" sz="3600" b="1" dirty="0" smtClean="0">
                <a:latin typeface="Times New Roman" pitchFamily="18" charset="0"/>
                <a:cs typeface="Times New Roman" pitchFamily="18" charset="0"/>
              </a:rPr>
              <a:t>C</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29227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7</a:t>
            </a:fld>
            <a:endParaRPr lang="en-US" dirty="0"/>
          </a:p>
        </p:txBody>
      </p:sp>
      <p:sp>
        <p:nvSpPr>
          <p:cNvPr id="4" name="Rectangle 3"/>
          <p:cNvSpPr/>
          <p:nvPr/>
        </p:nvSpPr>
        <p:spPr>
          <a:xfrm>
            <a:off x="204787" y="457200"/>
            <a:ext cx="12115800" cy="5509200"/>
          </a:xfrm>
          <a:prstGeom prst="rect">
            <a:avLst/>
          </a:prstGeom>
        </p:spPr>
        <p:txBody>
          <a:bodyPr wrap="square">
            <a:spAutoFit/>
          </a:bodyPr>
          <a:lstStyle/>
          <a:p>
            <a:r>
              <a:rPr lang="en-US" sz="4400" dirty="0">
                <a:latin typeface="Times New Roman" pitchFamily="18" charset="0"/>
                <a:cs typeface="Times New Roman" pitchFamily="18" charset="0"/>
              </a:rPr>
              <a:t>5) All of the following are activities performed within the staffing function of the management process EXCEPT ________. </a:t>
            </a:r>
          </a:p>
          <a:p>
            <a:r>
              <a:rPr lang="en-US" sz="4400" dirty="0">
                <a:latin typeface="Times New Roman" pitchFamily="18" charset="0"/>
                <a:cs typeface="Times New Roman" pitchFamily="18" charset="0"/>
              </a:rPr>
              <a:t>A) evaluating performance</a:t>
            </a:r>
          </a:p>
          <a:p>
            <a:r>
              <a:rPr lang="en-US" sz="4400" dirty="0">
                <a:latin typeface="Times New Roman" pitchFamily="18" charset="0"/>
                <a:cs typeface="Times New Roman" pitchFamily="18" charset="0"/>
              </a:rPr>
              <a:t>B) providing training </a:t>
            </a:r>
          </a:p>
          <a:p>
            <a:r>
              <a:rPr lang="en-US" sz="4400" dirty="0">
                <a:latin typeface="Times New Roman" pitchFamily="18" charset="0"/>
                <a:cs typeface="Times New Roman" pitchFamily="18" charset="0"/>
              </a:rPr>
              <a:t>C) recruiting employees</a:t>
            </a:r>
          </a:p>
          <a:p>
            <a:r>
              <a:rPr lang="en-US" sz="4400" dirty="0">
                <a:latin typeface="Times New Roman" pitchFamily="18" charset="0"/>
                <a:cs typeface="Times New Roman" pitchFamily="18" charset="0"/>
              </a:rPr>
              <a:t>D) maintaining morale</a:t>
            </a:r>
          </a:p>
          <a:p>
            <a:r>
              <a:rPr lang="en-US" sz="4400" b="1" dirty="0" smtClean="0">
                <a:latin typeface="Times New Roman" pitchFamily="18" charset="0"/>
                <a:cs typeface="Times New Roman" pitchFamily="18" charset="0"/>
              </a:rPr>
              <a:t>D</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140908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heel(1)">
                                      <p:cBhvr>
                                        <p:cTn id="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8</a:t>
            </a:fld>
            <a:endParaRPr lang="en-US" dirty="0"/>
          </a:p>
        </p:txBody>
      </p:sp>
      <p:sp>
        <p:nvSpPr>
          <p:cNvPr id="4" name="Rectangle 3"/>
          <p:cNvSpPr/>
          <p:nvPr/>
        </p:nvSpPr>
        <p:spPr>
          <a:xfrm>
            <a:off x="128587" y="381000"/>
            <a:ext cx="12268200" cy="5262979"/>
          </a:xfrm>
          <a:prstGeom prst="rect">
            <a:avLst/>
          </a:prstGeom>
        </p:spPr>
        <p:txBody>
          <a:bodyPr wrap="square">
            <a:spAutoFit/>
          </a:bodyPr>
          <a:lstStyle/>
          <a:p>
            <a:r>
              <a:rPr lang="en-US" sz="4800" dirty="0">
                <a:latin typeface="Times New Roman" pitchFamily="18" charset="0"/>
                <a:cs typeface="Times New Roman" pitchFamily="18" charset="0"/>
              </a:rPr>
              <a:t>6) Line authority is best defined as a manager's right to ________.</a:t>
            </a:r>
          </a:p>
          <a:p>
            <a:r>
              <a:rPr lang="en-US" sz="4800" dirty="0">
                <a:latin typeface="Times New Roman" pitchFamily="18" charset="0"/>
                <a:cs typeface="Times New Roman" pitchFamily="18" charset="0"/>
              </a:rPr>
              <a:t>A) use flexible decision-making powers</a:t>
            </a:r>
          </a:p>
          <a:p>
            <a:r>
              <a:rPr lang="en-US" sz="4800" dirty="0">
                <a:latin typeface="Times New Roman" pitchFamily="18" charset="0"/>
                <a:cs typeface="Times New Roman" pitchFamily="18" charset="0"/>
              </a:rPr>
              <a:t>B) advise other managers or employees</a:t>
            </a:r>
          </a:p>
          <a:p>
            <a:r>
              <a:rPr lang="en-US" sz="4800" dirty="0">
                <a:latin typeface="Times New Roman" pitchFamily="18" charset="0"/>
                <a:cs typeface="Times New Roman" pitchFamily="18" charset="0"/>
              </a:rPr>
              <a:t>C) advocate on behalf of his or her department</a:t>
            </a:r>
          </a:p>
          <a:p>
            <a:r>
              <a:rPr lang="en-US" sz="4800" dirty="0">
                <a:latin typeface="Times New Roman" pitchFamily="18" charset="0"/>
                <a:cs typeface="Times New Roman" pitchFamily="18" charset="0"/>
              </a:rPr>
              <a:t>D) issue orders to other managers or employees</a:t>
            </a:r>
          </a:p>
          <a:p>
            <a:r>
              <a:rPr lang="en-US" sz="4800" b="1" dirty="0" smtClean="0">
                <a:latin typeface="Times New Roman" pitchFamily="18" charset="0"/>
                <a:cs typeface="Times New Roman" pitchFamily="18" charset="0"/>
              </a:rPr>
              <a:t>D</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196705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circle(in)">
                                      <p:cBhvr>
                                        <p:cTn id="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b="1" smtClean="0"/>
              <a:t>Copyright © 2017 Pearson Education, Ltd.</a:t>
            </a:r>
            <a:endParaRPr lang="en-US" dirty="0"/>
          </a:p>
        </p:txBody>
      </p:sp>
      <p:sp>
        <p:nvSpPr>
          <p:cNvPr id="3" name="Slide Number Placeholder 2"/>
          <p:cNvSpPr>
            <a:spLocks noGrp="1"/>
          </p:cNvSpPr>
          <p:nvPr>
            <p:ph type="sldNum" sz="quarter" idx="12"/>
          </p:nvPr>
        </p:nvSpPr>
        <p:spPr/>
        <p:txBody>
          <a:bodyPr/>
          <a:lstStyle/>
          <a:p>
            <a:r>
              <a:rPr lang="en-US" smtClean="0"/>
              <a:t>1-</a:t>
            </a:r>
            <a:fld id="{E0926760-F15F-462E-8D64-749C808E0CCD}" type="slidenum">
              <a:rPr lang="en-US" smtClean="0"/>
              <a:pPr/>
              <a:t>9</a:t>
            </a:fld>
            <a:endParaRPr lang="en-US" dirty="0"/>
          </a:p>
        </p:txBody>
      </p:sp>
      <p:sp>
        <p:nvSpPr>
          <p:cNvPr id="4" name="Rectangle 3"/>
          <p:cNvSpPr/>
          <p:nvPr/>
        </p:nvSpPr>
        <p:spPr>
          <a:xfrm>
            <a:off x="128587" y="304800"/>
            <a:ext cx="12268200" cy="5262979"/>
          </a:xfrm>
          <a:prstGeom prst="rect">
            <a:avLst/>
          </a:prstGeom>
        </p:spPr>
        <p:txBody>
          <a:bodyPr wrap="square">
            <a:spAutoFit/>
          </a:bodyPr>
          <a:lstStyle/>
          <a:p>
            <a:r>
              <a:rPr lang="en-US" sz="4800" dirty="0">
                <a:latin typeface="Times New Roman" pitchFamily="18" charset="0"/>
                <a:cs typeface="Times New Roman" pitchFamily="18" charset="0"/>
              </a:rPr>
              <a:t>7) Which of the following has historically been an integral part of every line manager's duties? </a:t>
            </a:r>
          </a:p>
          <a:p>
            <a:r>
              <a:rPr lang="en-US" sz="4800" dirty="0">
                <a:latin typeface="Times New Roman" pitchFamily="18" charset="0"/>
                <a:cs typeface="Times New Roman" pitchFamily="18" charset="0"/>
              </a:rPr>
              <a:t>A) establishing dress codes</a:t>
            </a:r>
          </a:p>
          <a:p>
            <a:r>
              <a:rPr lang="en-US" sz="4800" dirty="0">
                <a:latin typeface="Times New Roman" pitchFamily="18" charset="0"/>
                <a:cs typeface="Times New Roman" pitchFamily="18" charset="0"/>
              </a:rPr>
              <a:t>B) developing annual budgets</a:t>
            </a:r>
          </a:p>
          <a:p>
            <a:r>
              <a:rPr lang="en-US" sz="4800" dirty="0">
                <a:latin typeface="Times New Roman" pitchFamily="18" charset="0"/>
                <a:cs typeface="Times New Roman" pitchFamily="18" charset="0"/>
              </a:rPr>
              <a:t>C) addressing personnel issues</a:t>
            </a:r>
          </a:p>
          <a:p>
            <a:r>
              <a:rPr lang="en-US" sz="4800" dirty="0">
                <a:latin typeface="Times New Roman" pitchFamily="18" charset="0"/>
                <a:cs typeface="Times New Roman" pitchFamily="18" charset="0"/>
              </a:rPr>
              <a:t>D) creating personnel policies</a:t>
            </a:r>
          </a:p>
          <a:p>
            <a:r>
              <a:rPr lang="en-US" sz="4800" b="1" dirty="0" smtClean="0">
                <a:latin typeface="Times New Roman" pitchFamily="18" charset="0"/>
                <a:cs typeface="Times New Roman" pitchFamily="18" charset="0"/>
              </a:rPr>
              <a:t>C</a:t>
            </a:r>
            <a:endParaRPr 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383283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6632</TotalTime>
  <Words>1049</Words>
  <Application>Microsoft Office PowerPoint</Application>
  <PresentationFormat>Custom</PresentationFormat>
  <Paragraphs>170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Times New Roman</vt:lpstr>
      <vt:lpstr>Wingdings 3</vt:lpstr>
      <vt:lpstr>Ion</vt:lpstr>
      <vt:lpstr>Human resource management  (HRM) Revision CH1&amp;CH2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KIRKWOOD PUBLIC</dc:creator>
  <cp:lastModifiedBy>Windows User</cp:lastModifiedBy>
  <cp:revision>392</cp:revision>
  <dcterms:created xsi:type="dcterms:W3CDTF">2013-12-10T18:40:50Z</dcterms:created>
  <dcterms:modified xsi:type="dcterms:W3CDTF">2020-03-26T12:41:43Z</dcterms:modified>
</cp:coreProperties>
</file>