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566D95B4-3A03-4548-ADD7-209AA37E3C64}" type="datetimeFigureOut">
              <a:rPr lang="ar-EG" smtClean="0"/>
              <a:t>02/08/1441</a:t>
            </a:fld>
            <a:endParaRPr lang="ar-E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DC5718C-32C5-4D45-85F2-DCF99C0372DF}" type="slidenum">
              <a:rPr lang="ar-EG" smtClean="0"/>
              <a:t>‹#›</a:t>
            </a:fld>
            <a:endParaRPr lang="ar-EG"/>
          </a:p>
        </p:txBody>
      </p:sp>
    </p:spTree>
    <p:extLst>
      <p:ext uri="{BB962C8B-B14F-4D97-AF65-F5344CB8AC3E}">
        <p14:creationId xmlns:p14="http://schemas.microsoft.com/office/powerpoint/2010/main" val="252038458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0C001-9BFD-49E2-AAD2-A5601D7F34BD}" type="slidenum">
              <a:rPr lang="en-US" smtClean="0"/>
              <a:pPr/>
              <a:t>2</a:t>
            </a:fld>
            <a:endParaRPr lang="en-US" dirty="0"/>
          </a:p>
        </p:txBody>
      </p:sp>
    </p:spTree>
    <p:extLst>
      <p:ext uri="{BB962C8B-B14F-4D97-AF65-F5344CB8AC3E}">
        <p14:creationId xmlns:p14="http://schemas.microsoft.com/office/powerpoint/2010/main" val="2875856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28A0C001-9BFD-49E2-AAD2-A5601D7F34BD}" type="slidenum">
              <a:rPr lang="en-US" smtClean="0"/>
              <a:pPr/>
              <a:t>12</a:t>
            </a:fld>
            <a:endParaRPr lang="en-US" dirty="0"/>
          </a:p>
        </p:txBody>
      </p:sp>
    </p:spTree>
    <p:extLst>
      <p:ext uri="{BB962C8B-B14F-4D97-AF65-F5344CB8AC3E}">
        <p14:creationId xmlns:p14="http://schemas.microsoft.com/office/powerpoint/2010/main" val="3486405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28A0C001-9BFD-49E2-AAD2-A5601D7F34BD}" type="slidenum">
              <a:rPr lang="en-US" smtClean="0"/>
              <a:pPr/>
              <a:t>13</a:t>
            </a:fld>
            <a:endParaRPr lang="en-US" dirty="0"/>
          </a:p>
        </p:txBody>
      </p:sp>
    </p:spTree>
    <p:extLst>
      <p:ext uri="{BB962C8B-B14F-4D97-AF65-F5344CB8AC3E}">
        <p14:creationId xmlns:p14="http://schemas.microsoft.com/office/powerpoint/2010/main" val="765214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28A0C001-9BFD-49E2-AAD2-A5601D7F34BD}" type="slidenum">
              <a:rPr lang="en-US" smtClean="0"/>
              <a:pPr/>
              <a:t>14</a:t>
            </a:fld>
            <a:endParaRPr lang="en-US" dirty="0"/>
          </a:p>
        </p:txBody>
      </p:sp>
    </p:spTree>
    <p:extLst>
      <p:ext uri="{BB962C8B-B14F-4D97-AF65-F5344CB8AC3E}">
        <p14:creationId xmlns:p14="http://schemas.microsoft.com/office/powerpoint/2010/main" val="1292524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8A0C001-9BFD-49E2-AAD2-A5601D7F34BD}" type="slidenum">
              <a:rPr lang="en-US" smtClean="0"/>
              <a:pPr/>
              <a:t>15</a:t>
            </a:fld>
            <a:endParaRPr lang="en-US" dirty="0"/>
          </a:p>
        </p:txBody>
      </p:sp>
    </p:spTree>
    <p:extLst>
      <p:ext uri="{BB962C8B-B14F-4D97-AF65-F5344CB8AC3E}">
        <p14:creationId xmlns:p14="http://schemas.microsoft.com/office/powerpoint/2010/main" val="1424087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8A0C001-9BFD-49E2-AAD2-A5601D7F34BD}" type="slidenum">
              <a:rPr lang="en-US" smtClean="0"/>
              <a:pPr/>
              <a:t>16</a:t>
            </a:fld>
            <a:endParaRPr lang="en-US" dirty="0"/>
          </a:p>
        </p:txBody>
      </p:sp>
    </p:spTree>
    <p:extLst>
      <p:ext uri="{BB962C8B-B14F-4D97-AF65-F5344CB8AC3E}">
        <p14:creationId xmlns:p14="http://schemas.microsoft.com/office/powerpoint/2010/main" val="474416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8A0C001-9BFD-49E2-AAD2-A5601D7F34BD}" type="slidenum">
              <a:rPr lang="en-US" smtClean="0"/>
              <a:pPr/>
              <a:t>19</a:t>
            </a:fld>
            <a:endParaRPr lang="en-US" dirty="0"/>
          </a:p>
        </p:txBody>
      </p:sp>
    </p:spTree>
    <p:extLst>
      <p:ext uri="{BB962C8B-B14F-4D97-AF65-F5344CB8AC3E}">
        <p14:creationId xmlns:p14="http://schemas.microsoft.com/office/powerpoint/2010/main" val="2669944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0C001-9BFD-49E2-AAD2-A5601D7F34BD}" type="slidenum">
              <a:rPr lang="en-US" smtClean="0"/>
              <a:pPr/>
              <a:t>25</a:t>
            </a:fld>
            <a:endParaRPr lang="en-US" dirty="0"/>
          </a:p>
        </p:txBody>
      </p:sp>
    </p:spTree>
    <p:extLst>
      <p:ext uri="{BB962C8B-B14F-4D97-AF65-F5344CB8AC3E}">
        <p14:creationId xmlns:p14="http://schemas.microsoft.com/office/powerpoint/2010/main" val="333543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DF21C0-30A9-4D10-B063-563A0ED0B004}" type="slidenum">
              <a:rPr lang="en-US" smtClean="0"/>
              <a:pPr/>
              <a:t>26</a:t>
            </a:fld>
            <a:endParaRPr lang="en-US" dirty="0"/>
          </a:p>
        </p:txBody>
      </p:sp>
    </p:spTree>
    <p:extLst>
      <p:ext uri="{BB962C8B-B14F-4D97-AF65-F5344CB8AC3E}">
        <p14:creationId xmlns:p14="http://schemas.microsoft.com/office/powerpoint/2010/main" val="3595462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A0C001-9BFD-49E2-AAD2-A5601D7F34BD}" type="slidenum">
              <a:rPr lang="en-US" smtClean="0"/>
              <a:pPr/>
              <a:t>27</a:t>
            </a:fld>
            <a:endParaRPr lang="en-US" dirty="0"/>
          </a:p>
        </p:txBody>
      </p:sp>
    </p:spTree>
    <p:extLst>
      <p:ext uri="{BB962C8B-B14F-4D97-AF65-F5344CB8AC3E}">
        <p14:creationId xmlns:p14="http://schemas.microsoft.com/office/powerpoint/2010/main" val="1808597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A0C001-9BFD-49E2-AAD2-A5601D7F34BD}" type="slidenum">
              <a:rPr lang="en-US" smtClean="0"/>
              <a:pPr/>
              <a:t>28</a:t>
            </a:fld>
            <a:endParaRPr lang="en-US" dirty="0"/>
          </a:p>
        </p:txBody>
      </p:sp>
    </p:spTree>
    <p:extLst>
      <p:ext uri="{BB962C8B-B14F-4D97-AF65-F5344CB8AC3E}">
        <p14:creationId xmlns:p14="http://schemas.microsoft.com/office/powerpoint/2010/main" val="2250822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0C001-9BFD-49E2-AAD2-A5601D7F34BD}" type="slidenum">
              <a:rPr lang="en-US" smtClean="0"/>
              <a:pPr/>
              <a:t>3</a:t>
            </a:fld>
            <a:endParaRPr lang="en-US" dirty="0"/>
          </a:p>
        </p:txBody>
      </p:sp>
    </p:spTree>
    <p:extLst>
      <p:ext uri="{BB962C8B-B14F-4D97-AF65-F5344CB8AC3E}">
        <p14:creationId xmlns:p14="http://schemas.microsoft.com/office/powerpoint/2010/main" val="2000563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A0C001-9BFD-49E2-AAD2-A5601D7F34BD}" type="slidenum">
              <a:rPr lang="en-US" smtClean="0"/>
              <a:pPr/>
              <a:t>29</a:t>
            </a:fld>
            <a:endParaRPr lang="en-US" dirty="0"/>
          </a:p>
        </p:txBody>
      </p:sp>
    </p:spTree>
    <p:extLst>
      <p:ext uri="{BB962C8B-B14F-4D97-AF65-F5344CB8AC3E}">
        <p14:creationId xmlns:p14="http://schemas.microsoft.com/office/powerpoint/2010/main" val="3452330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A0C001-9BFD-49E2-AAD2-A5601D7F34BD}" type="slidenum">
              <a:rPr lang="en-US" smtClean="0"/>
              <a:pPr/>
              <a:t>30</a:t>
            </a:fld>
            <a:endParaRPr lang="en-US" dirty="0"/>
          </a:p>
        </p:txBody>
      </p:sp>
    </p:spTree>
    <p:extLst>
      <p:ext uri="{BB962C8B-B14F-4D97-AF65-F5344CB8AC3E}">
        <p14:creationId xmlns:p14="http://schemas.microsoft.com/office/powerpoint/2010/main" val="2053785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A0C001-9BFD-49E2-AAD2-A5601D7F34BD}" type="slidenum">
              <a:rPr lang="en-US" smtClean="0"/>
              <a:pPr/>
              <a:t>31</a:t>
            </a:fld>
            <a:endParaRPr lang="en-US" dirty="0"/>
          </a:p>
        </p:txBody>
      </p:sp>
    </p:spTree>
    <p:extLst>
      <p:ext uri="{BB962C8B-B14F-4D97-AF65-F5344CB8AC3E}">
        <p14:creationId xmlns:p14="http://schemas.microsoft.com/office/powerpoint/2010/main" val="1402870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A0C001-9BFD-49E2-AAD2-A5601D7F34BD}" type="slidenum">
              <a:rPr lang="en-US" smtClean="0"/>
              <a:pPr/>
              <a:t>32</a:t>
            </a:fld>
            <a:endParaRPr lang="en-US" dirty="0"/>
          </a:p>
        </p:txBody>
      </p:sp>
    </p:spTree>
    <p:extLst>
      <p:ext uri="{BB962C8B-B14F-4D97-AF65-F5344CB8AC3E}">
        <p14:creationId xmlns:p14="http://schemas.microsoft.com/office/powerpoint/2010/main" val="2753310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A0C001-9BFD-49E2-AAD2-A5601D7F34BD}" type="slidenum">
              <a:rPr lang="en-US" smtClean="0"/>
              <a:pPr/>
              <a:t>33</a:t>
            </a:fld>
            <a:endParaRPr lang="en-US" dirty="0"/>
          </a:p>
        </p:txBody>
      </p:sp>
    </p:spTree>
    <p:extLst>
      <p:ext uri="{BB962C8B-B14F-4D97-AF65-F5344CB8AC3E}">
        <p14:creationId xmlns:p14="http://schemas.microsoft.com/office/powerpoint/2010/main" val="3521365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A0C001-9BFD-49E2-AAD2-A5601D7F34BD}" type="slidenum">
              <a:rPr lang="en-US" smtClean="0"/>
              <a:pPr/>
              <a:t>34</a:t>
            </a:fld>
            <a:endParaRPr lang="en-US" dirty="0"/>
          </a:p>
        </p:txBody>
      </p:sp>
    </p:spTree>
    <p:extLst>
      <p:ext uri="{BB962C8B-B14F-4D97-AF65-F5344CB8AC3E}">
        <p14:creationId xmlns:p14="http://schemas.microsoft.com/office/powerpoint/2010/main" val="3393486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0C001-9BFD-49E2-AAD2-A5601D7F34BD}" type="slidenum">
              <a:rPr lang="en-US" smtClean="0"/>
              <a:pPr/>
              <a:t>35</a:t>
            </a:fld>
            <a:endParaRPr lang="en-US" dirty="0"/>
          </a:p>
        </p:txBody>
      </p:sp>
    </p:spTree>
    <p:extLst>
      <p:ext uri="{BB962C8B-B14F-4D97-AF65-F5344CB8AC3E}">
        <p14:creationId xmlns:p14="http://schemas.microsoft.com/office/powerpoint/2010/main" val="14889880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0C001-9BFD-49E2-AAD2-A5601D7F34BD}" type="slidenum">
              <a:rPr lang="en-US" smtClean="0"/>
              <a:pPr/>
              <a:t>37</a:t>
            </a:fld>
            <a:endParaRPr lang="en-US" dirty="0"/>
          </a:p>
        </p:txBody>
      </p:sp>
    </p:spTree>
    <p:extLst>
      <p:ext uri="{BB962C8B-B14F-4D97-AF65-F5344CB8AC3E}">
        <p14:creationId xmlns:p14="http://schemas.microsoft.com/office/powerpoint/2010/main" val="34852344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0C001-9BFD-49E2-AAD2-A5601D7F34BD}" type="slidenum">
              <a:rPr lang="en-US" smtClean="0"/>
              <a:pPr/>
              <a:t>38</a:t>
            </a:fld>
            <a:endParaRPr lang="en-US" dirty="0"/>
          </a:p>
        </p:txBody>
      </p:sp>
    </p:spTree>
    <p:extLst>
      <p:ext uri="{BB962C8B-B14F-4D97-AF65-F5344CB8AC3E}">
        <p14:creationId xmlns:p14="http://schemas.microsoft.com/office/powerpoint/2010/main" val="42583044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0C001-9BFD-49E2-AAD2-A5601D7F34BD}" type="slidenum">
              <a:rPr lang="en-US" smtClean="0"/>
              <a:pPr/>
              <a:t>39</a:t>
            </a:fld>
            <a:endParaRPr lang="en-US" dirty="0"/>
          </a:p>
        </p:txBody>
      </p:sp>
    </p:spTree>
    <p:extLst>
      <p:ext uri="{BB962C8B-B14F-4D97-AF65-F5344CB8AC3E}">
        <p14:creationId xmlns:p14="http://schemas.microsoft.com/office/powerpoint/2010/main" val="930193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0C001-9BFD-49E2-AAD2-A5601D7F34BD}" type="slidenum">
              <a:rPr lang="en-US" smtClean="0"/>
              <a:pPr/>
              <a:t>4</a:t>
            </a:fld>
            <a:endParaRPr lang="en-US" dirty="0"/>
          </a:p>
        </p:txBody>
      </p:sp>
    </p:spTree>
    <p:extLst>
      <p:ext uri="{BB962C8B-B14F-4D97-AF65-F5344CB8AC3E}">
        <p14:creationId xmlns:p14="http://schemas.microsoft.com/office/powerpoint/2010/main" val="31466562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0C001-9BFD-49E2-AAD2-A5601D7F34BD}" type="slidenum">
              <a:rPr lang="en-US" smtClean="0"/>
              <a:pPr/>
              <a:t>40</a:t>
            </a:fld>
            <a:endParaRPr lang="en-US" dirty="0"/>
          </a:p>
        </p:txBody>
      </p:sp>
    </p:spTree>
    <p:extLst>
      <p:ext uri="{BB962C8B-B14F-4D97-AF65-F5344CB8AC3E}">
        <p14:creationId xmlns:p14="http://schemas.microsoft.com/office/powerpoint/2010/main" val="1782214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0C001-9BFD-49E2-AAD2-A5601D7F34BD}" type="slidenum">
              <a:rPr lang="en-US" smtClean="0"/>
              <a:pPr/>
              <a:t>41</a:t>
            </a:fld>
            <a:endParaRPr lang="en-US" dirty="0"/>
          </a:p>
        </p:txBody>
      </p:sp>
    </p:spTree>
    <p:extLst>
      <p:ext uri="{BB962C8B-B14F-4D97-AF65-F5344CB8AC3E}">
        <p14:creationId xmlns:p14="http://schemas.microsoft.com/office/powerpoint/2010/main" val="37125743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0C001-9BFD-49E2-AAD2-A5601D7F34BD}" type="slidenum">
              <a:rPr lang="en-US" smtClean="0"/>
              <a:pPr/>
              <a:t>42</a:t>
            </a:fld>
            <a:endParaRPr lang="en-US" dirty="0"/>
          </a:p>
        </p:txBody>
      </p:sp>
    </p:spTree>
    <p:extLst>
      <p:ext uri="{BB962C8B-B14F-4D97-AF65-F5344CB8AC3E}">
        <p14:creationId xmlns:p14="http://schemas.microsoft.com/office/powerpoint/2010/main" val="1149440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0C001-9BFD-49E2-AAD2-A5601D7F34BD}" type="slidenum">
              <a:rPr lang="en-US" smtClean="0"/>
              <a:pPr/>
              <a:t>43</a:t>
            </a:fld>
            <a:endParaRPr lang="en-US" dirty="0"/>
          </a:p>
        </p:txBody>
      </p:sp>
    </p:spTree>
    <p:extLst>
      <p:ext uri="{BB962C8B-B14F-4D97-AF65-F5344CB8AC3E}">
        <p14:creationId xmlns:p14="http://schemas.microsoft.com/office/powerpoint/2010/main" val="573959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0C001-9BFD-49E2-AAD2-A5601D7F34BD}" type="slidenum">
              <a:rPr lang="en-US" smtClean="0"/>
              <a:pPr/>
              <a:t>44</a:t>
            </a:fld>
            <a:endParaRPr lang="en-US" dirty="0"/>
          </a:p>
        </p:txBody>
      </p:sp>
    </p:spTree>
    <p:extLst>
      <p:ext uri="{BB962C8B-B14F-4D97-AF65-F5344CB8AC3E}">
        <p14:creationId xmlns:p14="http://schemas.microsoft.com/office/powerpoint/2010/main" val="16705029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0C001-9BFD-49E2-AAD2-A5601D7F34BD}" type="slidenum">
              <a:rPr lang="en-US" smtClean="0"/>
              <a:pPr/>
              <a:t>45</a:t>
            </a:fld>
            <a:endParaRPr lang="en-US" dirty="0"/>
          </a:p>
        </p:txBody>
      </p:sp>
    </p:spTree>
    <p:extLst>
      <p:ext uri="{BB962C8B-B14F-4D97-AF65-F5344CB8AC3E}">
        <p14:creationId xmlns:p14="http://schemas.microsoft.com/office/powerpoint/2010/main" val="4060839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0C001-9BFD-49E2-AAD2-A5601D7F34BD}" type="slidenum">
              <a:rPr lang="en-US" smtClean="0"/>
              <a:pPr/>
              <a:t>46</a:t>
            </a:fld>
            <a:endParaRPr lang="en-US" dirty="0"/>
          </a:p>
        </p:txBody>
      </p:sp>
    </p:spTree>
    <p:extLst>
      <p:ext uri="{BB962C8B-B14F-4D97-AF65-F5344CB8AC3E}">
        <p14:creationId xmlns:p14="http://schemas.microsoft.com/office/powerpoint/2010/main" val="24704461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0C001-9BFD-49E2-AAD2-A5601D7F34BD}" type="slidenum">
              <a:rPr lang="en-US" smtClean="0"/>
              <a:pPr/>
              <a:t>47</a:t>
            </a:fld>
            <a:endParaRPr lang="en-US" dirty="0"/>
          </a:p>
        </p:txBody>
      </p:sp>
    </p:spTree>
    <p:extLst>
      <p:ext uri="{BB962C8B-B14F-4D97-AF65-F5344CB8AC3E}">
        <p14:creationId xmlns:p14="http://schemas.microsoft.com/office/powerpoint/2010/main" val="12291473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0C001-9BFD-49E2-AAD2-A5601D7F34BD}" type="slidenum">
              <a:rPr lang="en-US" smtClean="0"/>
              <a:pPr/>
              <a:t>49</a:t>
            </a:fld>
            <a:endParaRPr lang="en-US" dirty="0"/>
          </a:p>
        </p:txBody>
      </p:sp>
    </p:spTree>
    <p:extLst>
      <p:ext uri="{BB962C8B-B14F-4D97-AF65-F5344CB8AC3E}">
        <p14:creationId xmlns:p14="http://schemas.microsoft.com/office/powerpoint/2010/main" val="108104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0C001-9BFD-49E2-AAD2-A5601D7F34BD}" type="slidenum">
              <a:rPr lang="en-US" smtClean="0"/>
              <a:pPr/>
              <a:t>5</a:t>
            </a:fld>
            <a:endParaRPr lang="en-US" dirty="0"/>
          </a:p>
        </p:txBody>
      </p:sp>
    </p:spTree>
    <p:extLst>
      <p:ext uri="{BB962C8B-B14F-4D97-AF65-F5344CB8AC3E}">
        <p14:creationId xmlns:p14="http://schemas.microsoft.com/office/powerpoint/2010/main" val="3424221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28A0C001-9BFD-49E2-AAD2-A5601D7F34BD}" type="slidenum">
              <a:rPr lang="en-US" smtClean="0"/>
              <a:pPr/>
              <a:t>6</a:t>
            </a:fld>
            <a:endParaRPr lang="en-US" dirty="0"/>
          </a:p>
        </p:txBody>
      </p:sp>
    </p:spTree>
    <p:extLst>
      <p:ext uri="{BB962C8B-B14F-4D97-AF65-F5344CB8AC3E}">
        <p14:creationId xmlns:p14="http://schemas.microsoft.com/office/powerpoint/2010/main" val="464205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28A0C001-9BFD-49E2-AAD2-A5601D7F34BD}" type="slidenum">
              <a:rPr lang="en-US" smtClean="0"/>
              <a:pPr/>
              <a:t>7</a:t>
            </a:fld>
            <a:endParaRPr lang="en-US" dirty="0"/>
          </a:p>
        </p:txBody>
      </p:sp>
    </p:spTree>
    <p:extLst>
      <p:ext uri="{BB962C8B-B14F-4D97-AF65-F5344CB8AC3E}">
        <p14:creationId xmlns:p14="http://schemas.microsoft.com/office/powerpoint/2010/main" val="2912636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28A0C001-9BFD-49E2-AAD2-A5601D7F34BD}" type="slidenum">
              <a:rPr lang="en-US" smtClean="0"/>
              <a:pPr/>
              <a:t>9</a:t>
            </a:fld>
            <a:endParaRPr lang="en-US" dirty="0"/>
          </a:p>
        </p:txBody>
      </p:sp>
    </p:spTree>
    <p:extLst>
      <p:ext uri="{BB962C8B-B14F-4D97-AF65-F5344CB8AC3E}">
        <p14:creationId xmlns:p14="http://schemas.microsoft.com/office/powerpoint/2010/main" val="475815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28A0C001-9BFD-49E2-AAD2-A5601D7F34BD}" type="slidenum">
              <a:rPr lang="en-US" smtClean="0"/>
              <a:pPr/>
              <a:t>10</a:t>
            </a:fld>
            <a:endParaRPr lang="en-US" dirty="0"/>
          </a:p>
        </p:txBody>
      </p:sp>
    </p:spTree>
    <p:extLst>
      <p:ext uri="{BB962C8B-B14F-4D97-AF65-F5344CB8AC3E}">
        <p14:creationId xmlns:p14="http://schemas.microsoft.com/office/powerpoint/2010/main" val="573202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28A0C001-9BFD-49E2-AAD2-A5601D7F34BD}" type="slidenum">
              <a:rPr lang="en-US" smtClean="0"/>
              <a:pPr/>
              <a:t>11</a:t>
            </a:fld>
            <a:endParaRPr lang="en-US" dirty="0"/>
          </a:p>
        </p:txBody>
      </p:sp>
    </p:spTree>
    <p:extLst>
      <p:ext uri="{BB962C8B-B14F-4D97-AF65-F5344CB8AC3E}">
        <p14:creationId xmlns:p14="http://schemas.microsoft.com/office/powerpoint/2010/main" val="1801595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3/26/2020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3/26/2020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3/26/2020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3/26/2020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www.hrpayrollsystems.net/hris/"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www.comparehris.com/5-less-than-obvious-considerations-when-purchasing-an-hcm-saas-solution/"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710" y="1125828"/>
            <a:ext cx="8825658" cy="3329581"/>
          </a:xfrm>
        </p:spPr>
        <p:txBody>
          <a:bodyPr/>
          <a:lstStyle/>
          <a:p>
            <a:pPr lvl="0" algn="ctr" rtl="0">
              <a:spcBef>
                <a:spcPts val="0"/>
              </a:spcBef>
            </a:pPr>
            <a:r>
              <a:rPr lang="en-US" dirty="0" smtClean="0">
                <a:solidFill>
                  <a:srgbClr val="FFFF00"/>
                </a:solidFill>
              </a:rPr>
              <a:t>Human resource management </a:t>
            </a:r>
            <a:br>
              <a:rPr lang="en-US" dirty="0" smtClean="0">
                <a:solidFill>
                  <a:srgbClr val="FFFF00"/>
                </a:solidFill>
              </a:rPr>
            </a:br>
            <a:r>
              <a:rPr lang="en-US" dirty="0" smtClean="0">
                <a:solidFill>
                  <a:srgbClr val="FFFF00"/>
                </a:solidFill>
              </a:rPr>
              <a:t>(</a:t>
            </a:r>
            <a:r>
              <a:rPr lang="en-US" dirty="0" smtClean="0">
                <a:solidFill>
                  <a:srgbClr val="0070C0"/>
                </a:solidFill>
              </a:rPr>
              <a:t>HRM</a:t>
            </a:r>
            <a:r>
              <a:rPr lang="en-US" dirty="0" smtClean="0">
                <a:solidFill>
                  <a:srgbClr val="FFFF00"/>
                </a:solidFill>
              </a:rPr>
              <a:t>) </a:t>
            </a:r>
            <a:r>
              <a:rPr lang="en-US" sz="44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Job Analysis and the </a:t>
            </a:r>
            <a:br>
              <a:rPr lang="en-US" sz="44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br>
            <a:r>
              <a:rPr lang="en-US" sz="44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Talent Management Process</a:t>
            </a:r>
            <a:endParaRPr lang="ar-EG" dirty="0">
              <a:solidFill>
                <a:srgbClr val="FFFF00"/>
              </a:solidFill>
            </a:endParaRPr>
          </a:p>
        </p:txBody>
      </p:sp>
      <p:sp>
        <p:nvSpPr>
          <p:cNvPr id="3" name="Subtitle 2"/>
          <p:cNvSpPr>
            <a:spLocks noGrp="1"/>
          </p:cNvSpPr>
          <p:nvPr>
            <p:ph type="subTitle" idx="1"/>
          </p:nvPr>
        </p:nvSpPr>
        <p:spPr>
          <a:xfrm>
            <a:off x="961771" y="4455409"/>
            <a:ext cx="7821621" cy="1569757"/>
          </a:xfrm>
        </p:spPr>
        <p:txBody>
          <a:bodyPr>
            <a:noAutofit/>
          </a:bodyPr>
          <a:lstStyle/>
          <a:p>
            <a:r>
              <a:rPr lang="en-US" b="1" dirty="0" smtClean="0">
                <a:solidFill>
                  <a:srgbClr val="FF0000"/>
                </a:solidFill>
              </a:rPr>
              <a:t>2</a:t>
            </a:r>
            <a:r>
              <a:rPr lang="en-US" b="1" baseline="30000" dirty="0" smtClean="0">
                <a:solidFill>
                  <a:srgbClr val="FF0000"/>
                </a:solidFill>
              </a:rPr>
              <a:t>nd</a:t>
            </a:r>
            <a:r>
              <a:rPr lang="en-US" b="1" dirty="0" smtClean="0">
                <a:solidFill>
                  <a:srgbClr val="FF0000"/>
                </a:solidFill>
              </a:rPr>
              <a:t> year </a:t>
            </a:r>
          </a:p>
          <a:p>
            <a:r>
              <a:rPr lang="en-US" b="1" dirty="0" smtClean="0">
                <a:solidFill>
                  <a:srgbClr val="FF0000"/>
                </a:solidFill>
              </a:rPr>
              <a:t> complied and edited by : </a:t>
            </a:r>
          </a:p>
          <a:p>
            <a:r>
              <a:rPr lang="en-US" b="1" dirty="0" smtClean="0">
                <a:solidFill>
                  <a:srgbClr val="FF0000"/>
                </a:solidFill>
              </a:rPr>
              <a:t>Dr .Maha misbah </a:t>
            </a:r>
          </a:p>
          <a:p>
            <a:r>
              <a:rPr lang="en-US" b="1" dirty="0" smtClean="0">
                <a:solidFill>
                  <a:srgbClr val="92D050"/>
                </a:solidFill>
              </a:rPr>
              <a:t>English program</a:t>
            </a:r>
          </a:p>
          <a:p>
            <a:r>
              <a:rPr lang="en-US" b="1" dirty="0" smtClean="0">
                <a:solidFill>
                  <a:srgbClr val="92D050"/>
                </a:solidFill>
              </a:rPr>
              <a:t>Date </a:t>
            </a:r>
            <a:r>
              <a:rPr lang="en-US" b="1" dirty="0" smtClean="0">
                <a:solidFill>
                  <a:srgbClr val="92D050"/>
                </a:solidFill>
              </a:rPr>
              <a:t>:22/3/2020</a:t>
            </a:r>
            <a:endParaRPr lang="ar-EG" b="1" dirty="0">
              <a:solidFill>
                <a:srgbClr val="92D050"/>
              </a:solidFill>
            </a:endParaRPr>
          </a:p>
        </p:txBody>
      </p:sp>
      <p:pic>
        <p:nvPicPr>
          <p:cNvPr id="4" name="Picture 3"/>
          <p:cNvPicPr>
            <a:picLocks noChangeAspect="1"/>
          </p:cNvPicPr>
          <p:nvPr/>
        </p:nvPicPr>
        <p:blipFill>
          <a:blip r:embed="rId2"/>
          <a:stretch>
            <a:fillRect/>
          </a:stretch>
        </p:blipFill>
        <p:spPr>
          <a:xfrm>
            <a:off x="9169758" y="1328335"/>
            <a:ext cx="2910625" cy="4696831"/>
          </a:xfrm>
          <a:prstGeom prst="rect">
            <a:avLst/>
          </a:prstGeom>
        </p:spPr>
      </p:pic>
    </p:spTree>
    <p:extLst>
      <p:ext uri="{BB962C8B-B14F-4D97-AF65-F5344CB8AC3E}">
        <p14:creationId xmlns:p14="http://schemas.microsoft.com/office/powerpoint/2010/main" val="3017800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b="1"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dirty="0" smtClean="0"/>
              <a:t>4-</a:t>
            </a:r>
            <a:fld id="{E0926760-F15F-462E-8D64-749C808E0CCD}" type="slidenum">
              <a:rPr lang="en-US" smtClean="0"/>
              <a:pPr/>
              <a:t>10</a:t>
            </a:fld>
            <a:endParaRPr lang="en-US" dirty="0"/>
          </a:p>
        </p:txBody>
      </p:sp>
      <p:sp>
        <p:nvSpPr>
          <p:cNvPr id="6" name="TextBox 5"/>
          <p:cNvSpPr txBox="1"/>
          <p:nvPr/>
        </p:nvSpPr>
        <p:spPr>
          <a:xfrm>
            <a:off x="914400" y="304800"/>
            <a:ext cx="10363200" cy="5016758"/>
          </a:xfrm>
          <a:prstGeom prst="rect">
            <a:avLst/>
          </a:prstGeom>
          <a:noFill/>
        </p:spPr>
        <p:txBody>
          <a:bodyPr wrap="square" rtlCol="0">
            <a:spAutoFit/>
          </a:bodyPr>
          <a:lstStyle/>
          <a:p>
            <a:r>
              <a:rPr lang="en-US" sz="4000" b="1" i="1" dirty="0">
                <a:latin typeface="Times New Roman" pitchFamily="18" charset="0"/>
                <a:cs typeface="Times New Roman" pitchFamily="18" charset="0"/>
              </a:rPr>
              <a:t>2) Makes </a:t>
            </a:r>
            <a:r>
              <a:rPr lang="en-US" sz="4000" b="1" i="1" dirty="0">
                <a:latin typeface="Times New Roman" pitchFamily="18" charset="0"/>
                <a:cs typeface="Times New Roman" pitchFamily="18" charset="0"/>
              </a:rPr>
              <a:t>sure talent management decisions such as staffing, training, and pay </a:t>
            </a:r>
            <a:r>
              <a:rPr lang="en-US" sz="4000" b="1" i="1" dirty="0">
                <a:latin typeface="Times New Roman" pitchFamily="18" charset="0"/>
                <a:cs typeface="Times New Roman" pitchFamily="18" charset="0"/>
              </a:rPr>
              <a:t>are goal-directed</a:t>
            </a:r>
            <a:r>
              <a:rPr lang="en-US" sz="4000" b="1" i="1" dirty="0">
                <a:latin typeface="Times New Roman" pitchFamily="18" charset="0"/>
                <a:cs typeface="Times New Roman" pitchFamily="18" charset="0"/>
              </a:rPr>
              <a:t>. </a:t>
            </a:r>
            <a:endParaRPr lang="en-US" sz="4000" b="1" i="1" dirty="0">
              <a:latin typeface="Times New Roman" pitchFamily="18" charset="0"/>
              <a:cs typeface="Times New Roman" pitchFamily="18" charset="0"/>
            </a:endParaRPr>
          </a:p>
          <a:p>
            <a:endParaRPr lang="en-US" sz="4000" b="1" i="1" dirty="0">
              <a:latin typeface="Times New Roman" pitchFamily="18" charset="0"/>
              <a:cs typeface="Times New Roman" pitchFamily="18" charset="0"/>
            </a:endParaRPr>
          </a:p>
          <a:p>
            <a:r>
              <a:rPr lang="en-US" sz="4000" dirty="0">
                <a:latin typeface="Times New Roman" pitchFamily="18" charset="0"/>
                <a:cs typeface="Times New Roman" pitchFamily="18" charset="0"/>
              </a:rPr>
              <a:t>*</a:t>
            </a:r>
            <a:r>
              <a:rPr lang="en-US" sz="4000" b="1" i="1" dirty="0">
                <a:latin typeface="Times New Roman" pitchFamily="18" charset="0"/>
                <a:cs typeface="Times New Roman" pitchFamily="18" charset="0"/>
              </a:rPr>
              <a:t> Managers </a:t>
            </a:r>
            <a:r>
              <a:rPr lang="en-US" sz="4000" b="1" i="1" dirty="0">
                <a:latin typeface="Times New Roman" pitchFamily="18" charset="0"/>
                <a:cs typeface="Times New Roman" pitchFamily="18" charset="0"/>
              </a:rPr>
              <a:t>should always be asking, What recruiting, testing, </a:t>
            </a:r>
            <a:r>
              <a:rPr lang="en-US" sz="4000" b="1" i="1" dirty="0">
                <a:latin typeface="Times New Roman" pitchFamily="18" charset="0"/>
                <a:cs typeface="Times New Roman" pitchFamily="18" charset="0"/>
              </a:rPr>
              <a:t>or other </a:t>
            </a:r>
            <a:r>
              <a:rPr lang="en-US" sz="4000" b="1" i="1" dirty="0">
                <a:latin typeface="Times New Roman" pitchFamily="18" charset="0"/>
                <a:cs typeface="Times New Roman" pitchFamily="18" charset="0"/>
              </a:rPr>
              <a:t>actions should I take to produce the employee competencies we need </a:t>
            </a:r>
            <a:r>
              <a:rPr lang="en-US" sz="4000" b="1" i="1" dirty="0">
                <a:latin typeface="Times New Roman" pitchFamily="18" charset="0"/>
                <a:cs typeface="Times New Roman" pitchFamily="18" charset="0"/>
              </a:rPr>
              <a:t>to achieve </a:t>
            </a:r>
            <a:r>
              <a:rPr lang="en-US" sz="4000" b="1" i="1" dirty="0">
                <a:latin typeface="Times New Roman" pitchFamily="18" charset="0"/>
                <a:cs typeface="Times New Roman" pitchFamily="18" charset="0"/>
              </a:rPr>
              <a:t>our strategic goals?</a:t>
            </a:r>
          </a:p>
        </p:txBody>
      </p:sp>
    </p:spTree>
    <p:extLst>
      <p:ext uri="{BB962C8B-B14F-4D97-AF65-F5344CB8AC3E}">
        <p14:creationId xmlns:p14="http://schemas.microsoft.com/office/powerpoint/2010/main" val="3407325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b="1"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dirty="0" smtClean="0"/>
              <a:t>4-</a:t>
            </a:r>
            <a:fld id="{E0926760-F15F-462E-8D64-749C808E0CCD}" type="slidenum">
              <a:rPr lang="en-US" smtClean="0"/>
              <a:pPr/>
              <a:t>11</a:t>
            </a:fld>
            <a:endParaRPr lang="en-US" dirty="0"/>
          </a:p>
        </p:txBody>
      </p:sp>
      <p:sp>
        <p:nvSpPr>
          <p:cNvPr id="6" name="TextBox 5"/>
          <p:cNvSpPr txBox="1"/>
          <p:nvPr/>
        </p:nvSpPr>
        <p:spPr>
          <a:xfrm>
            <a:off x="695326" y="457201"/>
            <a:ext cx="10801349" cy="5632311"/>
          </a:xfrm>
          <a:prstGeom prst="rect">
            <a:avLst/>
          </a:prstGeom>
          <a:noFill/>
        </p:spPr>
        <p:txBody>
          <a:bodyPr wrap="square" rtlCol="0">
            <a:spAutoFit/>
          </a:bodyPr>
          <a:lstStyle/>
          <a:p>
            <a:r>
              <a:rPr lang="en-US" sz="3600" b="1" i="1" dirty="0">
                <a:latin typeface="Times New Roman" pitchFamily="18" charset="0"/>
                <a:cs typeface="Times New Roman" pitchFamily="18" charset="0"/>
              </a:rPr>
              <a:t>3) Consistently </a:t>
            </a:r>
            <a:r>
              <a:rPr lang="en-US" sz="3600" b="1" i="1" dirty="0">
                <a:latin typeface="Times New Roman" pitchFamily="18" charset="0"/>
                <a:cs typeface="Times New Roman" pitchFamily="18" charset="0"/>
              </a:rPr>
              <a:t>uses the same profile of competencies, traits, knowledge, </a:t>
            </a:r>
            <a:r>
              <a:rPr lang="en-US" sz="3600" b="1" i="1" dirty="0">
                <a:latin typeface="Times New Roman" pitchFamily="18" charset="0"/>
                <a:cs typeface="Times New Roman" pitchFamily="18" charset="0"/>
              </a:rPr>
              <a:t>and experience </a:t>
            </a:r>
            <a:r>
              <a:rPr lang="en-US" sz="3600" b="1" i="1" dirty="0">
                <a:latin typeface="Times New Roman" pitchFamily="18" charset="0"/>
                <a:cs typeface="Times New Roman" pitchFamily="18" charset="0"/>
              </a:rPr>
              <a:t>for formulating recruitment plans for a job as for making </a:t>
            </a:r>
            <a:r>
              <a:rPr lang="en-US" sz="3600" b="1" i="1" dirty="0">
                <a:latin typeface="Times New Roman" pitchFamily="18" charset="0"/>
                <a:cs typeface="Times New Roman" pitchFamily="18" charset="0"/>
              </a:rPr>
              <a:t>selection, training</a:t>
            </a:r>
            <a:r>
              <a:rPr lang="en-US" sz="3600" b="1" i="1" dirty="0">
                <a:latin typeface="Times New Roman" pitchFamily="18" charset="0"/>
                <a:cs typeface="Times New Roman" pitchFamily="18" charset="0"/>
              </a:rPr>
              <a:t>, appraisal, and payment decisions for it. </a:t>
            </a:r>
            <a:endParaRPr lang="en-US" sz="3600" b="1" i="1" dirty="0">
              <a:latin typeface="Times New Roman" pitchFamily="18" charset="0"/>
              <a:cs typeface="Times New Roman" pitchFamily="18" charset="0"/>
            </a:endParaRPr>
          </a:p>
          <a:p>
            <a:endParaRPr lang="en-US" sz="3600" b="1" i="1" dirty="0">
              <a:latin typeface="Times New Roman" pitchFamily="18" charset="0"/>
              <a:cs typeface="Times New Roman" pitchFamily="18" charset="0"/>
            </a:endParaRPr>
          </a:p>
          <a:p>
            <a:r>
              <a:rPr lang="en-US" sz="3600" b="1" i="1" dirty="0">
                <a:latin typeface="Times New Roman" pitchFamily="18" charset="0"/>
                <a:cs typeface="Times New Roman" pitchFamily="18" charset="0"/>
              </a:rPr>
              <a:t>EX: Ask selection interview questions to determine if the candidate has the knowledge and skills to do </a:t>
            </a:r>
            <a:r>
              <a:rPr lang="en-US" sz="3600" b="1" i="1" dirty="0">
                <a:latin typeface="Times New Roman" pitchFamily="18" charset="0"/>
                <a:cs typeface="Times New Roman" pitchFamily="18" charset="0"/>
              </a:rPr>
              <a:t>the job, and then train and appraise the employee based on whether he or </a:t>
            </a:r>
            <a:r>
              <a:rPr lang="en-US" sz="3600" b="1" i="1" dirty="0">
                <a:latin typeface="Times New Roman" pitchFamily="18" charset="0"/>
                <a:cs typeface="Times New Roman" pitchFamily="18" charset="0"/>
              </a:rPr>
              <a:t>she shows </a:t>
            </a:r>
            <a:r>
              <a:rPr lang="en-US" sz="3600" b="1" i="1" dirty="0">
                <a:latin typeface="Times New Roman" pitchFamily="18" charset="0"/>
                <a:cs typeface="Times New Roman" pitchFamily="18" charset="0"/>
              </a:rPr>
              <a:t>mastery of that knowledge and skills.</a:t>
            </a:r>
          </a:p>
        </p:txBody>
      </p:sp>
    </p:spTree>
    <p:extLst>
      <p:ext uri="{BB962C8B-B14F-4D97-AF65-F5344CB8AC3E}">
        <p14:creationId xmlns:p14="http://schemas.microsoft.com/office/powerpoint/2010/main" val="300527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b="1"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dirty="0" smtClean="0"/>
              <a:t>4-</a:t>
            </a:r>
            <a:fld id="{E0926760-F15F-462E-8D64-749C808E0CCD}" type="slidenum">
              <a:rPr lang="en-US" smtClean="0"/>
              <a:pPr/>
              <a:t>12</a:t>
            </a:fld>
            <a:endParaRPr lang="en-US" dirty="0"/>
          </a:p>
        </p:txBody>
      </p:sp>
      <p:sp>
        <p:nvSpPr>
          <p:cNvPr id="6" name="TextBox 5"/>
          <p:cNvSpPr txBox="1"/>
          <p:nvPr/>
        </p:nvSpPr>
        <p:spPr>
          <a:xfrm>
            <a:off x="914400" y="457201"/>
            <a:ext cx="10363200" cy="5632311"/>
          </a:xfrm>
          <a:prstGeom prst="rect">
            <a:avLst/>
          </a:prstGeom>
          <a:noFill/>
        </p:spPr>
        <p:txBody>
          <a:bodyPr wrap="square" rtlCol="0">
            <a:spAutoFit/>
          </a:bodyPr>
          <a:lstStyle/>
          <a:p>
            <a:r>
              <a:rPr lang="en-US" sz="4000" b="1" i="1" dirty="0">
                <a:latin typeface="Times New Roman" pitchFamily="18" charset="0"/>
                <a:cs typeface="Times New Roman" pitchFamily="18" charset="0"/>
              </a:rPr>
              <a:t>4) Actively </a:t>
            </a:r>
            <a:r>
              <a:rPr lang="en-US" sz="4000" b="1" i="1" dirty="0">
                <a:latin typeface="Times New Roman" pitchFamily="18" charset="0"/>
                <a:cs typeface="Times New Roman" pitchFamily="18" charset="0"/>
              </a:rPr>
              <a:t>segments and proactively manages employees. Taking a talent </a:t>
            </a:r>
            <a:r>
              <a:rPr lang="en-US" sz="4000" b="1" i="1" dirty="0">
                <a:latin typeface="Times New Roman" pitchFamily="18" charset="0"/>
                <a:cs typeface="Times New Roman" pitchFamily="18" charset="0"/>
              </a:rPr>
              <a:t>management approach </a:t>
            </a:r>
            <a:r>
              <a:rPr lang="en-US" sz="4000" b="1" i="1" dirty="0">
                <a:latin typeface="Times New Roman" pitchFamily="18" charset="0"/>
                <a:cs typeface="Times New Roman" pitchFamily="18" charset="0"/>
              </a:rPr>
              <a:t>requires that employers proactively manage their </a:t>
            </a:r>
            <a:r>
              <a:rPr lang="en-US" sz="4000" b="1" i="1" dirty="0">
                <a:latin typeface="Times New Roman" pitchFamily="18" charset="0"/>
                <a:cs typeface="Times New Roman" pitchFamily="18" charset="0"/>
              </a:rPr>
              <a:t>employees recruitment</a:t>
            </a:r>
            <a:r>
              <a:rPr lang="en-US" sz="4000" b="1" i="1" dirty="0">
                <a:latin typeface="Times New Roman" pitchFamily="18" charset="0"/>
                <a:cs typeface="Times New Roman" pitchFamily="18" charset="0"/>
              </a:rPr>
              <a:t>, selection, development, and rewards</a:t>
            </a:r>
            <a:r>
              <a:rPr lang="en-US" sz="4000" b="1" i="1" dirty="0">
                <a:latin typeface="Times New Roman" pitchFamily="18" charset="0"/>
                <a:cs typeface="Times New Roman" pitchFamily="18" charset="0"/>
              </a:rPr>
              <a:t>. </a:t>
            </a:r>
          </a:p>
          <a:p>
            <a:endParaRPr lang="en-US" sz="4000" b="1" i="1" dirty="0">
              <a:latin typeface="Times New Roman" pitchFamily="18" charset="0"/>
              <a:cs typeface="Times New Roman" pitchFamily="18" charset="0"/>
            </a:endParaRPr>
          </a:p>
          <a:p>
            <a:r>
              <a:rPr lang="en-US" sz="4000" b="1" i="1" dirty="0">
                <a:latin typeface="Times New Roman" pitchFamily="18" charset="0"/>
                <a:cs typeface="Times New Roman" pitchFamily="18" charset="0"/>
              </a:rPr>
              <a:t>EX: IBM segmented its </a:t>
            </a:r>
            <a:r>
              <a:rPr lang="en-US" sz="4000" b="1" i="1" dirty="0">
                <a:latin typeface="Times New Roman" pitchFamily="18" charset="0"/>
                <a:cs typeface="Times New Roman" pitchFamily="18" charset="0"/>
              </a:rPr>
              <a:t>employees into three main groups (executive and technical employees</a:t>
            </a:r>
            <a:r>
              <a:rPr lang="en-US" sz="4000" b="1" i="1" dirty="0">
                <a:latin typeface="Times New Roman" pitchFamily="18" charset="0"/>
                <a:cs typeface="Times New Roman" pitchFamily="18" charset="0"/>
              </a:rPr>
              <a:t>, managers, and </a:t>
            </a:r>
            <a:r>
              <a:rPr lang="en-US" sz="4000" b="1" i="1" dirty="0">
                <a:latin typeface="Times New Roman" pitchFamily="18" charset="0"/>
                <a:cs typeface="Times New Roman" pitchFamily="18" charset="0"/>
              </a:rPr>
              <a:t>rank and file).</a:t>
            </a:r>
          </a:p>
        </p:txBody>
      </p:sp>
    </p:spTree>
    <p:extLst>
      <p:ext uri="{BB962C8B-B14F-4D97-AF65-F5344CB8AC3E}">
        <p14:creationId xmlns:p14="http://schemas.microsoft.com/office/powerpoint/2010/main" val="25198636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b="1"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dirty="0" smtClean="0"/>
              <a:t>4-</a:t>
            </a:r>
            <a:fld id="{E0926760-F15F-462E-8D64-749C808E0CCD}" type="slidenum">
              <a:rPr lang="en-US" smtClean="0"/>
              <a:pPr/>
              <a:t>13</a:t>
            </a:fld>
            <a:endParaRPr lang="en-US" dirty="0"/>
          </a:p>
        </p:txBody>
      </p:sp>
      <p:sp>
        <p:nvSpPr>
          <p:cNvPr id="6" name="TextBox 5"/>
          <p:cNvSpPr txBox="1"/>
          <p:nvPr/>
        </p:nvSpPr>
        <p:spPr>
          <a:xfrm>
            <a:off x="914400" y="457201"/>
            <a:ext cx="10363200" cy="5632311"/>
          </a:xfrm>
          <a:prstGeom prst="rect">
            <a:avLst/>
          </a:prstGeom>
          <a:noFill/>
        </p:spPr>
        <p:txBody>
          <a:bodyPr wrap="square" rtlCol="0">
            <a:spAutoFit/>
          </a:bodyPr>
          <a:lstStyle/>
          <a:p>
            <a:r>
              <a:rPr lang="en-US" sz="3600" b="1" i="1" dirty="0">
                <a:latin typeface="Times New Roman" pitchFamily="18" charset="0"/>
                <a:cs typeface="Times New Roman" pitchFamily="18" charset="0"/>
              </a:rPr>
              <a:t>5) Integrates/coordinates </a:t>
            </a:r>
            <a:r>
              <a:rPr lang="en-US" sz="3600" b="1" i="1" dirty="0">
                <a:latin typeface="Times New Roman" pitchFamily="18" charset="0"/>
                <a:cs typeface="Times New Roman" pitchFamily="18" charset="0"/>
              </a:rPr>
              <a:t>all the talent management functions. </a:t>
            </a:r>
            <a:endParaRPr lang="en-US" sz="3600" b="1" i="1" dirty="0">
              <a:latin typeface="Times New Roman" pitchFamily="18" charset="0"/>
              <a:cs typeface="Times New Roman" pitchFamily="18" charset="0"/>
            </a:endParaRPr>
          </a:p>
          <a:p>
            <a:endParaRPr lang="en-US" sz="3600" b="1" i="1" dirty="0">
              <a:latin typeface="Times New Roman" pitchFamily="18" charset="0"/>
              <a:cs typeface="Times New Roman" pitchFamily="18" charset="0"/>
            </a:endParaRPr>
          </a:p>
          <a:p>
            <a:r>
              <a:rPr lang="en-US" sz="3600" b="1" i="1" dirty="0">
                <a:latin typeface="Times New Roman" pitchFamily="18" charset="0"/>
                <a:cs typeface="Times New Roman" pitchFamily="18" charset="0"/>
              </a:rPr>
              <a:t>* Finally</a:t>
            </a:r>
            <a:r>
              <a:rPr lang="en-US" sz="3600" b="1" i="1" dirty="0">
                <a:latin typeface="Times New Roman" pitchFamily="18" charset="0"/>
                <a:cs typeface="Times New Roman" pitchFamily="18" charset="0"/>
              </a:rPr>
              <a:t>, an </a:t>
            </a:r>
            <a:r>
              <a:rPr lang="en-US" sz="3600" b="1" i="1" dirty="0">
                <a:latin typeface="Times New Roman" pitchFamily="18" charset="0"/>
                <a:cs typeface="Times New Roman" pitchFamily="18" charset="0"/>
              </a:rPr>
              <a:t>effective talent </a:t>
            </a:r>
            <a:r>
              <a:rPr lang="en-US" sz="3600" b="1" i="1" dirty="0">
                <a:latin typeface="Times New Roman" pitchFamily="18" charset="0"/>
                <a:cs typeface="Times New Roman" pitchFamily="18" charset="0"/>
              </a:rPr>
              <a:t>management process integrates the underlying talent </a:t>
            </a:r>
            <a:r>
              <a:rPr lang="en-US" sz="3600" b="1" i="1" dirty="0">
                <a:latin typeface="Times New Roman" pitchFamily="18" charset="0"/>
                <a:cs typeface="Times New Roman" pitchFamily="18" charset="0"/>
              </a:rPr>
              <a:t>management activities </a:t>
            </a:r>
            <a:r>
              <a:rPr lang="en-US" sz="3600" b="1" i="1" dirty="0">
                <a:latin typeface="Times New Roman" pitchFamily="18" charset="0"/>
                <a:cs typeface="Times New Roman" pitchFamily="18" charset="0"/>
              </a:rPr>
              <a:t>such as recruiting, developing, and compensating employees. </a:t>
            </a:r>
            <a:endParaRPr lang="en-US" sz="3600" b="1" i="1" dirty="0">
              <a:latin typeface="Times New Roman" pitchFamily="18" charset="0"/>
              <a:cs typeface="Times New Roman" pitchFamily="18" charset="0"/>
            </a:endParaRPr>
          </a:p>
          <a:p>
            <a:endParaRPr lang="en-US" sz="3600" b="1" i="1" dirty="0">
              <a:latin typeface="Times New Roman" pitchFamily="18" charset="0"/>
              <a:cs typeface="Times New Roman" pitchFamily="18" charset="0"/>
            </a:endParaRPr>
          </a:p>
          <a:p>
            <a:r>
              <a:rPr lang="en-US" sz="3600" b="1" i="1" dirty="0">
                <a:latin typeface="Times New Roman" pitchFamily="18" charset="0"/>
                <a:cs typeface="Times New Roman" pitchFamily="18" charset="0"/>
              </a:rPr>
              <a:t>EX: Performance </a:t>
            </a:r>
            <a:r>
              <a:rPr lang="en-US" sz="3600" b="1" i="1" dirty="0">
                <a:latin typeface="Times New Roman" pitchFamily="18" charset="0"/>
                <a:cs typeface="Times New Roman" pitchFamily="18" charset="0"/>
              </a:rPr>
              <a:t>appraisals should </a:t>
            </a:r>
            <a:r>
              <a:rPr lang="en-US" sz="3600" b="1" i="1" dirty="0">
                <a:latin typeface="Times New Roman" pitchFamily="18" charset="0"/>
                <a:cs typeface="Times New Roman" pitchFamily="18" charset="0"/>
              </a:rPr>
              <a:t>generate </a:t>
            </a:r>
            <a:r>
              <a:rPr lang="en-US" sz="3600" b="1" i="1" dirty="0">
                <a:latin typeface="Times New Roman" pitchFamily="18" charset="0"/>
                <a:cs typeface="Times New Roman" pitchFamily="18" charset="0"/>
              </a:rPr>
              <a:t>the required employee training</a:t>
            </a:r>
            <a:r>
              <a:rPr lang="en-US" sz="3600" b="1" i="1" dirty="0">
                <a:latin typeface="Times New Roman" pitchFamily="18" charset="0"/>
                <a:cs typeface="Times New Roman" pitchFamily="18" charset="0"/>
              </a:rPr>
              <a:t>.</a:t>
            </a:r>
            <a:endParaRPr lang="en-US" sz="3600" b="1" i="1" dirty="0">
              <a:latin typeface="Times New Roman" pitchFamily="18" charset="0"/>
              <a:cs typeface="Times New Roman" pitchFamily="18" charset="0"/>
            </a:endParaRPr>
          </a:p>
        </p:txBody>
      </p:sp>
    </p:spTree>
    <p:extLst>
      <p:ext uri="{BB962C8B-B14F-4D97-AF65-F5344CB8AC3E}">
        <p14:creationId xmlns:p14="http://schemas.microsoft.com/office/powerpoint/2010/main" val="2602807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b="1"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dirty="0" smtClean="0"/>
              <a:t>4-</a:t>
            </a:r>
            <a:fld id="{E0926760-F15F-462E-8D64-749C808E0CCD}" type="slidenum">
              <a:rPr lang="en-US" smtClean="0"/>
              <a:pPr/>
              <a:t>14</a:t>
            </a:fld>
            <a:endParaRPr lang="en-US" dirty="0"/>
          </a:p>
        </p:txBody>
      </p:sp>
      <p:sp>
        <p:nvSpPr>
          <p:cNvPr id="6" name="TextBox 5"/>
          <p:cNvSpPr txBox="1"/>
          <p:nvPr/>
        </p:nvSpPr>
        <p:spPr>
          <a:xfrm>
            <a:off x="914400" y="457201"/>
            <a:ext cx="10363200" cy="5078313"/>
          </a:xfrm>
          <a:prstGeom prst="rect">
            <a:avLst/>
          </a:prstGeom>
          <a:noFill/>
        </p:spPr>
        <p:txBody>
          <a:bodyPr wrap="square" rtlCol="0">
            <a:spAutoFit/>
          </a:bodyPr>
          <a:lstStyle/>
          <a:p>
            <a:r>
              <a:rPr lang="en-US" sz="3600" dirty="0">
                <a:latin typeface="Times New Roman" pitchFamily="18" charset="0"/>
                <a:cs typeface="Times New Roman" pitchFamily="18" charset="0"/>
              </a:rPr>
              <a:t>* </a:t>
            </a:r>
            <a:r>
              <a:rPr lang="en-US" sz="3600" b="1" i="1" dirty="0">
                <a:latin typeface="Times New Roman" pitchFamily="18" charset="0"/>
                <a:cs typeface="Times New Roman" pitchFamily="18" charset="0"/>
              </a:rPr>
              <a:t>One simple way to achieve such integration is for HR managers to meet as a </a:t>
            </a:r>
            <a:r>
              <a:rPr lang="en-US" sz="3600" b="1" i="1" dirty="0">
                <a:latin typeface="Times New Roman" pitchFamily="18" charset="0"/>
                <a:cs typeface="Times New Roman" pitchFamily="18" charset="0"/>
              </a:rPr>
              <a:t>team to </a:t>
            </a:r>
            <a:r>
              <a:rPr lang="en-US" sz="3600" b="1" i="1" dirty="0">
                <a:latin typeface="Times New Roman" pitchFamily="18" charset="0"/>
                <a:cs typeface="Times New Roman" pitchFamily="18" charset="0"/>
              </a:rPr>
              <a:t>visualize and discuss how to coordinate activities like testing, appraising, </a:t>
            </a:r>
            <a:r>
              <a:rPr lang="en-US" sz="3600" b="1" i="1" dirty="0">
                <a:latin typeface="Times New Roman" pitchFamily="18" charset="0"/>
                <a:cs typeface="Times New Roman" pitchFamily="18" charset="0"/>
              </a:rPr>
              <a:t>and training</a:t>
            </a:r>
            <a:r>
              <a:rPr lang="en-US" sz="3600" b="1" i="1" dirty="0">
                <a:latin typeface="Times New Roman" pitchFamily="18" charset="0"/>
                <a:cs typeface="Times New Roman" pitchFamily="18" charset="0"/>
              </a:rPr>
              <a:t>. </a:t>
            </a:r>
            <a:r>
              <a:rPr lang="en-US" sz="3600" dirty="0">
                <a:latin typeface="Times New Roman" pitchFamily="18" charset="0"/>
                <a:cs typeface="Times New Roman" pitchFamily="18" charset="0"/>
              </a:rPr>
              <a:t>(</a:t>
            </a:r>
            <a:r>
              <a:rPr lang="en-US" sz="3600" b="1" i="1" u="sng" dirty="0">
                <a:latin typeface="Times New Roman" pitchFamily="18" charset="0"/>
                <a:cs typeface="Times New Roman" pitchFamily="18" charset="0"/>
              </a:rPr>
              <a:t>EX: </a:t>
            </a:r>
            <a:r>
              <a:rPr lang="en-US" sz="3600" i="1" dirty="0">
                <a:latin typeface="Times New Roman" pitchFamily="18" charset="0"/>
                <a:cs typeface="Times New Roman" pitchFamily="18" charset="0"/>
              </a:rPr>
              <a:t>They make sure the firm is using the same skills profile </a:t>
            </a:r>
            <a:r>
              <a:rPr lang="en-US" sz="3600" i="1" dirty="0">
                <a:latin typeface="Times New Roman" pitchFamily="18" charset="0"/>
                <a:cs typeface="Times New Roman" pitchFamily="18" charset="0"/>
              </a:rPr>
              <a:t>to recruit</a:t>
            </a:r>
            <a:r>
              <a:rPr lang="en-US" sz="3600" i="1" dirty="0">
                <a:latin typeface="Times New Roman" pitchFamily="18" charset="0"/>
                <a:cs typeface="Times New Roman" pitchFamily="18" charset="0"/>
              </a:rPr>
              <a:t>, as to select, train, and appraise for a particular </a:t>
            </a:r>
            <a:r>
              <a:rPr lang="en-US" sz="3600" i="1" dirty="0">
                <a:latin typeface="Times New Roman" pitchFamily="18" charset="0"/>
                <a:cs typeface="Times New Roman" pitchFamily="18" charset="0"/>
              </a:rPr>
              <a:t>job</a:t>
            </a:r>
            <a:r>
              <a:rPr lang="en-US" sz="3600" dirty="0">
                <a:latin typeface="Times New Roman" pitchFamily="18" charset="0"/>
                <a:cs typeface="Times New Roman" pitchFamily="18" charset="0"/>
              </a:rPr>
              <a:t>). </a:t>
            </a:r>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r>
              <a:rPr lang="en-US" sz="3600" dirty="0">
                <a:latin typeface="Times New Roman" pitchFamily="18" charset="0"/>
                <a:cs typeface="Times New Roman" pitchFamily="18" charset="0"/>
              </a:rPr>
              <a:t>* </a:t>
            </a:r>
            <a:r>
              <a:rPr lang="en-US" sz="3600" b="1" i="1" dirty="0">
                <a:latin typeface="Times New Roman" pitchFamily="18" charset="0"/>
                <a:cs typeface="Times New Roman" pitchFamily="18" charset="0"/>
              </a:rPr>
              <a:t>Another way to coordinate these activities is by using information technology.</a:t>
            </a:r>
          </a:p>
        </p:txBody>
      </p:sp>
    </p:spTree>
    <p:extLst>
      <p:ext uri="{BB962C8B-B14F-4D97-AF65-F5344CB8AC3E}">
        <p14:creationId xmlns:p14="http://schemas.microsoft.com/office/powerpoint/2010/main" val="1336250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dirty="0" smtClean="0"/>
              <a:t>4-</a:t>
            </a:r>
            <a:fld id="{E0926760-F15F-462E-8D64-749C808E0CCD}" type="slidenum">
              <a:rPr lang="en-US" smtClean="0"/>
              <a:pPr/>
              <a:t>15</a:t>
            </a:fld>
            <a:endParaRPr lang="en-US" dirty="0"/>
          </a:p>
        </p:txBody>
      </p:sp>
      <p:sp>
        <p:nvSpPr>
          <p:cNvPr id="5" name="TextBox 4"/>
          <p:cNvSpPr txBox="1"/>
          <p:nvPr/>
        </p:nvSpPr>
        <p:spPr>
          <a:xfrm>
            <a:off x="838201" y="152400"/>
            <a:ext cx="10506075" cy="5878532"/>
          </a:xfrm>
          <a:prstGeom prst="rect">
            <a:avLst/>
          </a:prstGeom>
          <a:noFill/>
        </p:spPr>
        <p:txBody>
          <a:bodyPr wrap="square" rtlCol="0">
            <a:spAutoFit/>
          </a:bodyPr>
          <a:lstStyle/>
          <a:p>
            <a:pPr algn="ctr"/>
            <a:r>
              <a:rPr lang="en-US" sz="4000" b="1" dirty="0">
                <a:solidFill>
                  <a:schemeClr val="accent4"/>
                </a:solidFill>
                <a:effectLst>
                  <a:outerShdw blurRad="38100" dist="38100" dir="2700000" algn="tl">
                    <a:srgbClr val="000000">
                      <a:alpha val="43137"/>
                    </a:srgbClr>
                  </a:outerShdw>
                </a:effectLst>
                <a:latin typeface="Times New Roman" pitchFamily="18" charset="0"/>
                <a:cs typeface="Times New Roman" pitchFamily="18" charset="0"/>
              </a:rPr>
              <a:t>The Talent Management Process</a:t>
            </a:r>
            <a:endParaRPr lang="en-US" sz="4000" b="1" dirty="0">
              <a:solidFill>
                <a:schemeClr val="accent4"/>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2800" b="1" i="1" dirty="0">
              <a:latin typeface="Times New Roman" pitchFamily="18" charset="0"/>
              <a:cs typeface="Times New Roman" pitchFamily="18" charset="0"/>
            </a:endParaRPr>
          </a:p>
          <a:p>
            <a:r>
              <a:rPr lang="en-US" sz="2800" b="1" i="1" dirty="0">
                <a:latin typeface="Times New Roman" pitchFamily="18" charset="0"/>
                <a:cs typeface="Times New Roman" pitchFamily="18" charset="0"/>
              </a:rPr>
              <a:t>1) Decide </a:t>
            </a:r>
            <a:r>
              <a:rPr lang="en-US" sz="2800" b="1" i="1" dirty="0">
                <a:latin typeface="Times New Roman" pitchFamily="18" charset="0"/>
                <a:cs typeface="Times New Roman" pitchFamily="18" charset="0"/>
              </a:rPr>
              <a:t>what positions to fill, through job analysis, personnel planning, </a:t>
            </a:r>
            <a:r>
              <a:rPr lang="en-US" sz="2800" b="1" i="1" dirty="0">
                <a:latin typeface="Times New Roman" pitchFamily="18" charset="0"/>
                <a:cs typeface="Times New Roman" pitchFamily="18" charset="0"/>
              </a:rPr>
              <a:t>and forecasting</a:t>
            </a:r>
            <a:r>
              <a:rPr lang="en-US" sz="2800" b="1" i="1" dirty="0">
                <a:latin typeface="Times New Roman" pitchFamily="18" charset="0"/>
                <a:cs typeface="Times New Roman" pitchFamily="18" charset="0"/>
              </a:rPr>
              <a:t>.</a:t>
            </a:r>
          </a:p>
          <a:p>
            <a:endParaRPr lang="en-US" sz="2800" b="1" i="1" dirty="0">
              <a:latin typeface="Times New Roman" pitchFamily="18" charset="0"/>
              <a:cs typeface="Times New Roman" pitchFamily="18" charset="0"/>
            </a:endParaRPr>
          </a:p>
          <a:p>
            <a:r>
              <a:rPr lang="en-US" sz="2800" b="1" i="1" dirty="0">
                <a:latin typeface="Times New Roman" pitchFamily="18" charset="0"/>
                <a:cs typeface="Times New Roman" pitchFamily="18" charset="0"/>
              </a:rPr>
              <a:t>2) Build </a:t>
            </a:r>
            <a:r>
              <a:rPr lang="en-US" sz="2800" b="1" i="1" dirty="0">
                <a:latin typeface="Times New Roman" pitchFamily="18" charset="0"/>
                <a:cs typeface="Times New Roman" pitchFamily="18" charset="0"/>
              </a:rPr>
              <a:t>a pool of job candidates, by recruiting internal or external candidates.</a:t>
            </a:r>
          </a:p>
          <a:p>
            <a:endParaRPr lang="en-US" sz="2800" b="1" i="1" dirty="0">
              <a:latin typeface="Times New Roman" pitchFamily="18" charset="0"/>
              <a:cs typeface="Times New Roman" pitchFamily="18" charset="0"/>
            </a:endParaRPr>
          </a:p>
          <a:p>
            <a:r>
              <a:rPr lang="en-US" sz="2800" b="1" i="1" dirty="0">
                <a:latin typeface="Times New Roman" pitchFamily="18" charset="0"/>
                <a:cs typeface="Times New Roman" pitchFamily="18" charset="0"/>
              </a:rPr>
              <a:t>3) Have </a:t>
            </a:r>
            <a:r>
              <a:rPr lang="en-US" sz="2800" b="1" i="1" dirty="0">
                <a:latin typeface="Times New Roman" pitchFamily="18" charset="0"/>
                <a:cs typeface="Times New Roman" pitchFamily="18" charset="0"/>
              </a:rPr>
              <a:t>candidates complete application forms and perhaps undergo initial </a:t>
            </a:r>
            <a:r>
              <a:rPr lang="en-US" sz="2800" b="1" i="1" dirty="0">
                <a:latin typeface="Times New Roman" pitchFamily="18" charset="0"/>
                <a:cs typeface="Times New Roman" pitchFamily="18" charset="0"/>
              </a:rPr>
              <a:t>screening (examination) Interviews</a:t>
            </a:r>
            <a:r>
              <a:rPr lang="en-US" sz="2800" b="1" i="1" dirty="0">
                <a:latin typeface="Times New Roman" pitchFamily="18" charset="0"/>
                <a:cs typeface="Times New Roman" pitchFamily="18" charset="0"/>
              </a:rPr>
              <a:t>.</a:t>
            </a:r>
          </a:p>
          <a:p>
            <a:endParaRPr lang="en-US" sz="2800" b="1" i="1" dirty="0">
              <a:latin typeface="Times New Roman" pitchFamily="18" charset="0"/>
              <a:cs typeface="Times New Roman" pitchFamily="18" charset="0"/>
            </a:endParaRPr>
          </a:p>
          <a:p>
            <a:r>
              <a:rPr lang="en-US" sz="2800" b="1" i="1" dirty="0">
                <a:latin typeface="Times New Roman" pitchFamily="18" charset="0"/>
                <a:cs typeface="Times New Roman" pitchFamily="18" charset="0"/>
              </a:rPr>
              <a:t>4) Use </a:t>
            </a:r>
            <a:r>
              <a:rPr lang="en-US" sz="2800" b="1" i="1" dirty="0">
                <a:latin typeface="Times New Roman" pitchFamily="18" charset="0"/>
                <a:cs typeface="Times New Roman" pitchFamily="18" charset="0"/>
              </a:rPr>
              <a:t>selection tools like tests, interviews, background checks, and physical exams </a:t>
            </a:r>
            <a:r>
              <a:rPr lang="en-US" sz="2800" b="1" i="1" dirty="0">
                <a:latin typeface="Times New Roman" pitchFamily="18" charset="0"/>
                <a:cs typeface="Times New Roman" pitchFamily="18" charset="0"/>
              </a:rPr>
              <a:t>to identify </a:t>
            </a:r>
            <a:r>
              <a:rPr lang="en-US" sz="2800" b="1" i="1" dirty="0">
                <a:latin typeface="Times New Roman" pitchFamily="18" charset="0"/>
                <a:cs typeface="Times New Roman" pitchFamily="18" charset="0"/>
              </a:rPr>
              <a:t>viable candidates</a:t>
            </a:r>
            <a:r>
              <a:rPr lang="en-US" sz="2800" b="1" i="1" dirty="0">
                <a:latin typeface="Times New Roman" pitchFamily="18" charset="0"/>
                <a:cs typeface="Times New Roman" pitchFamily="18" charset="0"/>
              </a:rPr>
              <a:t>.</a:t>
            </a:r>
            <a:endParaRPr lang="en-US" sz="2800" b="1" i="1" dirty="0">
              <a:latin typeface="Times New Roman" pitchFamily="18" charset="0"/>
              <a:cs typeface="Times New Roman" pitchFamily="18" charset="0"/>
            </a:endParaRPr>
          </a:p>
        </p:txBody>
      </p:sp>
    </p:spTree>
    <p:extLst>
      <p:ext uri="{BB962C8B-B14F-4D97-AF65-F5344CB8AC3E}">
        <p14:creationId xmlns:p14="http://schemas.microsoft.com/office/powerpoint/2010/main" val="2565445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b="1"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dirty="0" smtClean="0"/>
              <a:t>4-</a:t>
            </a:r>
            <a:fld id="{E0926760-F15F-462E-8D64-749C808E0CCD}" type="slidenum">
              <a:rPr lang="en-US" smtClean="0"/>
              <a:pPr/>
              <a:t>16</a:t>
            </a:fld>
            <a:endParaRPr lang="en-US" dirty="0"/>
          </a:p>
        </p:txBody>
      </p:sp>
      <p:sp>
        <p:nvSpPr>
          <p:cNvPr id="5" name="TextBox 4"/>
          <p:cNvSpPr txBox="1"/>
          <p:nvPr/>
        </p:nvSpPr>
        <p:spPr>
          <a:xfrm>
            <a:off x="1143001" y="457201"/>
            <a:ext cx="9829799" cy="6001643"/>
          </a:xfrm>
          <a:prstGeom prst="rect">
            <a:avLst/>
          </a:prstGeom>
          <a:noFill/>
        </p:spPr>
        <p:txBody>
          <a:bodyPr wrap="square" rtlCol="0">
            <a:spAutoFit/>
          </a:bodyPr>
          <a:lstStyle/>
          <a:p>
            <a:pPr algn="ctr"/>
            <a:r>
              <a:rPr lang="en-US" sz="4800" b="1" dirty="0">
                <a:solidFill>
                  <a:schemeClr val="accent4"/>
                </a:solidFill>
                <a:effectLst>
                  <a:outerShdw blurRad="38100" dist="38100" dir="2700000" algn="tl">
                    <a:srgbClr val="000000">
                      <a:alpha val="43137"/>
                    </a:srgbClr>
                  </a:outerShdw>
                </a:effectLst>
                <a:latin typeface="Times New Roman" pitchFamily="18" charset="0"/>
                <a:cs typeface="Times New Roman" pitchFamily="18" charset="0"/>
              </a:rPr>
              <a:t>The Talent Management Process</a:t>
            </a:r>
          </a:p>
          <a:p>
            <a:endParaRPr lang="en-US" sz="4800" b="1" dirty="0">
              <a:solidFill>
                <a:schemeClr val="accent4"/>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3200" b="1" i="1" dirty="0">
                <a:latin typeface="Times New Roman" pitchFamily="18" charset="0"/>
                <a:cs typeface="Times New Roman" pitchFamily="18" charset="0"/>
              </a:rPr>
              <a:t>5) Decide to whom to make an offer.</a:t>
            </a:r>
          </a:p>
          <a:p>
            <a:endParaRPr lang="en-US" sz="3200" b="1" i="1" dirty="0">
              <a:latin typeface="Times New Roman" pitchFamily="18" charset="0"/>
              <a:cs typeface="Times New Roman" pitchFamily="18" charset="0"/>
            </a:endParaRPr>
          </a:p>
          <a:p>
            <a:r>
              <a:rPr lang="en-US" sz="3200" b="1" i="1" dirty="0">
                <a:latin typeface="Times New Roman" pitchFamily="18" charset="0"/>
                <a:cs typeface="Times New Roman" pitchFamily="18" charset="0"/>
              </a:rPr>
              <a:t>6) Orient, train, and develop employees to provide them with the competencies </a:t>
            </a:r>
            <a:r>
              <a:rPr lang="en-US" sz="3200" b="1" i="1" dirty="0">
                <a:latin typeface="Times New Roman" pitchFamily="18" charset="0"/>
                <a:cs typeface="Times New Roman" pitchFamily="18" charset="0"/>
              </a:rPr>
              <a:t>they need </a:t>
            </a:r>
            <a:r>
              <a:rPr lang="en-US" sz="3200" b="1" i="1" dirty="0">
                <a:latin typeface="Times New Roman" pitchFamily="18" charset="0"/>
                <a:cs typeface="Times New Roman" pitchFamily="18" charset="0"/>
              </a:rPr>
              <a:t>to do their jobs.</a:t>
            </a:r>
          </a:p>
          <a:p>
            <a:endParaRPr lang="en-US" sz="3200" b="1" i="1" dirty="0">
              <a:latin typeface="Times New Roman" pitchFamily="18" charset="0"/>
              <a:cs typeface="Times New Roman" pitchFamily="18" charset="0"/>
            </a:endParaRPr>
          </a:p>
          <a:p>
            <a:r>
              <a:rPr lang="en-US" sz="3200" b="1" i="1" dirty="0">
                <a:latin typeface="Times New Roman" pitchFamily="18" charset="0"/>
                <a:cs typeface="Times New Roman" pitchFamily="18" charset="0"/>
              </a:rPr>
              <a:t>7) Appraise employees to assess how they re doing.</a:t>
            </a:r>
          </a:p>
          <a:p>
            <a:endParaRPr lang="en-US" sz="3200" b="1" i="1" dirty="0">
              <a:latin typeface="Times New Roman" pitchFamily="18" charset="0"/>
              <a:cs typeface="Times New Roman" pitchFamily="18" charset="0"/>
            </a:endParaRPr>
          </a:p>
          <a:p>
            <a:r>
              <a:rPr lang="en-US" sz="3200" b="1" i="1" dirty="0">
                <a:latin typeface="Times New Roman" pitchFamily="18" charset="0"/>
                <a:cs typeface="Times New Roman" pitchFamily="18" charset="0"/>
              </a:rPr>
              <a:t>8) Reward and compensate employees to maintain their motivation.</a:t>
            </a:r>
          </a:p>
        </p:txBody>
      </p:sp>
    </p:spTree>
    <p:extLst>
      <p:ext uri="{BB962C8B-B14F-4D97-AF65-F5344CB8AC3E}">
        <p14:creationId xmlns:p14="http://schemas.microsoft.com/office/powerpoint/2010/main" val="41444468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smtClean="0"/>
              <a:t>4-</a:t>
            </a:r>
            <a:fld id="{E0926760-F15F-462E-8D64-749C808E0CCD}" type="slidenum">
              <a:rPr lang="en-US" smtClean="0"/>
              <a:pPr/>
              <a:t>17</a:t>
            </a:fld>
            <a:endParaRPr lang="en-US" dirty="0"/>
          </a:p>
        </p:txBody>
      </p:sp>
      <p:sp>
        <p:nvSpPr>
          <p:cNvPr id="4" name="Rectangle 3"/>
          <p:cNvSpPr/>
          <p:nvPr/>
        </p:nvSpPr>
        <p:spPr>
          <a:xfrm>
            <a:off x="838201" y="457201"/>
            <a:ext cx="10658474" cy="6494085"/>
          </a:xfrm>
          <a:prstGeom prst="rect">
            <a:avLst/>
          </a:prstGeom>
        </p:spPr>
        <p:txBody>
          <a:bodyPr wrap="square">
            <a:spAutoFit/>
          </a:bodyPr>
          <a:lstStyle/>
          <a:p>
            <a:pPr algn="ctr"/>
            <a:r>
              <a:rPr lang="en-US" sz="3200" b="1" dirty="0">
                <a:solidFill>
                  <a:srgbClr val="FFFF00"/>
                </a:solidFill>
                <a:latin typeface="Times New Roman" pitchFamily="18" charset="0"/>
                <a:cs typeface="Times New Roman" pitchFamily="18" charset="0"/>
              </a:rPr>
              <a:t>Improving Performance Through HRIS: </a:t>
            </a:r>
            <a:endParaRPr lang="en-US" sz="3200" b="1" dirty="0">
              <a:solidFill>
                <a:srgbClr val="FFFF00"/>
              </a:solidFill>
              <a:latin typeface="Times New Roman" pitchFamily="18" charset="0"/>
              <a:cs typeface="Times New Roman" pitchFamily="18" charset="0"/>
            </a:endParaRPr>
          </a:p>
          <a:p>
            <a:pPr algn="ctr"/>
            <a:r>
              <a:rPr lang="en-US" sz="3200" b="1" i="1" dirty="0">
                <a:solidFill>
                  <a:srgbClr val="FFFF00"/>
                </a:solidFill>
                <a:latin typeface="Times New Roman" pitchFamily="18" charset="0"/>
                <a:cs typeface="Times New Roman" pitchFamily="18" charset="0"/>
              </a:rPr>
              <a:t>Talent </a:t>
            </a:r>
            <a:r>
              <a:rPr lang="en-US" sz="3200" b="1" i="1" dirty="0">
                <a:solidFill>
                  <a:srgbClr val="FFFF00"/>
                </a:solidFill>
                <a:latin typeface="Times New Roman" pitchFamily="18" charset="0"/>
                <a:cs typeface="Times New Roman" pitchFamily="18" charset="0"/>
              </a:rPr>
              <a:t>Management Software</a:t>
            </a:r>
          </a:p>
          <a:p>
            <a:endParaRPr lang="en-US" sz="3200" b="1" i="1" dirty="0">
              <a:latin typeface="Times New Roman" pitchFamily="18" charset="0"/>
              <a:cs typeface="Times New Roman" pitchFamily="18" charset="0"/>
            </a:endParaRPr>
          </a:p>
          <a:p>
            <a:r>
              <a:rPr lang="en-US" sz="3200" dirty="0">
                <a:latin typeface="Times New Roman" pitchFamily="18" charset="0"/>
                <a:cs typeface="Times New Roman" pitchFamily="18" charset="0"/>
              </a:rPr>
              <a:t>* </a:t>
            </a:r>
            <a:r>
              <a:rPr lang="en-GB" sz="3200" dirty="0">
                <a:solidFill>
                  <a:srgbClr val="FFFF00"/>
                </a:solidFill>
              </a:rPr>
              <a:t>HRIS software is a type of software that allows </a:t>
            </a:r>
            <a:r>
              <a:rPr lang="en-GB" sz="3200" dirty="0"/>
              <a:t>organizations to handle many human resources functions electronically. “</a:t>
            </a:r>
            <a:r>
              <a:rPr lang="en-GB" sz="3200" dirty="0">
                <a:solidFill>
                  <a:srgbClr val="FFFF00"/>
                </a:solidFill>
                <a:hlinkClick r:id="rId2"/>
              </a:rPr>
              <a:t>HRIS</a:t>
            </a:r>
            <a:r>
              <a:rPr lang="en-GB" sz="3200" dirty="0"/>
              <a:t>” stands for Human Resources Information System and that’s exactly what the software is at its core, a platform that collects and stores information related to the employees or “human resources” within an organization.</a:t>
            </a:r>
          </a:p>
          <a:p>
            <a:r>
              <a:rPr lang="en-GB" sz="3200" dirty="0"/>
              <a:t/>
            </a:r>
            <a:br>
              <a:rPr lang="en-GB" sz="3200" dirty="0"/>
            </a:b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304322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smtClean="0"/>
              <a:t>4-</a:t>
            </a:r>
            <a:fld id="{E0926760-F15F-462E-8D64-749C808E0CCD}" type="slidenum">
              <a:rPr lang="en-US" smtClean="0"/>
              <a:pPr/>
              <a:t>18</a:t>
            </a:fld>
            <a:endParaRPr lang="en-US" dirty="0"/>
          </a:p>
        </p:txBody>
      </p:sp>
      <p:sp>
        <p:nvSpPr>
          <p:cNvPr id="4" name="Rectangle 3"/>
          <p:cNvSpPr/>
          <p:nvPr/>
        </p:nvSpPr>
        <p:spPr>
          <a:xfrm>
            <a:off x="838201" y="457200"/>
            <a:ext cx="10658474" cy="7478970"/>
          </a:xfrm>
          <a:prstGeom prst="rect">
            <a:avLst/>
          </a:prstGeom>
        </p:spPr>
        <p:txBody>
          <a:bodyPr wrap="square">
            <a:spAutoFit/>
          </a:bodyPr>
          <a:lstStyle/>
          <a:p>
            <a:pPr algn="ctr"/>
            <a:r>
              <a:rPr lang="en-US" sz="3200" b="1" dirty="0">
                <a:latin typeface="Times New Roman" pitchFamily="18" charset="0"/>
                <a:cs typeface="Times New Roman" pitchFamily="18" charset="0"/>
              </a:rPr>
              <a:t>Improving Performance Through HRIS: </a:t>
            </a:r>
            <a:endParaRPr lang="en-US" sz="3200" b="1" dirty="0">
              <a:latin typeface="Times New Roman" pitchFamily="18" charset="0"/>
              <a:cs typeface="Times New Roman" pitchFamily="18" charset="0"/>
            </a:endParaRPr>
          </a:p>
          <a:p>
            <a:pPr algn="ctr"/>
            <a:r>
              <a:rPr lang="en-US" sz="3200" b="1" i="1" dirty="0">
                <a:latin typeface="Times New Roman" pitchFamily="18" charset="0"/>
                <a:cs typeface="Times New Roman" pitchFamily="18" charset="0"/>
              </a:rPr>
              <a:t>Talent </a:t>
            </a:r>
            <a:r>
              <a:rPr lang="en-US" sz="3200" b="1" i="1" dirty="0">
                <a:latin typeface="Times New Roman" pitchFamily="18" charset="0"/>
                <a:cs typeface="Times New Roman" pitchFamily="18" charset="0"/>
              </a:rPr>
              <a:t>Management Software</a:t>
            </a:r>
          </a:p>
          <a:p>
            <a:endParaRPr lang="en-US" sz="3200" b="1" i="1" dirty="0">
              <a:latin typeface="Times New Roman" pitchFamily="18" charset="0"/>
              <a:cs typeface="Times New Roman" pitchFamily="18" charset="0"/>
            </a:endParaRPr>
          </a:p>
          <a:p>
            <a:r>
              <a:rPr lang="en-US" sz="3200" dirty="0">
                <a:latin typeface="Times New Roman" pitchFamily="18" charset="0"/>
                <a:cs typeface="Times New Roman" pitchFamily="18" charset="0"/>
              </a:rPr>
              <a:t>* </a:t>
            </a:r>
            <a:r>
              <a:rPr lang="en-GB" sz="3200" dirty="0"/>
              <a:t>In addition to passively collecting and storing information, HRIS software has evolved to assist with many HR activities such as time and attendance tracking, succession planning, and recruiting. This can improve efficiency and save </a:t>
            </a:r>
            <a:r>
              <a:rPr lang="en-GB" sz="3200" dirty="0" err="1"/>
              <a:t>labor</a:t>
            </a:r>
            <a:r>
              <a:rPr lang="en-GB" sz="3200" dirty="0"/>
              <a:t> hours, among other advantages.</a:t>
            </a:r>
          </a:p>
          <a:p>
            <a:r>
              <a:rPr lang="en-GB" sz="3200" dirty="0"/>
              <a:t>HRIS is a valuable tool that is being utilized by many of the top ranking companies across every industry to improve operations starting at the heart of the organization.</a:t>
            </a:r>
          </a:p>
          <a:p>
            <a:r>
              <a:rPr lang="en-GB" sz="3200" dirty="0"/>
              <a:t/>
            </a:r>
            <a:br>
              <a:rPr lang="en-GB" sz="3200" dirty="0"/>
            </a:b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6425786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smtClean="0"/>
              <a:t>4-</a:t>
            </a:r>
            <a:fld id="{E0926760-F15F-462E-8D64-749C808E0CCD}" type="slidenum">
              <a:rPr lang="en-US" smtClean="0"/>
              <a:pPr/>
              <a:t>19</a:t>
            </a:fld>
            <a:endParaRPr lang="en-US" dirty="0"/>
          </a:p>
        </p:txBody>
      </p:sp>
      <p:sp>
        <p:nvSpPr>
          <p:cNvPr id="4" name="Rectangle 3"/>
          <p:cNvSpPr/>
          <p:nvPr/>
        </p:nvSpPr>
        <p:spPr>
          <a:xfrm>
            <a:off x="838201" y="457201"/>
            <a:ext cx="10658474" cy="6001643"/>
          </a:xfrm>
          <a:prstGeom prst="rect">
            <a:avLst/>
          </a:prstGeom>
        </p:spPr>
        <p:txBody>
          <a:bodyPr wrap="square">
            <a:spAutoFit/>
          </a:bodyPr>
          <a:lstStyle/>
          <a:p>
            <a:r>
              <a:rPr lang="en-GB" sz="3200" b="1" dirty="0"/>
              <a:t>Is Talent Management Related to an HRIS?</a:t>
            </a:r>
          </a:p>
          <a:p>
            <a:r>
              <a:rPr lang="en-GB" sz="3200" dirty="0"/>
              <a:t>Talent management has prompted a new industry of software including HRIS, HRIS Systems, Performance Appraisal Software, and Training Software. In other words, technology can help implement a talent management solution that is ideal for a company’s specific employees. The question, though, is how can talent management and any accompanying software benefit your employees?</a:t>
            </a:r>
            <a:br>
              <a:rPr lang="en-GB" sz="3200" dirty="0"/>
            </a:br>
            <a:endParaRPr lang="en-GB" sz="3200" b="1" dirty="0"/>
          </a:p>
          <a:p>
            <a:r>
              <a:rPr lang="en-GB" sz="3200" dirty="0"/>
              <a:t/>
            </a:r>
            <a:br>
              <a:rPr lang="en-GB" sz="3200" dirty="0"/>
            </a:b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556172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1775461" y="5486401"/>
            <a:ext cx="8731091" cy="609602"/>
          </a:xfrm>
        </p:spPr>
        <p:txBody>
          <a:bodyPr/>
          <a:lstStyle/>
          <a:p>
            <a:r>
              <a:rPr lang="en-US" sz="3200" b="1" dirty="0">
                <a:solidFill>
                  <a:srgbClr val="FFFF00">
                    <a:alpha val="60000"/>
                  </a:srgbClr>
                </a:solidFill>
                <a:latin typeface="Times New Roman" pitchFamily="18" charset="0"/>
                <a:cs typeface="Times New Roman" pitchFamily="18" charset="0"/>
              </a:rPr>
              <a:t>Lecturer: Dr. </a:t>
            </a:r>
            <a:r>
              <a:rPr lang="en-US" sz="3200" b="1" dirty="0">
                <a:solidFill>
                  <a:srgbClr val="FFFF00">
                    <a:alpha val="60000"/>
                  </a:srgbClr>
                </a:solidFill>
                <a:latin typeface="Times New Roman" pitchFamily="18" charset="0"/>
                <a:cs typeface="Times New Roman" pitchFamily="18" charset="0"/>
              </a:rPr>
              <a:t>MAHA MISBAH</a:t>
            </a:r>
            <a:endParaRPr lang="en-US" sz="3200" dirty="0">
              <a:solidFill>
                <a:srgbClr val="FFFF00">
                  <a:alpha val="60000"/>
                </a:srgbClr>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r>
              <a:rPr lang="en-US" dirty="0" smtClean="0"/>
              <a:t>4-</a:t>
            </a:r>
            <a:fld id="{E0926760-F15F-462E-8D64-749C808E0CCD}" type="slidenum">
              <a:rPr lang="en-US" smtClean="0"/>
              <a:pPr/>
              <a:t>2</a:t>
            </a:fld>
            <a:endParaRPr lang="en-US" dirty="0"/>
          </a:p>
        </p:txBody>
      </p:sp>
      <p:sp>
        <p:nvSpPr>
          <p:cNvPr id="5" name="TextBox 4"/>
          <p:cNvSpPr txBox="1"/>
          <p:nvPr/>
        </p:nvSpPr>
        <p:spPr>
          <a:xfrm>
            <a:off x="1595438" y="0"/>
            <a:ext cx="1890236" cy="1569660"/>
          </a:xfrm>
          <a:prstGeom prst="rect">
            <a:avLst/>
          </a:prstGeom>
          <a:noFill/>
        </p:spPr>
        <p:txBody>
          <a:bodyPr wrap="square" rtlCol="0">
            <a:spAutoFit/>
          </a:bodyPr>
          <a:lstStyle/>
          <a:p>
            <a:r>
              <a:rPr lang="en-US" sz="9600" b="1" dirty="0">
                <a:solidFill>
                  <a:schemeClr val="accent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endParaRPr lang="en-US" sz="9600" b="1" dirty="0">
              <a:solidFill>
                <a:schemeClr val="accent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Box 5"/>
          <p:cNvSpPr txBox="1"/>
          <p:nvPr/>
        </p:nvSpPr>
        <p:spPr>
          <a:xfrm>
            <a:off x="1104403" y="229850"/>
            <a:ext cx="10086336" cy="1446550"/>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Job </a:t>
            </a:r>
            <a:r>
              <a:rPr lang="en-US" sz="4400" b="1" dirty="0">
                <a:effectLst>
                  <a:outerShdw blurRad="38100" dist="38100" dir="2700000" algn="tl">
                    <a:srgbClr val="000000">
                      <a:alpha val="43137"/>
                    </a:srgbClr>
                  </a:outerShdw>
                </a:effectLst>
                <a:latin typeface="Times New Roman" pitchFamily="18" charset="0"/>
                <a:cs typeface="Times New Roman" pitchFamily="18" charset="0"/>
              </a:rPr>
              <a:t>Analysis and the </a:t>
            </a:r>
            <a:endParaRPr lang="en-US" sz="4400" b="1" dirty="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400" b="1" dirty="0">
                <a:effectLst>
                  <a:outerShdw blurRad="38100" dist="38100" dir="2700000" algn="tl">
                    <a:srgbClr val="000000">
                      <a:alpha val="43137"/>
                    </a:srgbClr>
                  </a:outerShdw>
                </a:effectLst>
                <a:latin typeface="Times New Roman" pitchFamily="18" charset="0"/>
                <a:cs typeface="Times New Roman" pitchFamily="18" charset="0"/>
              </a:rPr>
              <a:t>Talent Management </a:t>
            </a:r>
            <a:r>
              <a:rPr lang="en-US" sz="4400" b="1" dirty="0" smtClean="0">
                <a:effectLst>
                  <a:outerShdw blurRad="38100" dist="38100" dir="2700000" algn="tl">
                    <a:srgbClr val="000000">
                      <a:alpha val="43137"/>
                    </a:srgbClr>
                  </a:outerShdw>
                </a:effectLst>
                <a:latin typeface="Times New Roman" pitchFamily="18" charset="0"/>
                <a:cs typeface="Times New Roman" pitchFamily="18" charset="0"/>
              </a:rPr>
              <a:t>Process</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1" y="1676400"/>
            <a:ext cx="9629555" cy="3674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3403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smtClean="0"/>
              <a:t>4-</a:t>
            </a:r>
            <a:fld id="{E0926760-F15F-462E-8D64-749C808E0CCD}" type="slidenum">
              <a:rPr lang="en-US" smtClean="0"/>
              <a:pPr/>
              <a:t>20</a:t>
            </a:fld>
            <a:endParaRPr lang="en-US" dirty="0"/>
          </a:p>
        </p:txBody>
      </p:sp>
      <p:sp>
        <p:nvSpPr>
          <p:cNvPr id="4" name="Rectangle 3"/>
          <p:cNvSpPr/>
          <p:nvPr/>
        </p:nvSpPr>
        <p:spPr>
          <a:xfrm>
            <a:off x="685801" y="-76200"/>
            <a:ext cx="10972799" cy="6986528"/>
          </a:xfrm>
          <a:prstGeom prst="rect">
            <a:avLst/>
          </a:prstGeom>
        </p:spPr>
        <p:txBody>
          <a:bodyPr wrap="square">
            <a:spAutoFit/>
          </a:bodyPr>
          <a:lstStyle/>
          <a:p>
            <a:r>
              <a:rPr lang="en-GB" sz="3200" dirty="0"/>
              <a:t>According to Maslow’s hierarchy of needs, employees will continue to strive for “self actualization.” By providing resources that support your employees, you are encouraging them to realize their full potential, to attain “self actualization.” This helps your business grow and reach its full potential. Furthermore, organizations with motivated employees typically create a following among the local work force pool, pulling in new employees that are just as motivated and loyal as the existing team. Thus, by focusing resources on individual talent and encouraging employees to reach their full potential, the current work force creates economic growth and spurs future success.</a:t>
            </a:r>
            <a:br>
              <a:rPr lang="en-GB" sz="3200" dirty="0"/>
            </a:b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915401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smtClean="0"/>
              <a:t>4-</a:t>
            </a:r>
            <a:fld id="{E0926760-F15F-462E-8D64-749C808E0CCD}" type="slidenum">
              <a:rPr lang="en-US" smtClean="0"/>
              <a:pPr/>
              <a:t>21</a:t>
            </a:fld>
            <a:endParaRPr lang="en-US" dirty="0"/>
          </a:p>
        </p:txBody>
      </p:sp>
      <p:sp>
        <p:nvSpPr>
          <p:cNvPr id="4" name="Rectangle 3"/>
          <p:cNvSpPr/>
          <p:nvPr/>
        </p:nvSpPr>
        <p:spPr>
          <a:xfrm>
            <a:off x="685801" y="-76200"/>
            <a:ext cx="10972799" cy="6001643"/>
          </a:xfrm>
          <a:prstGeom prst="rect">
            <a:avLst/>
          </a:prstGeom>
        </p:spPr>
        <p:txBody>
          <a:bodyPr wrap="square">
            <a:spAutoFit/>
          </a:bodyPr>
          <a:lstStyle/>
          <a:p>
            <a:r>
              <a:rPr lang="en-GB" sz="3200" dirty="0"/>
              <a:t>Talent management is essential for any business. For example, managing talent can help identify and then find solutions for “lost” or “misused” talent. By employing HCM, new business opportunities can be identified as well as business challenges (whether those be challenges of competition, government regulations, or economic downturns), which can then be immediately addressed. Considering the many benefits of managing your talent appropriately, it is imperative that every business take advantage of </a:t>
            </a:r>
            <a:r>
              <a:rPr lang="en-GB" sz="3200" dirty="0">
                <a:hlinkClick r:id="rId2"/>
              </a:rPr>
              <a:t>HCM</a:t>
            </a:r>
            <a:r>
              <a:rPr lang="en-GB" sz="3200" dirty="0"/>
              <a:t>. But how?</a:t>
            </a:r>
            <a:br>
              <a:rPr lang="en-GB" sz="3200" dirty="0"/>
            </a:b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0662486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smtClean="0"/>
              <a:t>4-</a:t>
            </a:r>
            <a:fld id="{E0926760-F15F-462E-8D64-749C808E0CCD}" type="slidenum">
              <a:rPr lang="en-US" smtClean="0"/>
              <a:pPr/>
              <a:t>22</a:t>
            </a:fld>
            <a:endParaRPr lang="en-US" dirty="0"/>
          </a:p>
        </p:txBody>
      </p:sp>
      <p:sp>
        <p:nvSpPr>
          <p:cNvPr id="4" name="Rectangle 3"/>
          <p:cNvSpPr/>
          <p:nvPr/>
        </p:nvSpPr>
        <p:spPr>
          <a:xfrm>
            <a:off x="685801" y="-76200"/>
            <a:ext cx="10972799" cy="7478970"/>
          </a:xfrm>
          <a:prstGeom prst="rect">
            <a:avLst/>
          </a:prstGeom>
        </p:spPr>
        <p:txBody>
          <a:bodyPr wrap="square">
            <a:spAutoFit/>
          </a:bodyPr>
          <a:lstStyle/>
          <a:p>
            <a:r>
              <a:rPr lang="en-GB" sz="3200" dirty="0"/>
              <a:t>To get started with talent management, you could bring in consultants or experts that will review your existing processes. They evaluate the areas that are critical to your company and identify the areas that are the weakest and need to be improved. While this is useful, you MUST also have technology to help identify, track, and manage talent. Today, most solutions are cloud-based, integrating major HRMS Solutions with corporate solutions, including accounting. While an HRIS system can help with organizing employees and their “talent,” a best of breed talent management system also needs to be included in order to accomplish your goals. These solutions allow HR to:</a:t>
            </a:r>
            <a:br>
              <a:rPr lang="en-GB" sz="3200" dirty="0"/>
            </a:b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681421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smtClean="0"/>
              <a:t>4-</a:t>
            </a:r>
            <a:fld id="{E0926760-F15F-462E-8D64-749C808E0CCD}" type="slidenum">
              <a:rPr lang="en-US" smtClean="0"/>
              <a:pPr/>
              <a:t>23</a:t>
            </a:fld>
            <a:endParaRPr lang="en-US" dirty="0"/>
          </a:p>
        </p:txBody>
      </p:sp>
      <p:sp>
        <p:nvSpPr>
          <p:cNvPr id="4" name="Rectangle 3"/>
          <p:cNvSpPr/>
          <p:nvPr/>
        </p:nvSpPr>
        <p:spPr>
          <a:xfrm>
            <a:off x="685801" y="-11370"/>
            <a:ext cx="10972799" cy="7478970"/>
          </a:xfrm>
          <a:prstGeom prst="rect">
            <a:avLst/>
          </a:prstGeom>
        </p:spPr>
        <p:txBody>
          <a:bodyPr wrap="square">
            <a:spAutoFit/>
          </a:bodyPr>
          <a:lstStyle/>
          <a:p>
            <a:pPr>
              <a:buFont typeface="Arial" pitchFamily="34" charset="0"/>
              <a:buChar char="•"/>
            </a:pPr>
            <a:r>
              <a:rPr lang="en-GB" sz="3200" dirty="0"/>
              <a:t> Review real-time salary information and compare this information across industries for competitiveness</a:t>
            </a:r>
            <a:br>
              <a:rPr lang="en-GB" sz="3200" dirty="0"/>
            </a:br>
            <a:r>
              <a:rPr lang="en-GB" sz="3200" dirty="0"/>
              <a:t>• Access cascading goals and provide for complete corporate goal view, ensuring total integration of company goals</a:t>
            </a:r>
            <a:br>
              <a:rPr lang="en-GB" sz="3200" dirty="0"/>
            </a:br>
            <a:r>
              <a:rPr lang="en-GB" sz="3200" dirty="0"/>
              <a:t>• Review, at a glance, A/B/C members for promotion or other project opportunities</a:t>
            </a:r>
            <a:br>
              <a:rPr lang="en-GB" sz="3200" dirty="0"/>
            </a:br>
            <a:r>
              <a:rPr lang="en-GB" sz="3200" dirty="0"/>
              <a:t>• Measure existing talent against future needs</a:t>
            </a:r>
          </a:p>
          <a:p>
            <a:r>
              <a:rPr lang="en-GB" sz="3200" dirty="0"/>
              <a:t/>
            </a:r>
            <a:br>
              <a:rPr lang="en-GB" sz="3200" dirty="0"/>
            </a:br>
            <a:r>
              <a:rPr lang="en-GB" sz="3200" dirty="0"/>
              <a:t/>
            </a:r>
            <a:br>
              <a:rPr lang="en-GB" sz="3200" dirty="0"/>
            </a:br>
            <a:r>
              <a:rPr lang="en-GB" sz="3200" dirty="0"/>
              <a:t>In the end, your employees are your talent and, thus, your future. Treat them well, give them opportunities to grow, and ultimately your company will grow too!</a:t>
            </a:r>
            <a:br>
              <a:rPr lang="en-GB" sz="3200" dirty="0"/>
            </a:br>
            <a:r>
              <a:rPr lang="en-GB" sz="3200" dirty="0"/>
              <a:t/>
            </a:r>
            <a:br>
              <a:rPr lang="en-GB" sz="3200" dirty="0"/>
            </a:b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6510450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smtClean="0"/>
              <a:t>4-</a:t>
            </a:r>
            <a:fld id="{E0926760-F15F-462E-8D64-749C808E0CCD}" type="slidenum">
              <a:rPr lang="en-US" smtClean="0"/>
              <a:pPr/>
              <a:t>24</a:t>
            </a:fld>
            <a:endParaRPr lang="en-US" dirty="0"/>
          </a:p>
        </p:txBody>
      </p:sp>
      <p:sp>
        <p:nvSpPr>
          <p:cNvPr id="4" name="Rectangle 3"/>
          <p:cNvSpPr/>
          <p:nvPr/>
        </p:nvSpPr>
        <p:spPr>
          <a:xfrm>
            <a:off x="838201" y="457201"/>
            <a:ext cx="10658474" cy="6001643"/>
          </a:xfrm>
          <a:prstGeom prst="rect">
            <a:avLst/>
          </a:prstGeom>
        </p:spPr>
        <p:txBody>
          <a:bodyPr wrap="square">
            <a:spAutoFit/>
          </a:bodyPr>
          <a:lstStyle/>
          <a:p>
            <a:pPr algn="ctr"/>
            <a:r>
              <a:rPr lang="en-US" sz="3200" b="1" dirty="0">
                <a:latin typeface="Times New Roman" pitchFamily="18" charset="0"/>
                <a:cs typeface="Times New Roman" pitchFamily="18" charset="0"/>
              </a:rPr>
              <a:t>Improving Performance Through HRIS: </a:t>
            </a:r>
            <a:endParaRPr lang="en-US" sz="3200" b="1" dirty="0">
              <a:latin typeface="Times New Roman" pitchFamily="18" charset="0"/>
              <a:cs typeface="Times New Roman" pitchFamily="18" charset="0"/>
            </a:endParaRPr>
          </a:p>
          <a:p>
            <a:pPr algn="ctr"/>
            <a:r>
              <a:rPr lang="en-US" sz="3200" b="1" i="1" dirty="0">
                <a:latin typeface="Times New Roman" pitchFamily="18" charset="0"/>
                <a:cs typeface="Times New Roman" pitchFamily="18" charset="0"/>
              </a:rPr>
              <a:t>Talent </a:t>
            </a:r>
            <a:r>
              <a:rPr lang="en-US" sz="3200" b="1" i="1" dirty="0">
                <a:latin typeface="Times New Roman" pitchFamily="18" charset="0"/>
                <a:cs typeface="Times New Roman" pitchFamily="18" charset="0"/>
              </a:rPr>
              <a:t>Management Software</a:t>
            </a:r>
          </a:p>
          <a:p>
            <a:endParaRPr lang="en-US" sz="3200" b="1" i="1" dirty="0">
              <a:latin typeface="Times New Roman" pitchFamily="18" charset="0"/>
              <a:cs typeface="Times New Roman" pitchFamily="18" charset="0"/>
            </a:endParaRPr>
          </a:p>
          <a:p>
            <a:r>
              <a:rPr lang="en-US" sz="3200" dirty="0">
                <a:latin typeface="Times New Roman" pitchFamily="18" charset="0"/>
                <a:cs typeface="Times New Roman" pitchFamily="18" charset="0"/>
              </a:rPr>
              <a:t>* Because </a:t>
            </a:r>
            <a:r>
              <a:rPr lang="en-US" sz="3200" b="1" i="1" dirty="0">
                <a:latin typeface="Times New Roman" pitchFamily="18" charset="0"/>
                <a:cs typeface="Times New Roman" pitchFamily="18" charset="0"/>
              </a:rPr>
              <a:t>talent management is holistic and interdependent</a:t>
            </a:r>
            <a:r>
              <a:rPr lang="en-US" sz="3200" dirty="0">
                <a:latin typeface="Times New Roman" pitchFamily="18" charset="0"/>
                <a:cs typeface="Times New Roman" pitchFamily="18" charset="0"/>
              </a:rPr>
              <a:t>, </a:t>
            </a:r>
            <a:r>
              <a:rPr lang="en-US" sz="3200" b="1" i="1" dirty="0">
                <a:latin typeface="Times New Roman" pitchFamily="18" charset="0"/>
                <a:cs typeface="Times New Roman" pitchFamily="18" charset="0"/>
              </a:rPr>
              <a:t>many</a:t>
            </a:r>
            <a:r>
              <a:rPr lang="en-US" sz="3200" dirty="0">
                <a:latin typeface="Times New Roman" pitchFamily="18" charset="0"/>
                <a:cs typeface="Times New Roman" pitchFamily="18" charset="0"/>
              </a:rPr>
              <a:t> </a:t>
            </a:r>
            <a:r>
              <a:rPr lang="en-US" sz="3200" b="1" i="1" dirty="0">
                <a:latin typeface="Times New Roman" pitchFamily="18" charset="0"/>
                <a:cs typeface="Times New Roman" pitchFamily="18" charset="0"/>
              </a:rPr>
              <a:t>employers use talent management software systems to coordinate their talent-related activities. </a:t>
            </a:r>
            <a:endParaRPr lang="en-US" sz="3200" b="1" i="1"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r>
              <a:rPr lang="en-US" sz="3200" b="1" dirty="0">
                <a:latin typeface="Times New Roman" pitchFamily="18" charset="0"/>
                <a:cs typeface="Times New Roman" pitchFamily="18" charset="0"/>
              </a:rPr>
              <a:t>EX: </a:t>
            </a:r>
            <a:r>
              <a:rPr lang="en-US" sz="3200" b="1" i="1" u="sng" dirty="0">
                <a:latin typeface="Times New Roman" pitchFamily="18" charset="0"/>
                <a:cs typeface="Times New Roman" pitchFamily="18" charset="0"/>
              </a:rPr>
              <a:t>Talent </a:t>
            </a:r>
            <a:r>
              <a:rPr lang="en-US" sz="3200" b="1" i="1" u="sng" dirty="0">
                <a:latin typeface="Times New Roman" pitchFamily="18" charset="0"/>
                <a:cs typeface="Times New Roman" pitchFamily="18" charset="0"/>
              </a:rPr>
              <a:t>Management </a:t>
            </a:r>
            <a:r>
              <a:rPr lang="en-US" sz="3200" b="1" i="1" u="sng" dirty="0">
                <a:latin typeface="Times New Roman" pitchFamily="18" charset="0"/>
                <a:cs typeface="Times New Roman" pitchFamily="18" charset="0"/>
              </a:rPr>
              <a:t>Suite: </a:t>
            </a:r>
            <a:r>
              <a:rPr lang="en-US" sz="3200" dirty="0">
                <a:latin typeface="Times New Roman" pitchFamily="18" charset="0"/>
                <a:cs typeface="Times New Roman" pitchFamily="18" charset="0"/>
              </a:rPr>
              <a:t>includes </a:t>
            </a:r>
            <a:r>
              <a:rPr lang="en-US" sz="3200" b="1" i="1" dirty="0">
                <a:latin typeface="Times New Roman" pitchFamily="18" charset="0"/>
                <a:cs typeface="Times New Roman" pitchFamily="18" charset="0"/>
              </a:rPr>
              <a:t>recruiting, employee performance management, a learning management system, and compensation management support. </a:t>
            </a:r>
            <a:r>
              <a:rPr lang="en-US" sz="3200" dirty="0">
                <a:latin typeface="Times New Roman" pitchFamily="18" charset="0"/>
                <a:cs typeface="Times New Roman" pitchFamily="18" charset="0"/>
              </a:rPr>
              <a:t>It “</a:t>
            </a:r>
            <a:r>
              <a:rPr lang="en-US" sz="3200" b="1" i="1" dirty="0">
                <a:latin typeface="Times New Roman" pitchFamily="18" charset="0"/>
                <a:cs typeface="Times New Roman" pitchFamily="18" charset="0"/>
              </a:rPr>
              <a:t>ensures that all levels of the organization are aligned—all working for the same goals</a:t>
            </a:r>
            <a:r>
              <a:rPr lang="en-US" sz="3200" dirty="0">
                <a:latin typeface="Times New Roman" pitchFamily="18" charset="0"/>
                <a:cs typeface="Times New Roman" pitchFamily="18" charset="0"/>
              </a:rPr>
              <a:t>.” </a:t>
            </a:r>
          </a:p>
        </p:txBody>
      </p:sp>
    </p:spTree>
    <p:extLst>
      <p:ext uri="{BB962C8B-B14F-4D97-AF65-F5344CB8AC3E}">
        <p14:creationId xmlns:p14="http://schemas.microsoft.com/office/powerpoint/2010/main" val="4034697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b="1"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dirty="0" smtClean="0"/>
              <a:t>4-</a:t>
            </a:r>
            <a:fld id="{E0926760-F15F-462E-8D64-749C808E0CCD}" type="slidenum">
              <a:rPr lang="en-US" smtClean="0"/>
              <a:pPr/>
              <a:t>25</a:t>
            </a:fld>
            <a:endParaRPr lang="en-US" dirty="0"/>
          </a:p>
        </p:txBody>
      </p:sp>
      <p:sp>
        <p:nvSpPr>
          <p:cNvPr id="5" name="TextBox 4"/>
          <p:cNvSpPr txBox="1"/>
          <p:nvPr/>
        </p:nvSpPr>
        <p:spPr>
          <a:xfrm>
            <a:off x="914400" y="1752601"/>
            <a:ext cx="10439400" cy="2277547"/>
          </a:xfrm>
          <a:prstGeom prst="rect">
            <a:avLst/>
          </a:prstGeom>
          <a:noFill/>
        </p:spPr>
        <p:txBody>
          <a:bodyPr wrap="square" rtlCol="0">
            <a:spAutoFit/>
          </a:bodyPr>
          <a:lstStyle/>
          <a:p>
            <a:pPr algn="ctr"/>
            <a:r>
              <a:rPr lang="en-US" sz="4400" b="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II.</a:t>
            </a:r>
          </a:p>
          <a:p>
            <a:pPr algn="ctr"/>
            <a:r>
              <a:rPr lang="en-US" sz="4000" b="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Discuss </a:t>
            </a:r>
            <a:r>
              <a:rPr lang="en-US" sz="4000" b="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the process of job analysis, including why it is important.</a:t>
            </a:r>
          </a:p>
          <a:p>
            <a:pPr algn="ct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526779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b="1"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dirty="0"/>
              <a:t>4</a:t>
            </a:r>
            <a:r>
              <a:rPr lang="en-US" dirty="0" smtClean="0"/>
              <a:t>-</a:t>
            </a:r>
            <a:fld id="{E0926760-F15F-462E-8D64-749C808E0CCD}" type="slidenum">
              <a:rPr lang="en-US" smtClean="0"/>
              <a:pPr/>
              <a:t>26</a:t>
            </a:fld>
            <a:endParaRPr lang="en-US" dirty="0"/>
          </a:p>
        </p:txBody>
      </p:sp>
      <p:sp>
        <p:nvSpPr>
          <p:cNvPr id="5" name="Rectangle 4"/>
          <p:cNvSpPr/>
          <p:nvPr/>
        </p:nvSpPr>
        <p:spPr>
          <a:xfrm>
            <a:off x="990600" y="622014"/>
            <a:ext cx="10287000" cy="4524315"/>
          </a:xfrm>
          <a:prstGeom prst="rect">
            <a:avLst/>
          </a:prstGeom>
        </p:spPr>
        <p:txBody>
          <a:bodyPr wrap="square">
            <a:spAutoFit/>
          </a:bodyPr>
          <a:lstStyle/>
          <a:p>
            <a:pPr algn="ctr"/>
            <a:r>
              <a:rPr lang="en-US" sz="4800" b="1" i="1" u="sng" dirty="0">
                <a:solidFill>
                  <a:srgbClr val="990099"/>
                </a:solidFill>
                <a:latin typeface="Times New Roman" pitchFamily="18" charset="0"/>
                <a:cs typeface="Times New Roman" pitchFamily="18" charset="0"/>
              </a:rPr>
              <a:t>What Is Job Analysis?</a:t>
            </a:r>
          </a:p>
          <a:p>
            <a:pPr algn="ctr"/>
            <a:endParaRPr lang="en-US" sz="4800" b="1" dirty="0">
              <a:latin typeface="Times New Roman" pitchFamily="18" charset="0"/>
              <a:cs typeface="Times New Roman" pitchFamily="18" charset="0"/>
            </a:endParaRPr>
          </a:p>
          <a:p>
            <a:r>
              <a:rPr lang="en-US" sz="4800" dirty="0">
                <a:latin typeface="Times New Roman" pitchFamily="18" charset="0"/>
                <a:cs typeface="Times New Roman" pitchFamily="18" charset="0"/>
              </a:rPr>
              <a:t>* </a:t>
            </a:r>
            <a:r>
              <a:rPr lang="en-US" sz="4800" b="1" i="1" dirty="0">
                <a:latin typeface="Times New Roman" pitchFamily="18" charset="0"/>
                <a:cs typeface="Times New Roman" pitchFamily="18" charset="0"/>
              </a:rPr>
              <a:t>Talent management </a:t>
            </a:r>
            <a:r>
              <a:rPr lang="en-US" sz="4800" b="1" i="1" u="sng" dirty="0">
                <a:latin typeface="Times New Roman" pitchFamily="18" charset="0"/>
                <a:cs typeface="Times New Roman" pitchFamily="18" charset="0"/>
              </a:rPr>
              <a:t>begins</a:t>
            </a:r>
            <a:r>
              <a:rPr lang="en-US" sz="4800" b="1" i="1" dirty="0">
                <a:latin typeface="Times New Roman" pitchFamily="18" charset="0"/>
                <a:cs typeface="Times New Roman" pitchFamily="18" charset="0"/>
              </a:rPr>
              <a:t> with understanding </a:t>
            </a:r>
            <a:r>
              <a:rPr lang="en-US" sz="4800" b="1" i="1" u="sng" dirty="0">
                <a:latin typeface="Times New Roman" pitchFamily="18" charset="0"/>
                <a:cs typeface="Times New Roman" pitchFamily="18" charset="0"/>
              </a:rPr>
              <a:t>what jobs need to be filled, and the human traits and competencies employees need. </a:t>
            </a:r>
          </a:p>
        </p:txBody>
      </p:sp>
    </p:spTree>
    <p:extLst>
      <p:ext uri="{BB962C8B-B14F-4D97-AF65-F5344CB8AC3E}">
        <p14:creationId xmlns:p14="http://schemas.microsoft.com/office/powerpoint/2010/main" val="10111526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dirty="0" smtClean="0"/>
              <a:t>4-</a:t>
            </a:r>
            <a:fld id="{E0926760-F15F-462E-8D64-749C808E0CCD}" type="slidenum">
              <a:rPr lang="en-US" smtClean="0"/>
              <a:pPr/>
              <a:t>27</a:t>
            </a:fld>
            <a:endParaRPr lang="en-US" dirty="0"/>
          </a:p>
        </p:txBody>
      </p:sp>
      <p:sp>
        <p:nvSpPr>
          <p:cNvPr id="5" name="TextBox 4"/>
          <p:cNvSpPr txBox="1"/>
          <p:nvPr/>
        </p:nvSpPr>
        <p:spPr>
          <a:xfrm>
            <a:off x="838200" y="228601"/>
            <a:ext cx="10515600" cy="6186309"/>
          </a:xfrm>
          <a:prstGeom prst="rect">
            <a:avLst/>
          </a:prstGeom>
          <a:noFill/>
        </p:spPr>
        <p:txBody>
          <a:bodyPr wrap="square" rtlCol="0">
            <a:spAutoFit/>
          </a:bodyPr>
          <a:lstStyle/>
          <a:p>
            <a:r>
              <a:rPr lang="en-US" sz="4400" b="1" i="1" u="sng" dirty="0">
                <a:solidFill>
                  <a:srgbClr val="FF0000"/>
                </a:solidFill>
                <a:latin typeface="Times New Roman" pitchFamily="18" charset="0"/>
                <a:cs typeface="Times New Roman" pitchFamily="18" charset="0"/>
              </a:rPr>
              <a:t>Job </a:t>
            </a:r>
            <a:r>
              <a:rPr lang="en-US" sz="4400" b="1" i="1" u="sng" dirty="0">
                <a:solidFill>
                  <a:srgbClr val="FF0000"/>
                </a:solidFill>
                <a:latin typeface="Times New Roman" pitchFamily="18" charset="0"/>
                <a:cs typeface="Times New Roman" pitchFamily="18" charset="0"/>
              </a:rPr>
              <a:t>Analysis: </a:t>
            </a:r>
            <a:r>
              <a:rPr lang="en-US" sz="4400" b="1" i="1" dirty="0">
                <a:latin typeface="Times New Roman" pitchFamily="18" charset="0"/>
                <a:cs typeface="Times New Roman" pitchFamily="18" charset="0"/>
              </a:rPr>
              <a:t>The procedure through which you determine the </a:t>
            </a:r>
            <a:r>
              <a:rPr lang="en-US" sz="4400" b="1" i="1" dirty="0">
                <a:latin typeface="Times New Roman" pitchFamily="18" charset="0"/>
                <a:cs typeface="Times New Roman" pitchFamily="18" charset="0"/>
              </a:rPr>
              <a:t>duties </a:t>
            </a:r>
            <a:r>
              <a:rPr lang="en-US" sz="4400" b="1" i="1" dirty="0">
                <a:latin typeface="Times New Roman" pitchFamily="18" charset="0"/>
                <a:cs typeface="Times New Roman" pitchFamily="18" charset="0"/>
              </a:rPr>
              <a:t>of the positions and the characteristics of the people to hire for them.</a:t>
            </a:r>
          </a:p>
          <a:p>
            <a:endParaRPr lang="en-US" sz="4400" dirty="0">
              <a:latin typeface="Times New Roman" pitchFamily="18" charset="0"/>
              <a:cs typeface="Times New Roman" pitchFamily="18" charset="0"/>
            </a:endParaRPr>
          </a:p>
          <a:p>
            <a:r>
              <a:rPr lang="en-US" sz="4400" b="1" i="1" dirty="0">
                <a:latin typeface="Times New Roman" pitchFamily="18" charset="0"/>
                <a:cs typeface="Times New Roman" pitchFamily="18" charset="0"/>
              </a:rPr>
              <a:t>Or: The procedure for determining the </a:t>
            </a:r>
            <a:r>
              <a:rPr lang="en-US" sz="4400" b="1" i="1" dirty="0">
                <a:latin typeface="Times New Roman" pitchFamily="18" charset="0"/>
                <a:cs typeface="Times New Roman" pitchFamily="18" charset="0"/>
              </a:rPr>
              <a:t>duties and </a:t>
            </a:r>
            <a:r>
              <a:rPr lang="en-US" sz="4400" b="1" i="1" dirty="0">
                <a:latin typeface="Times New Roman" pitchFamily="18" charset="0"/>
                <a:cs typeface="Times New Roman" pitchFamily="18" charset="0"/>
              </a:rPr>
              <a:t>skill requirements of a job and the </a:t>
            </a:r>
            <a:r>
              <a:rPr lang="en-US" sz="4400" b="1" i="1" dirty="0">
                <a:latin typeface="Times New Roman" pitchFamily="18" charset="0"/>
                <a:cs typeface="Times New Roman" pitchFamily="18" charset="0"/>
              </a:rPr>
              <a:t>kind of </a:t>
            </a:r>
            <a:r>
              <a:rPr lang="en-US" sz="4400" b="1" i="1" dirty="0">
                <a:latin typeface="Times New Roman" pitchFamily="18" charset="0"/>
                <a:cs typeface="Times New Roman" pitchFamily="18" charset="0"/>
              </a:rPr>
              <a:t>person who should be hired for it.</a:t>
            </a:r>
          </a:p>
        </p:txBody>
      </p:sp>
    </p:spTree>
    <p:extLst>
      <p:ext uri="{BB962C8B-B14F-4D97-AF65-F5344CB8AC3E}">
        <p14:creationId xmlns:p14="http://schemas.microsoft.com/office/powerpoint/2010/main" val="17038150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dirty="0" smtClean="0"/>
              <a:t>4-</a:t>
            </a:r>
            <a:fld id="{E0926760-F15F-462E-8D64-749C808E0CCD}" type="slidenum">
              <a:rPr lang="en-US" smtClean="0"/>
              <a:pPr/>
              <a:t>28</a:t>
            </a:fld>
            <a:endParaRPr lang="en-US" dirty="0"/>
          </a:p>
        </p:txBody>
      </p:sp>
      <p:sp>
        <p:nvSpPr>
          <p:cNvPr id="5" name="TextBox 4"/>
          <p:cNvSpPr txBox="1"/>
          <p:nvPr/>
        </p:nvSpPr>
        <p:spPr>
          <a:xfrm>
            <a:off x="838200" y="228601"/>
            <a:ext cx="10515600" cy="4524315"/>
          </a:xfrm>
          <a:prstGeom prst="rect">
            <a:avLst/>
          </a:prstGeom>
          <a:noFill/>
        </p:spPr>
        <p:txBody>
          <a:bodyPr wrap="square" rtlCol="0">
            <a:spAutoFit/>
          </a:bodyPr>
          <a:lstStyle/>
          <a:p>
            <a:endParaRPr lang="en-US" sz="4800" dirty="0">
              <a:latin typeface="Times New Roman" pitchFamily="18" charset="0"/>
              <a:cs typeface="Times New Roman" pitchFamily="18" charset="0"/>
            </a:endParaRPr>
          </a:p>
          <a:p>
            <a:r>
              <a:rPr lang="en-US" sz="4800" dirty="0">
                <a:latin typeface="Times New Roman" pitchFamily="18" charset="0"/>
                <a:cs typeface="Times New Roman" pitchFamily="18" charset="0"/>
              </a:rPr>
              <a:t>* </a:t>
            </a:r>
            <a:r>
              <a:rPr lang="en-US" sz="4800" b="1" i="1" dirty="0">
                <a:latin typeface="Times New Roman" pitchFamily="18" charset="0"/>
                <a:cs typeface="Times New Roman" pitchFamily="18" charset="0"/>
              </a:rPr>
              <a:t>Job </a:t>
            </a:r>
            <a:r>
              <a:rPr lang="en-US" sz="4800" b="1" i="1" dirty="0">
                <a:latin typeface="Times New Roman" pitchFamily="18" charset="0"/>
                <a:cs typeface="Times New Roman" pitchFamily="18" charset="0"/>
              </a:rPr>
              <a:t>analysis produces information </a:t>
            </a:r>
            <a:r>
              <a:rPr lang="en-US" sz="4800" dirty="0">
                <a:latin typeface="Times New Roman" pitchFamily="18" charset="0"/>
                <a:cs typeface="Times New Roman" pitchFamily="18" charset="0"/>
              </a:rPr>
              <a:t>for writing </a:t>
            </a:r>
            <a:r>
              <a:rPr lang="en-US" sz="4800" b="1" i="1" dirty="0">
                <a:latin typeface="Times New Roman" pitchFamily="18" charset="0"/>
                <a:cs typeface="Times New Roman" pitchFamily="18" charset="0"/>
              </a:rPr>
              <a:t>job descriptions </a:t>
            </a:r>
            <a:r>
              <a:rPr lang="en-US" sz="4800" dirty="0">
                <a:latin typeface="Times New Roman" pitchFamily="18" charset="0"/>
                <a:cs typeface="Times New Roman" pitchFamily="18" charset="0"/>
              </a:rPr>
              <a:t>(</a:t>
            </a:r>
            <a:r>
              <a:rPr lang="en-US" sz="4800" b="1" i="1" dirty="0">
                <a:latin typeface="Times New Roman" pitchFamily="18" charset="0"/>
                <a:cs typeface="Times New Roman" pitchFamily="18" charset="0"/>
              </a:rPr>
              <a:t>A </a:t>
            </a:r>
            <a:r>
              <a:rPr lang="en-US" sz="4800" b="1" i="1" dirty="0">
                <a:latin typeface="Times New Roman" pitchFamily="18" charset="0"/>
                <a:cs typeface="Times New Roman" pitchFamily="18" charset="0"/>
              </a:rPr>
              <a:t>list of what the job entails</a:t>
            </a:r>
            <a:r>
              <a:rPr lang="en-US" sz="4800" dirty="0">
                <a:latin typeface="Times New Roman" pitchFamily="18" charset="0"/>
                <a:cs typeface="Times New Roman" pitchFamily="18" charset="0"/>
              </a:rPr>
              <a:t>) and </a:t>
            </a:r>
            <a:r>
              <a:rPr lang="en-US" sz="4800" b="1" dirty="0">
                <a:latin typeface="Times New Roman" pitchFamily="18" charset="0"/>
                <a:cs typeface="Times New Roman" pitchFamily="18" charset="0"/>
              </a:rPr>
              <a:t>job </a:t>
            </a:r>
            <a:r>
              <a:rPr lang="en-US" sz="4800" dirty="0">
                <a:latin typeface="Times New Roman" pitchFamily="18" charset="0"/>
                <a:cs typeface="Times New Roman" pitchFamily="18" charset="0"/>
              </a:rPr>
              <a:t>(</a:t>
            </a:r>
            <a:r>
              <a:rPr lang="en-US" sz="4800" b="1" i="1" dirty="0">
                <a:latin typeface="Times New Roman" pitchFamily="18" charset="0"/>
                <a:cs typeface="Times New Roman" pitchFamily="18" charset="0"/>
              </a:rPr>
              <a:t>or “person</a:t>
            </a:r>
            <a:r>
              <a:rPr lang="en-US" sz="4800" dirty="0">
                <a:latin typeface="Times New Roman" pitchFamily="18" charset="0"/>
                <a:cs typeface="Times New Roman" pitchFamily="18" charset="0"/>
              </a:rPr>
              <a:t>”) </a:t>
            </a:r>
            <a:r>
              <a:rPr lang="en-US" sz="4800" b="1" i="1" dirty="0">
                <a:latin typeface="Times New Roman" pitchFamily="18" charset="0"/>
                <a:cs typeface="Times New Roman" pitchFamily="18" charset="0"/>
              </a:rPr>
              <a:t>specifications</a:t>
            </a:r>
            <a:r>
              <a:rPr lang="en-US" sz="4800" b="1" dirty="0">
                <a:latin typeface="Times New Roman" pitchFamily="18" charset="0"/>
                <a:cs typeface="Times New Roman" pitchFamily="18" charset="0"/>
              </a:rPr>
              <a:t> </a:t>
            </a:r>
            <a:r>
              <a:rPr lang="en-US" sz="4800" dirty="0">
                <a:latin typeface="Times New Roman" pitchFamily="18" charset="0"/>
                <a:cs typeface="Times New Roman" pitchFamily="18" charset="0"/>
              </a:rPr>
              <a:t>(</a:t>
            </a:r>
            <a:r>
              <a:rPr lang="en-US" sz="4800" b="1" i="1" dirty="0">
                <a:latin typeface="Times New Roman" pitchFamily="18" charset="0"/>
                <a:cs typeface="Times New Roman" pitchFamily="18" charset="0"/>
              </a:rPr>
              <a:t>what kind of people to hire for the job</a:t>
            </a:r>
            <a:r>
              <a:rPr lang="en-US" sz="4800" b="1" i="1" dirty="0">
                <a:latin typeface="Times New Roman" pitchFamily="18" charset="0"/>
                <a:cs typeface="Times New Roman" pitchFamily="18" charset="0"/>
              </a:rPr>
              <a:t>).</a:t>
            </a:r>
            <a:endParaRPr lang="en-US" sz="4800" b="1" i="1" dirty="0">
              <a:latin typeface="Times New Roman" pitchFamily="18" charset="0"/>
              <a:cs typeface="Times New Roman" pitchFamily="18" charset="0"/>
            </a:endParaRPr>
          </a:p>
        </p:txBody>
      </p:sp>
    </p:spTree>
    <p:extLst>
      <p:ext uri="{BB962C8B-B14F-4D97-AF65-F5344CB8AC3E}">
        <p14:creationId xmlns:p14="http://schemas.microsoft.com/office/powerpoint/2010/main" val="42062399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dirty="0" smtClean="0"/>
              <a:t>4-</a:t>
            </a:r>
            <a:fld id="{E0926760-F15F-462E-8D64-749C808E0CCD}" type="slidenum">
              <a:rPr lang="en-US" smtClean="0"/>
              <a:pPr/>
              <a:t>29</a:t>
            </a:fld>
            <a:endParaRPr lang="en-US" dirty="0"/>
          </a:p>
        </p:txBody>
      </p:sp>
      <p:sp>
        <p:nvSpPr>
          <p:cNvPr id="5" name="TextBox 4"/>
          <p:cNvSpPr txBox="1"/>
          <p:nvPr/>
        </p:nvSpPr>
        <p:spPr>
          <a:xfrm>
            <a:off x="838200" y="228601"/>
            <a:ext cx="10515600" cy="5632311"/>
          </a:xfrm>
          <a:prstGeom prst="rect">
            <a:avLst/>
          </a:prstGeom>
          <a:noFill/>
        </p:spPr>
        <p:txBody>
          <a:bodyPr wrap="square" rtlCol="0">
            <a:spAutoFit/>
          </a:bodyPr>
          <a:lstStyle/>
          <a:p>
            <a:r>
              <a:rPr lang="en-US" sz="6000" b="1" i="1" u="sng" dirty="0">
                <a:latin typeface="Times New Roman" pitchFamily="18" charset="0"/>
                <a:cs typeface="Times New Roman" pitchFamily="18" charset="0"/>
              </a:rPr>
              <a:t>J</a:t>
            </a:r>
            <a:r>
              <a:rPr lang="en-US" sz="6000" b="1" i="1" u="sng" dirty="0">
                <a:latin typeface="Times New Roman" pitchFamily="18" charset="0"/>
                <a:cs typeface="Times New Roman" pitchFamily="18" charset="0"/>
              </a:rPr>
              <a:t>ob descriptions: </a:t>
            </a:r>
            <a:r>
              <a:rPr lang="en-US" sz="6000" b="1" i="1" dirty="0">
                <a:latin typeface="Times New Roman" pitchFamily="18" charset="0"/>
                <a:cs typeface="Times New Roman" pitchFamily="18" charset="0"/>
              </a:rPr>
              <a:t>A </a:t>
            </a:r>
            <a:r>
              <a:rPr lang="en-US" sz="6000" b="1" i="1" dirty="0">
                <a:latin typeface="Times New Roman" pitchFamily="18" charset="0"/>
                <a:cs typeface="Times New Roman" pitchFamily="18" charset="0"/>
              </a:rPr>
              <a:t>list of a </a:t>
            </a:r>
            <a:r>
              <a:rPr lang="en-US" sz="6000" b="1" i="1" dirty="0">
                <a:latin typeface="Times New Roman" pitchFamily="18" charset="0"/>
                <a:cs typeface="Times New Roman" pitchFamily="18" charset="0"/>
              </a:rPr>
              <a:t>job’s </a:t>
            </a:r>
            <a:r>
              <a:rPr lang="en-US" sz="6000" b="1" i="1" dirty="0">
                <a:latin typeface="Times New Roman" pitchFamily="18" charset="0"/>
                <a:cs typeface="Times New Roman" pitchFamily="18" charset="0"/>
              </a:rPr>
              <a:t>duties, responsibilities, </a:t>
            </a:r>
            <a:r>
              <a:rPr lang="en-US" sz="6000" b="1" i="1" dirty="0">
                <a:latin typeface="Times New Roman" pitchFamily="18" charset="0"/>
                <a:cs typeface="Times New Roman" pitchFamily="18" charset="0"/>
              </a:rPr>
              <a:t>reporting relationships</a:t>
            </a:r>
            <a:r>
              <a:rPr lang="en-US" sz="6000" b="1" i="1" dirty="0">
                <a:latin typeface="Times New Roman" pitchFamily="18" charset="0"/>
                <a:cs typeface="Times New Roman" pitchFamily="18" charset="0"/>
              </a:rPr>
              <a:t>, working conditions, </a:t>
            </a:r>
            <a:r>
              <a:rPr lang="en-US" sz="6000" b="1" i="1" dirty="0">
                <a:latin typeface="Times New Roman" pitchFamily="18" charset="0"/>
                <a:cs typeface="Times New Roman" pitchFamily="18" charset="0"/>
              </a:rPr>
              <a:t>and supervisory </a:t>
            </a:r>
            <a:r>
              <a:rPr lang="en-US" sz="6000" b="1" i="1" dirty="0">
                <a:latin typeface="Times New Roman" pitchFamily="18" charset="0"/>
                <a:cs typeface="Times New Roman" pitchFamily="18" charset="0"/>
              </a:rPr>
              <a:t>responsibilities one product </a:t>
            </a:r>
            <a:r>
              <a:rPr lang="en-US" sz="6000" b="1" i="1" dirty="0">
                <a:latin typeface="Times New Roman" pitchFamily="18" charset="0"/>
                <a:cs typeface="Times New Roman" pitchFamily="18" charset="0"/>
              </a:rPr>
              <a:t>of a </a:t>
            </a:r>
            <a:r>
              <a:rPr lang="en-US" sz="6000" b="1" i="1" dirty="0">
                <a:latin typeface="Times New Roman" pitchFamily="18" charset="0"/>
                <a:cs typeface="Times New Roman" pitchFamily="18" charset="0"/>
              </a:rPr>
              <a:t>job analysis.</a:t>
            </a:r>
            <a:endParaRPr lang="en-US" sz="5400" b="1" i="1" dirty="0">
              <a:latin typeface="Times New Roman" pitchFamily="18" charset="0"/>
              <a:cs typeface="Times New Roman" pitchFamily="18" charset="0"/>
            </a:endParaRPr>
          </a:p>
        </p:txBody>
      </p:sp>
    </p:spTree>
    <p:extLst>
      <p:ext uri="{BB962C8B-B14F-4D97-AF65-F5344CB8AC3E}">
        <p14:creationId xmlns:p14="http://schemas.microsoft.com/office/powerpoint/2010/main" val="2214039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b="1"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dirty="0" smtClean="0"/>
              <a:t>4-</a:t>
            </a:r>
            <a:fld id="{E0926760-F15F-462E-8D64-749C808E0CCD}" type="slidenum">
              <a:rPr lang="en-US" smtClean="0"/>
              <a:pPr/>
              <a:t>3</a:t>
            </a:fld>
            <a:endParaRPr lang="en-US" dirty="0"/>
          </a:p>
        </p:txBody>
      </p:sp>
      <p:sp>
        <p:nvSpPr>
          <p:cNvPr id="5" name="TextBox 4"/>
          <p:cNvSpPr txBox="1"/>
          <p:nvPr/>
        </p:nvSpPr>
        <p:spPr>
          <a:xfrm>
            <a:off x="2495551" y="838202"/>
            <a:ext cx="6390799" cy="584775"/>
          </a:xfrm>
          <a:prstGeom prst="rect">
            <a:avLst/>
          </a:prstGeom>
          <a:noFill/>
        </p:spPr>
        <p:txBody>
          <a:bodyPr wrap="square" rtlCol="0">
            <a:spAutoFit/>
          </a:bodyPr>
          <a:lstStyle/>
          <a:p>
            <a:pPr algn="ctr"/>
            <a:r>
              <a:rPr lang="en-US" sz="3200" b="1" dirty="0">
                <a:solidFill>
                  <a:schemeClr val="accent4"/>
                </a:solidFill>
                <a:effectLst>
                  <a:outerShdw blurRad="38100" dist="38100" dir="2700000" algn="tl">
                    <a:srgbClr val="000000">
                      <a:alpha val="43137"/>
                    </a:srgbClr>
                  </a:outerShdw>
                </a:effectLst>
                <a:latin typeface="Times New Roman" pitchFamily="18" charset="0"/>
                <a:cs typeface="Times New Roman" pitchFamily="18" charset="0"/>
              </a:rPr>
              <a:t>Learning Objectives</a:t>
            </a:r>
            <a:endParaRPr lang="en-US" sz="3200" dirty="0">
              <a:solidFill>
                <a:schemeClr val="accent4"/>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Box 5"/>
          <p:cNvSpPr txBox="1"/>
          <p:nvPr/>
        </p:nvSpPr>
        <p:spPr>
          <a:xfrm>
            <a:off x="1143001" y="1828802"/>
            <a:ext cx="10134600" cy="4524315"/>
          </a:xfrm>
          <a:prstGeom prst="rect">
            <a:avLst/>
          </a:prstGeom>
          <a:noFill/>
        </p:spPr>
        <p:txBody>
          <a:bodyPr wrap="square" rtlCol="0">
            <a:spAutoFit/>
          </a:bodyPr>
          <a:lstStyle/>
          <a:p>
            <a:r>
              <a:rPr lang="en-US" sz="3200" b="1" dirty="0">
                <a:latin typeface="Times New Roman" pitchFamily="18" charset="0"/>
                <a:cs typeface="Times New Roman" pitchFamily="18" charset="0"/>
              </a:rPr>
              <a:t> 4-1. Define </a:t>
            </a:r>
            <a:r>
              <a:rPr lang="en-US" sz="3200" b="1" dirty="0">
                <a:latin typeface="Times New Roman" pitchFamily="18" charset="0"/>
                <a:cs typeface="Times New Roman" pitchFamily="18" charset="0"/>
              </a:rPr>
              <a:t>talent management and explain</a:t>
            </a:r>
            <a:r>
              <a:rPr lang="en-US" sz="3200" b="1" dirty="0">
                <a:latin typeface="Times New Roman" pitchFamily="18" charset="0"/>
                <a:cs typeface="Times New Roman" pitchFamily="18" charset="0"/>
              </a:rPr>
              <a:t>  why </a:t>
            </a:r>
            <a:r>
              <a:rPr lang="en-US" sz="3200" b="1" dirty="0">
                <a:latin typeface="Times New Roman" pitchFamily="18" charset="0"/>
                <a:cs typeface="Times New Roman" pitchFamily="18" charset="0"/>
              </a:rPr>
              <a:t>it is important</a:t>
            </a:r>
            <a:r>
              <a:rPr lang="en-US" sz="3200" b="1" dirty="0">
                <a:latin typeface="Times New Roman" pitchFamily="18" charset="0"/>
                <a:cs typeface="Times New Roman" pitchFamily="18" charset="0"/>
              </a:rPr>
              <a:t>.</a:t>
            </a:r>
          </a:p>
          <a:p>
            <a:endParaRPr lang="en-US" sz="3200" b="1" dirty="0">
              <a:latin typeface="Times New Roman" pitchFamily="18" charset="0"/>
              <a:cs typeface="Times New Roman" pitchFamily="18" charset="0"/>
            </a:endParaRPr>
          </a:p>
          <a:p>
            <a:r>
              <a:rPr lang="en-US" sz="3200" b="1" dirty="0">
                <a:latin typeface="Times New Roman" pitchFamily="18" charset="0"/>
                <a:cs typeface="Times New Roman" pitchFamily="18" charset="0"/>
              </a:rPr>
              <a:t> 4-2. Discuss </a:t>
            </a:r>
            <a:r>
              <a:rPr lang="en-US" sz="3200" b="1" dirty="0">
                <a:latin typeface="Times New Roman" pitchFamily="18" charset="0"/>
                <a:cs typeface="Times New Roman" pitchFamily="18" charset="0"/>
              </a:rPr>
              <a:t>the process of job analysis,</a:t>
            </a:r>
            <a:r>
              <a:rPr lang="en-US" sz="3200" b="1" dirty="0">
                <a:latin typeface="Times New Roman" pitchFamily="18" charset="0"/>
                <a:cs typeface="Times New Roman" pitchFamily="18" charset="0"/>
              </a:rPr>
              <a:t>   including </a:t>
            </a:r>
            <a:r>
              <a:rPr lang="en-US" sz="3200" b="1" dirty="0">
                <a:latin typeface="Times New Roman" pitchFamily="18" charset="0"/>
                <a:cs typeface="Times New Roman" pitchFamily="18" charset="0"/>
              </a:rPr>
              <a:t>why it is important</a:t>
            </a:r>
            <a:r>
              <a:rPr lang="en-US" sz="3200" b="1" dirty="0">
                <a:latin typeface="Times New Roman" pitchFamily="18" charset="0"/>
                <a:cs typeface="Times New Roman" pitchFamily="18" charset="0"/>
              </a:rPr>
              <a:t>.</a:t>
            </a:r>
          </a:p>
          <a:p>
            <a:endParaRPr lang="en-US" sz="3200" b="1" dirty="0">
              <a:latin typeface="Times New Roman" pitchFamily="18" charset="0"/>
              <a:cs typeface="Times New Roman" pitchFamily="18" charset="0"/>
            </a:endParaRPr>
          </a:p>
          <a:p>
            <a:r>
              <a:rPr lang="en-US" sz="3200" b="1" dirty="0">
                <a:latin typeface="Times New Roman" pitchFamily="18" charset="0"/>
                <a:cs typeface="Times New Roman" pitchFamily="18" charset="0"/>
              </a:rPr>
              <a:t>4-3.  Explain how to use at least three methods of </a:t>
            </a:r>
            <a:r>
              <a:rPr lang="en-US" sz="3200" b="1" dirty="0">
                <a:latin typeface="Times New Roman" pitchFamily="18" charset="0"/>
                <a:cs typeface="Times New Roman" pitchFamily="18" charset="0"/>
              </a:rPr>
              <a:t>collecting job analysis </a:t>
            </a:r>
            <a:r>
              <a:rPr lang="en-US" sz="3200" b="1" dirty="0">
                <a:latin typeface="Times New Roman" pitchFamily="18" charset="0"/>
                <a:cs typeface="Times New Roman" pitchFamily="18" charset="0"/>
              </a:rPr>
              <a:t>information</a:t>
            </a:r>
            <a:r>
              <a:rPr lang="en-US" sz="3200" b="1" dirty="0">
                <a:latin typeface="Times New Roman" pitchFamily="18" charset="0"/>
                <a:cs typeface="Times New Roman" pitchFamily="18" charset="0"/>
              </a:rPr>
              <a:t>, including interviews, </a:t>
            </a:r>
            <a:r>
              <a:rPr lang="en-US" sz="3200" b="1" dirty="0">
                <a:latin typeface="Times New Roman" pitchFamily="18" charset="0"/>
                <a:cs typeface="Times New Roman" pitchFamily="18" charset="0"/>
              </a:rPr>
              <a:t> questionnaires</a:t>
            </a:r>
            <a:r>
              <a:rPr lang="en-US" sz="3200" b="1" dirty="0">
                <a:latin typeface="Times New Roman" pitchFamily="18" charset="0"/>
                <a:cs typeface="Times New Roman" pitchFamily="18" charset="0"/>
              </a:rPr>
              <a:t>, and observation.</a:t>
            </a:r>
          </a:p>
        </p:txBody>
      </p:sp>
    </p:spTree>
    <p:extLst>
      <p:ext uri="{BB962C8B-B14F-4D97-AF65-F5344CB8AC3E}">
        <p14:creationId xmlns:p14="http://schemas.microsoft.com/office/powerpoint/2010/main" val="33787269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dirty="0" smtClean="0"/>
              <a:t>4-</a:t>
            </a:r>
            <a:fld id="{E0926760-F15F-462E-8D64-749C808E0CCD}" type="slidenum">
              <a:rPr lang="en-US" smtClean="0"/>
              <a:pPr/>
              <a:t>30</a:t>
            </a:fld>
            <a:endParaRPr lang="en-US" dirty="0"/>
          </a:p>
        </p:txBody>
      </p:sp>
      <p:sp>
        <p:nvSpPr>
          <p:cNvPr id="5" name="TextBox 4"/>
          <p:cNvSpPr txBox="1"/>
          <p:nvPr/>
        </p:nvSpPr>
        <p:spPr>
          <a:xfrm>
            <a:off x="838200" y="228601"/>
            <a:ext cx="10515600" cy="5632311"/>
          </a:xfrm>
          <a:prstGeom prst="rect">
            <a:avLst/>
          </a:prstGeom>
          <a:noFill/>
        </p:spPr>
        <p:txBody>
          <a:bodyPr wrap="square" rtlCol="0">
            <a:spAutoFit/>
          </a:bodyPr>
          <a:lstStyle/>
          <a:p>
            <a:r>
              <a:rPr lang="en-US" sz="6000" b="1" i="1" u="sng" dirty="0">
                <a:latin typeface="Times New Roman" pitchFamily="18" charset="0"/>
                <a:cs typeface="Times New Roman" pitchFamily="18" charset="0"/>
              </a:rPr>
              <a:t>J</a:t>
            </a:r>
            <a:r>
              <a:rPr lang="en-US" sz="6000" b="1" i="1" u="sng" dirty="0">
                <a:latin typeface="Times New Roman" pitchFamily="18" charset="0"/>
                <a:cs typeface="Times New Roman" pitchFamily="18" charset="0"/>
              </a:rPr>
              <a:t>ob specifications:</a:t>
            </a:r>
            <a:r>
              <a:rPr lang="en-US" sz="6000" b="1" i="1" u="sng" dirty="0">
                <a:latin typeface="Times New Roman" pitchFamily="18" charset="0"/>
                <a:cs typeface="Times New Roman" pitchFamily="18" charset="0"/>
              </a:rPr>
              <a:t> </a:t>
            </a:r>
            <a:r>
              <a:rPr lang="en-US" sz="6000" b="1" i="1" dirty="0">
                <a:latin typeface="Times New Roman" pitchFamily="18" charset="0"/>
                <a:cs typeface="Times New Roman" pitchFamily="18" charset="0"/>
              </a:rPr>
              <a:t>A </a:t>
            </a:r>
            <a:r>
              <a:rPr lang="en-US" sz="6000" b="1" i="1" dirty="0">
                <a:latin typeface="Times New Roman" pitchFamily="18" charset="0"/>
                <a:cs typeface="Times New Roman" pitchFamily="18" charset="0"/>
              </a:rPr>
              <a:t>list of a </a:t>
            </a:r>
            <a:r>
              <a:rPr lang="en-US" sz="6000" b="1" i="1" dirty="0">
                <a:latin typeface="Times New Roman" pitchFamily="18" charset="0"/>
                <a:cs typeface="Times New Roman" pitchFamily="18" charset="0"/>
              </a:rPr>
              <a:t>job’s </a:t>
            </a:r>
            <a:r>
              <a:rPr lang="en-US" sz="6000" b="1" i="1" dirty="0">
                <a:latin typeface="Times New Roman" pitchFamily="18" charset="0"/>
                <a:cs typeface="Times New Roman" pitchFamily="18" charset="0"/>
              </a:rPr>
              <a:t>human requirements, that </a:t>
            </a:r>
            <a:r>
              <a:rPr lang="en-US" sz="6000" b="1" i="1" dirty="0">
                <a:latin typeface="Times New Roman" pitchFamily="18" charset="0"/>
                <a:cs typeface="Times New Roman" pitchFamily="18" charset="0"/>
              </a:rPr>
              <a:t>is, the </a:t>
            </a:r>
            <a:r>
              <a:rPr lang="en-US" sz="6000" b="1" i="1" dirty="0">
                <a:latin typeface="Times New Roman" pitchFamily="18" charset="0"/>
                <a:cs typeface="Times New Roman" pitchFamily="18" charset="0"/>
              </a:rPr>
              <a:t>requisite education, skills, personality, </a:t>
            </a:r>
            <a:r>
              <a:rPr lang="en-US" sz="6000" b="1" i="1" dirty="0">
                <a:latin typeface="Times New Roman" pitchFamily="18" charset="0"/>
                <a:cs typeface="Times New Roman" pitchFamily="18" charset="0"/>
              </a:rPr>
              <a:t>and so </a:t>
            </a:r>
            <a:r>
              <a:rPr lang="en-US" sz="6000" b="1" i="1" dirty="0">
                <a:latin typeface="Times New Roman" pitchFamily="18" charset="0"/>
                <a:cs typeface="Times New Roman" pitchFamily="18" charset="0"/>
              </a:rPr>
              <a:t>on another product of a job analysis.</a:t>
            </a:r>
            <a:endParaRPr lang="en-US" sz="5400" b="1" i="1" dirty="0">
              <a:latin typeface="Times New Roman" pitchFamily="18" charset="0"/>
              <a:cs typeface="Times New Roman" pitchFamily="18" charset="0"/>
            </a:endParaRPr>
          </a:p>
        </p:txBody>
      </p:sp>
    </p:spTree>
    <p:extLst>
      <p:ext uri="{BB962C8B-B14F-4D97-AF65-F5344CB8AC3E}">
        <p14:creationId xmlns:p14="http://schemas.microsoft.com/office/powerpoint/2010/main" val="40868415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b="1"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dirty="0" smtClean="0"/>
              <a:t>4-</a:t>
            </a:r>
            <a:fld id="{E0926760-F15F-462E-8D64-749C808E0CCD}" type="slidenum">
              <a:rPr lang="en-US" smtClean="0"/>
              <a:pPr/>
              <a:t>31</a:t>
            </a:fld>
            <a:endParaRPr lang="en-US" dirty="0"/>
          </a:p>
        </p:txBody>
      </p:sp>
      <p:sp>
        <p:nvSpPr>
          <p:cNvPr id="5" name="TextBox 4"/>
          <p:cNvSpPr txBox="1"/>
          <p:nvPr/>
        </p:nvSpPr>
        <p:spPr>
          <a:xfrm>
            <a:off x="838200" y="228601"/>
            <a:ext cx="10515600" cy="5632311"/>
          </a:xfrm>
          <a:prstGeom prst="rect">
            <a:avLst/>
          </a:prstGeom>
          <a:noFill/>
        </p:spPr>
        <p:txBody>
          <a:bodyPr wrap="square" rtlCol="0">
            <a:spAutoFit/>
          </a:bodyPr>
          <a:lstStyle/>
          <a:p>
            <a:pPr algn="ctr"/>
            <a:r>
              <a:rPr lang="en-US" sz="3600" b="1" i="1" u="sng" dirty="0">
                <a:solidFill>
                  <a:srgbClr val="FF0000"/>
                </a:solidFill>
                <a:latin typeface="Times New Roman" pitchFamily="18" charset="0"/>
                <a:cs typeface="Times New Roman" pitchFamily="18" charset="0"/>
              </a:rPr>
              <a:t>The Basics of Job </a:t>
            </a:r>
            <a:r>
              <a:rPr lang="en-US" sz="3600" b="1" i="1" u="sng" dirty="0">
                <a:solidFill>
                  <a:srgbClr val="FF0000"/>
                </a:solidFill>
                <a:latin typeface="Times New Roman" pitchFamily="18" charset="0"/>
                <a:cs typeface="Times New Roman" pitchFamily="18" charset="0"/>
              </a:rPr>
              <a:t>Analysis</a:t>
            </a:r>
          </a:p>
          <a:p>
            <a:endParaRPr lang="en-US" sz="3600" b="1" dirty="0">
              <a:solidFill>
                <a:schemeClr val="accent4"/>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3600" dirty="0">
                <a:latin typeface="Times New Roman" pitchFamily="18" charset="0"/>
                <a:cs typeface="Times New Roman" pitchFamily="18" charset="0"/>
              </a:rPr>
              <a:t>* </a:t>
            </a:r>
            <a:r>
              <a:rPr lang="en-US" sz="3600" b="1" i="1" dirty="0">
                <a:latin typeface="Times New Roman" pitchFamily="18" charset="0"/>
                <a:cs typeface="Times New Roman" pitchFamily="18" charset="0"/>
              </a:rPr>
              <a:t>The </a:t>
            </a:r>
            <a:r>
              <a:rPr lang="en-US" sz="3600" b="1" i="1" dirty="0">
                <a:latin typeface="Times New Roman" pitchFamily="18" charset="0"/>
                <a:cs typeface="Times New Roman" pitchFamily="18" charset="0"/>
              </a:rPr>
              <a:t>supervisor or human resources specialist normally collects one or more of the following types of information via the job analysis</a:t>
            </a:r>
            <a:r>
              <a:rPr lang="en-US" sz="3600" b="1" i="1" dirty="0">
                <a:latin typeface="Times New Roman" pitchFamily="18" charset="0"/>
                <a:cs typeface="Times New Roman" pitchFamily="18" charset="0"/>
              </a:rPr>
              <a:t>:</a:t>
            </a:r>
          </a:p>
          <a:p>
            <a:endParaRPr lang="en-US" sz="3600" dirty="0">
              <a:latin typeface="Times New Roman" pitchFamily="18" charset="0"/>
              <a:cs typeface="Times New Roman" pitchFamily="18" charset="0"/>
            </a:endParaRPr>
          </a:p>
          <a:p>
            <a:r>
              <a:rPr lang="en-US" sz="3600" b="1" i="1" u="sng" dirty="0">
                <a:latin typeface="Times New Roman" pitchFamily="18" charset="0"/>
                <a:cs typeface="Times New Roman" pitchFamily="18" charset="0"/>
              </a:rPr>
              <a:t>1) Work activities: </a:t>
            </a:r>
            <a:r>
              <a:rPr lang="en-US" sz="3600" dirty="0">
                <a:latin typeface="Times New Roman" pitchFamily="18" charset="0"/>
                <a:cs typeface="Times New Roman" pitchFamily="18" charset="0"/>
              </a:rPr>
              <a:t>Information </a:t>
            </a:r>
            <a:r>
              <a:rPr lang="en-US" sz="3600" dirty="0">
                <a:latin typeface="Times New Roman" pitchFamily="18" charset="0"/>
                <a:cs typeface="Times New Roman" pitchFamily="18" charset="0"/>
              </a:rPr>
              <a:t>about the job’s actual work activities, such as cleaning, selling, teaching, or painting. This list may also include how, why, and when the worker performs each activity</a:t>
            </a:r>
            <a:r>
              <a:rPr lang="en-US" sz="3600"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9305403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b="1"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dirty="0" smtClean="0"/>
              <a:t>4-</a:t>
            </a:r>
            <a:fld id="{E0926760-F15F-462E-8D64-749C808E0CCD}" type="slidenum">
              <a:rPr lang="en-US" smtClean="0"/>
              <a:pPr/>
              <a:t>32</a:t>
            </a:fld>
            <a:endParaRPr lang="en-US" dirty="0"/>
          </a:p>
        </p:txBody>
      </p:sp>
      <p:sp>
        <p:nvSpPr>
          <p:cNvPr id="5" name="TextBox 4"/>
          <p:cNvSpPr txBox="1"/>
          <p:nvPr/>
        </p:nvSpPr>
        <p:spPr>
          <a:xfrm>
            <a:off x="838200" y="228601"/>
            <a:ext cx="10515600" cy="5632311"/>
          </a:xfrm>
          <a:prstGeom prst="rect">
            <a:avLst/>
          </a:prstGeom>
          <a:noFill/>
        </p:spPr>
        <p:txBody>
          <a:bodyPr wrap="square" rtlCol="0">
            <a:spAutoFit/>
          </a:bodyPr>
          <a:lstStyle/>
          <a:p>
            <a:r>
              <a:rPr lang="en-US" sz="3600" b="1" i="1" u="sng" dirty="0">
                <a:latin typeface="Times New Roman" pitchFamily="18" charset="0"/>
                <a:cs typeface="Times New Roman" pitchFamily="18" charset="0"/>
              </a:rPr>
              <a:t>2) Human behaviors: </a:t>
            </a:r>
            <a:r>
              <a:rPr lang="en-US" sz="3600" dirty="0">
                <a:latin typeface="Times New Roman" pitchFamily="18" charset="0"/>
                <a:cs typeface="Times New Roman" pitchFamily="18" charset="0"/>
              </a:rPr>
              <a:t>Information about human behaviors the job requires, like sensing, communicating, lifting weights, or walking long distances</a:t>
            </a:r>
            <a:r>
              <a:rPr lang="en-US" sz="3600" dirty="0">
                <a:latin typeface="Times New Roman" pitchFamily="18" charset="0"/>
                <a:cs typeface="Times New Roman" pitchFamily="18" charset="0"/>
              </a:rPr>
              <a:t>.</a:t>
            </a:r>
          </a:p>
          <a:p>
            <a:endParaRPr lang="en-US" sz="3600" dirty="0">
              <a:latin typeface="Times New Roman" pitchFamily="18" charset="0"/>
              <a:cs typeface="Times New Roman" pitchFamily="18" charset="0"/>
            </a:endParaRPr>
          </a:p>
          <a:p>
            <a:r>
              <a:rPr lang="en-US" sz="3600" b="1" i="1" u="sng" dirty="0">
                <a:latin typeface="Times New Roman" pitchFamily="18" charset="0"/>
                <a:cs typeface="Times New Roman" pitchFamily="18" charset="0"/>
              </a:rPr>
              <a:t>3) Machines</a:t>
            </a:r>
            <a:r>
              <a:rPr lang="en-US" sz="3600" b="1" i="1" u="sng" dirty="0">
                <a:latin typeface="Times New Roman" pitchFamily="18" charset="0"/>
                <a:cs typeface="Times New Roman" pitchFamily="18" charset="0"/>
              </a:rPr>
              <a:t>, tools, equipment, and work </a:t>
            </a:r>
            <a:r>
              <a:rPr lang="en-US" sz="3600" b="1" i="1" u="sng" dirty="0">
                <a:latin typeface="Times New Roman" pitchFamily="18" charset="0"/>
                <a:cs typeface="Times New Roman" pitchFamily="18" charset="0"/>
              </a:rPr>
              <a:t>aids: </a:t>
            </a:r>
            <a:r>
              <a:rPr lang="en-US" sz="3600" dirty="0">
                <a:latin typeface="Times New Roman" pitchFamily="18" charset="0"/>
                <a:cs typeface="Times New Roman" pitchFamily="18" charset="0"/>
              </a:rPr>
              <a:t>Information regarding tools used, materials processed, knowledge dealt with or applied (such as finance or law), and services rendered (such as counseling or repairing).</a:t>
            </a:r>
          </a:p>
          <a:p>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5424072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b="1"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dirty="0" smtClean="0"/>
              <a:t>4-</a:t>
            </a:r>
            <a:fld id="{E0926760-F15F-462E-8D64-749C808E0CCD}" type="slidenum">
              <a:rPr lang="en-US" smtClean="0"/>
              <a:pPr/>
              <a:t>33</a:t>
            </a:fld>
            <a:endParaRPr lang="en-US" dirty="0"/>
          </a:p>
        </p:txBody>
      </p:sp>
      <p:sp>
        <p:nvSpPr>
          <p:cNvPr id="5" name="TextBox 4"/>
          <p:cNvSpPr txBox="1"/>
          <p:nvPr/>
        </p:nvSpPr>
        <p:spPr>
          <a:xfrm>
            <a:off x="838200" y="228600"/>
            <a:ext cx="10515600" cy="5909310"/>
          </a:xfrm>
          <a:prstGeom prst="rect">
            <a:avLst/>
          </a:prstGeom>
          <a:noFill/>
        </p:spPr>
        <p:txBody>
          <a:bodyPr wrap="square" rtlCol="0">
            <a:spAutoFit/>
          </a:bodyPr>
          <a:lstStyle/>
          <a:p>
            <a:endParaRPr lang="en-US" sz="5400" b="1" dirty="0">
              <a:solidFill>
                <a:schemeClr val="accent4"/>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5400" b="1" i="1" dirty="0">
                <a:latin typeface="Times New Roman" pitchFamily="18" charset="0"/>
                <a:cs typeface="Times New Roman" pitchFamily="18" charset="0"/>
              </a:rPr>
              <a:t>4) Performance standards: </a:t>
            </a:r>
            <a:r>
              <a:rPr lang="en-US" sz="5400" dirty="0">
                <a:latin typeface="Times New Roman" pitchFamily="18" charset="0"/>
                <a:cs typeface="Times New Roman" pitchFamily="18" charset="0"/>
              </a:rPr>
              <a:t>Information about the job’s performance standards (in terms of quantity or quality levels for each job duty, for instance).</a:t>
            </a:r>
          </a:p>
          <a:p>
            <a:endParaRPr lang="en-US" sz="5400" dirty="0">
              <a:latin typeface="Times New Roman" pitchFamily="18" charset="0"/>
              <a:cs typeface="Times New Roman" pitchFamily="18" charset="0"/>
            </a:endParaRPr>
          </a:p>
        </p:txBody>
      </p:sp>
    </p:spTree>
    <p:extLst>
      <p:ext uri="{BB962C8B-B14F-4D97-AF65-F5344CB8AC3E}">
        <p14:creationId xmlns:p14="http://schemas.microsoft.com/office/powerpoint/2010/main" val="39100605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dirty="0" smtClean="0"/>
              <a:t>4-</a:t>
            </a:r>
            <a:fld id="{E0926760-F15F-462E-8D64-749C808E0CCD}" type="slidenum">
              <a:rPr lang="en-US" smtClean="0"/>
              <a:pPr/>
              <a:t>34</a:t>
            </a:fld>
            <a:endParaRPr lang="en-US" dirty="0"/>
          </a:p>
        </p:txBody>
      </p:sp>
      <p:sp>
        <p:nvSpPr>
          <p:cNvPr id="5" name="TextBox 4"/>
          <p:cNvSpPr txBox="1"/>
          <p:nvPr/>
        </p:nvSpPr>
        <p:spPr>
          <a:xfrm>
            <a:off x="838200" y="228601"/>
            <a:ext cx="10515600" cy="5632311"/>
          </a:xfrm>
          <a:prstGeom prst="rect">
            <a:avLst/>
          </a:prstGeom>
          <a:noFill/>
        </p:spPr>
        <p:txBody>
          <a:bodyPr wrap="square" rtlCol="0">
            <a:spAutoFit/>
          </a:bodyPr>
          <a:lstStyle/>
          <a:p>
            <a:r>
              <a:rPr lang="en-US" sz="4000" b="1" i="1" u="sng" dirty="0">
                <a:latin typeface="Times New Roman" pitchFamily="18" charset="0"/>
                <a:cs typeface="Times New Roman" pitchFamily="18" charset="0"/>
              </a:rPr>
              <a:t>5) Job context: </a:t>
            </a:r>
            <a:r>
              <a:rPr lang="en-US" sz="4000" dirty="0">
                <a:latin typeface="Times New Roman" pitchFamily="18" charset="0"/>
                <a:cs typeface="Times New Roman" pitchFamily="18" charset="0"/>
              </a:rPr>
              <a:t>Information about such matters as physical working </a:t>
            </a:r>
            <a:r>
              <a:rPr lang="en-US" sz="4000" dirty="0">
                <a:latin typeface="Times New Roman" pitchFamily="18" charset="0"/>
                <a:cs typeface="Times New Roman" pitchFamily="18" charset="0"/>
              </a:rPr>
              <a:t>conditions, work </a:t>
            </a:r>
            <a:r>
              <a:rPr lang="en-US" sz="4000" dirty="0">
                <a:latin typeface="Times New Roman" pitchFamily="18" charset="0"/>
                <a:cs typeface="Times New Roman" pitchFamily="18" charset="0"/>
              </a:rPr>
              <a:t>schedule, incentives, and, for instance, the number of people with </a:t>
            </a:r>
            <a:r>
              <a:rPr lang="en-US" sz="4000" dirty="0">
                <a:latin typeface="Times New Roman" pitchFamily="18" charset="0"/>
                <a:cs typeface="Times New Roman" pitchFamily="18" charset="0"/>
              </a:rPr>
              <a:t>whom the </a:t>
            </a:r>
            <a:r>
              <a:rPr lang="en-US" sz="4000" dirty="0">
                <a:latin typeface="Times New Roman" pitchFamily="18" charset="0"/>
                <a:cs typeface="Times New Roman" pitchFamily="18" charset="0"/>
              </a:rPr>
              <a:t>employee would normally interact.</a:t>
            </a:r>
          </a:p>
          <a:p>
            <a:endParaRPr lang="en-US" sz="4000" b="1" dirty="0">
              <a:latin typeface="Times New Roman" pitchFamily="18" charset="0"/>
              <a:cs typeface="Times New Roman" pitchFamily="18" charset="0"/>
            </a:endParaRPr>
          </a:p>
          <a:p>
            <a:r>
              <a:rPr lang="en-US" sz="4000" b="1" i="1" u="sng" dirty="0">
                <a:latin typeface="Times New Roman" pitchFamily="18" charset="0"/>
                <a:cs typeface="Times New Roman" pitchFamily="18" charset="0"/>
              </a:rPr>
              <a:t>6) Human requirements: </a:t>
            </a:r>
            <a:r>
              <a:rPr lang="en-US" sz="4000" dirty="0">
                <a:latin typeface="Times New Roman" pitchFamily="18" charset="0"/>
                <a:cs typeface="Times New Roman" pitchFamily="18" charset="0"/>
              </a:rPr>
              <a:t>Information such as knowledge or skills (</a:t>
            </a:r>
            <a:r>
              <a:rPr lang="en-US" sz="4000" dirty="0">
                <a:latin typeface="Times New Roman" pitchFamily="18" charset="0"/>
                <a:cs typeface="Times New Roman" pitchFamily="18" charset="0"/>
              </a:rPr>
              <a:t>education, training</a:t>
            </a:r>
            <a:r>
              <a:rPr lang="en-US" sz="4000" dirty="0">
                <a:latin typeface="Times New Roman" pitchFamily="18" charset="0"/>
                <a:cs typeface="Times New Roman" pitchFamily="18" charset="0"/>
              </a:rPr>
              <a:t>, work experience) and required personal attributes (aptitudes, </a:t>
            </a:r>
            <a:r>
              <a:rPr lang="en-US" sz="4000" dirty="0">
                <a:latin typeface="Times New Roman" pitchFamily="18" charset="0"/>
                <a:cs typeface="Times New Roman" pitchFamily="18" charset="0"/>
              </a:rPr>
              <a:t>personality, interests).</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26960544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b="1"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dirty="0" smtClean="0"/>
              <a:t>4-</a:t>
            </a:r>
            <a:fld id="{E0926760-F15F-462E-8D64-749C808E0CCD}" type="slidenum">
              <a:rPr lang="en-US" smtClean="0"/>
              <a:pPr/>
              <a:t>35</a:t>
            </a:fld>
            <a:endParaRPr lang="en-US" dirty="0"/>
          </a:p>
        </p:txBody>
      </p:sp>
      <p:sp>
        <p:nvSpPr>
          <p:cNvPr id="5" name="TextBox 4"/>
          <p:cNvSpPr txBox="1"/>
          <p:nvPr/>
        </p:nvSpPr>
        <p:spPr>
          <a:xfrm>
            <a:off x="914400" y="781884"/>
            <a:ext cx="10287000" cy="4247317"/>
          </a:xfrm>
          <a:prstGeom prst="rect">
            <a:avLst/>
          </a:prstGeom>
          <a:noFill/>
        </p:spPr>
        <p:txBody>
          <a:bodyPr wrap="square" rtlCol="0">
            <a:spAutoFit/>
          </a:bodyPr>
          <a:lstStyle/>
          <a:p>
            <a:pPr algn="ctr"/>
            <a:r>
              <a:rPr lang="en-US" sz="5400" b="1" i="1" u="sng" dirty="0">
                <a:solidFill>
                  <a:srgbClr val="00B0F0"/>
                </a:solidFill>
                <a:latin typeface="Times New Roman" pitchFamily="18" charset="0"/>
                <a:cs typeface="Times New Roman" pitchFamily="18" charset="0"/>
              </a:rPr>
              <a:t>Uses of Job Analysis </a:t>
            </a:r>
            <a:r>
              <a:rPr lang="en-US" sz="5400" b="1" i="1" u="sng" dirty="0">
                <a:solidFill>
                  <a:srgbClr val="00B0F0"/>
                </a:solidFill>
                <a:latin typeface="Times New Roman" pitchFamily="18" charset="0"/>
                <a:cs typeface="Times New Roman" pitchFamily="18" charset="0"/>
              </a:rPr>
              <a:t>Information</a:t>
            </a:r>
          </a:p>
          <a:p>
            <a:endParaRPr lang="en-US" sz="54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5400" dirty="0">
                <a:latin typeface="Times New Roman" pitchFamily="18" charset="0"/>
                <a:cs typeface="Times New Roman" pitchFamily="18" charset="0"/>
              </a:rPr>
              <a:t>* </a:t>
            </a:r>
            <a:r>
              <a:rPr lang="en-US" sz="5400" b="1" i="1" dirty="0">
                <a:latin typeface="Times New Roman" pitchFamily="18" charset="0"/>
                <a:cs typeface="Times New Roman" pitchFamily="18" charset="0"/>
              </a:rPr>
              <a:t>Job </a:t>
            </a:r>
            <a:r>
              <a:rPr lang="en-US" sz="5400" b="1" i="1" dirty="0">
                <a:latin typeface="Times New Roman" pitchFamily="18" charset="0"/>
                <a:cs typeface="Times New Roman" pitchFamily="18" charset="0"/>
              </a:rPr>
              <a:t>analysis </a:t>
            </a:r>
            <a:r>
              <a:rPr lang="en-US" sz="5400" dirty="0">
                <a:latin typeface="Times New Roman" pitchFamily="18" charset="0"/>
                <a:cs typeface="Times New Roman" pitchFamily="18" charset="0"/>
              </a:rPr>
              <a:t>is important because it supports just about all </a:t>
            </a:r>
            <a:r>
              <a:rPr lang="en-US" sz="5400" dirty="0">
                <a:latin typeface="Times New Roman" pitchFamily="18" charset="0"/>
                <a:cs typeface="Times New Roman" pitchFamily="18" charset="0"/>
              </a:rPr>
              <a:t>human </a:t>
            </a:r>
            <a:r>
              <a:rPr lang="en-US" sz="5400" dirty="0">
                <a:latin typeface="Times New Roman" pitchFamily="18" charset="0"/>
                <a:cs typeface="Times New Roman" pitchFamily="18" charset="0"/>
              </a:rPr>
              <a:t>resource management activities</a:t>
            </a:r>
            <a:r>
              <a:rPr lang="en-US" sz="5400" dirty="0">
                <a:latin typeface="Times New Roman" pitchFamily="18" charset="0"/>
                <a:cs typeface="Times New Roman" pitchFamily="18" charset="0"/>
              </a:rPr>
              <a:t>.</a:t>
            </a:r>
            <a:endParaRPr lang="en-US" sz="5400" dirty="0">
              <a:latin typeface="Times New Roman" pitchFamily="18" charset="0"/>
              <a:cs typeface="Times New Roman" pitchFamily="18" charset="0"/>
            </a:endParaRPr>
          </a:p>
        </p:txBody>
      </p:sp>
    </p:spTree>
    <p:extLst>
      <p:ext uri="{BB962C8B-B14F-4D97-AF65-F5344CB8AC3E}">
        <p14:creationId xmlns:p14="http://schemas.microsoft.com/office/powerpoint/2010/main" val="34373208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b="1"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smtClean="0"/>
              <a:t>4-</a:t>
            </a:r>
            <a:fld id="{E0926760-F15F-462E-8D64-749C808E0CCD}" type="slidenum">
              <a:rPr lang="en-US" smtClean="0"/>
              <a:pPr/>
              <a:t>36</a:t>
            </a:fld>
            <a:endParaRPr lang="en-US" dirty="0"/>
          </a:p>
        </p:txBody>
      </p:sp>
      <p:sp>
        <p:nvSpPr>
          <p:cNvPr id="4" name="Rectangle 3"/>
          <p:cNvSpPr/>
          <p:nvPr/>
        </p:nvSpPr>
        <p:spPr>
          <a:xfrm>
            <a:off x="1066800" y="1524000"/>
            <a:ext cx="9753600" cy="4154984"/>
          </a:xfrm>
          <a:prstGeom prst="rect">
            <a:avLst/>
          </a:prstGeom>
        </p:spPr>
        <p:txBody>
          <a:bodyPr wrap="square">
            <a:spAutoFit/>
          </a:bodyPr>
          <a:lstStyle/>
          <a:p>
            <a:r>
              <a:rPr lang="en-US" sz="6600" dirty="0">
                <a:latin typeface="Times New Roman" pitchFamily="18" charset="0"/>
                <a:cs typeface="Times New Roman" pitchFamily="18" charset="0"/>
              </a:rPr>
              <a:t>* </a:t>
            </a:r>
            <a:r>
              <a:rPr lang="en-US" sz="6600" b="1" i="1" u="sng" dirty="0">
                <a:latin typeface="Times New Roman" pitchFamily="18" charset="0"/>
                <a:cs typeface="Times New Roman" pitchFamily="18" charset="0"/>
              </a:rPr>
              <a:t>Job </a:t>
            </a:r>
            <a:r>
              <a:rPr lang="en-US" sz="6600" b="1" i="1" u="sng" dirty="0">
                <a:latin typeface="Times New Roman" pitchFamily="18" charset="0"/>
                <a:cs typeface="Times New Roman" pitchFamily="18" charset="0"/>
              </a:rPr>
              <a:t>analysis </a:t>
            </a:r>
            <a:r>
              <a:rPr lang="en-US" sz="6600" b="1" i="1" dirty="0">
                <a:latin typeface="Times New Roman" pitchFamily="18" charset="0"/>
                <a:cs typeface="Times New Roman" pitchFamily="18" charset="0"/>
              </a:rPr>
              <a:t>is important in helping employers execute their overall </a:t>
            </a:r>
            <a:r>
              <a:rPr lang="en-US" sz="6600" b="1" i="1" dirty="0">
                <a:latin typeface="Times New Roman" pitchFamily="18" charset="0"/>
                <a:cs typeface="Times New Roman" pitchFamily="18" charset="0"/>
              </a:rPr>
              <a:t>strategic plans</a:t>
            </a:r>
            <a:r>
              <a:rPr lang="en-US" sz="6600" b="1" i="1" dirty="0">
                <a:latin typeface="Times New Roman" pitchFamily="18" charset="0"/>
                <a:cs typeface="Times New Roman" pitchFamily="18" charset="0"/>
              </a:rPr>
              <a:t>.</a:t>
            </a:r>
            <a:endParaRPr lang="ar-EG" sz="6600" b="1" i="1" dirty="0">
              <a:latin typeface="Times New Roman" pitchFamily="18" charset="0"/>
              <a:cs typeface="Times New Roman" pitchFamily="18" charset="0"/>
            </a:endParaRPr>
          </a:p>
        </p:txBody>
      </p:sp>
    </p:spTree>
    <p:extLst>
      <p:ext uri="{BB962C8B-B14F-4D97-AF65-F5344CB8AC3E}">
        <p14:creationId xmlns:p14="http://schemas.microsoft.com/office/powerpoint/2010/main" val="26455994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b="1"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dirty="0" smtClean="0"/>
              <a:t>4-</a:t>
            </a:r>
            <a:fld id="{E0926760-F15F-462E-8D64-749C808E0CCD}" type="slidenum">
              <a:rPr lang="en-US" smtClean="0"/>
              <a:pPr/>
              <a:t>37</a:t>
            </a:fld>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326" y="0"/>
            <a:ext cx="1080134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81927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b="1"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dirty="0" smtClean="0"/>
              <a:t>4-</a:t>
            </a:r>
            <a:fld id="{E0926760-F15F-462E-8D64-749C808E0CCD}" type="slidenum">
              <a:rPr lang="en-US" smtClean="0"/>
              <a:pPr/>
              <a:t>38</a:t>
            </a:fld>
            <a:endParaRPr lang="en-US" dirty="0"/>
          </a:p>
        </p:txBody>
      </p:sp>
      <p:sp>
        <p:nvSpPr>
          <p:cNvPr id="5" name="TextBox 4"/>
          <p:cNvSpPr txBox="1"/>
          <p:nvPr/>
        </p:nvSpPr>
        <p:spPr>
          <a:xfrm>
            <a:off x="914400" y="76200"/>
            <a:ext cx="10287000" cy="5509200"/>
          </a:xfrm>
          <a:prstGeom prst="rect">
            <a:avLst/>
          </a:prstGeom>
          <a:noFill/>
        </p:spPr>
        <p:txBody>
          <a:bodyPr wrap="square" rtlCol="0">
            <a:spAutoFit/>
          </a:bodyPr>
          <a:lstStyle/>
          <a:p>
            <a:endParaRPr lang="en-US" sz="44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a:buAutoNum type="arabicParenR"/>
            </a:pPr>
            <a:r>
              <a:rPr lang="en-US" sz="4400" b="1" i="1" u="sng" dirty="0">
                <a:latin typeface="Times New Roman" pitchFamily="18" charset="0"/>
                <a:cs typeface="Times New Roman" pitchFamily="18" charset="0"/>
              </a:rPr>
              <a:t>Recruitment </a:t>
            </a:r>
            <a:r>
              <a:rPr lang="en-US" sz="4400" b="1" i="1" u="sng" dirty="0">
                <a:latin typeface="Times New Roman" pitchFamily="18" charset="0"/>
                <a:cs typeface="Times New Roman" pitchFamily="18" charset="0"/>
              </a:rPr>
              <a:t>and </a:t>
            </a:r>
            <a:r>
              <a:rPr lang="en-US" sz="4400" b="1" i="1" u="sng" dirty="0">
                <a:latin typeface="Times New Roman" pitchFamily="18" charset="0"/>
                <a:cs typeface="Times New Roman" pitchFamily="18" charset="0"/>
              </a:rPr>
              <a:t>Selection: </a:t>
            </a:r>
          </a:p>
          <a:p>
            <a:r>
              <a:rPr lang="en-US" sz="4400" dirty="0">
                <a:latin typeface="Times New Roman" pitchFamily="18" charset="0"/>
                <a:cs typeface="Times New Roman" pitchFamily="18" charset="0"/>
              </a:rPr>
              <a:t>Information </a:t>
            </a:r>
            <a:r>
              <a:rPr lang="en-US" sz="4400" dirty="0">
                <a:latin typeface="Times New Roman" pitchFamily="18" charset="0"/>
                <a:cs typeface="Times New Roman" pitchFamily="18" charset="0"/>
              </a:rPr>
              <a:t>about what duties the job entails and what human characteristics are required to perform these activities helps managers decide what sort of people to recruit and hire.</a:t>
            </a:r>
          </a:p>
          <a:p>
            <a:endParaRPr lang="en-US" sz="44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1891898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dirty="0" smtClean="0"/>
              <a:t>4-</a:t>
            </a:r>
            <a:fld id="{E0926760-F15F-462E-8D64-749C808E0CCD}" type="slidenum">
              <a:rPr lang="en-US" smtClean="0"/>
              <a:pPr/>
              <a:t>39</a:t>
            </a:fld>
            <a:endParaRPr lang="en-US" dirty="0"/>
          </a:p>
        </p:txBody>
      </p:sp>
      <p:sp>
        <p:nvSpPr>
          <p:cNvPr id="5" name="TextBox 4"/>
          <p:cNvSpPr txBox="1"/>
          <p:nvPr/>
        </p:nvSpPr>
        <p:spPr>
          <a:xfrm>
            <a:off x="914400" y="76200"/>
            <a:ext cx="10287000" cy="5016758"/>
          </a:xfrm>
          <a:prstGeom prst="rect">
            <a:avLst/>
          </a:prstGeom>
          <a:noFill/>
        </p:spPr>
        <p:txBody>
          <a:bodyPr wrap="square" rtlCol="0">
            <a:spAutoFit/>
          </a:bodyPr>
          <a:lstStyle/>
          <a:p>
            <a:endParaRPr lang="en-US" sz="40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4000" b="1" i="1" u="sng" dirty="0">
                <a:latin typeface="Times New Roman" pitchFamily="18" charset="0"/>
                <a:cs typeface="Times New Roman" pitchFamily="18" charset="0"/>
              </a:rPr>
              <a:t>2) EEO Compliance</a:t>
            </a:r>
            <a:r>
              <a:rPr lang="en-US" sz="4000" i="1" u="sng" dirty="0">
                <a:latin typeface="Times New Roman" pitchFamily="18" charset="0"/>
                <a:cs typeface="Times New Roman" pitchFamily="18" charset="0"/>
              </a:rPr>
              <a:t>: </a:t>
            </a:r>
            <a:r>
              <a:rPr lang="en-US" sz="4000" dirty="0">
                <a:latin typeface="Times New Roman" pitchFamily="18" charset="0"/>
                <a:cs typeface="Times New Roman" pitchFamily="18" charset="0"/>
              </a:rPr>
              <a:t>Job </a:t>
            </a:r>
            <a:r>
              <a:rPr lang="en-US" sz="4000" dirty="0">
                <a:latin typeface="Times New Roman" pitchFamily="18" charset="0"/>
                <a:cs typeface="Times New Roman" pitchFamily="18" charset="0"/>
              </a:rPr>
              <a:t>analysis is crucial for validating all major human resources practices. </a:t>
            </a:r>
            <a:endParaRPr lang="en-US" sz="4000" dirty="0">
              <a:latin typeface="Times New Roman" pitchFamily="18" charset="0"/>
              <a:cs typeface="Times New Roman" pitchFamily="18" charset="0"/>
            </a:endParaRPr>
          </a:p>
          <a:p>
            <a:endParaRPr lang="en-US" sz="4000" dirty="0">
              <a:latin typeface="Times New Roman" pitchFamily="18" charset="0"/>
              <a:cs typeface="Times New Roman" pitchFamily="18" charset="0"/>
            </a:endParaRPr>
          </a:p>
          <a:p>
            <a:r>
              <a:rPr lang="en-US" sz="4000" b="1" i="1" u="sng" dirty="0">
                <a:latin typeface="Times New Roman" pitchFamily="18" charset="0"/>
                <a:cs typeface="Times New Roman" pitchFamily="18" charset="0"/>
              </a:rPr>
              <a:t>EX: </a:t>
            </a:r>
            <a:r>
              <a:rPr lang="en-US" sz="4000" b="1" i="1" dirty="0">
                <a:latin typeface="Times New Roman" pitchFamily="18" charset="0"/>
                <a:cs typeface="Times New Roman" pitchFamily="18" charset="0"/>
              </a:rPr>
              <a:t>To </a:t>
            </a:r>
            <a:r>
              <a:rPr lang="en-US" sz="4000" b="1" i="1" dirty="0">
                <a:latin typeface="Times New Roman" pitchFamily="18" charset="0"/>
                <a:cs typeface="Times New Roman" pitchFamily="18" charset="0"/>
              </a:rPr>
              <a:t>comply with the Americans with Disabilities Act, employers should know each job’s essential job functions—which in turn requires a job analysis</a:t>
            </a:r>
            <a:r>
              <a:rPr lang="en-US" sz="4000" b="1" i="1" dirty="0">
                <a:latin typeface="Times New Roman" pitchFamily="18" charset="0"/>
                <a:cs typeface="Times New Roman" pitchFamily="18" charset="0"/>
              </a:rPr>
              <a:t>.</a:t>
            </a:r>
            <a:endParaRPr lang="en-US" sz="4000" b="1" i="1" dirty="0">
              <a:latin typeface="Times New Roman" pitchFamily="18" charset="0"/>
              <a:cs typeface="Times New Roman" pitchFamily="18" charset="0"/>
            </a:endParaRPr>
          </a:p>
        </p:txBody>
      </p:sp>
    </p:spTree>
    <p:extLst>
      <p:ext uri="{BB962C8B-B14F-4D97-AF65-F5344CB8AC3E}">
        <p14:creationId xmlns:p14="http://schemas.microsoft.com/office/powerpoint/2010/main" val="3888147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b="1"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dirty="0" smtClean="0"/>
              <a:t>4-</a:t>
            </a:r>
            <a:fld id="{E0926760-F15F-462E-8D64-749C808E0CCD}" type="slidenum">
              <a:rPr lang="en-US" smtClean="0"/>
              <a:pPr/>
              <a:t>4</a:t>
            </a:fld>
            <a:endParaRPr lang="en-US" dirty="0"/>
          </a:p>
        </p:txBody>
      </p:sp>
      <p:sp>
        <p:nvSpPr>
          <p:cNvPr id="7" name="TextBox 6"/>
          <p:cNvSpPr txBox="1"/>
          <p:nvPr/>
        </p:nvSpPr>
        <p:spPr>
          <a:xfrm>
            <a:off x="990600" y="685801"/>
            <a:ext cx="10287000" cy="4955203"/>
          </a:xfrm>
          <a:prstGeom prst="rect">
            <a:avLst/>
          </a:prstGeom>
          <a:noFill/>
        </p:spPr>
        <p:txBody>
          <a:bodyPr wrap="square" rtlCol="0">
            <a:spAutoFit/>
          </a:bodyPr>
          <a:lstStyle/>
          <a:p>
            <a:r>
              <a:rPr lang="en-US" sz="4000" b="1" dirty="0">
                <a:latin typeface="Times New Roman" pitchFamily="18" charset="0"/>
                <a:cs typeface="Times New Roman" pitchFamily="18" charset="0"/>
              </a:rPr>
              <a:t>4-4. Explain </a:t>
            </a:r>
            <a:r>
              <a:rPr lang="en-US" sz="4000" b="1" dirty="0">
                <a:latin typeface="Times New Roman" pitchFamily="18" charset="0"/>
                <a:cs typeface="Times New Roman" pitchFamily="18" charset="0"/>
              </a:rPr>
              <a:t>how you would write a </a:t>
            </a:r>
            <a:r>
              <a:rPr lang="en-US" sz="4000" b="1" dirty="0">
                <a:latin typeface="Times New Roman" pitchFamily="18" charset="0"/>
                <a:cs typeface="Times New Roman" pitchFamily="18" charset="0"/>
              </a:rPr>
              <a:t>job </a:t>
            </a:r>
            <a:r>
              <a:rPr lang="en-US" sz="4000" b="1" dirty="0">
                <a:latin typeface="Times New Roman" pitchFamily="18" charset="0"/>
                <a:cs typeface="Times New Roman" pitchFamily="18" charset="0"/>
              </a:rPr>
              <a:t>description</a:t>
            </a:r>
            <a:r>
              <a:rPr lang="en-US" sz="4000" b="1" dirty="0">
                <a:latin typeface="Times New Roman" pitchFamily="18" charset="0"/>
                <a:cs typeface="Times New Roman" pitchFamily="18" charset="0"/>
              </a:rPr>
              <a:t>.</a:t>
            </a:r>
          </a:p>
          <a:p>
            <a:endParaRPr lang="en-US" b="1" dirty="0">
              <a:latin typeface="Times New Roman" pitchFamily="18" charset="0"/>
              <a:cs typeface="Times New Roman" pitchFamily="18" charset="0"/>
            </a:endParaRPr>
          </a:p>
          <a:p>
            <a:r>
              <a:rPr lang="en-US" sz="4000" b="1" dirty="0">
                <a:latin typeface="Times New Roman" pitchFamily="18" charset="0"/>
                <a:cs typeface="Times New Roman" pitchFamily="18" charset="0"/>
              </a:rPr>
              <a:t>4-5. Explain </a:t>
            </a:r>
            <a:r>
              <a:rPr lang="en-US" sz="4000" b="1" dirty="0">
                <a:latin typeface="Times New Roman" pitchFamily="18" charset="0"/>
                <a:cs typeface="Times New Roman" pitchFamily="18" charset="0"/>
              </a:rPr>
              <a:t>how to write a job </a:t>
            </a:r>
            <a:r>
              <a:rPr lang="en-US" sz="4000" b="1" dirty="0">
                <a:latin typeface="Times New Roman" pitchFamily="18" charset="0"/>
                <a:cs typeface="Times New Roman" pitchFamily="18" charset="0"/>
              </a:rPr>
              <a:t>specification.</a:t>
            </a:r>
          </a:p>
          <a:p>
            <a:endParaRPr lang="en-US" b="1" dirty="0">
              <a:latin typeface="Times New Roman" pitchFamily="18" charset="0"/>
              <a:cs typeface="Times New Roman" pitchFamily="18" charset="0"/>
            </a:endParaRPr>
          </a:p>
          <a:p>
            <a:r>
              <a:rPr lang="en-US" sz="4000" b="1" dirty="0">
                <a:latin typeface="Times New Roman" pitchFamily="18" charset="0"/>
                <a:cs typeface="Times New Roman" pitchFamily="18" charset="0"/>
              </a:rPr>
              <a:t>4-6. List some human traits and behaviors you would want an employee to bring to a job if employee engagement is important to doing the job well.</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17299928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dirty="0" smtClean="0"/>
              <a:t>4-</a:t>
            </a:r>
            <a:fld id="{E0926760-F15F-462E-8D64-749C808E0CCD}" type="slidenum">
              <a:rPr lang="en-US" smtClean="0"/>
              <a:pPr/>
              <a:t>40</a:t>
            </a:fld>
            <a:endParaRPr lang="en-US" dirty="0"/>
          </a:p>
        </p:txBody>
      </p:sp>
      <p:sp>
        <p:nvSpPr>
          <p:cNvPr id="5" name="TextBox 4"/>
          <p:cNvSpPr txBox="1"/>
          <p:nvPr/>
        </p:nvSpPr>
        <p:spPr>
          <a:xfrm>
            <a:off x="695325" y="76200"/>
            <a:ext cx="10801350" cy="5509200"/>
          </a:xfrm>
          <a:prstGeom prst="rect">
            <a:avLst/>
          </a:prstGeom>
          <a:noFill/>
        </p:spPr>
        <p:txBody>
          <a:bodyPr wrap="square" rtlCol="0">
            <a:spAutoFit/>
          </a:bodyPr>
          <a:lstStyle/>
          <a:p>
            <a:endParaRPr lang="en-US" sz="44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endParaRPr>
          </a:p>
          <a:p>
            <a:r>
              <a:rPr lang="en-US" sz="4400" b="1" i="1" u="sng" dirty="0">
                <a:latin typeface="Times New Roman" pitchFamily="18" charset="0"/>
                <a:cs typeface="Times New Roman" pitchFamily="18" charset="0"/>
              </a:rPr>
              <a:t>3) Performance Appraisal</a:t>
            </a:r>
            <a:r>
              <a:rPr lang="en-US" sz="4400" b="1" i="1" u="sng" dirty="0">
                <a:latin typeface="Times New Roman" pitchFamily="18" charset="0"/>
                <a:cs typeface="Times New Roman" pitchFamily="18" charset="0"/>
              </a:rPr>
              <a:t>:</a:t>
            </a:r>
            <a:r>
              <a:rPr lang="en-US" sz="4400" b="1" i="1" u="sng" dirty="0">
                <a:latin typeface="Times New Roman" pitchFamily="18" charset="0"/>
                <a:cs typeface="Times New Roman" pitchFamily="18" charset="0"/>
              </a:rPr>
              <a:t> </a:t>
            </a:r>
          </a:p>
          <a:p>
            <a:r>
              <a:rPr lang="en-US" sz="4400" dirty="0">
                <a:latin typeface="Times New Roman" pitchFamily="18" charset="0"/>
                <a:cs typeface="Times New Roman" pitchFamily="18" charset="0"/>
              </a:rPr>
              <a:t>Compares </a:t>
            </a:r>
            <a:r>
              <a:rPr lang="en-US" sz="4400" dirty="0">
                <a:latin typeface="Times New Roman" pitchFamily="18" charset="0"/>
                <a:cs typeface="Times New Roman" pitchFamily="18" charset="0"/>
              </a:rPr>
              <a:t>each employee’s actual performance with his or her duties and performance standards. </a:t>
            </a:r>
            <a:endParaRPr lang="en-US" sz="4400" dirty="0">
              <a:latin typeface="Times New Roman" pitchFamily="18" charset="0"/>
              <a:cs typeface="Times New Roman" pitchFamily="18" charset="0"/>
            </a:endParaRPr>
          </a:p>
          <a:p>
            <a:endParaRPr lang="en-US" sz="4400" dirty="0">
              <a:latin typeface="Times New Roman" pitchFamily="18" charset="0"/>
              <a:cs typeface="Times New Roman" pitchFamily="18" charset="0"/>
            </a:endParaRPr>
          </a:p>
          <a:p>
            <a:r>
              <a:rPr lang="en-US" sz="4400" dirty="0">
                <a:latin typeface="Times New Roman" pitchFamily="18" charset="0"/>
                <a:cs typeface="Times New Roman" pitchFamily="18" charset="0"/>
              </a:rPr>
              <a:t>* </a:t>
            </a:r>
            <a:r>
              <a:rPr lang="en-US" sz="4400" b="1" i="1" dirty="0">
                <a:latin typeface="Times New Roman" pitchFamily="18" charset="0"/>
                <a:cs typeface="Times New Roman" pitchFamily="18" charset="0"/>
              </a:rPr>
              <a:t>Managers </a:t>
            </a:r>
            <a:r>
              <a:rPr lang="en-US" sz="4400" b="1" i="1" dirty="0">
                <a:latin typeface="Times New Roman" pitchFamily="18" charset="0"/>
                <a:cs typeface="Times New Roman" pitchFamily="18" charset="0"/>
              </a:rPr>
              <a:t>use job analysis to learn what these duties and standards are</a:t>
            </a:r>
            <a:r>
              <a:rPr lang="en-US" sz="4400" b="1" i="1" dirty="0">
                <a:latin typeface="Times New Roman" pitchFamily="18" charset="0"/>
                <a:cs typeface="Times New Roman" pitchFamily="18" charset="0"/>
              </a:rPr>
              <a:t>.</a:t>
            </a:r>
            <a:endParaRPr lang="en-US" sz="4400" b="1" i="1" dirty="0">
              <a:latin typeface="Times New Roman" pitchFamily="18" charset="0"/>
              <a:cs typeface="Times New Roman" pitchFamily="18" charset="0"/>
            </a:endParaRPr>
          </a:p>
        </p:txBody>
      </p:sp>
    </p:spTree>
    <p:extLst>
      <p:ext uri="{BB962C8B-B14F-4D97-AF65-F5344CB8AC3E}">
        <p14:creationId xmlns:p14="http://schemas.microsoft.com/office/powerpoint/2010/main" val="40231385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dirty="0" smtClean="0"/>
              <a:t>4-</a:t>
            </a:r>
            <a:fld id="{E0926760-F15F-462E-8D64-749C808E0CCD}" type="slidenum">
              <a:rPr lang="en-US" smtClean="0"/>
              <a:pPr/>
              <a:t>41</a:t>
            </a:fld>
            <a:endParaRPr lang="en-US" dirty="0"/>
          </a:p>
        </p:txBody>
      </p:sp>
      <p:sp>
        <p:nvSpPr>
          <p:cNvPr id="5" name="TextBox 4"/>
          <p:cNvSpPr txBox="1"/>
          <p:nvPr/>
        </p:nvSpPr>
        <p:spPr>
          <a:xfrm>
            <a:off x="914400" y="76201"/>
            <a:ext cx="10287000" cy="4524315"/>
          </a:xfrm>
          <a:prstGeom prst="rect">
            <a:avLst/>
          </a:prstGeom>
          <a:noFill/>
        </p:spPr>
        <p:txBody>
          <a:bodyPr wrap="square" rtlCol="0">
            <a:spAutoFit/>
          </a:bodyPr>
          <a:lstStyle/>
          <a:p>
            <a:r>
              <a:rPr lang="en-US" sz="4800" b="1" i="1" u="sng" dirty="0">
                <a:latin typeface="Times New Roman" pitchFamily="18" charset="0"/>
                <a:cs typeface="Times New Roman" pitchFamily="18" charset="0"/>
              </a:rPr>
              <a:t>4) Compensation</a:t>
            </a:r>
            <a:r>
              <a:rPr lang="en-US" sz="4800" b="1" i="1" u="sng" dirty="0">
                <a:latin typeface="Times New Roman" pitchFamily="18" charset="0"/>
                <a:cs typeface="Times New Roman" pitchFamily="18" charset="0"/>
              </a:rPr>
              <a:t>:</a:t>
            </a:r>
            <a:r>
              <a:rPr lang="en-US" sz="4800" b="1" i="1" u="sng" dirty="0">
                <a:latin typeface="Times New Roman" pitchFamily="18" charset="0"/>
                <a:cs typeface="Times New Roman" pitchFamily="18" charset="0"/>
              </a:rPr>
              <a:t> </a:t>
            </a:r>
          </a:p>
          <a:p>
            <a:r>
              <a:rPr lang="en-US" sz="4800" dirty="0">
                <a:latin typeface="Times New Roman" pitchFamily="18" charset="0"/>
                <a:cs typeface="Times New Roman" pitchFamily="18" charset="0"/>
              </a:rPr>
              <a:t>Compensation </a:t>
            </a:r>
            <a:r>
              <a:rPr lang="en-US" sz="4800" dirty="0">
                <a:latin typeface="Times New Roman" pitchFamily="18" charset="0"/>
                <a:cs typeface="Times New Roman" pitchFamily="18" charset="0"/>
              </a:rPr>
              <a:t>(such as salary and bonus) usually depends on the job’s required skill and education level, safety hazards, degree of responsibility, and so on—all factors you assess through job analysis</a:t>
            </a:r>
            <a:r>
              <a:rPr lang="en-US" sz="4800" dirty="0">
                <a:latin typeface="Times New Roman" pitchFamily="18" charset="0"/>
                <a:cs typeface="Times New Roman" pitchFamily="18" charset="0"/>
              </a:rPr>
              <a:t>.</a:t>
            </a: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1665415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b="1"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dirty="0" smtClean="0"/>
              <a:t>4-</a:t>
            </a:r>
            <a:fld id="{E0926760-F15F-462E-8D64-749C808E0CCD}" type="slidenum">
              <a:rPr lang="en-US" smtClean="0"/>
              <a:pPr/>
              <a:t>42</a:t>
            </a:fld>
            <a:endParaRPr lang="en-US" dirty="0"/>
          </a:p>
        </p:txBody>
      </p:sp>
      <p:sp>
        <p:nvSpPr>
          <p:cNvPr id="5" name="TextBox 4"/>
          <p:cNvSpPr txBox="1"/>
          <p:nvPr/>
        </p:nvSpPr>
        <p:spPr>
          <a:xfrm>
            <a:off x="914400" y="76201"/>
            <a:ext cx="10582275" cy="4708981"/>
          </a:xfrm>
          <a:prstGeom prst="rect">
            <a:avLst/>
          </a:prstGeom>
          <a:noFill/>
        </p:spPr>
        <p:txBody>
          <a:bodyPr wrap="square" rtlCol="0">
            <a:spAutoFit/>
          </a:bodyPr>
          <a:lstStyle/>
          <a:p>
            <a:r>
              <a:rPr lang="en-US" sz="6000" b="1" i="1" u="sng" dirty="0">
                <a:latin typeface="Times New Roman" pitchFamily="18" charset="0"/>
                <a:cs typeface="Times New Roman" pitchFamily="18" charset="0"/>
              </a:rPr>
              <a:t>5) Training: </a:t>
            </a:r>
          </a:p>
          <a:p>
            <a:r>
              <a:rPr lang="en-US" sz="6000" dirty="0">
                <a:latin typeface="Times New Roman" pitchFamily="18" charset="0"/>
                <a:cs typeface="Times New Roman" pitchFamily="18" charset="0"/>
              </a:rPr>
              <a:t>The </a:t>
            </a:r>
            <a:r>
              <a:rPr lang="en-US" sz="6000" dirty="0">
                <a:latin typeface="Times New Roman" pitchFamily="18" charset="0"/>
                <a:cs typeface="Times New Roman" pitchFamily="18" charset="0"/>
              </a:rPr>
              <a:t>job description lists the job’s specific duties and requisite skills—thus pinpointing what training the job requires</a:t>
            </a:r>
            <a:r>
              <a:rPr lang="en-US" sz="6000" dirty="0">
                <a:latin typeface="Times New Roman" pitchFamily="18" charset="0"/>
                <a:cs typeface="Times New Roman" pitchFamily="18" charset="0"/>
              </a:rPr>
              <a:t>.</a:t>
            </a:r>
            <a:endParaRPr lang="en-US" sz="6000" dirty="0">
              <a:latin typeface="Times New Roman" pitchFamily="18" charset="0"/>
              <a:cs typeface="Times New Roman" pitchFamily="18" charset="0"/>
            </a:endParaRPr>
          </a:p>
        </p:txBody>
      </p:sp>
    </p:spTree>
    <p:extLst>
      <p:ext uri="{BB962C8B-B14F-4D97-AF65-F5344CB8AC3E}">
        <p14:creationId xmlns:p14="http://schemas.microsoft.com/office/powerpoint/2010/main" val="38583506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dirty="0" smtClean="0"/>
              <a:t>4-</a:t>
            </a:r>
            <a:fld id="{E0926760-F15F-462E-8D64-749C808E0CCD}" type="slidenum">
              <a:rPr lang="en-US" smtClean="0"/>
              <a:pPr/>
              <a:t>43</a:t>
            </a:fld>
            <a:endParaRPr lang="en-US" dirty="0"/>
          </a:p>
        </p:txBody>
      </p:sp>
      <p:sp>
        <p:nvSpPr>
          <p:cNvPr id="5" name="TextBox 4"/>
          <p:cNvSpPr txBox="1"/>
          <p:nvPr/>
        </p:nvSpPr>
        <p:spPr>
          <a:xfrm>
            <a:off x="838201" y="76200"/>
            <a:ext cx="10658475" cy="5539978"/>
          </a:xfrm>
          <a:prstGeom prst="rect">
            <a:avLst/>
          </a:prstGeom>
          <a:noFill/>
        </p:spPr>
        <p:txBody>
          <a:bodyPr wrap="square" rtlCol="0">
            <a:spAutoFit/>
          </a:bodyPr>
          <a:lstStyle/>
          <a:p>
            <a:pPr algn="ctr"/>
            <a:r>
              <a:rPr lang="en-US" sz="4800" b="1" i="1" u="sng" dirty="0">
                <a:solidFill>
                  <a:srgbClr val="990099"/>
                </a:solidFill>
                <a:latin typeface="Times New Roman" pitchFamily="18" charset="0"/>
                <a:cs typeface="Times New Roman" pitchFamily="18" charset="0"/>
              </a:rPr>
              <a:t>Conducting a Job </a:t>
            </a:r>
            <a:r>
              <a:rPr lang="en-US" sz="4800" b="1" i="1" u="sng" dirty="0">
                <a:solidFill>
                  <a:srgbClr val="990099"/>
                </a:solidFill>
                <a:latin typeface="Times New Roman" pitchFamily="18" charset="0"/>
                <a:cs typeface="Times New Roman" pitchFamily="18" charset="0"/>
              </a:rPr>
              <a:t>Analysis</a:t>
            </a:r>
            <a:endParaRPr lang="en-US" sz="4800" b="1" dirty="0">
              <a:latin typeface="Times New Roman" pitchFamily="18" charset="0"/>
              <a:cs typeface="Times New Roman" pitchFamily="18" charset="0"/>
            </a:endParaRPr>
          </a:p>
          <a:p>
            <a:pPr>
              <a:lnSpc>
                <a:spcPct val="150000"/>
              </a:lnSpc>
            </a:pPr>
            <a:endParaRPr lang="en-US" sz="4800" b="1" i="1" u="sng" dirty="0">
              <a:latin typeface="Times New Roman" pitchFamily="18" charset="0"/>
              <a:cs typeface="Times New Roman" pitchFamily="18" charset="0"/>
            </a:endParaRPr>
          </a:p>
          <a:p>
            <a:pPr algn="ctr">
              <a:lnSpc>
                <a:spcPct val="150000"/>
              </a:lnSpc>
            </a:pPr>
            <a:r>
              <a:rPr lang="en-US" sz="4800" b="1" i="1" u="sng" dirty="0">
                <a:latin typeface="Times New Roman" pitchFamily="18" charset="0"/>
                <a:cs typeface="Times New Roman" pitchFamily="18" charset="0"/>
              </a:rPr>
              <a:t>1) (How </a:t>
            </a:r>
            <a:r>
              <a:rPr lang="en-US" sz="4800" b="1" i="1" u="sng" dirty="0">
                <a:latin typeface="Times New Roman" pitchFamily="18" charset="0"/>
                <a:cs typeface="Times New Roman" pitchFamily="18" charset="0"/>
              </a:rPr>
              <a:t>will information be used</a:t>
            </a:r>
            <a:r>
              <a:rPr lang="en-US" sz="4800" b="1" i="1" u="sng" dirty="0">
                <a:latin typeface="Times New Roman" pitchFamily="18" charset="0"/>
                <a:cs typeface="Times New Roman" pitchFamily="18" charset="0"/>
              </a:rPr>
              <a:t>?):</a:t>
            </a:r>
          </a:p>
          <a:p>
            <a:pPr>
              <a:lnSpc>
                <a:spcPct val="150000"/>
              </a:lnSpc>
            </a:pPr>
            <a:endParaRPr lang="en-US" sz="2000" dirty="0">
              <a:latin typeface="Times New Roman" pitchFamily="18" charset="0"/>
              <a:cs typeface="Times New Roman" pitchFamily="18" charset="0"/>
            </a:endParaRPr>
          </a:p>
          <a:p>
            <a:pPr>
              <a:lnSpc>
                <a:spcPct val="150000"/>
              </a:lnSpc>
            </a:pPr>
            <a:r>
              <a:rPr lang="en-US" sz="4400" dirty="0">
                <a:latin typeface="Times New Roman" pitchFamily="18" charset="0"/>
                <a:cs typeface="Times New Roman" pitchFamily="18" charset="0"/>
              </a:rPr>
              <a:t>* </a:t>
            </a:r>
            <a:r>
              <a:rPr lang="en-US" sz="4400" b="1" i="1" dirty="0">
                <a:latin typeface="Times New Roman" pitchFamily="18" charset="0"/>
                <a:cs typeface="Times New Roman" pitchFamily="18" charset="0"/>
              </a:rPr>
              <a:t>Decide </a:t>
            </a:r>
            <a:r>
              <a:rPr lang="en-US" sz="4400" b="1" i="1" dirty="0">
                <a:latin typeface="Times New Roman" pitchFamily="18" charset="0"/>
                <a:cs typeface="Times New Roman" pitchFamily="18" charset="0"/>
              </a:rPr>
              <a:t>how you will use the </a:t>
            </a:r>
            <a:r>
              <a:rPr lang="en-US" sz="4400" b="1" i="1" dirty="0">
                <a:latin typeface="Times New Roman" pitchFamily="18" charset="0"/>
                <a:cs typeface="Times New Roman" pitchFamily="18" charset="0"/>
              </a:rPr>
              <a:t>information. This </a:t>
            </a:r>
            <a:r>
              <a:rPr lang="en-US" sz="4400" b="1" i="1" dirty="0">
                <a:latin typeface="Times New Roman" pitchFamily="18" charset="0"/>
                <a:cs typeface="Times New Roman" pitchFamily="18" charset="0"/>
              </a:rPr>
              <a:t>will </a:t>
            </a:r>
            <a:r>
              <a:rPr lang="en-US" sz="4400" b="1" i="1" dirty="0">
                <a:latin typeface="Times New Roman" pitchFamily="18" charset="0"/>
                <a:cs typeface="Times New Roman" pitchFamily="18" charset="0"/>
              </a:rPr>
              <a:t>determine the </a:t>
            </a:r>
            <a:r>
              <a:rPr lang="en-US" sz="4400" b="1" i="1" dirty="0">
                <a:latin typeface="Times New Roman" pitchFamily="18" charset="0"/>
                <a:cs typeface="Times New Roman" pitchFamily="18" charset="0"/>
              </a:rPr>
              <a:t>data you collect. </a:t>
            </a:r>
            <a:endParaRPr lang="en-US" sz="4400" b="1" i="1" dirty="0">
              <a:latin typeface="Times New Roman" pitchFamily="18" charset="0"/>
              <a:cs typeface="Times New Roman" pitchFamily="18" charset="0"/>
            </a:endParaRPr>
          </a:p>
        </p:txBody>
      </p:sp>
    </p:spTree>
    <p:extLst>
      <p:ext uri="{BB962C8B-B14F-4D97-AF65-F5344CB8AC3E}">
        <p14:creationId xmlns:p14="http://schemas.microsoft.com/office/powerpoint/2010/main" val="34750738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dirty="0" smtClean="0"/>
              <a:t>4-</a:t>
            </a:r>
            <a:fld id="{E0926760-F15F-462E-8D64-749C808E0CCD}" type="slidenum">
              <a:rPr lang="en-US" smtClean="0"/>
              <a:pPr/>
              <a:t>44</a:t>
            </a:fld>
            <a:endParaRPr lang="en-US" dirty="0"/>
          </a:p>
        </p:txBody>
      </p:sp>
      <p:sp>
        <p:nvSpPr>
          <p:cNvPr id="5" name="TextBox 4"/>
          <p:cNvSpPr txBox="1"/>
          <p:nvPr/>
        </p:nvSpPr>
        <p:spPr>
          <a:xfrm>
            <a:off x="838201" y="76201"/>
            <a:ext cx="10658475" cy="5139869"/>
          </a:xfrm>
          <a:prstGeom prst="rect">
            <a:avLst/>
          </a:prstGeom>
          <a:noFill/>
        </p:spPr>
        <p:txBody>
          <a:bodyPr wrap="square" rtlCol="0">
            <a:spAutoFit/>
          </a:bodyPr>
          <a:lstStyle/>
          <a:p>
            <a:r>
              <a:rPr lang="en-US" sz="4800" dirty="0">
                <a:latin typeface="Times New Roman" pitchFamily="18" charset="0"/>
                <a:cs typeface="Times New Roman" pitchFamily="18" charset="0"/>
              </a:rPr>
              <a:t>* </a:t>
            </a:r>
            <a:r>
              <a:rPr lang="en-US" sz="4000" dirty="0">
                <a:latin typeface="Times New Roman" pitchFamily="18" charset="0"/>
                <a:cs typeface="Times New Roman" pitchFamily="18" charset="0"/>
              </a:rPr>
              <a:t>Some </a:t>
            </a:r>
            <a:r>
              <a:rPr lang="en-US" sz="4000" dirty="0">
                <a:latin typeface="Times New Roman" pitchFamily="18" charset="0"/>
                <a:cs typeface="Times New Roman" pitchFamily="18" charset="0"/>
              </a:rPr>
              <a:t>data collection techniques like </a:t>
            </a:r>
            <a:r>
              <a:rPr lang="en-US" sz="4000" u="sng" dirty="0">
                <a:latin typeface="Times New Roman" pitchFamily="18" charset="0"/>
                <a:cs typeface="Times New Roman" pitchFamily="18" charset="0"/>
              </a:rPr>
              <a:t>interviewing the employee are good for writing job descriptions. </a:t>
            </a:r>
          </a:p>
          <a:p>
            <a:endParaRPr lang="en-US" sz="4000" dirty="0">
              <a:latin typeface="Times New Roman" pitchFamily="18" charset="0"/>
              <a:cs typeface="Times New Roman" pitchFamily="18" charset="0"/>
            </a:endParaRPr>
          </a:p>
          <a:p>
            <a:r>
              <a:rPr lang="en-US" sz="4000" dirty="0">
                <a:latin typeface="Times New Roman" pitchFamily="18" charset="0"/>
                <a:cs typeface="Times New Roman" pitchFamily="18" charset="0"/>
              </a:rPr>
              <a:t>* Other </a:t>
            </a:r>
            <a:r>
              <a:rPr lang="en-US" sz="4000" dirty="0">
                <a:latin typeface="Times New Roman" pitchFamily="18" charset="0"/>
                <a:cs typeface="Times New Roman" pitchFamily="18" charset="0"/>
              </a:rPr>
              <a:t>techniques, like the </a:t>
            </a:r>
            <a:r>
              <a:rPr lang="en-US" sz="4000" b="1" u="sng" dirty="0">
                <a:latin typeface="Times New Roman" pitchFamily="18" charset="0"/>
                <a:cs typeface="Times New Roman" pitchFamily="18" charset="0"/>
              </a:rPr>
              <a:t>position analysis </a:t>
            </a:r>
            <a:r>
              <a:rPr lang="en-US" sz="4000" b="1" u="sng" dirty="0">
                <a:latin typeface="Times New Roman" pitchFamily="18" charset="0"/>
                <a:cs typeface="Times New Roman" pitchFamily="18" charset="0"/>
              </a:rPr>
              <a:t>questionnaire</a:t>
            </a:r>
            <a:r>
              <a:rPr lang="en-US" sz="4000" b="1">
                <a:latin typeface="Times New Roman" pitchFamily="18" charset="0"/>
                <a:cs typeface="Times New Roman" pitchFamily="18" charset="0"/>
              </a:rPr>
              <a:t>, </a:t>
            </a:r>
            <a:r>
              <a:rPr lang="en-US" sz="4000" b="1"/>
              <a:t>PAQ</a:t>
            </a:r>
            <a:r>
              <a:rPr lang="en-US" sz="4000">
                <a:latin typeface="Times New Roman" pitchFamily="18" charset="0"/>
                <a:cs typeface="Times New Roman" pitchFamily="18" charset="0"/>
              </a:rPr>
              <a:t> </a:t>
            </a:r>
            <a:r>
              <a:rPr lang="en-US" sz="4000" dirty="0">
                <a:latin typeface="Times New Roman" pitchFamily="18" charset="0"/>
                <a:cs typeface="Times New Roman" pitchFamily="18" charset="0"/>
              </a:rPr>
              <a:t>that evaluates job skill level and basic characteristics of applicants for a set match of employment opportunity.</a:t>
            </a:r>
          </a:p>
        </p:txBody>
      </p:sp>
    </p:spTree>
    <p:extLst>
      <p:ext uri="{BB962C8B-B14F-4D97-AF65-F5344CB8AC3E}">
        <p14:creationId xmlns:p14="http://schemas.microsoft.com/office/powerpoint/2010/main" val="37303061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dirty="0" smtClean="0"/>
              <a:t>4-</a:t>
            </a:r>
            <a:fld id="{E0926760-F15F-462E-8D64-749C808E0CCD}" type="slidenum">
              <a:rPr lang="en-US" smtClean="0"/>
              <a:pPr/>
              <a:t>45</a:t>
            </a:fld>
            <a:endParaRPr lang="en-US" dirty="0"/>
          </a:p>
        </p:txBody>
      </p:sp>
      <p:sp>
        <p:nvSpPr>
          <p:cNvPr id="5" name="TextBox 4"/>
          <p:cNvSpPr txBox="1"/>
          <p:nvPr/>
        </p:nvSpPr>
        <p:spPr>
          <a:xfrm>
            <a:off x="838201" y="76201"/>
            <a:ext cx="10658475" cy="4524315"/>
          </a:xfrm>
          <a:prstGeom prst="rect">
            <a:avLst/>
          </a:prstGeom>
          <a:noFill/>
        </p:spPr>
        <p:txBody>
          <a:bodyPr wrap="square" rtlCol="0">
            <a:spAutoFit/>
          </a:bodyPr>
          <a:lstStyle/>
          <a:p>
            <a:r>
              <a:rPr lang="en-US" sz="4800"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a:p>
            <a:r>
              <a:rPr lang="en-US" sz="4800" dirty="0">
                <a:latin typeface="Times New Roman" pitchFamily="18" charset="0"/>
                <a:cs typeface="Times New Roman" pitchFamily="18" charset="0"/>
              </a:rPr>
              <a:t>* </a:t>
            </a:r>
            <a:r>
              <a:rPr lang="en-US" sz="4800" b="1" i="1" dirty="0">
                <a:latin typeface="Times New Roman" pitchFamily="18" charset="0"/>
                <a:cs typeface="Times New Roman" pitchFamily="18" charset="0"/>
              </a:rPr>
              <a:t>These techniques</a:t>
            </a:r>
            <a:r>
              <a:rPr lang="en-US" sz="4800" dirty="0">
                <a:latin typeface="Times New Roman" pitchFamily="18" charset="0"/>
                <a:cs typeface="Times New Roman" pitchFamily="18" charset="0"/>
              </a:rPr>
              <a:t>, like the </a:t>
            </a:r>
            <a:r>
              <a:rPr lang="en-US" sz="4800" b="1" i="1" u="sng" dirty="0">
                <a:latin typeface="Times New Roman" pitchFamily="18" charset="0"/>
                <a:cs typeface="Times New Roman" pitchFamily="18" charset="0"/>
              </a:rPr>
              <a:t>position analysis </a:t>
            </a:r>
            <a:r>
              <a:rPr lang="en-US" sz="4800" b="1" i="1" u="sng" dirty="0">
                <a:latin typeface="Times New Roman" pitchFamily="18" charset="0"/>
                <a:cs typeface="Times New Roman" pitchFamily="18" charset="0"/>
              </a:rPr>
              <a:t>questionnaire</a:t>
            </a:r>
            <a:r>
              <a:rPr lang="en-US" sz="4800" dirty="0">
                <a:latin typeface="Times New Roman" pitchFamily="18" charset="0"/>
                <a:cs typeface="Times New Roman" pitchFamily="18" charset="0"/>
              </a:rPr>
              <a:t>, </a:t>
            </a:r>
            <a:r>
              <a:rPr lang="en-US" sz="4800" b="1" i="1" dirty="0">
                <a:latin typeface="Times New Roman" pitchFamily="18" charset="0"/>
                <a:cs typeface="Times New Roman" pitchFamily="18" charset="0"/>
              </a:rPr>
              <a:t>provide numerical ratings for each job; </a:t>
            </a:r>
            <a:r>
              <a:rPr lang="en-US" sz="4800" b="1" i="1" dirty="0">
                <a:latin typeface="Times New Roman" pitchFamily="18" charset="0"/>
                <a:cs typeface="Times New Roman" pitchFamily="18" charset="0"/>
              </a:rPr>
              <a:t>these can </a:t>
            </a:r>
            <a:r>
              <a:rPr lang="en-US" sz="4800" b="1" i="1" dirty="0">
                <a:latin typeface="Times New Roman" pitchFamily="18" charset="0"/>
                <a:cs typeface="Times New Roman" pitchFamily="18" charset="0"/>
              </a:rPr>
              <a:t>be used to compare jobs for compensation purposes. </a:t>
            </a:r>
          </a:p>
        </p:txBody>
      </p:sp>
    </p:spTree>
    <p:extLst>
      <p:ext uri="{BB962C8B-B14F-4D97-AF65-F5344CB8AC3E}">
        <p14:creationId xmlns:p14="http://schemas.microsoft.com/office/powerpoint/2010/main" val="34207578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dirty="0" smtClean="0"/>
              <a:t>4-</a:t>
            </a:r>
            <a:fld id="{E0926760-F15F-462E-8D64-749C808E0CCD}" type="slidenum">
              <a:rPr lang="en-US" smtClean="0"/>
              <a:pPr/>
              <a:t>46</a:t>
            </a:fld>
            <a:endParaRPr lang="en-US" dirty="0"/>
          </a:p>
        </p:txBody>
      </p:sp>
      <p:sp>
        <p:nvSpPr>
          <p:cNvPr id="5" name="TextBox 4"/>
          <p:cNvSpPr txBox="1"/>
          <p:nvPr/>
        </p:nvSpPr>
        <p:spPr>
          <a:xfrm>
            <a:off x="838200" y="228600"/>
            <a:ext cx="10515600" cy="4154984"/>
          </a:xfrm>
          <a:prstGeom prst="rect">
            <a:avLst/>
          </a:prstGeom>
          <a:noFill/>
        </p:spPr>
        <p:txBody>
          <a:bodyPr wrap="square" rtlCol="0">
            <a:spAutoFit/>
          </a:bodyPr>
          <a:lstStyle/>
          <a:p>
            <a:pPr algn="ctr">
              <a:lnSpc>
                <a:spcPct val="150000"/>
              </a:lnSpc>
            </a:pPr>
            <a:r>
              <a:rPr lang="en-US" sz="4800" b="1" i="1" u="sng" dirty="0">
                <a:latin typeface="Times New Roman" pitchFamily="18" charset="0"/>
                <a:cs typeface="Times New Roman" pitchFamily="18" charset="0"/>
              </a:rPr>
              <a:t>2) Background information:</a:t>
            </a:r>
          </a:p>
          <a:p>
            <a:endParaRPr lang="en-US" sz="4800" b="1" dirty="0">
              <a:latin typeface="Times New Roman" pitchFamily="18" charset="0"/>
              <a:cs typeface="Times New Roman" pitchFamily="18" charset="0"/>
            </a:endParaRPr>
          </a:p>
          <a:p>
            <a:pPr algn="ctr"/>
            <a:r>
              <a:rPr lang="en-US" sz="4800" dirty="0">
                <a:latin typeface="Times New Roman" pitchFamily="18" charset="0"/>
                <a:cs typeface="Times New Roman" pitchFamily="18" charset="0"/>
              </a:rPr>
              <a:t>* </a:t>
            </a:r>
            <a:r>
              <a:rPr lang="en-US" sz="4800" b="1" i="1" dirty="0">
                <a:latin typeface="Times New Roman" pitchFamily="18" charset="0"/>
                <a:cs typeface="Times New Roman" pitchFamily="18" charset="0"/>
              </a:rPr>
              <a:t>Review relevant background information such as </a:t>
            </a:r>
            <a:r>
              <a:rPr lang="en-US" sz="4800" b="1" i="1" u="sng" dirty="0">
                <a:latin typeface="Times New Roman" pitchFamily="18" charset="0"/>
                <a:cs typeface="Times New Roman" pitchFamily="18" charset="0"/>
              </a:rPr>
              <a:t>organization chars, process charts, and job descriptions.</a:t>
            </a:r>
            <a:endParaRPr lang="en-US" sz="4800" b="1" i="1" u="sng" dirty="0">
              <a:latin typeface="Times New Roman" pitchFamily="18" charset="0"/>
              <a:cs typeface="Times New Roman" pitchFamily="18" charset="0"/>
            </a:endParaRPr>
          </a:p>
        </p:txBody>
      </p:sp>
    </p:spTree>
    <p:extLst>
      <p:ext uri="{BB962C8B-B14F-4D97-AF65-F5344CB8AC3E}">
        <p14:creationId xmlns:p14="http://schemas.microsoft.com/office/powerpoint/2010/main" val="8959610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dirty="0" smtClean="0"/>
              <a:t>4-</a:t>
            </a:r>
            <a:fld id="{E0926760-F15F-462E-8D64-749C808E0CCD}" type="slidenum">
              <a:rPr lang="en-US" smtClean="0"/>
              <a:pPr/>
              <a:t>47</a:t>
            </a:fld>
            <a:endParaRPr lang="en-US" dirty="0"/>
          </a:p>
        </p:txBody>
      </p:sp>
      <p:sp>
        <p:nvSpPr>
          <p:cNvPr id="5" name="TextBox 4"/>
          <p:cNvSpPr txBox="1"/>
          <p:nvPr/>
        </p:nvSpPr>
        <p:spPr>
          <a:xfrm>
            <a:off x="838200" y="712888"/>
            <a:ext cx="10515600" cy="5078313"/>
          </a:xfrm>
          <a:prstGeom prst="rect">
            <a:avLst/>
          </a:prstGeom>
          <a:noFill/>
        </p:spPr>
        <p:txBody>
          <a:bodyPr wrap="square" rtlCol="0">
            <a:spAutoFit/>
          </a:bodyPr>
          <a:lstStyle/>
          <a:p>
            <a:pPr algn="ctr"/>
            <a:r>
              <a:rPr lang="en-US" sz="5400" b="1" i="1" u="sng" dirty="0">
                <a:latin typeface="Times New Roman" pitchFamily="18" charset="0"/>
                <a:cs typeface="Times New Roman" pitchFamily="18" charset="0"/>
              </a:rPr>
              <a:t>O</a:t>
            </a:r>
            <a:r>
              <a:rPr lang="en-US" sz="5400" b="1" i="1" u="sng" dirty="0">
                <a:latin typeface="Times New Roman" pitchFamily="18" charset="0"/>
                <a:cs typeface="Times New Roman" pitchFamily="18" charset="0"/>
              </a:rPr>
              <a:t>rganization chart: </a:t>
            </a:r>
            <a:r>
              <a:rPr lang="en-US" sz="5400" b="1" i="1" dirty="0">
                <a:latin typeface="Times New Roman" pitchFamily="18" charset="0"/>
                <a:cs typeface="Times New Roman" pitchFamily="18" charset="0"/>
              </a:rPr>
              <a:t>A </a:t>
            </a:r>
            <a:r>
              <a:rPr lang="en-US" sz="5400" b="1" i="1" dirty="0">
                <a:latin typeface="Times New Roman" pitchFamily="18" charset="0"/>
                <a:cs typeface="Times New Roman" pitchFamily="18" charset="0"/>
              </a:rPr>
              <a:t>chart that shows the </a:t>
            </a:r>
            <a:r>
              <a:rPr lang="en-US" sz="5400" b="1" i="1" dirty="0">
                <a:latin typeface="Times New Roman" pitchFamily="18" charset="0"/>
                <a:cs typeface="Times New Roman" pitchFamily="18" charset="0"/>
              </a:rPr>
              <a:t>organization-wide distribution </a:t>
            </a:r>
            <a:r>
              <a:rPr lang="en-US" sz="5400" b="1" i="1" dirty="0">
                <a:latin typeface="Times New Roman" pitchFamily="18" charset="0"/>
                <a:cs typeface="Times New Roman" pitchFamily="18" charset="0"/>
              </a:rPr>
              <a:t>of work, with titles of </a:t>
            </a:r>
            <a:r>
              <a:rPr lang="en-US" sz="5400" b="1" i="1" dirty="0">
                <a:latin typeface="Times New Roman" pitchFamily="18" charset="0"/>
                <a:cs typeface="Times New Roman" pitchFamily="18" charset="0"/>
              </a:rPr>
              <a:t>each position </a:t>
            </a:r>
            <a:r>
              <a:rPr lang="en-US" sz="5400" b="1" i="1" dirty="0">
                <a:latin typeface="Times New Roman" pitchFamily="18" charset="0"/>
                <a:cs typeface="Times New Roman" pitchFamily="18" charset="0"/>
              </a:rPr>
              <a:t>and interconnecting lines that </a:t>
            </a:r>
            <a:r>
              <a:rPr lang="en-US" sz="5400" b="1" i="1" dirty="0">
                <a:latin typeface="Times New Roman" pitchFamily="18" charset="0"/>
                <a:cs typeface="Times New Roman" pitchFamily="18" charset="0"/>
              </a:rPr>
              <a:t>show who </a:t>
            </a:r>
            <a:r>
              <a:rPr lang="en-US" sz="5400" b="1" i="1" dirty="0">
                <a:latin typeface="Times New Roman" pitchFamily="18" charset="0"/>
                <a:cs typeface="Times New Roman" pitchFamily="18" charset="0"/>
              </a:rPr>
              <a:t>reports to and communicates </a:t>
            </a:r>
            <a:r>
              <a:rPr lang="en-US" sz="5400" b="1" i="1" dirty="0">
                <a:latin typeface="Times New Roman" pitchFamily="18" charset="0"/>
                <a:cs typeface="Times New Roman" pitchFamily="18" charset="0"/>
              </a:rPr>
              <a:t>with whom</a:t>
            </a:r>
            <a:r>
              <a:rPr lang="en-US" sz="5400" b="1" i="1" dirty="0">
                <a:latin typeface="Times New Roman" pitchFamily="18" charset="0"/>
                <a:cs typeface="Times New Roman" pitchFamily="18" charset="0"/>
              </a:rPr>
              <a:t>.</a:t>
            </a:r>
            <a:endParaRPr lang="en-US" sz="5400" b="1" i="1" u="sng" dirty="0">
              <a:latin typeface="Times New Roman" pitchFamily="18" charset="0"/>
              <a:cs typeface="Times New Roman" pitchFamily="18" charset="0"/>
            </a:endParaRPr>
          </a:p>
        </p:txBody>
      </p:sp>
    </p:spTree>
    <p:extLst>
      <p:ext uri="{BB962C8B-B14F-4D97-AF65-F5344CB8AC3E}">
        <p14:creationId xmlns:p14="http://schemas.microsoft.com/office/powerpoint/2010/main" val="12832380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b="1"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smtClean="0"/>
              <a:t>4-</a:t>
            </a:r>
            <a:fld id="{E0926760-F15F-462E-8D64-749C808E0CCD}" type="slidenum">
              <a:rPr lang="en-US" smtClean="0"/>
              <a:pPr/>
              <a:t>48</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306" t="9922" r="19124" b="13095"/>
          <a:stretch/>
        </p:blipFill>
        <p:spPr bwMode="auto">
          <a:xfrm>
            <a:off x="840469" y="228601"/>
            <a:ext cx="10656207" cy="6128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44488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dirty="0" smtClean="0"/>
              <a:t>4-</a:t>
            </a:r>
            <a:fld id="{E0926760-F15F-462E-8D64-749C808E0CCD}" type="slidenum">
              <a:rPr lang="en-US" smtClean="0"/>
              <a:pPr/>
              <a:t>49</a:t>
            </a:fld>
            <a:endParaRPr lang="en-US" dirty="0"/>
          </a:p>
        </p:txBody>
      </p:sp>
      <p:sp>
        <p:nvSpPr>
          <p:cNvPr id="5" name="TextBox 4"/>
          <p:cNvSpPr txBox="1"/>
          <p:nvPr/>
        </p:nvSpPr>
        <p:spPr>
          <a:xfrm>
            <a:off x="838200" y="228601"/>
            <a:ext cx="10515600" cy="6186309"/>
          </a:xfrm>
          <a:prstGeom prst="rect">
            <a:avLst/>
          </a:prstGeom>
          <a:noFill/>
        </p:spPr>
        <p:txBody>
          <a:bodyPr wrap="square" rtlCol="0">
            <a:spAutoFit/>
          </a:bodyPr>
          <a:lstStyle/>
          <a:p>
            <a:pPr algn="ctr"/>
            <a:r>
              <a:rPr lang="en-US" sz="6600" b="1" i="1" u="sng" dirty="0">
                <a:latin typeface="Times New Roman" pitchFamily="18" charset="0"/>
                <a:cs typeface="Times New Roman" pitchFamily="18" charset="0"/>
              </a:rPr>
              <a:t>P</a:t>
            </a:r>
            <a:r>
              <a:rPr lang="en-US" sz="6600" b="1" i="1" u="sng" dirty="0">
                <a:latin typeface="Times New Roman" pitchFamily="18" charset="0"/>
                <a:cs typeface="Times New Roman" pitchFamily="18" charset="0"/>
              </a:rPr>
              <a:t>rocess chart:</a:t>
            </a:r>
            <a:r>
              <a:rPr lang="en-US" sz="6600" b="1" i="1" u="sng" dirty="0">
                <a:latin typeface="Times New Roman" pitchFamily="18" charset="0"/>
                <a:cs typeface="Times New Roman" pitchFamily="18" charset="0"/>
              </a:rPr>
              <a:t> </a:t>
            </a:r>
            <a:endParaRPr lang="en-US" sz="6600" b="1" i="1" u="sng" dirty="0">
              <a:latin typeface="Times New Roman" pitchFamily="18" charset="0"/>
              <a:cs typeface="Times New Roman" pitchFamily="18" charset="0"/>
            </a:endParaRPr>
          </a:p>
          <a:p>
            <a:pPr algn="ctr"/>
            <a:r>
              <a:rPr lang="en-US" sz="6600" b="1" i="1" dirty="0">
                <a:latin typeface="Times New Roman" pitchFamily="18" charset="0"/>
                <a:cs typeface="Times New Roman" pitchFamily="18" charset="0"/>
              </a:rPr>
              <a:t>A more detailed picture of a workflow </a:t>
            </a:r>
            <a:r>
              <a:rPr lang="en-US" sz="6600" b="1" i="1" dirty="0">
                <a:latin typeface="Times New Roman" pitchFamily="18" charset="0"/>
                <a:cs typeface="Times New Roman" pitchFamily="18" charset="0"/>
              </a:rPr>
              <a:t>chart that shows the flow </a:t>
            </a:r>
            <a:r>
              <a:rPr lang="en-US" sz="6600" b="1" i="1" dirty="0">
                <a:latin typeface="Times New Roman" pitchFamily="18" charset="0"/>
                <a:cs typeface="Times New Roman" pitchFamily="18" charset="0"/>
              </a:rPr>
              <a:t>of inputs </a:t>
            </a:r>
            <a:r>
              <a:rPr lang="en-US" sz="6600" b="1" i="1" dirty="0">
                <a:latin typeface="Times New Roman" pitchFamily="18" charset="0"/>
                <a:cs typeface="Times New Roman" pitchFamily="18" charset="0"/>
              </a:rPr>
              <a:t>to and outputs from a particular job.</a:t>
            </a:r>
            <a:endParaRPr lang="en-US" sz="6600" b="1" i="1" u="sng" dirty="0">
              <a:latin typeface="Times New Roman" pitchFamily="18" charset="0"/>
              <a:cs typeface="Times New Roman" pitchFamily="18" charset="0"/>
            </a:endParaRPr>
          </a:p>
        </p:txBody>
      </p:sp>
    </p:spTree>
    <p:extLst>
      <p:ext uri="{BB962C8B-B14F-4D97-AF65-F5344CB8AC3E}">
        <p14:creationId xmlns:p14="http://schemas.microsoft.com/office/powerpoint/2010/main" val="827335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b="1"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dirty="0" smtClean="0"/>
              <a:t>4-</a:t>
            </a:r>
            <a:fld id="{E0926760-F15F-462E-8D64-749C808E0CCD}" type="slidenum">
              <a:rPr lang="en-US" smtClean="0"/>
              <a:pPr/>
              <a:t>5</a:t>
            </a:fld>
            <a:endParaRPr lang="en-US" dirty="0"/>
          </a:p>
        </p:txBody>
      </p:sp>
      <p:sp>
        <p:nvSpPr>
          <p:cNvPr id="7" name="TextBox 6"/>
          <p:cNvSpPr txBox="1"/>
          <p:nvPr/>
        </p:nvSpPr>
        <p:spPr>
          <a:xfrm>
            <a:off x="1219201" y="1981201"/>
            <a:ext cx="9827419" cy="2123658"/>
          </a:xfrm>
          <a:prstGeom prst="rect">
            <a:avLst/>
          </a:prstGeom>
          <a:noFill/>
        </p:spPr>
        <p:txBody>
          <a:bodyPr wrap="square" rtlCol="0">
            <a:spAutoFit/>
          </a:bodyPr>
          <a:lstStyle/>
          <a:p>
            <a:r>
              <a:rPr lang="en-US" sz="4400" b="1" dirty="0">
                <a:latin typeface="Times New Roman" pitchFamily="18" charset="0"/>
                <a:cs typeface="Times New Roman" pitchFamily="18" charset="0"/>
              </a:rPr>
              <a:t>4-7. Explain competency-based job analysis, including what it means and how it’s done in practice.</a:t>
            </a:r>
            <a:endParaRPr lang="en-US" sz="4400" b="1" dirty="0">
              <a:latin typeface="Times New Roman" pitchFamily="18" charset="0"/>
              <a:cs typeface="Times New Roman" pitchFamily="18" charset="0"/>
            </a:endParaRPr>
          </a:p>
        </p:txBody>
      </p:sp>
    </p:spTree>
    <p:extLst>
      <p:ext uri="{BB962C8B-B14F-4D97-AF65-F5344CB8AC3E}">
        <p14:creationId xmlns:p14="http://schemas.microsoft.com/office/powerpoint/2010/main" val="39717943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b="1"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smtClean="0"/>
              <a:t>4-</a:t>
            </a:r>
            <a:fld id="{E0926760-F15F-462E-8D64-749C808E0CCD}" type="slidenum">
              <a:rPr lang="en-US" smtClean="0"/>
              <a:pPr/>
              <a:t>50</a:t>
            </a:fld>
            <a:endParaRPr lang="en-US" dirty="0"/>
          </a:p>
        </p:txBody>
      </p:sp>
      <p:sp>
        <p:nvSpPr>
          <p:cNvPr id="4" name="Rectangle 3"/>
          <p:cNvSpPr/>
          <p:nvPr/>
        </p:nvSpPr>
        <p:spPr>
          <a:xfrm>
            <a:off x="1295400" y="152401"/>
            <a:ext cx="9448800" cy="584775"/>
          </a:xfrm>
          <a:prstGeom prst="rect">
            <a:avLst/>
          </a:prstGeom>
        </p:spPr>
        <p:txBody>
          <a:bodyPr wrap="square">
            <a:spAutoFit/>
          </a:bodyPr>
          <a:lstStyle/>
          <a:p>
            <a:pPr algn="ctr"/>
            <a:r>
              <a:rPr lang="en-US" sz="3200" b="1" i="1" u="sng" dirty="0">
                <a:latin typeface="Times New Roman" pitchFamily="18" charset="0"/>
                <a:cs typeface="Times New Roman" pitchFamily="18" charset="0"/>
              </a:rPr>
              <a:t>EX: A </a:t>
            </a:r>
            <a:r>
              <a:rPr lang="en-US" sz="3200" b="1" i="1" u="sng" dirty="0">
                <a:latin typeface="Times New Roman" pitchFamily="18" charset="0"/>
                <a:cs typeface="Times New Roman" pitchFamily="18" charset="0"/>
              </a:rPr>
              <a:t>Process Chart </a:t>
            </a:r>
            <a:r>
              <a:rPr lang="en-US" sz="3200" b="1" i="1" u="sng" dirty="0">
                <a:latin typeface="Times New Roman" pitchFamily="18" charset="0"/>
                <a:cs typeface="Times New Roman" pitchFamily="18" charset="0"/>
              </a:rPr>
              <a:t>for Analyzing </a:t>
            </a:r>
            <a:r>
              <a:rPr lang="en-US" sz="3200" b="1" i="1" u="sng" dirty="0">
                <a:latin typeface="Times New Roman" pitchFamily="18" charset="0"/>
                <a:cs typeface="Times New Roman" pitchFamily="18" charset="0"/>
              </a:rPr>
              <a:t>a Jobs Workflow</a:t>
            </a:r>
            <a:endParaRPr lang="ar-EG" sz="3200" b="1" i="1" u="sng" dirty="0">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569" t="22222" r="39315" b="33730"/>
          <a:stretch/>
        </p:blipFill>
        <p:spPr bwMode="auto">
          <a:xfrm>
            <a:off x="695326" y="990600"/>
            <a:ext cx="10801349"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65435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b="1"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smtClean="0"/>
              <a:t>4-</a:t>
            </a:r>
            <a:fld id="{E0926760-F15F-462E-8D64-749C808E0CCD}" type="slidenum">
              <a:rPr lang="en-US" smtClean="0"/>
              <a:pPr/>
              <a:t>51</a:t>
            </a:fld>
            <a:endParaRPr lang="en-US" dirty="0"/>
          </a:p>
        </p:txBody>
      </p:sp>
      <p:sp>
        <p:nvSpPr>
          <p:cNvPr id="4" name="TextBox 3"/>
          <p:cNvSpPr txBox="1"/>
          <p:nvPr/>
        </p:nvSpPr>
        <p:spPr>
          <a:xfrm>
            <a:off x="1295400" y="1524001"/>
            <a:ext cx="9601200" cy="2400657"/>
          </a:xfrm>
          <a:prstGeom prst="rect">
            <a:avLst/>
          </a:prstGeom>
          <a:noFill/>
        </p:spPr>
        <p:txBody>
          <a:bodyPr wrap="square" rtlCol="1">
            <a:spAutoFit/>
          </a:bodyPr>
          <a:lstStyle/>
          <a:p>
            <a:r>
              <a:rPr lang="en-US" sz="4400" b="1" i="1" u="sng" dirty="0">
                <a:latin typeface="Times New Roman" pitchFamily="18" charset="0"/>
                <a:cs typeface="Times New Roman" pitchFamily="18" charset="0"/>
              </a:rPr>
              <a:t>Workflow analysis:</a:t>
            </a:r>
            <a:r>
              <a:rPr lang="en-US" sz="4400" b="1" i="1" dirty="0">
                <a:latin typeface="Times New Roman" pitchFamily="18" charset="0"/>
                <a:cs typeface="Times New Roman" pitchFamily="18" charset="0"/>
              </a:rPr>
              <a:t> A detailed study of the flow of work from job to job in a work process. </a:t>
            </a:r>
            <a:endParaRPr lang="ar-EG" sz="4400" b="1" i="1" dirty="0">
              <a:latin typeface="Times New Roman" pitchFamily="18" charset="0"/>
              <a:cs typeface="Times New Roman" pitchFamily="18" charset="0"/>
            </a:endParaRPr>
          </a:p>
          <a:p>
            <a:endParaRPr lang="ar-EG" dirty="0"/>
          </a:p>
        </p:txBody>
      </p:sp>
    </p:spTree>
    <p:extLst>
      <p:ext uri="{BB962C8B-B14F-4D97-AF65-F5344CB8AC3E}">
        <p14:creationId xmlns:p14="http://schemas.microsoft.com/office/powerpoint/2010/main" val="1754471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b="1"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dirty="0" smtClean="0"/>
              <a:t>4-</a:t>
            </a:r>
            <a:fld id="{E0926760-F15F-462E-8D64-749C808E0CCD}" type="slidenum">
              <a:rPr lang="en-US" smtClean="0"/>
              <a:pPr/>
              <a:t>6</a:t>
            </a:fld>
            <a:endParaRPr lang="en-US" dirty="0"/>
          </a:p>
        </p:txBody>
      </p:sp>
      <p:sp>
        <p:nvSpPr>
          <p:cNvPr id="6" name="TextBox 5"/>
          <p:cNvSpPr txBox="1"/>
          <p:nvPr/>
        </p:nvSpPr>
        <p:spPr>
          <a:xfrm>
            <a:off x="1295401" y="1447801"/>
            <a:ext cx="9829799" cy="2400657"/>
          </a:xfrm>
          <a:prstGeom prst="rect">
            <a:avLst/>
          </a:prstGeom>
          <a:noFill/>
        </p:spPr>
        <p:txBody>
          <a:bodyPr wrap="square" rtlCol="0">
            <a:spAutoFit/>
          </a:bodyPr>
          <a:lstStyle/>
          <a:p>
            <a:pPr algn="ctr"/>
            <a:r>
              <a:rPr lang="en-US" sz="4400" b="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I.</a:t>
            </a:r>
          </a:p>
          <a:p>
            <a:pPr algn="ctr"/>
            <a:r>
              <a:rPr lang="en-US" sz="4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Define </a:t>
            </a:r>
            <a:r>
              <a:rPr lang="en-US" sz="4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talent management and explain why it is important.</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503447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b="1"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dirty="0" smtClean="0"/>
              <a:t>4-</a:t>
            </a:r>
            <a:fld id="{E0926760-F15F-462E-8D64-749C808E0CCD}" type="slidenum">
              <a:rPr lang="en-US" smtClean="0"/>
              <a:pPr/>
              <a:t>7</a:t>
            </a:fld>
            <a:endParaRPr lang="en-US" dirty="0"/>
          </a:p>
        </p:txBody>
      </p:sp>
      <p:sp>
        <p:nvSpPr>
          <p:cNvPr id="6" name="TextBox 5"/>
          <p:cNvSpPr txBox="1"/>
          <p:nvPr/>
        </p:nvSpPr>
        <p:spPr>
          <a:xfrm>
            <a:off x="914400" y="712888"/>
            <a:ext cx="10363200" cy="5078313"/>
          </a:xfrm>
          <a:prstGeom prst="rect">
            <a:avLst/>
          </a:prstGeom>
          <a:noFill/>
        </p:spPr>
        <p:txBody>
          <a:bodyPr wrap="square" rtlCol="0">
            <a:spAutoFit/>
          </a:bodyPr>
          <a:lstStyle/>
          <a:p>
            <a:pPr algn="ctr"/>
            <a:r>
              <a:rPr lang="en-US" sz="5400" b="1" i="1" u="sng" dirty="0">
                <a:latin typeface="Times New Roman" pitchFamily="18" charset="0"/>
                <a:cs typeface="Times New Roman" pitchFamily="18" charset="0"/>
              </a:rPr>
              <a:t>Talent management: </a:t>
            </a:r>
            <a:r>
              <a:rPr lang="en-US" sz="5400" dirty="0">
                <a:latin typeface="Times New Roman" pitchFamily="18" charset="0"/>
                <a:cs typeface="Times New Roman" pitchFamily="18" charset="0"/>
              </a:rPr>
              <a:t>The </a:t>
            </a:r>
            <a:r>
              <a:rPr lang="en-US" sz="5400" b="1" i="1" dirty="0">
                <a:latin typeface="Times New Roman" pitchFamily="18" charset="0"/>
                <a:cs typeface="Times New Roman" pitchFamily="18" charset="0"/>
              </a:rPr>
              <a:t>holistic, integrated </a:t>
            </a:r>
            <a:r>
              <a:rPr lang="en-US" sz="5400" b="1" i="1" dirty="0">
                <a:latin typeface="Times New Roman" pitchFamily="18" charset="0"/>
                <a:cs typeface="Times New Roman" pitchFamily="18" charset="0"/>
              </a:rPr>
              <a:t>and </a:t>
            </a:r>
            <a:r>
              <a:rPr lang="en-US" sz="5400" b="1" i="1" dirty="0">
                <a:latin typeface="Times New Roman" pitchFamily="18" charset="0"/>
                <a:cs typeface="Times New Roman" pitchFamily="18" charset="0"/>
              </a:rPr>
              <a:t>goal-oriented process of planning, recruiting, selecting, developing, managing, and compensating employees</a:t>
            </a:r>
            <a:r>
              <a:rPr lang="en-US" sz="5400" b="1" i="1" dirty="0">
                <a:latin typeface="Times New Roman" pitchFamily="18" charset="0"/>
                <a:cs typeface="Times New Roman" pitchFamily="18" charset="0"/>
              </a:rPr>
              <a:t>.</a:t>
            </a:r>
          </a:p>
          <a:p>
            <a:pPr algn="ctr"/>
            <a:r>
              <a:rPr lang="en-US" sz="5400" b="1" i="1" dirty="0">
                <a:latin typeface="Times New Roman" pitchFamily="18" charset="0"/>
                <a:cs typeface="Times New Roman" pitchFamily="18" charset="0"/>
              </a:rPr>
              <a:t>   </a:t>
            </a:r>
            <a:r>
              <a:rPr lang="en-US" sz="5400" dirty="0">
                <a:latin typeface="Times New Roman" pitchFamily="18" charset="0"/>
                <a:cs typeface="Times New Roman" pitchFamily="18" charset="0"/>
              </a:rPr>
              <a:t> </a:t>
            </a:r>
          </a:p>
        </p:txBody>
      </p:sp>
    </p:spTree>
    <p:extLst>
      <p:ext uri="{BB962C8B-B14F-4D97-AF65-F5344CB8AC3E}">
        <p14:creationId xmlns:p14="http://schemas.microsoft.com/office/powerpoint/2010/main" val="1229421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b="1"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smtClean="0"/>
              <a:t>4-</a:t>
            </a:r>
            <a:fld id="{E0926760-F15F-462E-8D64-749C808E0CCD}" type="slidenum">
              <a:rPr lang="en-US" smtClean="0"/>
              <a:pPr/>
              <a:t>8</a:t>
            </a:fld>
            <a:endParaRPr lang="en-US" dirty="0"/>
          </a:p>
        </p:txBody>
      </p:sp>
      <p:sp>
        <p:nvSpPr>
          <p:cNvPr id="4" name="TextBox 3"/>
          <p:cNvSpPr txBox="1"/>
          <p:nvPr/>
        </p:nvSpPr>
        <p:spPr>
          <a:xfrm>
            <a:off x="914400" y="838200"/>
            <a:ext cx="10363200" cy="4154984"/>
          </a:xfrm>
          <a:prstGeom prst="rect">
            <a:avLst/>
          </a:prstGeom>
          <a:noFill/>
        </p:spPr>
        <p:txBody>
          <a:bodyPr wrap="square" rtlCol="0">
            <a:spAutoFit/>
          </a:bodyPr>
          <a:lstStyle/>
          <a:p>
            <a:r>
              <a:rPr lang="en-GB" sz="4400" b="1" dirty="0"/>
              <a:t>Talent management </a:t>
            </a:r>
            <a:r>
              <a:rPr lang="en-GB" sz="4400" dirty="0"/>
              <a:t>refers to the skills of attracting highly skilled workers, of integrating new workers, and developing and retaining current workers to meet current and future business objectives. </a:t>
            </a:r>
            <a:endParaRPr lang="en-GB" sz="4400" dirty="0"/>
          </a:p>
        </p:txBody>
      </p:sp>
    </p:spTree>
    <p:extLst>
      <p:ext uri="{BB962C8B-B14F-4D97-AF65-F5344CB8AC3E}">
        <p14:creationId xmlns:p14="http://schemas.microsoft.com/office/powerpoint/2010/main" val="1322052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b="1" dirty="0" smtClean="0"/>
              <a:t>Copyright © 2017 Pearson Education, Ltd.</a:t>
            </a:r>
            <a:endParaRPr lang="en-US" dirty="0"/>
          </a:p>
        </p:txBody>
      </p:sp>
      <p:sp>
        <p:nvSpPr>
          <p:cNvPr id="3" name="Slide Number Placeholder 2"/>
          <p:cNvSpPr>
            <a:spLocks noGrp="1"/>
          </p:cNvSpPr>
          <p:nvPr>
            <p:ph type="sldNum" sz="quarter" idx="12"/>
          </p:nvPr>
        </p:nvSpPr>
        <p:spPr/>
        <p:txBody>
          <a:bodyPr/>
          <a:lstStyle/>
          <a:p>
            <a:r>
              <a:rPr lang="en-US" dirty="0" smtClean="0"/>
              <a:t>4-</a:t>
            </a:r>
            <a:fld id="{E0926760-F15F-462E-8D64-749C808E0CCD}" type="slidenum">
              <a:rPr lang="en-US" smtClean="0"/>
              <a:pPr/>
              <a:t>9</a:t>
            </a:fld>
            <a:endParaRPr lang="en-US" dirty="0"/>
          </a:p>
        </p:txBody>
      </p:sp>
      <p:sp>
        <p:nvSpPr>
          <p:cNvPr id="6" name="TextBox 5"/>
          <p:cNvSpPr txBox="1"/>
          <p:nvPr/>
        </p:nvSpPr>
        <p:spPr>
          <a:xfrm>
            <a:off x="914400" y="304800"/>
            <a:ext cx="10363200" cy="5016758"/>
          </a:xfrm>
          <a:prstGeom prst="rect">
            <a:avLst/>
          </a:prstGeom>
          <a:noFill/>
        </p:spPr>
        <p:txBody>
          <a:bodyPr wrap="square" rtlCol="0">
            <a:spAutoFit/>
          </a:bodyPr>
          <a:lstStyle/>
          <a:p>
            <a:r>
              <a:rPr lang="en-US" sz="3200" dirty="0">
                <a:latin typeface="Times New Roman" pitchFamily="18" charset="0"/>
                <a:cs typeface="Times New Roman" pitchFamily="18" charset="0"/>
              </a:rPr>
              <a:t>* When </a:t>
            </a:r>
            <a:r>
              <a:rPr lang="en-US" sz="3200" dirty="0">
                <a:latin typeface="Times New Roman" pitchFamily="18" charset="0"/>
                <a:cs typeface="Times New Roman" pitchFamily="18" charset="0"/>
              </a:rPr>
              <a:t>a manager takes </a:t>
            </a:r>
            <a:r>
              <a:rPr lang="en-US" sz="3200" dirty="0">
                <a:latin typeface="Times New Roman" pitchFamily="18" charset="0"/>
                <a:cs typeface="Times New Roman" pitchFamily="18" charset="0"/>
              </a:rPr>
              <a:t>a </a:t>
            </a:r>
            <a:r>
              <a:rPr lang="en-US" sz="3200" b="1" i="1" dirty="0">
                <a:latin typeface="Times New Roman" pitchFamily="18" charset="0"/>
                <a:cs typeface="Times New Roman" pitchFamily="18" charset="0"/>
              </a:rPr>
              <a:t>talent </a:t>
            </a:r>
            <a:r>
              <a:rPr lang="en-US" sz="3200" b="1" i="1" dirty="0">
                <a:latin typeface="Times New Roman" pitchFamily="18" charset="0"/>
                <a:cs typeface="Times New Roman" pitchFamily="18" charset="0"/>
              </a:rPr>
              <a:t>management perspective</a:t>
            </a:r>
            <a:r>
              <a:rPr lang="en-US" sz="3200" dirty="0">
                <a:latin typeface="Times New Roman" pitchFamily="18" charset="0"/>
                <a:cs typeface="Times New Roman" pitchFamily="18" charset="0"/>
              </a:rPr>
              <a:t>, he or </a:t>
            </a:r>
            <a:r>
              <a:rPr lang="en-US" sz="3200" dirty="0">
                <a:latin typeface="Times New Roman" pitchFamily="18" charset="0"/>
                <a:cs typeface="Times New Roman" pitchFamily="18" charset="0"/>
              </a:rPr>
              <a:t>she:</a:t>
            </a:r>
          </a:p>
          <a:p>
            <a:endParaRPr lang="en-US" sz="3200" dirty="0">
              <a:latin typeface="Times New Roman" pitchFamily="18" charset="0"/>
              <a:cs typeface="Times New Roman" pitchFamily="18" charset="0"/>
            </a:endParaRPr>
          </a:p>
          <a:p>
            <a:r>
              <a:rPr lang="en-US" sz="3200" b="1" i="1" dirty="0">
                <a:latin typeface="Times New Roman" pitchFamily="18" charset="0"/>
                <a:cs typeface="Times New Roman" pitchFamily="18" charset="0"/>
              </a:rPr>
              <a:t>1) </a:t>
            </a:r>
            <a:r>
              <a:rPr lang="en-US" sz="3200" b="1" i="1" dirty="0">
                <a:latin typeface="Times New Roman" pitchFamily="18" charset="0"/>
                <a:cs typeface="Times New Roman" pitchFamily="18" charset="0"/>
              </a:rPr>
              <a:t>Understands that the talent management tasks (such as recruiting, training, </a:t>
            </a:r>
            <a:r>
              <a:rPr lang="en-US" sz="3200" b="1" i="1" dirty="0">
                <a:latin typeface="Times New Roman" pitchFamily="18" charset="0"/>
                <a:cs typeface="Times New Roman" pitchFamily="18" charset="0"/>
              </a:rPr>
              <a:t>and paying </a:t>
            </a:r>
            <a:r>
              <a:rPr lang="en-US" sz="3200" b="1" i="1" dirty="0">
                <a:latin typeface="Times New Roman" pitchFamily="18" charset="0"/>
                <a:cs typeface="Times New Roman" pitchFamily="18" charset="0"/>
              </a:rPr>
              <a:t>employees) are parts of a single interrelated talent management process. </a:t>
            </a:r>
            <a:endParaRPr lang="en-US" sz="3200" b="1" i="1" dirty="0">
              <a:latin typeface="Times New Roman" pitchFamily="18" charset="0"/>
              <a:cs typeface="Times New Roman" pitchFamily="18" charset="0"/>
            </a:endParaRPr>
          </a:p>
          <a:p>
            <a:endParaRPr lang="en-US" sz="3200" b="1" i="1" dirty="0">
              <a:latin typeface="Times New Roman" pitchFamily="18" charset="0"/>
              <a:cs typeface="Times New Roman" pitchFamily="18" charset="0"/>
            </a:endParaRPr>
          </a:p>
          <a:p>
            <a:r>
              <a:rPr lang="en-US" sz="3200" b="1" i="1" dirty="0">
                <a:latin typeface="Times New Roman" pitchFamily="18" charset="0"/>
                <a:cs typeface="Times New Roman" pitchFamily="18" charset="0"/>
              </a:rPr>
              <a:t>EX: Having </a:t>
            </a:r>
            <a:r>
              <a:rPr lang="en-US" sz="3200" b="1" i="1" dirty="0">
                <a:latin typeface="Times New Roman" pitchFamily="18" charset="0"/>
                <a:cs typeface="Times New Roman" pitchFamily="18" charset="0"/>
              </a:rPr>
              <a:t>employees with the right skills depends as much on </a:t>
            </a:r>
            <a:r>
              <a:rPr lang="en-US" sz="3200" b="1" i="1" dirty="0">
                <a:latin typeface="Times New Roman" pitchFamily="18" charset="0"/>
                <a:cs typeface="Times New Roman" pitchFamily="18" charset="0"/>
              </a:rPr>
              <a:t>recruiting, training</a:t>
            </a:r>
            <a:r>
              <a:rPr lang="en-US" sz="3200" b="1" i="1" dirty="0">
                <a:latin typeface="Times New Roman" pitchFamily="18" charset="0"/>
                <a:cs typeface="Times New Roman" pitchFamily="18" charset="0"/>
              </a:rPr>
              <a:t>, and compensation as it does on applicant testing.</a:t>
            </a:r>
          </a:p>
        </p:txBody>
      </p:sp>
    </p:spTree>
    <p:extLst>
      <p:ext uri="{BB962C8B-B14F-4D97-AF65-F5344CB8AC3E}">
        <p14:creationId xmlns:p14="http://schemas.microsoft.com/office/powerpoint/2010/main" val="21791180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29</TotalTime>
  <Words>2374</Words>
  <Application>Microsoft Office PowerPoint</Application>
  <PresentationFormat>Widescreen</PresentationFormat>
  <Paragraphs>269</Paragraphs>
  <Slides>51</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Century Gothic</vt:lpstr>
      <vt:lpstr>Times New Roman</vt:lpstr>
      <vt:lpstr>Wingdings 3</vt:lpstr>
      <vt:lpstr>Ion</vt:lpstr>
      <vt:lpstr>Human resource management  (HRM) Job Analysis and the  Talent Management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resource management</dc:title>
  <dc:creator>Windows User</dc:creator>
  <cp:lastModifiedBy>Windows User</cp:lastModifiedBy>
  <cp:revision>9</cp:revision>
  <dcterms:created xsi:type="dcterms:W3CDTF">2020-03-19T08:30:52Z</dcterms:created>
  <dcterms:modified xsi:type="dcterms:W3CDTF">2020-03-26T12:43:11Z</dcterms:modified>
</cp:coreProperties>
</file>