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3" autoAdjust="0"/>
    <p:restoredTop sz="94660"/>
  </p:normalViewPr>
  <p:slideViewPr>
    <p:cSldViewPr snapToGrid="0">
      <p:cViewPr varScale="1">
        <p:scale>
          <a:sx n="75" d="100"/>
          <a:sy n="75"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3/30/2020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794575"/>
            <a:ext cx="12192000" cy="2007216"/>
          </a:xfrm>
          <a:prstGeom prst="rect">
            <a:avLst/>
          </a:prstGeom>
        </p:spPr>
        <p:txBody>
          <a:bodyPr wrap="square">
            <a:spAutoFit/>
          </a:bodyPr>
          <a:lstStyle/>
          <a:p>
            <a:pPr algn="ctr" rtl="1">
              <a:lnSpc>
                <a:spcPct val="115000"/>
              </a:lnSpc>
              <a:spcAft>
                <a:spcPts val="1000"/>
              </a:spcAft>
            </a:pPr>
            <a:r>
              <a:rPr lang="ar-SA" sz="5400" b="1" dirty="0" smtClean="0">
                <a:latin typeface="Calibri" panose="020F0502020204030204" pitchFamily="34" charset="0"/>
                <a:ea typeface="Calibri" panose="020F0502020204030204" pitchFamily="34" charset="0"/>
                <a:cs typeface="Simplified Arabic" panose="02010000000000000000" pitchFamily="2" charset="-78"/>
              </a:rPr>
              <a:t>  تابع </a:t>
            </a:r>
            <a:r>
              <a:rPr lang="ar-EG" sz="5400" b="1" dirty="0" smtClean="0">
                <a:latin typeface="Calibri" panose="020F0502020204030204" pitchFamily="34" charset="0"/>
                <a:ea typeface="Calibri" panose="020F0502020204030204" pitchFamily="34" charset="0"/>
                <a:cs typeface="Simplified Arabic" panose="02010000000000000000" pitchFamily="2" charset="-78"/>
              </a:rPr>
              <a:t>الفصل </a:t>
            </a:r>
            <a:r>
              <a:rPr lang="ar-EG" sz="5400" b="1" dirty="0">
                <a:latin typeface="Calibri" panose="020F0502020204030204" pitchFamily="34" charset="0"/>
                <a:ea typeface="Calibri" panose="020F0502020204030204" pitchFamily="34" charset="0"/>
                <a:cs typeface="Simplified Arabic" panose="02010000000000000000" pitchFamily="2" charset="-78"/>
              </a:rPr>
              <a:t>السادس </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ar-EG" sz="5400" b="1" dirty="0">
                <a:latin typeface="Calibri" panose="020F0502020204030204" pitchFamily="34" charset="0"/>
                <a:ea typeface="Calibri" panose="020F0502020204030204" pitchFamily="34" charset="0"/>
                <a:cs typeface="Simplified Arabic" panose="02010000000000000000" pitchFamily="2" charset="-78"/>
              </a:rPr>
              <a:t>تمويل التنمية الاقتصادية</a:t>
            </a:r>
            <a:endParaRPr lang="ar-SA" sz="5400" dirty="0"/>
          </a:p>
        </p:txBody>
      </p:sp>
    </p:spTree>
    <p:extLst>
      <p:ext uri="{BB962C8B-B14F-4D97-AF65-F5344CB8AC3E}">
        <p14:creationId xmlns:p14="http://schemas.microsoft.com/office/powerpoint/2010/main" val="2003328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6386364"/>
          </a:xfrm>
          <a:prstGeom prst="rect">
            <a:avLst/>
          </a:prstGeom>
        </p:spPr>
        <p:txBody>
          <a:bodyPr wrap="square">
            <a:spAutoFit/>
          </a:bodyPr>
          <a:lstStyle/>
          <a:p>
            <a:pPr algn="ctr" rtl="1">
              <a:spcAft>
                <a:spcPts val="1000"/>
              </a:spcAft>
              <a:tabLst>
                <a:tab pos="654685" algn="l"/>
              </a:tabLst>
            </a:pPr>
            <a:r>
              <a:rPr lang="ar-EG" sz="3200" b="1" dirty="0">
                <a:latin typeface="Calibri" panose="020F0502020204030204" pitchFamily="34" charset="0"/>
                <a:ea typeface="Calibri" panose="020F0502020204030204" pitchFamily="34" charset="0"/>
                <a:cs typeface="Simplified Arabic" panose="02010000000000000000" pitchFamily="2" charset="-78"/>
              </a:rPr>
              <a:t>ثانيا: مصادر التمويل الخارجي للتنمية</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	تتمثل ضرورة استخدام المصادر الخارجية لتمويل التنمية ليس فقط لعدم كفاية المصادر المجلية بالدول النامية ولكن ايضا لضرورة توفير النقد الأجنبي لاستيراد مستلزمات برامج التنمية الاقتصادية </a:t>
            </a:r>
            <a:r>
              <a:rPr lang="ar-EG" sz="3200" dirty="0" smtClean="0">
                <a:latin typeface="Calibri" panose="020F0502020204030204" pitchFamily="34" charset="0"/>
                <a:ea typeface="Calibri" panose="020F0502020204030204" pitchFamily="34" charset="0"/>
                <a:cs typeface="Simplified Arabic" panose="02010000000000000000" pitchFamily="2" charset="-78"/>
              </a:rPr>
              <a:t>و</a:t>
            </a:r>
            <a:r>
              <a:rPr lang="ar-SA" sz="3200" dirty="0" smtClean="0">
                <a:latin typeface="Calibri" panose="020F0502020204030204" pitchFamily="34" charset="0"/>
                <a:ea typeface="Calibri" panose="020F0502020204030204" pitchFamily="34" charset="0"/>
                <a:cs typeface="Simplified Arabic" panose="02010000000000000000" pitchFamily="2" charset="-78"/>
              </a:rPr>
              <a:t>ن</a:t>
            </a:r>
            <a:r>
              <a:rPr lang="ar-EG" sz="3200" dirty="0" smtClean="0">
                <a:latin typeface="Calibri" panose="020F0502020204030204" pitchFamily="34" charset="0"/>
                <a:ea typeface="Calibri" panose="020F0502020204030204" pitchFamily="34" charset="0"/>
                <a:cs typeface="Simplified Arabic" panose="02010000000000000000" pitchFamily="2" charset="-78"/>
              </a:rPr>
              <a:t>قسم </a:t>
            </a:r>
            <a:r>
              <a:rPr lang="ar-EG" sz="3200" dirty="0">
                <a:latin typeface="Calibri" panose="020F0502020204030204" pitchFamily="34" charset="0"/>
                <a:ea typeface="Calibri" panose="020F0502020204030204" pitchFamily="34" charset="0"/>
                <a:cs typeface="Simplified Arabic" panose="02010000000000000000" pitchFamily="2" charset="-78"/>
              </a:rPr>
              <a:t>الحديث عن مصادر التمويل الخارجية الى مصدر ينبع اساسا من الانتاج المحلى وهو حصيلة الصادرات الوطنية من النقد الأجنبي ومصدر ينبع من الخارج وهو التدفقات المالية الاجنبية على اختلاف انواعها من الاستثمار الأجنبي المباشر والقروض والمعونات الخارجية.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spcAft>
                <a:spcPts val="1000"/>
              </a:spcAft>
              <a:buFont typeface="+mj-lt"/>
              <a:buAutoNum type="arabicParenR"/>
              <a:tabLst>
                <a:tab pos="654685" algn="l"/>
              </a:tabLst>
            </a:pPr>
            <a:r>
              <a:rPr lang="ar-EG" sz="3200" b="1" dirty="0">
                <a:latin typeface="Calibri" panose="020F0502020204030204" pitchFamily="34" charset="0"/>
                <a:ea typeface="Calibri" panose="020F0502020204030204" pitchFamily="34" charset="0"/>
                <a:cs typeface="Simplified Arabic" panose="02010000000000000000" pitchFamily="2" charset="-78"/>
              </a:rPr>
              <a:t>حصيلة الصادرات الوطنية</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	تحتل التجارة الخارجية بوجه عام اهمية كبيرة في اقتصاديات الدول النامية ، حيث يسهم نشاط الانتاج </a:t>
            </a:r>
            <a:r>
              <a:rPr lang="ar-EG" sz="3200" dirty="0" err="1">
                <a:latin typeface="Calibri" panose="020F0502020204030204" pitchFamily="34" charset="0"/>
                <a:ea typeface="Calibri" panose="020F0502020204030204" pitchFamily="34" charset="0"/>
                <a:cs typeface="Simplified Arabic" panose="02010000000000000000" pitchFamily="2" charset="-78"/>
              </a:rPr>
              <a:t>التصديرى</a:t>
            </a:r>
            <a:r>
              <a:rPr lang="ar-EG" sz="3200" dirty="0">
                <a:latin typeface="Calibri" panose="020F0502020204030204" pitchFamily="34" charset="0"/>
                <a:ea typeface="Calibri" panose="020F0502020204030204" pitchFamily="34" charset="0"/>
                <a:cs typeface="Simplified Arabic" panose="02010000000000000000" pitchFamily="2" charset="-78"/>
              </a:rPr>
              <a:t> بنسبة عالية في توليد الدخل القومي. كما تعتمد تلك الدول على الواردات بدرجة كبيرة سواء </a:t>
            </a:r>
            <a:r>
              <a:rPr lang="ar-EG" sz="3200" dirty="0" smtClean="0">
                <a:latin typeface="Calibri" panose="020F0502020204030204" pitchFamily="34" charset="0"/>
                <a:ea typeface="Calibri" panose="020F0502020204030204" pitchFamily="34" charset="0"/>
                <a:cs typeface="Simplified Arabic" panose="02010000000000000000" pitchFamily="2" charset="-78"/>
              </a:rPr>
              <a:t>لاستيراد </a:t>
            </a:r>
            <a:r>
              <a:rPr lang="ar-EG" sz="3200" dirty="0">
                <a:latin typeface="Calibri" panose="020F0502020204030204" pitchFamily="34" charset="0"/>
                <a:ea typeface="Calibri" panose="020F0502020204030204" pitchFamily="34" charset="0"/>
                <a:cs typeface="Simplified Arabic" panose="02010000000000000000" pitchFamily="2" charset="-78"/>
              </a:rPr>
              <a:t>الآلات ومعدات الانتاج والمواد الخام اللازمة لمشروعات التنمية ام لاستيراد المنتجات الغذائية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390898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6431504"/>
          </a:xfrm>
          <a:prstGeom prst="rect">
            <a:avLst/>
          </a:prstGeom>
        </p:spPr>
        <p:txBody>
          <a:bodyPr wrap="square">
            <a:spAutoFit/>
          </a:bodyPr>
          <a:lstStyle/>
          <a:p>
            <a:pPr algn="just" rtl="1">
              <a:lnSpc>
                <a:spcPct val="115000"/>
              </a:lnSpc>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وازاء ما يعيب الاعتماد على مصادر التمويل الخارجي الاخرى من القروض والمعونات والاستثمار الأجنبي – من سلبيات وقصور سنتعرض اليها فيما بعد فان الصادرات بما تولده من حصيلة من النقد الأجنبي تتحمل الان مسئولية رئيسية ليس فقط في تمويل برامج التنمية ولكن ايضا لمواجهة مشكلة المديونية الثقيلة على عائق الدول النامية وتفضل حصيلة الصادرات من النقد الأجنبي </a:t>
            </a:r>
            <a:r>
              <a:rPr lang="ar-SA" sz="3200" dirty="0" smtClean="0">
                <a:latin typeface="Calibri" panose="020F0502020204030204" pitchFamily="34" charset="0"/>
                <a:ea typeface="Calibri" panose="020F0502020204030204" pitchFamily="34" charset="0"/>
                <a:cs typeface="Simplified Arabic" panose="02010000000000000000" pitchFamily="2" charset="-78"/>
              </a:rPr>
              <a:t>عن </a:t>
            </a:r>
            <a:r>
              <a:rPr lang="ar-EG" sz="3200" dirty="0" smtClean="0">
                <a:latin typeface="Calibri" panose="020F0502020204030204" pitchFamily="34" charset="0"/>
                <a:ea typeface="Calibri" panose="020F0502020204030204" pitchFamily="34" charset="0"/>
                <a:cs typeface="Simplified Arabic" panose="02010000000000000000" pitchFamily="2" charset="-78"/>
              </a:rPr>
              <a:t>غيرها </a:t>
            </a:r>
            <a:r>
              <a:rPr lang="ar-EG" sz="3200" dirty="0">
                <a:latin typeface="Calibri" panose="020F0502020204030204" pitchFamily="34" charset="0"/>
                <a:ea typeface="Calibri" panose="020F0502020204030204" pitchFamily="34" charset="0"/>
                <a:cs typeface="Simplified Arabic" panose="02010000000000000000" pitchFamily="2" charset="-78"/>
              </a:rPr>
              <a:t>من مصادر التمويل المحلى كالمدخرات والاقتطاع الضريبي.</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	 اذا قد يؤدى الاعتماد الكلى على تلك المصادر الاخرى الى خفض مستوى التشغيل والانتاج اوتراكم زيادة من الانتاج السلعي في شكل مخزون في حالة جمود النشاط </a:t>
            </a:r>
            <a:r>
              <a:rPr lang="ar-EG" sz="3200" dirty="0" err="1">
                <a:latin typeface="Calibri" panose="020F0502020204030204" pitchFamily="34" charset="0"/>
                <a:ea typeface="Calibri" panose="020F0502020204030204" pitchFamily="34" charset="0"/>
                <a:cs typeface="Simplified Arabic" panose="02010000000000000000" pitchFamily="2" charset="-78"/>
              </a:rPr>
              <a:t>التصديرى</a:t>
            </a:r>
            <a:r>
              <a:rPr lang="ar-EG" sz="3200" dirty="0">
                <a:latin typeface="Calibri" panose="020F0502020204030204" pitchFamily="34" charset="0"/>
                <a:ea typeface="Calibri" panose="020F0502020204030204" pitchFamily="34" charset="0"/>
                <a:cs typeface="Simplified Arabic" panose="02010000000000000000" pitchFamily="2" charset="-78"/>
              </a:rPr>
              <a:t> ولا تكفى حصيلة صادرات الدول المذكورة مع ذلك لسد احتياجات الاستيراد من العملات الاجنبية كما تعانى صادراتها بوجه عام من مشكلات التقلب في العرض والطلب وتراخى معدلات نموها فضلا عن تدهور معدلات التبادل الدولي في غير صالحها.</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18685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6775188"/>
          </a:xfrm>
          <a:prstGeom prst="rect">
            <a:avLst/>
          </a:prstGeom>
        </p:spPr>
        <p:txBody>
          <a:bodyPr wrap="square">
            <a:spAutoFit/>
          </a:bodyPr>
          <a:lstStyle/>
          <a:p>
            <a:pPr algn="just" rtl="1">
              <a:lnSpc>
                <a:spcPct val="115000"/>
              </a:lnSpc>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اما عن احوال نشاط التصدير في تلك الدول فيتطور في غير صالحها </a:t>
            </a:r>
            <a:r>
              <a:rPr lang="ar-EG" sz="3200" dirty="0" err="1">
                <a:latin typeface="Calibri" panose="020F0502020204030204" pitchFamily="34" charset="0"/>
                <a:ea typeface="Calibri" panose="020F0502020204030204" pitchFamily="34" charset="0"/>
                <a:cs typeface="Simplified Arabic" panose="02010000000000000000" pitchFamily="2" charset="-78"/>
              </a:rPr>
              <a:t>فى</a:t>
            </a:r>
            <a:r>
              <a:rPr lang="ar-EG" sz="3200" dirty="0">
                <a:latin typeface="Calibri" panose="020F0502020204030204" pitchFamily="34" charset="0"/>
                <a:ea typeface="Calibri" panose="020F0502020204030204" pitchFamily="34" charset="0"/>
                <a:cs typeface="Simplified Arabic" panose="02010000000000000000" pitchFamily="2" charset="-78"/>
              </a:rPr>
              <a:t> الآونة الحاضرة حيث لا تزال الدول المذكورة تعتمد في صادراتها على المنتجات الاولية بما تتعرض له تعتمد </a:t>
            </a:r>
            <a:r>
              <a:rPr lang="ar-EG" sz="3200" dirty="0" err="1">
                <a:latin typeface="Calibri" panose="020F0502020204030204" pitchFamily="34" charset="0"/>
                <a:ea typeface="Calibri" panose="020F0502020204030204" pitchFamily="34" charset="0"/>
                <a:cs typeface="Simplified Arabic" panose="02010000000000000000" pitchFamily="2" charset="-78"/>
              </a:rPr>
              <a:t>فى</a:t>
            </a:r>
            <a:r>
              <a:rPr lang="ar-EG" sz="3200" dirty="0">
                <a:latin typeface="Calibri" panose="020F0502020204030204" pitchFamily="34" charset="0"/>
                <a:ea typeface="Calibri" panose="020F0502020204030204" pitchFamily="34" charset="0"/>
                <a:cs typeface="Simplified Arabic" panose="02010000000000000000" pitchFamily="2" charset="-78"/>
              </a:rPr>
              <a:t> صادراتها على المنتجات الاولية بما تتعرض له اسواق تلك المنتجات من تقلبات شديدة ينعدم معها الاستقرار اللازم لحصيلتها كمصدر لتمويل التنمية . </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	وتتميز اهمية نشاط التصدير كمصدر لتمويل التنمية وتعزيز التكوين الرأسمالي بكونه اداة لتعزيز القدرة على استيراد مستلزمات كل من القطاعين الصناعي والزراعي فضلا عن تصدى تلك الحصيلة لعلاج مشكلة العجز في موازين مدفوعات الدول النامية.</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r>
              <a:rPr lang="ar-EG" sz="3200" dirty="0">
                <a:latin typeface="Calibri" panose="020F0502020204030204" pitchFamily="34" charset="0"/>
                <a:ea typeface="Calibri" panose="020F0502020204030204" pitchFamily="34" charset="0"/>
                <a:cs typeface="Simplified Arabic" panose="02010000000000000000" pitchFamily="2" charset="-78"/>
              </a:rPr>
              <a:t>	وفى الاقتصاديات الاشتراكية المخططة يدخل النشاط </a:t>
            </a:r>
            <a:r>
              <a:rPr lang="ar-EG" sz="3200" dirty="0" err="1">
                <a:latin typeface="Calibri" panose="020F0502020204030204" pitchFamily="34" charset="0"/>
                <a:ea typeface="Calibri" panose="020F0502020204030204" pitchFamily="34" charset="0"/>
                <a:cs typeface="Simplified Arabic" panose="02010000000000000000" pitchFamily="2" charset="-78"/>
              </a:rPr>
              <a:t>التصديرى</a:t>
            </a:r>
            <a:r>
              <a:rPr lang="ar-EG" sz="3200" dirty="0">
                <a:latin typeface="Calibri" panose="020F0502020204030204" pitchFamily="34" charset="0"/>
                <a:ea typeface="Calibri" panose="020F0502020204030204" pitchFamily="34" charset="0"/>
                <a:cs typeface="Simplified Arabic" panose="02010000000000000000" pitchFamily="2" charset="-78"/>
              </a:rPr>
              <a:t> ضمن المتغيرات الاساسية في الخطة لتعزيز موارد التنمية وقد تأكدت اهمية القطاع المذكور بالفعل في تجارب تلك الدول خلال السنوات التي صاحب فيها نمو الصادرات معدلات مرتفعة في نمو الدخل القومي </a:t>
            </a:r>
            <a:r>
              <a:rPr lang="ar-EG" sz="3200" dirty="0" err="1" smtClean="0">
                <a:latin typeface="Calibri" panose="020F0502020204030204" pitchFamily="34" charset="0"/>
                <a:ea typeface="Calibri" panose="020F0502020204030204" pitchFamily="34" charset="0"/>
                <a:cs typeface="Simplified Arabic" panose="02010000000000000000" pitchFamily="2" charset="-78"/>
              </a:rPr>
              <a:t>فى</a:t>
            </a:r>
            <a:r>
              <a:rPr lang="ar-EG" sz="3200" dirty="0" smtClean="0">
                <a:latin typeface="Calibri" panose="020F0502020204030204" pitchFamily="34" charset="0"/>
                <a:ea typeface="Calibri" panose="020F0502020204030204" pitchFamily="34" charset="0"/>
                <a:cs typeface="Simplified Arabic" panose="02010000000000000000" pitchFamily="2" charset="-78"/>
              </a:rPr>
              <a:t> </a:t>
            </a:r>
            <a:r>
              <a:rPr lang="ar-EG" sz="3200" dirty="0">
                <a:latin typeface="Calibri" panose="020F0502020204030204" pitchFamily="34" charset="0"/>
                <a:ea typeface="Calibri" panose="020F0502020204030204" pitchFamily="34" charset="0"/>
                <a:cs typeface="Simplified Arabic" panose="02010000000000000000" pitchFamily="2" charset="-78"/>
              </a:rPr>
              <a:t>الستينات وعلى العكس كان جمود الصادرات سببا في اضعاف المقدرة الاستيرادية لدى كل من الارجنتين والهند ومصر والباكستان  مما انعكس اثره على مسيرة التنمية </a:t>
            </a:r>
            <a:endParaRPr lang="ar-SA" sz="3200" dirty="0"/>
          </a:p>
        </p:txBody>
      </p:sp>
    </p:spTree>
    <p:extLst>
      <p:ext uri="{BB962C8B-B14F-4D97-AF65-F5344CB8AC3E}">
        <p14:creationId xmlns:p14="http://schemas.microsoft.com/office/powerpoint/2010/main" val="352433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1999" cy="7155805"/>
          </a:xfrm>
          <a:prstGeom prst="rect">
            <a:avLst/>
          </a:prstGeom>
        </p:spPr>
        <p:txBody>
          <a:bodyPr wrap="square">
            <a:spAutoFit/>
          </a:bodyPr>
          <a:lstStyle/>
          <a:p>
            <a:pPr algn="just" rtl="1">
              <a:spcAft>
                <a:spcPts val="1000"/>
              </a:spcAft>
              <a:tabLst>
                <a:tab pos="654685" algn="l"/>
              </a:tabLst>
            </a:pPr>
            <a:r>
              <a:rPr lang="ar-EG" sz="3100" dirty="0">
                <a:latin typeface="Calibri" panose="020F0502020204030204" pitchFamily="34" charset="0"/>
                <a:ea typeface="Calibri" panose="020F0502020204030204" pitchFamily="34" charset="0"/>
                <a:cs typeface="Simplified Arabic" panose="02010000000000000000" pitchFamily="2" charset="-78"/>
              </a:rPr>
              <a:t>كما يساعد ازدهار نشاط التصدير علاوة على كونه مصدر تمويلي عن حصيلة العملات الاجنبية في دعم وزيادة المدخرات المحلية نتيجة تحسن الدخول المتولدة عن نشاط الانتاج والتسويق </a:t>
            </a:r>
            <a:r>
              <a:rPr lang="ar-EG" sz="3100" dirty="0" err="1">
                <a:latin typeface="Calibri" panose="020F0502020204030204" pitchFamily="34" charset="0"/>
                <a:ea typeface="Calibri" panose="020F0502020204030204" pitchFamily="34" charset="0"/>
                <a:cs typeface="Simplified Arabic" panose="02010000000000000000" pitchFamily="2" charset="-78"/>
              </a:rPr>
              <a:t>التصديرى</a:t>
            </a:r>
            <a:r>
              <a:rPr lang="ar-EG" sz="3100" dirty="0">
                <a:latin typeface="Calibri" panose="020F0502020204030204" pitchFamily="34" charset="0"/>
                <a:ea typeface="Calibri" panose="020F0502020204030204" pitchFamily="34" charset="0"/>
                <a:cs typeface="Simplified Arabic" panose="02010000000000000000" pitchFamily="2" charset="-78"/>
              </a:rPr>
              <a:t>.</a:t>
            </a:r>
            <a:endParaRPr lang="en-US" sz="3100" dirty="0">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tabLst>
                <a:tab pos="654685" algn="l"/>
              </a:tabLst>
            </a:pPr>
            <a:r>
              <a:rPr lang="ar-EG" sz="3100" dirty="0">
                <a:latin typeface="Calibri" panose="020F0502020204030204" pitchFamily="34" charset="0"/>
                <a:ea typeface="Calibri" panose="020F0502020204030204" pitchFamily="34" charset="0"/>
                <a:cs typeface="Simplified Arabic" panose="02010000000000000000" pitchFamily="2" charset="-78"/>
              </a:rPr>
              <a:t>	وفى بعض التجارب استخدم اسلوب الادخار الإجباري باقتطاع جانب من الدخل المتولد من الصادرات عن طريق انشاء اجهزة تسويق حكومية للصادرات تتمتع بوضع احتكاري ويتكون لديها رصيد تمويلي في فترات ازدهار الطلب على الصادرات .</a:t>
            </a:r>
            <a:endParaRPr lang="en-US" sz="3100" dirty="0">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tabLst>
                <a:tab pos="654685" algn="l"/>
              </a:tabLst>
            </a:pPr>
            <a:r>
              <a:rPr lang="ar-EG" sz="3100" dirty="0">
                <a:latin typeface="Calibri" panose="020F0502020204030204" pitchFamily="34" charset="0"/>
                <a:ea typeface="Calibri" panose="020F0502020204030204" pitchFamily="34" charset="0"/>
                <a:cs typeface="Simplified Arabic" panose="02010000000000000000" pitchFamily="2" charset="-78"/>
              </a:rPr>
              <a:t>	وتتوقف قدرة نشاط التصدير على القيام بمهمته التمويلية لتعزيز التكوين الرأسمالي على عوامل اهمها حجم وتكوين كل من الصادرات والواردات وتطورات اسعار كل منها مما ينعكس على معدلات التبادل الدولي في صالح المنتجات الاولية التي تشكل الغالبية من صادرات الدولية النامية.</a:t>
            </a:r>
            <a:endParaRPr lang="en-US" sz="3100" dirty="0">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tabLst>
                <a:tab pos="654685" algn="l"/>
              </a:tabLst>
            </a:pPr>
            <a:r>
              <a:rPr lang="ar-EG" sz="3100" dirty="0">
                <a:latin typeface="Calibri" panose="020F0502020204030204" pitchFamily="34" charset="0"/>
                <a:ea typeface="Calibri" panose="020F0502020204030204" pitchFamily="34" charset="0"/>
                <a:cs typeface="Simplified Arabic" panose="02010000000000000000" pitchFamily="2" charset="-78"/>
              </a:rPr>
              <a:t>	كذلك يتوقف الاثر التمويلي الإنمائي لحصيلة الصادرات على مدى توجيه بالتكوين السلعي للواردات نحو الاهتمام بالسلع الانتاجية ومستلزمات الانتاج من الآلات والسلع الوسيطة والمواد الخام اللازمة لدعم برامج التنمية الاقتصادية والتقليل من السلع الكمالية والاستهلاك غير الضروري في قائمة الواردات.</a:t>
            </a:r>
            <a:endParaRPr lang="en-US" sz="3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24222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5859040"/>
          </a:xfrm>
          <a:prstGeom prst="rect">
            <a:avLst/>
          </a:prstGeom>
        </p:spPr>
        <p:txBody>
          <a:bodyPr wrap="square">
            <a:spAutoFit/>
          </a:bodyPr>
          <a:lstStyle/>
          <a:p>
            <a:pPr algn="just" rtl="1">
              <a:lnSpc>
                <a:spcPct val="115000"/>
              </a:lnSpc>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ولا يتوقف الامر فقط على ترشيد الواردات بل يرتبط الاثر الإنمائي لنشاط التصدير بتوجيه جانب هام مما يتولد عن النشاط من زيادة الدخل والمدخرات والايرادات الضريبية للمشروعات الانمائية التي تحقق النهوض بمعدل التكوين الرأسمالي .</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r>
              <a:rPr lang="ar-EG" sz="3200" dirty="0">
                <a:latin typeface="Calibri" panose="020F0502020204030204" pitchFamily="34" charset="0"/>
                <a:ea typeface="Calibri" panose="020F0502020204030204" pitchFamily="34" charset="0"/>
                <a:cs typeface="Simplified Arabic" panose="02010000000000000000" pitchFamily="2" charset="-78"/>
              </a:rPr>
              <a:t>	من اجل كل هذا تتجه جهود التنمية والتخطيط في الدول النامية لانعاش الصادرات وتنويع تكوينها السلعي بزيادة نسبة السلع المصنوعة فيها وتحرير توزيعها الجغرافي من هيمنة اسواق دول معينة والعمل على تحسين اسعارها في مواجهة اسعار السلع المصنوعة من الواردات،  كما تتضافر الجهود الدولية المهتمة بقضية التنمية الاقتصادية لتحقيق الاستقرار لصادرات المنتجات الاولية ومساندة هدف انعاش صادرات الدول النامية من اجل دعم مصادر تمويل خطط التنمية الاقتصادية بالدول المذكورة ،وتكرس المنظمات الدولية اهتماما كبيرا بهذه القضايا وعلى راسها صندوق النقد الدولي ومؤتمر الامم المتحدة للتجارة والتنمية واطراف الاتفاقية العامة للتعريفات والتجارة وغيرها من المنظمات الدولية.</a:t>
            </a:r>
            <a:endParaRPr lang="ar-SA" sz="3200" dirty="0"/>
          </a:p>
        </p:txBody>
      </p:sp>
    </p:spTree>
    <p:extLst>
      <p:ext uri="{BB962C8B-B14F-4D97-AF65-F5344CB8AC3E}">
        <p14:creationId xmlns:p14="http://schemas.microsoft.com/office/powerpoint/2010/main" val="120444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1999" cy="6878806"/>
          </a:xfrm>
          <a:prstGeom prst="rect">
            <a:avLst/>
          </a:prstGeom>
        </p:spPr>
        <p:txBody>
          <a:bodyPr wrap="square">
            <a:spAutoFit/>
          </a:bodyPr>
          <a:lstStyle/>
          <a:p>
            <a:pPr algn="just" rtl="1">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ويطلق </a:t>
            </a:r>
            <a:r>
              <a:rPr lang="ar-EG" sz="3200" dirty="0" err="1">
                <a:latin typeface="Calibri" panose="020F0502020204030204" pitchFamily="34" charset="0"/>
                <a:ea typeface="Calibri" panose="020F0502020204030204" pitchFamily="34" charset="0"/>
                <a:cs typeface="Simplified Arabic" panose="02010000000000000000" pitchFamily="2" charset="-78"/>
              </a:rPr>
              <a:t>كينز</a:t>
            </a:r>
            <a:r>
              <a:rPr lang="ar-EG" sz="3200" dirty="0">
                <a:latin typeface="Calibri" panose="020F0502020204030204" pitchFamily="34" charset="0"/>
                <a:ea typeface="Calibri" panose="020F0502020204030204" pitchFamily="34" charset="0"/>
                <a:cs typeface="Simplified Arabic" panose="02010000000000000000" pitchFamily="2" charset="-78"/>
              </a:rPr>
              <a:t> على اثار التضخم المشار اليها التضخم الربحي المتمثل في الفروق بين تكاليف الانتاج ومستويات الاجور والتي تعتمد عليها طريقة الانتاج الرأسمالي في النمو والتوسع الإنتاجي.</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	على ان مأخذ وسلبيات التضخم قد دفعت البعض للتحذير من مغبة الافراط في التمويل التضخمي سواء بالمزيد من الاصدار النقدي الجديد او بالتوسع الائتماني بصورة المختلفة في الدول النامية.</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	ومصدر التحذير الرئيسي من التمويل التضخمي هو انعدام او ضعف مرونة الجهاز الإنتاجي وارتفاع الميل الاستهلاكي في هذه الدول خلافا لا عليه الحال في الاقتصاديات المتقدمة.</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	كما يجرى التحذير من اثر التضخم الناتج عن ذلك التمويل على المدخرات الاختيارية حيث يحس الافراد بتدهور قيمة المدخرات والودائع النقدية فينصرف اهتمامهم الى مقاومة هبوط قيمتها بالتجاه لاقتناء العقارات اكتناز الذهب والمجوهرات مما يكون على حساب الاستثمار </a:t>
            </a:r>
            <a:r>
              <a:rPr lang="ar-EG" sz="3200" dirty="0" err="1">
                <a:latin typeface="Calibri" panose="020F0502020204030204" pitchFamily="34" charset="0"/>
                <a:ea typeface="Calibri" panose="020F0502020204030204" pitchFamily="34" charset="0"/>
                <a:cs typeface="Simplified Arabic" panose="02010000000000000000" pitchFamily="2" charset="-78"/>
              </a:rPr>
              <a:t>فى</a:t>
            </a:r>
            <a:r>
              <a:rPr lang="ar-EG" sz="3200" dirty="0">
                <a:latin typeface="Calibri" panose="020F0502020204030204" pitchFamily="34" charset="0"/>
                <a:ea typeface="Calibri" panose="020F0502020204030204" pitchFamily="34" charset="0"/>
                <a:cs typeface="Simplified Arabic" panose="02010000000000000000" pitchFamily="2" charset="-78"/>
              </a:rPr>
              <a:t> المشروعات الانتاجية السلعية او الخدمية ويفضى الى شيوع انشطة المضاربة السريعة العائد.</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27025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4652556"/>
          </a:xfrm>
          <a:prstGeom prst="rect">
            <a:avLst/>
          </a:prstGeom>
        </p:spPr>
        <p:txBody>
          <a:bodyPr wrap="square">
            <a:spAutoFit/>
          </a:bodyPr>
          <a:lstStyle/>
          <a:p>
            <a:pPr algn="just" rtl="1">
              <a:spcAft>
                <a:spcPts val="1000"/>
              </a:spcAft>
              <a:tabLst>
                <a:tab pos="654685" algn="l"/>
              </a:tabLst>
            </a:pPr>
            <a:r>
              <a:rPr lang="ar-EG" dirty="0" smtClean="0">
                <a:latin typeface="Calibri" panose="020F0502020204030204" pitchFamily="34" charset="0"/>
                <a:ea typeface="Calibri" panose="020F0502020204030204" pitchFamily="34" charset="0"/>
                <a:cs typeface="Simplified Arabic" panose="02010000000000000000" pitchFamily="2" charset="-78"/>
              </a:rPr>
              <a:t>. </a:t>
            </a:r>
            <a:r>
              <a:rPr lang="ar-EG" sz="3600" dirty="0">
                <a:latin typeface="Calibri" panose="020F0502020204030204" pitchFamily="34" charset="0"/>
                <a:ea typeface="Calibri" panose="020F0502020204030204" pitchFamily="34" charset="0"/>
                <a:cs typeface="Simplified Arabic" panose="02010000000000000000" pitchFamily="2" charset="-78"/>
              </a:rPr>
              <a:t>كذلك يعكس التضخم اثره الضار على ميزان المدفوعات نتيجة ارتفاع اثمان الصادرات وهبوط الطلب عليها مع زيادة الواردات في ظل التضخم هذا بالإضافة الى تعميق الفوارق بين فئات المجتمع لإضرار التضخم بذوي الدخول الثابتة واحاب الاجور لصالح الفئات المستفيدة من التضخم من ارباب العمل والتجار.</a:t>
            </a:r>
            <a:endParaRPr lang="en-US" sz="3600" dirty="0">
              <a:latin typeface="Calibri" panose="020F0502020204030204" pitchFamily="34" charset="0"/>
              <a:ea typeface="Calibri" panose="020F0502020204030204" pitchFamily="34" charset="0"/>
              <a:cs typeface="Arial" panose="020B0604020202020204" pitchFamily="34" charset="0"/>
            </a:endParaRPr>
          </a:p>
          <a:p>
            <a:pPr algn="just" rtl="1"/>
            <a:r>
              <a:rPr lang="ar-EG" sz="3600" dirty="0">
                <a:latin typeface="Calibri" panose="020F0502020204030204" pitchFamily="34" charset="0"/>
                <a:ea typeface="Calibri" panose="020F0502020204030204" pitchFamily="34" charset="0"/>
                <a:cs typeface="Simplified Arabic" panose="02010000000000000000" pitchFamily="2" charset="-78"/>
              </a:rPr>
              <a:t>	كما يأخذ البعض على تلك السياسة ان تراكم الارباح – الناتج عن التضخم – في أيدى فئة رجال الاعمال قد لا يصاحبه اعادة استثمارها في الانتاج كما قد تغرى زيادة دخول بعض الفئات بزيادة انفاقها على الكماليات وزيادة الاستيراد نتيجة  ارتفاع الميل الحدى للاستيراد بالدول النامية</a:t>
            </a:r>
            <a:endParaRPr lang="ar-SA" sz="3600" dirty="0"/>
          </a:p>
        </p:txBody>
      </p:sp>
    </p:spTree>
    <p:extLst>
      <p:ext uri="{BB962C8B-B14F-4D97-AF65-F5344CB8AC3E}">
        <p14:creationId xmlns:p14="http://schemas.microsoft.com/office/powerpoint/2010/main" val="2714763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5865195"/>
          </a:xfrm>
          <a:prstGeom prst="rect">
            <a:avLst/>
          </a:prstGeom>
        </p:spPr>
        <p:txBody>
          <a:bodyPr wrap="square">
            <a:spAutoFit/>
          </a:bodyPr>
          <a:lstStyle/>
          <a:p>
            <a:pPr algn="just" rtl="1">
              <a:lnSpc>
                <a:spcPct val="115000"/>
              </a:lnSpc>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ومما يساعد على ضعف دور التمويل التضخمي بالدول النامية كذلك قلة مرونة عرض عناصر الانتاج في الفترة القصيرة مما يحول دون استجابة الجهاز الإنتاجي للتوسع الإنتاجي التضخمي هذا بالإضافة الى ضيق نطاق اسواق النقد والمال بتلك الدول مما يحول دون تحويل جانب من التيار النقدي الجديد الى اوراق مالية واسهم في مشروعات التوسع الاستثماري.</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	ومن التدابير المساعدة على نجاح سياسة التمويل الإنمائي بالعجز تنظيم زيادة النقود والائتمان على دفعات معتدلة متباعدة لتلاقى الارتفاع الكبير في الاسعار والحرص على توجيه التمويل التضخمي للاستثمارات المنتجة التي تضيف للطاقة الانتاجية وليس للتوسع الاستهلاكي والعمل على توفير المرونة للجهاز الإنتاجي وربط التغير في مستوى الاجور بالإنتاج حتى لا تتبلغ الاجور التوسع النقدي فتؤدى لمزيد من التضخم.</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00928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5296578"/>
          </a:xfrm>
          <a:prstGeom prst="rect">
            <a:avLst/>
          </a:prstGeom>
        </p:spPr>
        <p:txBody>
          <a:bodyPr wrap="square">
            <a:spAutoFit/>
          </a:bodyPr>
          <a:lstStyle/>
          <a:p>
            <a:pPr algn="just" rtl="1">
              <a:lnSpc>
                <a:spcPct val="115000"/>
              </a:lnSpc>
              <a:spcAft>
                <a:spcPts val="1000"/>
              </a:spcAft>
              <a:tabLst>
                <a:tab pos="654685" algn="l"/>
              </a:tabLst>
            </a:pPr>
            <a:r>
              <a:rPr lang="ar-EG" sz="3600" dirty="0">
                <a:latin typeface="Calibri" panose="020F0502020204030204" pitchFamily="34" charset="0"/>
                <a:ea typeface="Calibri" panose="020F0502020204030204" pitchFamily="34" charset="0"/>
                <a:cs typeface="Simplified Arabic" panose="02010000000000000000" pitchFamily="2" charset="-78"/>
              </a:rPr>
              <a:t>وعلى ذلك فان نجاح التمويل التضخمي يتوقف على درجة تغير الاجور بالنسبة لتغير الاسعار لبلوغ الموجه المناسبة من التضخم التي تكفل ان يكون معدل ارتفاع الاجور اقل من معدل ارتفاع الاسعار مما يضمن حدا ادنى من التحول التوزيعي للأرباح لصالح فئة المنتجين او المنظمين الذى يقع على عاتقهم اعادة استثمارها.</a:t>
            </a:r>
            <a:endParaRPr lang="en-US" sz="36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654685" algn="l"/>
              </a:tabLst>
            </a:pPr>
            <a:r>
              <a:rPr lang="ar-EG" sz="3600" dirty="0">
                <a:latin typeface="Calibri" panose="020F0502020204030204" pitchFamily="34" charset="0"/>
                <a:ea typeface="Calibri" panose="020F0502020204030204" pitchFamily="34" charset="0"/>
                <a:cs typeface="Simplified Arabic" panose="02010000000000000000" pitchFamily="2" charset="-78"/>
              </a:rPr>
              <a:t>	ومن التدابير المساعدة كذلك العمل على انعاش حصيلة الصادرات وغيرها من وسائل زيادة موارد النقد الأجنبي واخيرا فان من الضروري احكام السلطات النقدية للرقابة الفعالة على زيادة الاسعار لضبطها في الحدو المناسبة التي لا تفضى الى التضخم الجامح غير المخطط.</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87101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1999" cy="6478697"/>
          </a:xfrm>
          <a:prstGeom prst="rect">
            <a:avLst/>
          </a:prstGeom>
        </p:spPr>
        <p:txBody>
          <a:bodyPr wrap="square">
            <a:spAutoFit/>
          </a:bodyPr>
          <a:lstStyle/>
          <a:p>
            <a:pPr marL="342900" lvl="0" indent="-342900" algn="just" rtl="1">
              <a:spcAft>
                <a:spcPts val="1000"/>
              </a:spcAft>
              <a:buFont typeface="Symbol" panose="05050102010706020507" pitchFamily="18" charset="2"/>
              <a:buChar char=""/>
              <a:tabLst>
                <a:tab pos="654685" algn="l"/>
              </a:tabLst>
            </a:pPr>
            <a:r>
              <a:rPr lang="ar-EG" sz="3000" b="1" dirty="0">
                <a:latin typeface="Calibri" panose="020F0502020204030204" pitchFamily="34" charset="0"/>
                <a:ea typeface="Calibri" panose="020F0502020204030204" pitchFamily="34" charset="0"/>
                <a:cs typeface="Simplified Arabic" panose="02010000000000000000" pitchFamily="2" charset="-78"/>
              </a:rPr>
              <a:t>الفائض الاقتصادي كمصدر اساسي لتمويل الاستثمار :</a:t>
            </a:r>
            <a:endParaRPr lang="en-US" sz="3000" dirty="0">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tabLst>
                <a:tab pos="654685" algn="l"/>
              </a:tabLst>
            </a:pPr>
            <a:r>
              <a:rPr lang="ar-EG" sz="3000" dirty="0">
                <a:latin typeface="Calibri" panose="020F0502020204030204" pitchFamily="34" charset="0"/>
                <a:ea typeface="Calibri" panose="020F0502020204030204" pitchFamily="34" charset="0"/>
                <a:cs typeface="Simplified Arabic" panose="02010000000000000000" pitchFamily="2" charset="-78"/>
              </a:rPr>
              <a:t>	نتناول هنا فكرة الفائض الاقتصادي كمصدر اساسي يمكن الاعتماد علة لتغذية الاستثمارات المنتجة بالدول النامية في الوقت الحاضر.</a:t>
            </a:r>
            <a:endParaRPr lang="en-US" sz="3000" dirty="0">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tabLst>
                <a:tab pos="654685" algn="l"/>
              </a:tabLst>
            </a:pPr>
            <a:r>
              <a:rPr lang="ar-EG" sz="3000" dirty="0">
                <a:latin typeface="Calibri" panose="020F0502020204030204" pitchFamily="34" charset="0"/>
                <a:ea typeface="Calibri" panose="020F0502020204030204" pitchFamily="34" charset="0"/>
                <a:cs typeface="Simplified Arabic" panose="02010000000000000000" pitchFamily="2" charset="-78"/>
              </a:rPr>
              <a:t>	وتتطور فكرة الفائض الاقتصادي في الفكر الاقتصادي المعاصر – بسرعة – لتأخذ مكانا رئيسيا بإرزافي الدراسات الحديثة للتنمية الاقتصادية ليستعيد الاهتمام بتأثير الفائض المذكور على النمو مكانته بعد ان تحول الاهتمام الى تأثير الاستثمار على النمو الاقتصادي حيث كان مفهوم الادخار والاستثمار قد حل جزئيا – في كتابات الاقتصاديين غير </a:t>
            </a:r>
            <a:r>
              <a:rPr lang="ar-EG" sz="3000" dirty="0" err="1">
                <a:latin typeface="Calibri" panose="020F0502020204030204" pitchFamily="34" charset="0"/>
                <a:ea typeface="Calibri" panose="020F0502020204030204" pitchFamily="34" charset="0"/>
                <a:cs typeface="Simplified Arabic" panose="02010000000000000000" pitchFamily="2" charset="-78"/>
              </a:rPr>
              <a:t>الماركيين</a:t>
            </a:r>
            <a:r>
              <a:rPr lang="ar-EG" sz="3000" dirty="0">
                <a:latin typeface="Calibri" panose="020F0502020204030204" pitchFamily="34" charset="0"/>
                <a:ea typeface="Calibri" panose="020F0502020204030204" pitchFamily="34" charset="0"/>
                <a:cs typeface="Simplified Arabic" panose="02010000000000000000" pitchFamily="2" charset="-78"/>
              </a:rPr>
              <a:t> – محل مفهوم الفائض الاقتصادي وذلك نتيجة انشغال هؤلاء الاقتصاديين اساسا بمشكلات الاثمان والتوازن الاقتصادي والتقلبات الدورية .</a:t>
            </a:r>
            <a:endParaRPr lang="en-US" sz="3000" dirty="0">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tabLst>
                <a:tab pos="654685" algn="l"/>
              </a:tabLst>
            </a:pPr>
            <a:r>
              <a:rPr lang="ar-EG" sz="3000" dirty="0">
                <a:latin typeface="Calibri" panose="020F0502020204030204" pitchFamily="34" charset="0"/>
                <a:ea typeface="Calibri" panose="020F0502020204030204" pitchFamily="34" charset="0"/>
                <a:cs typeface="Simplified Arabic" panose="02010000000000000000" pitchFamily="2" charset="-78"/>
              </a:rPr>
              <a:t>فلم يعد يغنى عن فكرة الفائض الاقتصادي الاعتماد على تأثير كل من الاستثمار والادخار في زيادة معدلات النمو الاقتصادي اذا ابرزت الدراسات الحديثة لقياس هذا التأثير ان الموارد المخصصة للاستثمار واهمها تلك المتولدة عن الادخار لا تعدو ان تكون احد العوامل المؤثرة على سرعة نمو الناتج المحلى الإجمالي.</a:t>
            </a:r>
            <a:endParaRPr lang="en-US" sz="3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61943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7193764"/>
          </a:xfrm>
          <a:prstGeom prst="rect">
            <a:avLst/>
          </a:prstGeom>
        </p:spPr>
        <p:txBody>
          <a:bodyPr wrap="square">
            <a:spAutoFit/>
          </a:bodyPr>
          <a:lstStyle/>
          <a:p>
            <a:pPr algn="just" rtl="1">
              <a:lnSpc>
                <a:spcPct val="115000"/>
              </a:lnSpc>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ويفسر ذلك ان جزء فقط من الاستثمار الإجمالي هو الذى يوجه الى رفع مستوى الطاقة الانتاجية كما ان نمو انتاج بعض السلع والخدمات يتوقف في المقام الاول على انتعاش الطلب عليها وليس على ما عامل زيادة المدخرات وذلك كما هو الحال في انتاج السلع التي يصدر جانب كبير منها حيث تستمد الاستثمارات اللازمة للتوسع في انتاجها من الارباح المتولدة عن انتعاش صادراتها.</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654685" algn="l"/>
              </a:tabLst>
            </a:pPr>
            <a:r>
              <a:rPr lang="ar-EG" sz="3200" dirty="0">
                <a:latin typeface="Calibri" panose="020F0502020204030204" pitchFamily="34" charset="0"/>
                <a:ea typeface="Calibri" panose="020F0502020204030204" pitchFamily="34" charset="0"/>
                <a:cs typeface="Simplified Arabic" panose="02010000000000000000" pitchFamily="2" charset="-78"/>
              </a:rPr>
              <a:t> </a:t>
            </a:r>
            <a:r>
              <a:rPr lang="ar-EG" sz="3200" b="1" dirty="0" smtClean="0">
                <a:latin typeface="Calibri" panose="020F0502020204030204" pitchFamily="34" charset="0"/>
                <a:ea typeface="Calibri" panose="020F0502020204030204" pitchFamily="34" charset="0"/>
                <a:cs typeface="Simplified Arabic" panose="02010000000000000000" pitchFamily="2" charset="-78"/>
              </a:rPr>
              <a:t>انواع </a:t>
            </a:r>
            <a:r>
              <a:rPr lang="ar-EG" sz="3200" b="1" dirty="0">
                <a:latin typeface="Calibri" panose="020F0502020204030204" pitchFamily="34" charset="0"/>
                <a:ea typeface="Calibri" panose="020F0502020204030204" pitchFamily="34" charset="0"/>
                <a:cs typeface="Simplified Arabic" panose="02010000000000000000" pitchFamily="2" charset="-78"/>
              </a:rPr>
              <a:t>الفائض الاقتصادي:</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r>
              <a:rPr lang="ar-EG" sz="3200" dirty="0" smtClean="0">
                <a:latin typeface="Calibri" panose="020F0502020204030204" pitchFamily="34" charset="0"/>
                <a:ea typeface="Calibri" panose="020F0502020204030204" pitchFamily="34" charset="0"/>
                <a:cs typeface="Simplified Arabic" panose="02010000000000000000" pitchFamily="2" charset="-78"/>
              </a:rPr>
              <a:t>اذ </a:t>
            </a:r>
            <a:r>
              <a:rPr lang="ar-EG" sz="3200" dirty="0">
                <a:latin typeface="Calibri" panose="020F0502020204030204" pitchFamily="34" charset="0"/>
                <a:ea typeface="Calibri" panose="020F0502020204030204" pitchFamily="34" charset="0"/>
                <a:cs typeface="Simplified Arabic" panose="02010000000000000000" pitchFamily="2" charset="-78"/>
              </a:rPr>
              <a:t>يرى </a:t>
            </a:r>
            <a:r>
              <a:rPr lang="en-US" sz="3200" dirty="0" err="1">
                <a:latin typeface="Calibri" panose="020F0502020204030204" pitchFamily="34" charset="0"/>
                <a:ea typeface="Calibri" panose="020F0502020204030204" pitchFamily="34" charset="0"/>
                <a:cs typeface="Simplified Arabic" panose="02010000000000000000" pitchFamily="2" charset="-78"/>
              </a:rPr>
              <a:t>Baran</a:t>
            </a:r>
            <a:r>
              <a:rPr lang="en-US" sz="3200" dirty="0">
                <a:latin typeface="Simplified Arabic" panose="02010000000000000000" pitchFamily="2" charset="-78"/>
                <a:ea typeface="Calibri" panose="020F0502020204030204" pitchFamily="34" charset="0"/>
              </a:rPr>
              <a:t> </a:t>
            </a:r>
            <a:r>
              <a:rPr lang="en-US" sz="3200" dirty="0">
                <a:latin typeface="Calibri" panose="020F0502020204030204" pitchFamily="34" charset="0"/>
                <a:ea typeface="Calibri" panose="020F0502020204030204" pitchFamily="34" charset="0"/>
                <a:cs typeface="Simplified Arabic" panose="02010000000000000000" pitchFamily="2" charset="-78"/>
              </a:rPr>
              <a:t> P.</a:t>
            </a:r>
            <a:r>
              <a:rPr lang="ar-EG" sz="3200" dirty="0">
                <a:latin typeface="Calibri" panose="020F0502020204030204" pitchFamily="34" charset="0"/>
                <a:ea typeface="Calibri" panose="020F0502020204030204" pitchFamily="34" charset="0"/>
                <a:cs typeface="Simplified Arabic" panose="02010000000000000000" pitchFamily="2" charset="-78"/>
              </a:rPr>
              <a:t>الذى قدم اعظم اسهام في تطوير فكرة مفهوم الفائض الاقتصادي حديثا  – ان اول متطلبات التنمية الاقتصادية هو تعبئة الفائض الاقتصادي للجماعة لخدمة اهداف التنمية ويفرق بين ما اسماه الفائض الفعلي والفائض الاحتمالي والفائض المخطط ، على ان الفائض الاقتصادي الأهمية الخاصة عنده في مجال الانماء الاقتصادي هو الفائض الاقتصادي الاجتماعي الذى يمثل الفرق بين الناتج الذى يمكن انتاجه في ظروف طبيعية وتكنولوجية معينة بالاعتماد على الموارد الانتاجية التي يمكن استخدامه وبين ما يعتبر استهلاك  ضروري </a:t>
            </a:r>
            <a:endParaRPr lang="ar-SA" sz="3200" dirty="0"/>
          </a:p>
        </p:txBody>
      </p:sp>
    </p:spTree>
    <p:extLst>
      <p:ext uri="{BB962C8B-B14F-4D97-AF65-F5344CB8AC3E}">
        <p14:creationId xmlns:p14="http://schemas.microsoft.com/office/powerpoint/2010/main" val="339253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3914918"/>
          </a:xfrm>
          <a:prstGeom prst="rect">
            <a:avLst/>
          </a:prstGeom>
        </p:spPr>
        <p:txBody>
          <a:bodyPr wrap="square">
            <a:spAutoFit/>
          </a:bodyPr>
          <a:lstStyle/>
          <a:p>
            <a:pPr algn="just" rtl="1">
              <a:lnSpc>
                <a:spcPct val="115000"/>
              </a:lnSpc>
              <a:spcAft>
                <a:spcPts val="1000"/>
              </a:spcAft>
              <a:tabLst>
                <a:tab pos="654685" algn="l"/>
              </a:tabLst>
            </a:pPr>
            <a:r>
              <a:rPr lang="ar-EG" sz="3600" dirty="0">
                <a:latin typeface="Calibri" panose="020F0502020204030204" pitchFamily="34" charset="0"/>
                <a:ea typeface="Calibri" panose="020F0502020204030204" pitchFamily="34" charset="0"/>
                <a:cs typeface="Simplified Arabic" panose="02010000000000000000" pitchFamily="2" charset="-78"/>
              </a:rPr>
              <a:t>ويفترض تحقيق هذا الفائض سلفا اعادة تنظيم الانتاج وتوزيع الناتج من خلال احداث تغيرات هيكلية في البناء الاجتماعي كما يستلزم ذلك وضع معيار للكفاءة والترشيد في توجيه استخدام الموارد بين الاستهلاك الضروري وغير الضروري وبين العمل المنتج وغير المنتج – ومن اجل التعرف على حجم الفائض الاقتصادي يركز باران على ضرورة الاهتمام بدرجة نمو موارد المجتمع الانتاجية وعلى الهيكل الاجتماعي الاقتصادي الذى تتطور العملية الانتاجية من خلاله .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42670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6570773"/>
          </a:xfrm>
          <a:prstGeom prst="rect">
            <a:avLst/>
          </a:prstGeom>
        </p:spPr>
        <p:txBody>
          <a:bodyPr wrap="square">
            <a:spAutoFit/>
          </a:bodyPr>
          <a:lstStyle/>
          <a:p>
            <a:pPr algn="just" rtl="1">
              <a:lnSpc>
                <a:spcPct val="115000"/>
              </a:lnSpc>
              <a:spcAft>
                <a:spcPts val="1000"/>
              </a:spcAft>
              <a:tabLst>
                <a:tab pos="654685" algn="l"/>
              </a:tabLst>
            </a:pPr>
            <a:r>
              <a:rPr lang="ar-EG" sz="3600" b="1" dirty="0">
                <a:latin typeface="Calibri" panose="020F0502020204030204" pitchFamily="34" charset="0"/>
                <a:ea typeface="Calibri" panose="020F0502020204030204" pitchFamily="34" charset="0"/>
                <a:cs typeface="Simplified Arabic" panose="02010000000000000000" pitchFamily="2" charset="-78"/>
              </a:rPr>
              <a:t>الاستثمار العام واستخدام الفائض الاقتصادي :</a:t>
            </a:r>
            <a:endParaRPr lang="en-US" sz="36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654685" algn="l"/>
              </a:tabLst>
            </a:pPr>
            <a:r>
              <a:rPr lang="ar-EG" sz="3600" dirty="0">
                <a:latin typeface="Calibri" panose="020F0502020204030204" pitchFamily="34" charset="0"/>
                <a:ea typeface="Calibri" panose="020F0502020204030204" pitchFamily="34" charset="0"/>
                <a:cs typeface="Simplified Arabic" panose="02010000000000000000" pitchFamily="2" charset="-78"/>
              </a:rPr>
              <a:t>	لذلك اتجهت سياسات التنمية الاقتصادية في الدول النامية الى اتباع اسلوب يشكل نمطا سائدا في تلك الدول ويعتمد بصفة اساسية على الاستثمار العام الذى تقوم به الدولة كعامل ديناميكي فعال في تحقيق التنمية الاقتصادية مع تكريس الموارد المتاحة لخدمة اهداف التنمية السريعة فلجات تلك الدول الى اسلوب تأميم راس المال الأجنبي في القطاعات الاقتصادية الرئيسية كخطوة اساسية لتحقيق التحرر الوطني والاستقلال مع استخلاص المزيد من الفائض الاقتصادي المتاح في كافة المجالات لتحريك ما يمكن تحريكه نحو الاستثمارات المنتجة التي تخدم اهداف التنمية الاقتصادية وخاصة في المجال الصناعي كما يعتمد هذا النمط على الاصلاح الزراعي وتوجيه الفائض المتولد من الزراعة نحو الاستثمار في النشاط الصناعي.</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2118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14</TotalTime>
  <Words>522</Words>
  <Application>Microsoft Office PowerPoint</Application>
  <PresentationFormat>ملء الشاشة</PresentationFormat>
  <Paragraphs>37</Paragraphs>
  <Slides>14</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14</vt:i4>
      </vt:variant>
    </vt:vector>
  </HeadingPairs>
  <TitlesOfParts>
    <vt:vector size="22" baseType="lpstr">
      <vt:lpstr>Arial</vt:lpstr>
      <vt:lpstr>Calibri</vt:lpstr>
      <vt:lpstr>Century Gothic</vt:lpstr>
      <vt:lpstr>Simplified Arabic</vt:lpstr>
      <vt:lpstr>Symbol</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dr_roshdy71</dc:creator>
  <cp:lastModifiedBy>dr_roshdy71</cp:lastModifiedBy>
  <cp:revision>3</cp:revision>
  <dcterms:created xsi:type="dcterms:W3CDTF">2020-03-15T21:05:03Z</dcterms:created>
  <dcterms:modified xsi:type="dcterms:W3CDTF">2020-03-30T11:44:12Z</dcterms:modified>
</cp:coreProperties>
</file>