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69" r:id="rId2"/>
    <p:sldId id="270" r:id="rId3"/>
    <p:sldId id="271" r:id="rId4"/>
    <p:sldId id="272" r:id="rId5"/>
    <p:sldId id="273" r:id="rId6"/>
    <p:sldId id="274" r:id="rId7"/>
    <p:sldId id="275" r:id="rId8"/>
    <p:sldId id="276" r:id="rId9"/>
    <p:sldId id="277"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BC85FDF-90B4-4171-A5C7-30F152FA1E12}" type="datetimeFigureOut">
              <a:rPr lang="ar-SA" smtClean="0"/>
              <a:t>06/08/41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9799569-1C91-41B0-AA5D-71ABEA0F8490}" type="slidenum">
              <a:rPr lang="ar-SA" smtClean="0"/>
              <a:t>‹#›</a:t>
            </a:fld>
            <a:endParaRPr lang="ar-SA"/>
          </a:p>
        </p:txBody>
      </p:sp>
    </p:spTree>
    <p:extLst>
      <p:ext uri="{BB962C8B-B14F-4D97-AF65-F5344CB8AC3E}">
        <p14:creationId xmlns:p14="http://schemas.microsoft.com/office/powerpoint/2010/main" val="38230162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328AC7F4-A96B-4BA4-930C-67985D50E353}" type="slidenum">
              <a:rPr lang="ar-SA" smtClean="0"/>
              <a:t>4</a:t>
            </a:fld>
            <a:endParaRPr lang="ar-SA"/>
          </a:p>
        </p:txBody>
      </p:sp>
    </p:spTree>
    <p:extLst>
      <p:ext uri="{BB962C8B-B14F-4D97-AF65-F5344CB8AC3E}">
        <p14:creationId xmlns:p14="http://schemas.microsoft.com/office/powerpoint/2010/main" val="132659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7.wmf"/><Relationship Id="rId4" Type="http://schemas.openxmlformats.org/officeDocument/2006/relationships/oleObject" Target="../embeddings/oleObject7.bin"/><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34663"/>
            <a:ext cx="12192000"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sz="36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خامساً- النظرية الكلاسيكية الحديثة للاستثمار </a:t>
            </a:r>
            <a:r>
              <a:rPr kumimoji="0" lang="en-US" altLang="ar-SA" sz="36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The Neoclassical Theory of Investment </a:t>
            </a:r>
            <a:r>
              <a:rPr kumimoji="0" lang="ar-SA" altLang="ar-SA" sz="3600" b="1" i="0" u="sng"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a:t>
            </a:r>
            <a:endParaRPr kumimoji="0" lang="en-US" altLang="ar-SA" sz="36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sz="3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إن الأساس النظري للنظرية التقليدية الحديثة للاستثمار هو النظرية التقليدية الحديثة للتراكم الرأسمالي الأمثل، وسنتناول النظرية هنا بشيء من الاختصار، حيث أنها من الطول والتحليل الرياضي المتقدم والذي لا مجال للتعمق فيه في دراستنا هذه.</a:t>
            </a:r>
            <a:endParaRPr kumimoji="0" lang="en-US" altLang="ar-SA" sz="3600" b="0" i="0" u="none" strike="noStrike" cap="none" normalizeH="0" baseline="0" dirty="0" smtClean="0">
              <a:ln>
                <a:noFill/>
              </a:ln>
              <a:solidFill>
                <a:schemeClr val="tx1"/>
              </a:solidFill>
              <a:effectLst/>
            </a:endParaRPr>
          </a:p>
          <a:p>
            <a:pPr lvl="1" algn="just" defTabSz="914400" rtl="1" eaLnBrk="0" fontAlgn="base" hangingPunct="0">
              <a:spcBef>
                <a:spcPct val="0"/>
              </a:spcBef>
              <a:spcAft>
                <a:spcPct val="0"/>
              </a:spcAft>
            </a:pPr>
            <a:r>
              <a:rPr kumimoji="0" lang="ar-SA" altLang="ar-SA" sz="3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تفترض النظرية أن الاستثمار يتوقف أو يعتمد على الناتج وأسعار خدمات رأس المال، وتنطلق هذه النظرية من افتراضها أن المنشأة تحاول تحقيق أقصى قدر ممكن من الأرباح، وطالما أن الأرباح =الإيرادات – التكاليف، فلابد أن يزيد الفرق بينهما. وافترضت النظرية وجود عنصرين من عناصر الإنتاج، ولذلك فإن التكاليف تكون:</a:t>
            </a:r>
            <a:endParaRPr kumimoji="0" lang="en-US" altLang="ar-SA" sz="3600" b="0" i="0" u="none" strike="noStrike" cap="none" normalizeH="0" baseline="0" dirty="0" smtClean="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ar-SA"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3" name="كائن 2"/>
          <p:cNvGraphicFramePr>
            <a:graphicFrameLocks noChangeAspect="1"/>
          </p:cNvGraphicFramePr>
          <p:nvPr>
            <p:extLst/>
          </p:nvPr>
        </p:nvGraphicFramePr>
        <p:xfrm>
          <a:off x="262948" y="5566229"/>
          <a:ext cx="7502195" cy="529771"/>
        </p:xfrm>
        <a:graphic>
          <a:graphicData uri="http://schemas.openxmlformats.org/presentationml/2006/ole">
            <mc:AlternateContent xmlns:mc="http://schemas.openxmlformats.org/markup-compatibility/2006">
              <mc:Choice xmlns:v="urn:schemas-microsoft-com:vml" Requires="v">
                <p:oleObj spid="_x0000_s1026" name="معادلة" r:id="rId3" imgW="1167893" imgH="177723" progId="Equation.3">
                  <p:embed/>
                </p:oleObj>
              </mc:Choice>
              <mc:Fallback>
                <p:oleObj name="معادلة" r:id="rId3" imgW="1167893"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948" y="5566229"/>
                        <a:ext cx="7502195" cy="529771"/>
                      </a:xfrm>
                      <a:prstGeom prst="rect">
                        <a:avLst/>
                      </a:prstGeom>
                      <a:noFill/>
                    </p:spPr>
                  </p:pic>
                </p:oleObj>
              </mc:Fallback>
            </mc:AlternateContent>
          </a:graphicData>
        </a:graphic>
      </p:graphicFrame>
      <p:sp>
        <p:nvSpPr>
          <p:cNvPr id="4" name="Rectangle 3"/>
          <p:cNvSpPr>
            <a:spLocks noChangeArrowheads="1"/>
          </p:cNvSpPr>
          <p:nvPr/>
        </p:nvSpPr>
        <p:spPr bwMode="auto">
          <a:xfrm>
            <a:off x="-304800" y="11171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18855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130909"/>
          </a:xfrm>
          <a:prstGeom prst="rect">
            <a:avLst/>
          </a:prstGeom>
        </p:spPr>
        <p:txBody>
          <a:bodyPr wrap="square">
            <a:spAutoFit/>
          </a:bodyPr>
          <a:lstStyle/>
          <a:p>
            <a:pPr indent="226695" algn="r" rtl="1">
              <a:lnSpc>
                <a:spcPct val="120000"/>
              </a:lnSpc>
              <a:spcBef>
                <a:spcPts val="600"/>
              </a:spcBef>
              <a:spcAft>
                <a:spcPts val="60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ثالثاً: بنية إدارية مناسبة بعيدة عن روتين إجراءات التأسيس والترخيص وطرق الحصول على الخدمات المختلفة، بحيث تنتهي معاناة المستثمرين الذين يحصلون على موافقة مكتب الاستثمار من دوامة الحصول على تراخيص مختلفة من وزارة الكهرباء والصناعة والتموين والبلديات. إن هناك ضرورة لمساعدة المستثمرين وتخليصهم من مشقة متابعة هذه الإجراءات عن طريق توفير نافذة واحدة ضمن مكتب الاستثمار تنهي للمستثمرين كافة الإجراءات المتعلقة بالوزارات الأخرى.</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r" rtl="1">
              <a:lnSpc>
                <a:spcPct val="120000"/>
              </a:lnSpc>
              <a:spcBef>
                <a:spcPts val="600"/>
              </a:spcBef>
              <a:spcAft>
                <a:spcPts val="60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رابعاً: ضرورة ترابط وانسجام القوانين مع بعضها البعض، وعدم تناقضها ووضوحها، وعدم اختلافها مع القرارات والسياسات المختلفة، </a:t>
            </a:r>
            <a:r>
              <a:rPr lang="ar-SA" sz="3200" dirty="0" smtClean="0">
                <a:latin typeface="Simplified Arabic" panose="02010000000000000000" pitchFamily="2" charset="-78"/>
                <a:ea typeface="Times New Roman" panose="02020603050405020304" pitchFamily="18" charset="0"/>
                <a:cs typeface="Simplified Arabic" panose="02010000000000000000" pitchFamily="2" charset="-78"/>
              </a:rPr>
              <a:t>وعدم </a:t>
            </a: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تشعبها وتعديلاتها المتلاحقة مثل قوانين الاستثمار والتجارة والمالية والجمارك. وضرورة تبسيط تلك القوانين وإنهاء إمكانية الاجتهاد في تفسير نصوصها.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2267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nvPr>
        </p:nvGraphicFramePr>
        <p:xfrm>
          <a:off x="4107543" y="97862"/>
          <a:ext cx="3715657" cy="1040384"/>
        </p:xfrm>
        <a:graphic>
          <a:graphicData uri="http://schemas.openxmlformats.org/presentationml/2006/ole">
            <mc:AlternateContent xmlns:mc="http://schemas.openxmlformats.org/markup-compatibility/2006">
              <mc:Choice xmlns:v="urn:schemas-microsoft-com:vml" Requires="v">
                <p:oleObj spid="_x0000_s2050" name="معادلة" r:id="rId3" imgW="710891" imgH="203112" progId="Equation.3">
                  <p:embed/>
                </p:oleObj>
              </mc:Choice>
              <mc:Fallback>
                <p:oleObj name="معادلة" r:id="rId3" imgW="710891"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7543" y="97862"/>
                        <a:ext cx="3715657" cy="1040384"/>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nvPr>
        </p:nvGraphicFramePr>
        <p:xfrm>
          <a:off x="2755219" y="1300930"/>
          <a:ext cx="3514953" cy="458472"/>
        </p:xfrm>
        <a:graphic>
          <a:graphicData uri="http://schemas.openxmlformats.org/presentationml/2006/ole">
            <mc:AlternateContent xmlns:mc="http://schemas.openxmlformats.org/markup-compatibility/2006">
              <mc:Choice xmlns:v="urn:schemas-microsoft-com:vml" Requires="v">
                <p:oleObj spid="_x0000_s2051" name="معادلة" r:id="rId5" imgW="1536033" imgH="203112" progId="Equation.3">
                  <p:embed/>
                </p:oleObj>
              </mc:Choice>
              <mc:Fallback>
                <p:oleObj name="معادلة" r:id="rId5" imgW="1536033"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5219" y="1300930"/>
                        <a:ext cx="3514953" cy="458472"/>
                      </a:xfrm>
                      <a:prstGeom prst="rect">
                        <a:avLst/>
                      </a:prstGeom>
                      <a:noFill/>
                    </p:spPr>
                  </p:pic>
                </p:oleObj>
              </mc:Fallback>
            </mc:AlternateContent>
          </a:graphicData>
        </a:graphic>
      </p:graphicFrame>
      <p:graphicFrame>
        <p:nvGraphicFramePr>
          <p:cNvPr id="4" name="كائن 3"/>
          <p:cNvGraphicFramePr>
            <a:graphicFrameLocks noChangeAspect="1"/>
          </p:cNvGraphicFramePr>
          <p:nvPr>
            <p:extLst/>
          </p:nvPr>
        </p:nvGraphicFramePr>
        <p:xfrm>
          <a:off x="2909092" y="2425941"/>
          <a:ext cx="3207205" cy="1080173"/>
        </p:xfrm>
        <a:graphic>
          <a:graphicData uri="http://schemas.openxmlformats.org/presentationml/2006/ole">
            <mc:AlternateContent xmlns:mc="http://schemas.openxmlformats.org/markup-compatibility/2006">
              <mc:Choice xmlns:v="urn:schemas-microsoft-com:vml" Requires="v">
                <p:oleObj spid="_x0000_s2052" name="معادلة" r:id="rId7" imgW="812447" imgH="215806" progId="Equation.3">
                  <p:embed/>
                </p:oleObj>
              </mc:Choice>
              <mc:Fallback>
                <p:oleObj name="معادلة" r:id="rId7" imgW="812447"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9092" y="2425941"/>
                        <a:ext cx="3207205" cy="1080173"/>
                      </a:xfrm>
                      <a:prstGeom prst="rect">
                        <a:avLst/>
                      </a:prstGeom>
                      <a:noFill/>
                    </p:spPr>
                  </p:pic>
                </p:oleObj>
              </mc:Fallback>
            </mc:AlternateContent>
          </a:graphicData>
        </a:graphic>
      </p:graphicFrame>
      <p:graphicFrame>
        <p:nvGraphicFramePr>
          <p:cNvPr id="5" name="كائن 4"/>
          <p:cNvGraphicFramePr>
            <a:graphicFrameLocks noChangeAspect="1"/>
          </p:cNvGraphicFramePr>
          <p:nvPr>
            <p:extLst/>
          </p:nvPr>
        </p:nvGraphicFramePr>
        <p:xfrm>
          <a:off x="1680710" y="4980650"/>
          <a:ext cx="7080456" cy="1337782"/>
        </p:xfrm>
        <a:graphic>
          <a:graphicData uri="http://schemas.openxmlformats.org/presentationml/2006/ole">
            <mc:AlternateContent xmlns:mc="http://schemas.openxmlformats.org/markup-compatibility/2006">
              <mc:Choice xmlns:v="urn:schemas-microsoft-com:vml" Requires="v">
                <p:oleObj spid="_x0000_s2053" name="معادلة" r:id="rId9" imgW="2070100" imgH="393700" progId="Equation.3">
                  <p:embed/>
                </p:oleObj>
              </mc:Choice>
              <mc:Fallback>
                <p:oleObj name="معادلة" r:id="rId9" imgW="2070100" imgH="3937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0710" y="4980650"/>
                        <a:ext cx="7080456" cy="1337782"/>
                      </a:xfrm>
                      <a:prstGeom prst="rect">
                        <a:avLst/>
                      </a:prstGeom>
                      <a:noFill/>
                    </p:spPr>
                  </p:pic>
                </p:oleObj>
              </mc:Fallback>
            </mc:AlternateContent>
          </a:graphicData>
        </a:graphic>
      </p:graphicFrame>
      <p:sp>
        <p:nvSpPr>
          <p:cNvPr id="6" name="Rectangle 5"/>
          <p:cNvSpPr>
            <a:spLocks noChangeArrowheads="1"/>
          </p:cNvSpPr>
          <p:nvPr/>
        </p:nvSpPr>
        <p:spPr bwMode="auto">
          <a:xfrm>
            <a:off x="3942216" y="205124"/>
            <a:ext cx="76085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أما الإيرادات فتكون: </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a:spLocks noChangeArrowheads="1"/>
          </p:cNvSpPr>
          <p:nvPr/>
        </p:nvSpPr>
        <p:spPr bwMode="auto">
          <a:xfrm>
            <a:off x="0" y="814722"/>
            <a:ext cx="1219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وعليه تكون الأرباح عبارة عن: </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200740" y="1722707"/>
            <a:ext cx="126444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46075" algn="ctr"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وستوظف المنشأة عمال إلى الحد الذي تكون فيه قيمة الناتج الحدي للعمل يساوي الأجر أي أن: </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9028" y="3188675"/>
            <a:ext cx="1222102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وتستخدم المنشأة رأس المال إلى الحد الذي يكون فيه قيمة الناتج الحدي لراس المال مساوياً لتكلفة رأس المال، أو بعبارة أخرى عندما تكون الإنتاجية الحدية لرأس المال مساوية نسبة تكلفة رأس المال إلى السعر أي أن:</a:t>
            </a:r>
            <a:endParaRPr kumimoji="0" lang="en-US" altLang="ar-SA" sz="3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0" y="1466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125952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38411"/>
            <a:ext cx="12090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وبالنسبة لعنصر العمل فالأمر لا يشكل أي صعوبة لكون الأجر يتحدد بناء على الفترة التي يتم فيها الجهد الذي يبذله العامل في نفس الفترة، ولكن الصعوبة تنشأ من استخدام رأس المال، حيث أن شرائه يتم في فترة واستخدامه يكون على فترات متباعدة مما يجعل من الصعوبة أن نقول: </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3" name="كائن 2"/>
          <p:cNvGraphicFramePr>
            <a:graphicFrameLocks noChangeAspect="1"/>
          </p:cNvGraphicFramePr>
          <p:nvPr>
            <p:extLst/>
          </p:nvPr>
        </p:nvGraphicFramePr>
        <p:xfrm>
          <a:off x="3265715" y="1825171"/>
          <a:ext cx="3788229" cy="950685"/>
        </p:xfrm>
        <a:graphic>
          <a:graphicData uri="http://schemas.openxmlformats.org/presentationml/2006/ole">
            <mc:AlternateContent xmlns:mc="http://schemas.openxmlformats.org/markup-compatibility/2006">
              <mc:Choice xmlns:v="urn:schemas-microsoft-com:vml" Requires="v">
                <p:oleObj spid="_x0000_s3074" name="معادلة" r:id="rId3" imgW="634725" imgH="393529" progId="Equation.3">
                  <p:embed/>
                </p:oleObj>
              </mc:Choice>
              <mc:Fallback>
                <p:oleObj name="معادلة" r:id="rId3" imgW="634725"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5715" y="1825171"/>
                        <a:ext cx="3788229" cy="950685"/>
                      </a:xfrm>
                      <a:prstGeom prst="rect">
                        <a:avLst/>
                      </a:prstGeom>
                      <a:noFill/>
                    </p:spPr>
                  </p:pic>
                </p:oleObj>
              </mc:Fallback>
            </mc:AlternateContent>
          </a:graphicData>
        </a:graphic>
      </p:graphicFrame>
      <p:sp>
        <p:nvSpPr>
          <p:cNvPr id="4" name="Rectangle 3"/>
          <p:cNvSpPr>
            <a:spLocks noChangeArrowheads="1"/>
          </p:cNvSpPr>
          <p:nvPr/>
        </p:nvSpPr>
        <p:spPr bwMode="auto">
          <a:xfrm>
            <a:off x="0" y="2775856"/>
            <a:ext cx="1231537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ولذلك تركز النظرية التقليدية على</a:t>
            </a:r>
            <a:r>
              <a:rPr kumimoji="0" lang="en-US" altLang="ar-SA" sz="32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c</a:t>
            </a: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وتطلق عليها "تكلفة استخدام رأس المال"</a:t>
            </a:r>
            <a:r>
              <a:rPr kumimoji="0" lang="en-US"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User cost of capital </a:t>
            </a: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ويتوقف استخدام رأس المال على عدد من العوامل بحيث يؤدي التغير فيها إلى تغير تكلفة استخدام رأس المال، هذه العوامل هي:-</a:t>
            </a:r>
            <a:endParaRPr kumimoji="0" lang="en-US" altLang="ar-SA" sz="3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1- أسعار السلع الرأسمالية: أي تكلفة رأس المال المستخدم تتوقف على سعر السلع الرأسمالية والتي كلما زادت تزيد التكلفة.</a:t>
            </a:r>
            <a:endParaRPr kumimoji="0" lang="en-US" altLang="ar-SA" sz="3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2-سعر الفائدة: ويرتبط مع تكلفة استخدام رأس المال بعلاقة طردية.</a:t>
            </a:r>
            <a:endParaRPr kumimoji="0" lang="en-US" altLang="ar-SA" sz="3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3-ضريبة دخل الشركات: طالما أنها أحد التكاليف التي تتحملها المنشأة فإنه بزيادتها تزيد تكلفة استخدام رأس المال.</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08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nvPr>
        </p:nvGraphicFramePr>
        <p:xfrm>
          <a:off x="1613808" y="1186017"/>
          <a:ext cx="6935106" cy="695218"/>
        </p:xfrm>
        <a:graphic>
          <a:graphicData uri="http://schemas.openxmlformats.org/presentationml/2006/ole">
            <mc:AlternateContent xmlns:mc="http://schemas.openxmlformats.org/markup-compatibility/2006">
              <mc:Choice xmlns:v="urn:schemas-microsoft-com:vml" Requires="v">
                <p:oleObj spid="_x0000_s4098" name="معادلة" r:id="rId4" imgW="1651000" imgH="228600" progId="Equation.3">
                  <p:embed/>
                </p:oleObj>
              </mc:Choice>
              <mc:Fallback>
                <p:oleObj name="معادلة" r:id="rId4" imgW="165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3808" y="1186017"/>
                        <a:ext cx="6935106" cy="695218"/>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nvPr>
        </p:nvGraphicFramePr>
        <p:xfrm>
          <a:off x="856343" y="3467693"/>
          <a:ext cx="8360227" cy="737906"/>
        </p:xfrm>
        <a:graphic>
          <a:graphicData uri="http://schemas.openxmlformats.org/presentationml/2006/ole">
            <mc:AlternateContent xmlns:mc="http://schemas.openxmlformats.org/markup-compatibility/2006">
              <mc:Choice xmlns:v="urn:schemas-microsoft-com:vml" Requires="v">
                <p:oleObj spid="_x0000_s4099" name="معادلة" r:id="rId6" imgW="3810000" imgH="393700" progId="Equation.3">
                  <p:embed/>
                </p:oleObj>
              </mc:Choice>
              <mc:Fallback>
                <p:oleObj name="معادلة" r:id="rId6" imgW="38100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343" y="3467693"/>
                        <a:ext cx="8360227" cy="737906"/>
                      </a:xfrm>
                      <a:prstGeom prst="rect">
                        <a:avLst/>
                      </a:prstGeom>
                      <a:noFill/>
                    </p:spPr>
                  </p:pic>
                </p:oleObj>
              </mc:Fallback>
            </mc:AlternateContent>
          </a:graphicData>
        </a:graphic>
      </p:graphicFrame>
      <p:graphicFrame>
        <p:nvGraphicFramePr>
          <p:cNvPr id="4" name="كائن 3"/>
          <p:cNvGraphicFramePr>
            <a:graphicFrameLocks noChangeAspect="1"/>
          </p:cNvGraphicFramePr>
          <p:nvPr>
            <p:extLst/>
          </p:nvPr>
        </p:nvGraphicFramePr>
        <p:xfrm>
          <a:off x="3084283" y="5401029"/>
          <a:ext cx="6081485" cy="658108"/>
        </p:xfrm>
        <a:graphic>
          <a:graphicData uri="http://schemas.openxmlformats.org/presentationml/2006/ole">
            <mc:AlternateContent xmlns:mc="http://schemas.openxmlformats.org/markup-compatibility/2006">
              <mc:Choice xmlns:v="urn:schemas-microsoft-com:vml" Requires="v">
                <p:oleObj spid="_x0000_s4100" name="معادلة" r:id="rId8" imgW="939392" imgH="393529" progId="Equation.3">
                  <p:embed/>
                </p:oleObj>
              </mc:Choice>
              <mc:Fallback>
                <p:oleObj name="معادلة" r:id="rId8" imgW="939392"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84283" y="5401029"/>
                        <a:ext cx="6081485" cy="658108"/>
                      </a:xfrm>
                      <a:prstGeom prst="rect">
                        <a:avLst/>
                      </a:prstGeom>
                      <a:noFill/>
                    </p:spPr>
                  </p:pic>
                </p:oleObj>
              </mc:Fallback>
            </mc:AlternateContent>
          </a:graphicData>
        </a:graphic>
      </p:graphicFrame>
      <p:sp>
        <p:nvSpPr>
          <p:cNvPr id="5" name="Rectangle 4"/>
          <p:cNvSpPr>
            <a:spLocks noChangeArrowheads="1"/>
          </p:cNvSpPr>
          <p:nvPr/>
        </p:nvSpPr>
        <p:spPr bwMode="auto">
          <a:xfrm>
            <a:off x="0" y="24345"/>
            <a:ext cx="122500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lang="ar-SA" altLang="ar-SA" sz="3200" dirty="0">
                <a:latin typeface="Calibri" panose="020F0502020204030204" pitchFamily="34" charset="0"/>
                <a:ea typeface="Calibri" panose="020F0502020204030204" pitchFamily="34" charset="0"/>
                <a:cs typeface="Simplified Arabic" panose="02010000000000000000" pitchFamily="2" charset="-78"/>
              </a:rPr>
              <a:t>4-المعدل</a:t>
            </a: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الحقيقي لاهتلاك رأس المال: كلما زادت القيمة التي تخصص لاهتلاك رأس المال كلما زادت تكلفة الاستخدام.</a:t>
            </a:r>
            <a:endParaRPr kumimoji="0" lang="en-US" altLang="ar-SA" sz="32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وعلى ذلك نقول بأن: </a:t>
            </a:r>
            <a:endParaRPr kumimoji="0" lang="ar-SA" altLang="ar-SA"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29028" y="2340771"/>
            <a:ext cx="1219199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وكما ذكرنا، فإن تكلفة استخدام رأس المال تساوي قيمة الناتج الحدي لرأس المال، والإنتاجية الحدية لرأس المال تساوي معامل التناسب في الناتج المتوسط لرأس المال، أي:-</a:t>
            </a:r>
            <a:endParaRPr kumimoji="0" lang="en-US" altLang="ar-SA" sz="36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ar-SA" sz="3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a:t>
            </a:r>
            <a:endParaRPr kumimoji="0" lang="ar-SA" altLang="ar-SA"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a:spLocks noChangeArrowheads="1"/>
          </p:cNvSpPr>
          <p:nvPr/>
        </p:nvSpPr>
        <p:spPr bwMode="auto">
          <a:xfrm>
            <a:off x="203198" y="4205599"/>
            <a:ext cx="11843657"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altLang="ar-SA"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a:t>
            </a:r>
            <a:endParaRPr kumimoji="0" lang="en-US" altLang="ar-SA" sz="1100" b="0" i="0" u="none" strike="noStrike" cap="none" normalizeH="0" baseline="0" dirty="0" smtClean="0">
              <a:ln>
                <a:noFill/>
              </a:ln>
              <a:solidFill>
                <a:schemeClr val="tx1"/>
              </a:solidFill>
              <a:effectLst/>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إذا تكلفة استخدام رأس المال تساوي معدل التناسب </a:t>
            </a:r>
            <a:r>
              <a:rPr kumimoji="0" lang="en-US"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α</a:t>
            </a:r>
            <a:r>
              <a:rPr kumimoji="0" lang="ar-SA" altLang="ar-SA"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مضروبا في قيمة المتوسط لرأس المال أو تساوي بعبارة أخرى قيمة الناتج الحدي لرأس المال. ومن هذه المعادلة نقول بأن:- </a:t>
            </a:r>
            <a:endParaRPr kumimoji="0" lang="ar-SA" altLang="ar-SA" sz="3200" b="0" i="0" u="none" strike="noStrike" cap="none" normalizeH="0" baseline="0" dirty="0" smtClean="0">
              <a:ln>
                <a:noFill/>
              </a:ln>
              <a:solidFill>
                <a:schemeClr val="tx1"/>
              </a:solidFill>
              <a:effectLst/>
              <a:cs typeface="Arial" panose="020B0604020202020204" pitchFamily="34" charset="0"/>
            </a:endParaRPr>
          </a:p>
        </p:txBody>
      </p:sp>
      <p:sp>
        <p:nvSpPr>
          <p:cNvPr id="8" name="Rectangle 7"/>
          <p:cNvSpPr>
            <a:spLocks noChangeArrowheads="1"/>
          </p:cNvSpPr>
          <p:nvPr/>
        </p:nvSpPr>
        <p:spPr bwMode="auto">
          <a:xfrm>
            <a:off x="232223" y="5907073"/>
            <a:ext cx="119888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altLang="ar-SA" sz="3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  </a:t>
            </a:r>
            <a:r>
              <a:rPr kumimoji="0" lang="ar-SA" altLang="ar-SA" sz="2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Simplified Arabic" panose="02010000000000000000" pitchFamily="2" charset="-78"/>
              </a:rPr>
              <a:t>أي أن الرصيد الرأسمالي يتحدد من خلال قيمة الناتج القومي، وأسعار خدمات رأسٍ المال (تكلفة استخدام رأس المال). </a:t>
            </a:r>
            <a:endParaRPr kumimoji="0" lang="ar-SA" altLang="ar-SA"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0224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169638"/>
          </a:xfrm>
          <a:prstGeom prst="rect">
            <a:avLst/>
          </a:prstGeom>
        </p:spPr>
        <p:txBody>
          <a:bodyPr wrap="square">
            <a:spAutoFit/>
          </a:bodyPr>
          <a:lstStyle/>
          <a:p>
            <a:pPr algn="just" rtl="1">
              <a:lnSpc>
                <a:spcPct val="106000"/>
              </a:lnSpc>
              <a:spcAft>
                <a:spcPts val="800"/>
              </a:spcAft>
            </a:pPr>
            <a:r>
              <a:rPr lang="ar-SA" sz="3600" b="1" u="sng" dirty="0">
                <a:latin typeface="Calibri" panose="020F0502020204030204" pitchFamily="34" charset="0"/>
                <a:ea typeface="Calibri" panose="020F0502020204030204" pitchFamily="34" charset="0"/>
                <a:cs typeface="Simplified Arabic" panose="02010000000000000000" pitchFamily="2" charset="-78"/>
              </a:rPr>
              <a:t>سادسا: نظرية </a:t>
            </a:r>
            <a:r>
              <a:rPr lang="ar-SA" sz="3600" b="1" u="sng" dirty="0" err="1">
                <a:latin typeface="Calibri" panose="020F0502020204030204" pitchFamily="34" charset="0"/>
                <a:ea typeface="Calibri" panose="020F0502020204030204" pitchFamily="34" charset="0"/>
                <a:cs typeface="Simplified Arabic" panose="02010000000000000000" pitchFamily="2" charset="-78"/>
              </a:rPr>
              <a:t>توبن</a:t>
            </a:r>
            <a:r>
              <a:rPr lang="ar-SA" sz="3600" b="1" u="sng" dirty="0">
                <a:latin typeface="Calibri" panose="020F0502020204030204" pitchFamily="34" charset="0"/>
                <a:ea typeface="Calibri" panose="020F0502020204030204" pitchFamily="34" charset="0"/>
                <a:cs typeface="Simplified Arabic" panose="02010000000000000000" pitchFamily="2" charset="-78"/>
              </a:rPr>
              <a:t> </a:t>
            </a:r>
            <a:r>
              <a:rPr lang="en-US" sz="3600" b="1" u="sng" dirty="0">
                <a:latin typeface="Calibri" panose="020F0502020204030204" pitchFamily="34" charset="0"/>
                <a:ea typeface="Calibri" panose="020F0502020204030204" pitchFamily="34" charset="0"/>
                <a:cs typeface="Simplified Arabic" panose="02010000000000000000" pitchFamily="2" charset="-78"/>
              </a:rPr>
              <a:t>q</a:t>
            </a:r>
            <a:r>
              <a:rPr lang="ar-SA" sz="3600" b="1" u="sng" dirty="0">
                <a:latin typeface="Calibri" panose="020F0502020204030204" pitchFamily="34" charset="0"/>
                <a:ea typeface="Calibri" panose="020F0502020204030204" pitchFamily="34" charset="0"/>
                <a:cs typeface="Simplified Arabic" panose="02010000000000000000" pitchFamily="2" charset="-78"/>
              </a:rPr>
              <a:t>.</a:t>
            </a:r>
            <a:endParaRPr lang="en-US" sz="36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6000"/>
              </a:lnSpc>
              <a:spcAft>
                <a:spcPts val="800"/>
              </a:spcAft>
            </a:pPr>
            <a:r>
              <a:rPr lang="ar-SA" sz="3600" dirty="0">
                <a:latin typeface="Calibri" panose="020F0502020204030204" pitchFamily="34" charset="0"/>
                <a:ea typeface="Calibri" panose="020F0502020204030204" pitchFamily="34" charset="0"/>
                <a:cs typeface="Simplified Arabic" panose="02010000000000000000" pitchFamily="2" charset="-78"/>
              </a:rPr>
              <a:t>تربط هذه النظرية التي طرحها جميس </a:t>
            </a:r>
            <a:r>
              <a:rPr lang="ar-SA" sz="3600" dirty="0" err="1">
                <a:latin typeface="Calibri" panose="020F0502020204030204" pitchFamily="34" charset="0"/>
                <a:ea typeface="Calibri" panose="020F0502020204030204" pitchFamily="34" charset="0"/>
                <a:cs typeface="Simplified Arabic" panose="02010000000000000000" pitchFamily="2" charset="-78"/>
              </a:rPr>
              <a:t>توبن</a:t>
            </a:r>
            <a:r>
              <a:rPr lang="ar-SA" sz="3600" dirty="0">
                <a:latin typeface="Calibri" panose="020F0502020204030204" pitchFamily="34" charset="0"/>
                <a:ea typeface="Calibri" panose="020F0502020204030204" pitchFamily="34" charset="0"/>
                <a:cs typeface="Simplified Arabic" panose="02010000000000000000" pitchFamily="2" charset="-78"/>
              </a:rPr>
              <a:t> بين تقلبات أسواق الأسهم وتغيرات الاستثمار. وترتفع أسعار الأسهم حينما تتوافر فرص الاستثمار المربح للمنشآت وذلك بحكم أن توافر هذه الفرص يعني تحقيق عائد أكبر من الأرباح لحاملي الأسهم. وعليه فان اسعار الأسهم تعكس الحوافز الاستثمارية.</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lnSpc>
                <a:spcPct val="106000"/>
              </a:lnSpc>
              <a:spcAft>
                <a:spcPts val="800"/>
              </a:spcAft>
            </a:pPr>
            <a:r>
              <a:rPr lang="ar-SA" sz="3600" dirty="0">
                <a:latin typeface="Calibri" panose="020F0502020204030204" pitchFamily="34" charset="0"/>
                <a:ea typeface="Calibri" panose="020F0502020204030204" pitchFamily="34" charset="0"/>
                <a:cs typeface="Simplified Arabic" panose="02010000000000000000" pitchFamily="2" charset="-78"/>
              </a:rPr>
              <a:t>	وطبقا لهذه النظرية فان صافي الاستثمار يعتمد علي القيمة التي تتخذها النسبة </a:t>
            </a:r>
            <a:r>
              <a:rPr lang="en-US" sz="3600" dirty="0">
                <a:latin typeface="Calibri" panose="020F0502020204030204" pitchFamily="34" charset="0"/>
                <a:ea typeface="Calibri" panose="020F0502020204030204" pitchFamily="34" charset="0"/>
                <a:cs typeface="Simplified Arabic" panose="02010000000000000000" pitchFamily="2" charset="-78"/>
              </a:rPr>
              <a:t>q </a:t>
            </a:r>
            <a:r>
              <a:rPr lang="ar-SA" sz="3600" dirty="0">
                <a:latin typeface="Calibri" panose="020F0502020204030204" pitchFamily="34" charset="0"/>
                <a:ea typeface="Calibri" panose="020F0502020204030204" pitchFamily="34" charset="0"/>
                <a:cs typeface="Simplified Arabic" panose="02010000000000000000" pitchFamily="2" charset="-78"/>
              </a:rPr>
              <a:t> وعلي وجه الخصوص ما اذا كانت </a:t>
            </a:r>
            <a:r>
              <a:rPr lang="en-US" sz="3600" dirty="0">
                <a:latin typeface="Calibri" panose="020F0502020204030204" pitchFamily="34" charset="0"/>
                <a:ea typeface="Calibri" panose="020F0502020204030204" pitchFamily="34" charset="0"/>
                <a:cs typeface="Simplified Arabic" panose="02010000000000000000" pitchFamily="2" charset="-78"/>
              </a:rPr>
              <a:t>q  </a:t>
            </a:r>
            <a:r>
              <a:rPr lang="ar-SA" sz="3600" dirty="0">
                <a:latin typeface="Calibri" panose="020F0502020204030204" pitchFamily="34" charset="0"/>
                <a:ea typeface="Calibri" panose="020F0502020204030204" pitchFamily="34" charset="0"/>
                <a:cs typeface="Simplified Arabic" panose="02010000000000000000" pitchFamily="2" charset="-78"/>
              </a:rPr>
              <a:t> أكبر أو أقل من الواحد الصحيح ، فاذا كانت </a:t>
            </a:r>
            <a:r>
              <a:rPr lang="en-US" sz="3600" dirty="0">
                <a:latin typeface="Calibri" panose="020F0502020204030204" pitchFamily="34" charset="0"/>
                <a:ea typeface="Calibri" panose="020F0502020204030204" pitchFamily="34" charset="0"/>
                <a:cs typeface="Simplified Arabic" panose="02010000000000000000" pitchFamily="2" charset="-78"/>
              </a:rPr>
              <a:t>q </a:t>
            </a:r>
            <a:r>
              <a:rPr lang="ar-SA" sz="3600" dirty="0">
                <a:latin typeface="Calibri" panose="020F0502020204030204" pitchFamily="34" charset="0"/>
                <a:ea typeface="Calibri" panose="020F0502020204030204" pitchFamily="34" charset="0"/>
                <a:cs typeface="Simplified Arabic" panose="02010000000000000000" pitchFamily="2" charset="-78"/>
              </a:rPr>
              <a:t>&gt;1 يعني ان أسواق الأسهم تقيم رأس المال الموجود بأكثر من ثمنه الحالي ، وفي هذه الحالة يمكن لأصحاب المنشأة أن يزيدون من القيمة السوقية للأسهم الخاصة بشركتهم وذلك عن طريق شراء المزيد من رأس المال.</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27606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ستطيل 1"/>
              <p:cNvSpPr/>
              <p:nvPr/>
            </p:nvSpPr>
            <p:spPr>
              <a:xfrm>
                <a:off x="0" y="-87086"/>
                <a:ext cx="12192000" cy="5882380"/>
              </a:xfrm>
              <a:prstGeom prst="rect">
                <a:avLst/>
              </a:prstGeom>
            </p:spPr>
            <p:txBody>
              <a:bodyPr wrap="square">
                <a:spAutoFit/>
              </a:bodyPr>
              <a:lstStyle/>
              <a:p>
                <a:pPr algn="just" rtl="1">
                  <a:lnSpc>
                    <a:spcPct val="106000"/>
                  </a:lnSpc>
                  <a:spcAft>
                    <a:spcPts val="800"/>
                  </a:spcAft>
                </a:pPr>
                <a:r>
                  <a:rPr lang="ar-SA" sz="3200" dirty="0">
                    <a:latin typeface="Calibri" panose="020F0502020204030204" pitchFamily="34" charset="0"/>
                    <a:ea typeface="Calibri" panose="020F0502020204030204" pitchFamily="34" charset="0"/>
                    <a:cs typeface="Simplified Arabic" panose="02010000000000000000" pitchFamily="2" charset="-78"/>
                  </a:rPr>
                  <a:t>وبالمقابل اذا كانت </a:t>
                </a:r>
                <a:r>
                  <a:rPr lang="en-US" sz="3200" dirty="0">
                    <a:effectLst/>
                    <a:latin typeface="Calibri" panose="020F0502020204030204" pitchFamily="34" charset="0"/>
                    <a:ea typeface="Calibri" panose="020F0502020204030204" pitchFamily="34" charset="0"/>
                    <a:cs typeface="Simplified Arabic" panose="02010000000000000000" pitchFamily="2" charset="-78"/>
                  </a:rPr>
                  <a:t>q </a:t>
                </a:r>
                <a:r>
                  <a:rPr lang="ar-SA" sz="3200" dirty="0">
                    <a:effectLst/>
                    <a:latin typeface="Calibri" panose="020F0502020204030204" pitchFamily="34" charset="0"/>
                    <a:ea typeface="Calibri" panose="020F0502020204030204" pitchFamily="34" charset="0"/>
                    <a:cs typeface="Simplified Arabic" panose="02010000000000000000" pitchFamily="2" charset="-78"/>
                  </a:rPr>
                  <a:t>&lt; 1 ، فان تقييم سوق الأسهم لرأس المال بأقل من تكلفة احلاله ، وفي هذه الحالة فان أصحاب المنشآت سوف لن يشرعوا في إحلال راس المال فيما اذا اهتلك ، هذه النظرية تتشابه مع نظرية </a:t>
                </a:r>
                <a:r>
                  <a:rPr lang="ar-SA" sz="3200" dirty="0" err="1">
                    <a:effectLst/>
                    <a:latin typeface="Calibri" panose="020F0502020204030204" pitchFamily="34" charset="0"/>
                    <a:ea typeface="Calibri" panose="020F0502020204030204" pitchFamily="34" charset="0"/>
                    <a:cs typeface="Simplified Arabic" panose="02010000000000000000" pitchFamily="2" charset="-78"/>
                  </a:rPr>
                  <a:t>النيوكلاسيك</a:t>
                </a:r>
                <a:r>
                  <a:rPr lang="ar-SA" sz="3200" dirty="0">
                    <a:effectLst/>
                    <a:latin typeface="Calibri" panose="020F0502020204030204" pitchFamily="34" charset="0"/>
                    <a:ea typeface="Calibri" panose="020F0502020204030204" pitchFamily="34" charset="0"/>
                    <a:cs typeface="Simplified Arabic" panose="02010000000000000000" pitchFamily="2" charset="-78"/>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6000"/>
                  </a:lnSpc>
                  <a:spcAft>
                    <a:spcPts val="800"/>
                  </a:spcAft>
                </a:pPr>
                <a:r>
                  <a:rPr lang="ar-SA" sz="3200" dirty="0">
                    <a:effectLst/>
                    <a:latin typeface="Calibri" panose="020F0502020204030204" pitchFamily="34" charset="0"/>
                    <a:ea typeface="Calibri" panose="020F0502020204030204" pitchFamily="34" charset="0"/>
                    <a:cs typeface="Simplified Arabic" panose="02010000000000000000" pitchFamily="2" charset="-78"/>
                  </a:rPr>
                  <a:t>	وتطرح هذه النظرية تفسيرا لدور سوق الأسهم في الاقتصاد، فاذا تناقصت أسعار الأسهم تتناقص قيمة </a:t>
                </a:r>
                <a:r>
                  <a:rPr lang="en-US" sz="3200" dirty="0">
                    <a:effectLst/>
                    <a:latin typeface="Calibri" panose="020F0502020204030204" pitchFamily="34" charset="0"/>
                    <a:ea typeface="Calibri" panose="020F0502020204030204" pitchFamily="34" charset="0"/>
                    <a:cs typeface="Simplified Arabic" panose="02010000000000000000" pitchFamily="2" charset="-78"/>
                  </a:rPr>
                  <a:t>q</a:t>
                </a:r>
                <a:r>
                  <a:rPr lang="ar-SA" sz="3200" dirty="0">
                    <a:effectLst/>
                    <a:latin typeface="Calibri" panose="020F0502020204030204" pitchFamily="34" charset="0"/>
                    <a:ea typeface="Calibri" panose="020F0502020204030204" pitchFamily="34" charset="0"/>
                    <a:cs typeface="Simplified Arabic" panose="02010000000000000000" pitchFamily="2" charset="-78"/>
                  </a:rPr>
                  <a:t> ، ويعكس هذا الامر تشاؤم المستثمرين فيما يختص بالأرباح الحالية والمستقبلية المتوقعة من راس المالي ،ومن ثم نقصان قيمة </a:t>
                </a:r>
                <a:r>
                  <a:rPr lang="en-US" sz="3200" dirty="0">
                    <a:effectLst/>
                    <a:latin typeface="Calibri" panose="020F0502020204030204" pitchFamily="34" charset="0"/>
                    <a:ea typeface="Calibri" panose="020F0502020204030204" pitchFamily="34" charset="0"/>
                    <a:cs typeface="Simplified Arabic" panose="02010000000000000000" pitchFamily="2" charset="-78"/>
                  </a:rPr>
                  <a:t>q</a:t>
                </a:r>
                <a:r>
                  <a:rPr lang="ar-SA" sz="3200" dirty="0">
                    <a:effectLst/>
                    <a:latin typeface="Calibri" panose="020F0502020204030204" pitchFamily="34" charset="0"/>
                    <a:ea typeface="Calibri" panose="020F0502020204030204" pitchFamily="34" charset="0"/>
                    <a:cs typeface="Simplified Arabic" panose="02010000000000000000" pitchFamily="2" charset="-78"/>
                  </a:rPr>
                  <a:t> يؤدي الي انخفاض الاستثمار مما يخفض بدوره من حجم الطلب الكلي ،ولذا فان نظرية </a:t>
                </a:r>
                <a:r>
                  <a:rPr lang="ar-SA" sz="3200" dirty="0" err="1">
                    <a:effectLst/>
                    <a:latin typeface="Calibri" panose="020F0502020204030204" pitchFamily="34" charset="0"/>
                    <a:ea typeface="Calibri" panose="020F0502020204030204" pitchFamily="34" charset="0"/>
                    <a:cs typeface="Simplified Arabic" panose="02010000000000000000" pitchFamily="2" charset="-78"/>
                  </a:rPr>
                  <a:t>توبن</a:t>
                </a:r>
                <a:r>
                  <a:rPr lang="ar-SA" sz="3200" dirty="0">
                    <a:effectLst/>
                    <a:latin typeface="Calibri" panose="020F0502020204030204" pitchFamily="34" charset="0"/>
                    <a:ea typeface="Calibri" panose="020F0502020204030204" pitchFamily="34" charset="0"/>
                    <a:cs typeface="Simplified Arabic" panose="02010000000000000000" pitchFamily="2" charset="-78"/>
                  </a:rPr>
                  <a:t> تفسر الارتباط بين تقلبات أسواق الأسهم وتقلبات الناتج. وتتخذ المنشآت قراراتها الاستثمارية </a:t>
                </a:r>
                <a:r>
                  <a:rPr lang="ar-SA" sz="3200" dirty="0" err="1">
                    <a:effectLst/>
                    <a:latin typeface="Calibri" panose="020F0502020204030204" pitchFamily="34" charset="0"/>
                    <a:ea typeface="Calibri" panose="020F0502020204030204" pitchFamily="34" charset="0"/>
                    <a:cs typeface="Simplified Arabic" panose="02010000000000000000" pitchFamily="2" charset="-78"/>
                  </a:rPr>
                  <a:t>بناءا</a:t>
                </a:r>
                <a:r>
                  <a:rPr lang="ar-SA" sz="3200" dirty="0">
                    <a:effectLst/>
                    <a:latin typeface="Calibri" panose="020F0502020204030204" pitchFamily="34" charset="0"/>
                    <a:ea typeface="Calibri" panose="020F0502020204030204" pitchFamily="34" charset="0"/>
                    <a:cs typeface="Simplified Arabic" panose="02010000000000000000" pitchFamily="2" charset="-78"/>
                  </a:rPr>
                  <a:t> علي </a:t>
                </a:r>
                <a:r>
                  <a:rPr lang="en-US" sz="3200" dirty="0">
                    <a:effectLst/>
                    <a:latin typeface="Calibri" panose="020F0502020204030204" pitchFamily="34" charset="0"/>
                    <a:ea typeface="Calibri" panose="020F0502020204030204" pitchFamily="34" charset="0"/>
                    <a:cs typeface="Simplified Arabic" panose="02010000000000000000" pitchFamily="2" charset="-78"/>
                  </a:rPr>
                  <a:t>q</a:t>
                </a:r>
                <a:r>
                  <a:rPr lang="ar-SA" sz="3200" dirty="0">
                    <a:effectLst/>
                    <a:latin typeface="Calibri" panose="020F0502020204030204" pitchFamily="34" charset="0"/>
                    <a:ea typeface="Calibri" panose="020F0502020204030204" pitchFamily="34" charset="0"/>
                    <a:cs typeface="Simplified Arabic" panose="02010000000000000000" pitchFamily="2" charset="-78"/>
                  </a:rPr>
                  <a:t> وتقاس بنسبة القيمة السوقية لرصيد راس المال وتكلفة إحلال راس المال الموجود، وتسمي بنسبة التقييم:</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r>
                  <a:rPr lang="en-US" sz="3200" dirty="0">
                    <a:effectLst/>
                    <a:latin typeface="Calibri" panose="020F0502020204030204" pitchFamily="34" charset="0"/>
                    <a:ea typeface="Calibri" panose="020F0502020204030204" pitchFamily="34" charset="0"/>
                    <a:cs typeface="Simplified Arabic" panose="02010000000000000000" pitchFamily="2" charset="-78"/>
                  </a:rPr>
                  <a:t>q=</a:t>
                </a:r>
                <a14:m>
                  <m:oMath xmlns:m="http://schemas.openxmlformats.org/officeDocument/2006/math">
                    <m:f>
                      <m:fPr>
                        <m:ctrlPr>
                          <a:rPr lang="en-US" sz="3400" b="1" i="1">
                            <a:effectLst/>
                            <a:latin typeface="Cambria Math" panose="02040503050406030204" pitchFamily="18" charset="0"/>
                            <a:cs typeface="Simplified Arabic" panose="02010000000000000000" pitchFamily="2" charset="-78"/>
                          </a:rPr>
                        </m:ctrlPr>
                      </m:fPr>
                      <m:num>
                        <m:r>
                          <a:rPr lang="ar-SA" sz="3400">
                            <a:effectLst/>
                            <a:latin typeface="Cambria Math" panose="02040503050406030204" pitchFamily="18" charset="0"/>
                            <a:ea typeface="Calibri" panose="020F0502020204030204" pitchFamily="34" charset="0"/>
                            <a:cs typeface="Simplified Arabic" panose="02010000000000000000" pitchFamily="2" charset="-78"/>
                          </a:rPr>
                          <m:t>الاسهم</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أسواق</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تحددها</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كما</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الاقتصاد</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في</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المتوفرة</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المال</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راس</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قيمة</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num>
                      <m:den>
                        <m:r>
                          <a:rPr lang="ar-SA" sz="3400">
                            <a:effectLst/>
                            <a:latin typeface="Cambria Math" panose="02040503050406030204" pitchFamily="18" charset="0"/>
                            <a:ea typeface="Calibri" panose="020F0502020204030204" pitchFamily="34" charset="0"/>
                            <a:cs typeface="Simplified Arabic" panose="02010000000000000000" pitchFamily="2" charset="-78"/>
                          </a:rPr>
                          <m:t>الراهن</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الوقت</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في</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حبازته</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جرت</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ما</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اذا</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المال</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راس</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r>
                          <a:rPr lang="ar-SA" sz="3400">
                            <a:effectLst/>
                            <a:latin typeface="Cambria Math" panose="02040503050406030204" pitchFamily="18" charset="0"/>
                            <a:ea typeface="Calibri" panose="020F0502020204030204" pitchFamily="34" charset="0"/>
                            <a:cs typeface="Simplified Arabic" panose="02010000000000000000" pitchFamily="2" charset="-78"/>
                          </a:rPr>
                          <m:t>سعر</m:t>
                        </m:r>
                        <m:r>
                          <a:rPr lang="ar-SA" sz="3400">
                            <a:effectLst/>
                            <a:latin typeface="Cambria Math" panose="02040503050406030204" pitchFamily="18" charset="0"/>
                            <a:ea typeface="Calibri" panose="020F0502020204030204" pitchFamily="34" charset="0"/>
                            <a:cs typeface="Simplified Arabic" panose="02010000000000000000" pitchFamily="2" charset="-78"/>
                          </a:rPr>
                          <m:t> </m:t>
                        </m:r>
                      </m:den>
                    </m:f>
                  </m:oMath>
                </a14:m>
                <a:endParaRPr lang="ar-SA" sz="3400" dirty="0"/>
              </a:p>
            </p:txBody>
          </p:sp>
        </mc:Choice>
        <mc:Fallback xmlns="">
          <p:sp>
            <p:nvSpPr>
              <p:cNvPr id="2" name="مستطيل 1"/>
              <p:cNvSpPr>
                <a:spLocks noRot="1" noChangeAspect="1" noMove="1" noResize="1" noEditPoints="1" noAdjustHandles="1" noChangeArrowheads="1" noChangeShapeType="1" noTextEdit="1"/>
              </p:cNvSpPr>
              <p:nvPr/>
            </p:nvSpPr>
            <p:spPr>
              <a:xfrm>
                <a:off x="0" y="-87086"/>
                <a:ext cx="12192000" cy="5882380"/>
              </a:xfrm>
              <a:prstGeom prst="rect">
                <a:avLst/>
              </a:prstGeom>
              <a:blipFill rotWithShape="0">
                <a:blip r:embed="rId2"/>
                <a:stretch>
                  <a:fillRect l="-2350" t="-1244" r="-1250"/>
                </a:stretch>
              </a:blipFill>
            </p:spPr>
            <p:txBody>
              <a:bodyPr/>
              <a:lstStyle/>
              <a:p>
                <a:r>
                  <a:rPr lang="ar-SA">
                    <a:noFill/>
                  </a:rPr>
                  <a:t> </a:t>
                </a:r>
              </a:p>
            </p:txBody>
          </p:sp>
        </mc:Fallback>
      </mc:AlternateContent>
    </p:spTree>
    <p:extLst>
      <p:ext uri="{BB962C8B-B14F-4D97-AF65-F5344CB8AC3E}">
        <p14:creationId xmlns:p14="http://schemas.microsoft.com/office/powerpoint/2010/main" val="2442527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471002"/>
          </a:xfrm>
          <a:prstGeom prst="rect">
            <a:avLst/>
          </a:prstGeom>
        </p:spPr>
        <p:txBody>
          <a:bodyPr wrap="square">
            <a:spAutoFit/>
          </a:bodyPr>
          <a:lstStyle/>
          <a:p>
            <a:pPr algn="r" rtl="1">
              <a:lnSpc>
                <a:spcPct val="120000"/>
              </a:lnSpc>
              <a:spcBef>
                <a:spcPts val="1200"/>
              </a:spcBef>
              <a:spcAft>
                <a:spcPts val="300"/>
              </a:spcAft>
            </a:pPr>
            <a:r>
              <a:rPr lang="ar-SA" sz="3000" b="1" dirty="0">
                <a:latin typeface="Simplified Arabic" panose="02010000000000000000" pitchFamily="2" charset="-78"/>
                <a:ea typeface="Times New Roman" panose="02020603050405020304" pitchFamily="18" charset="0"/>
                <a:cs typeface="Simplified Arabic" panose="02010000000000000000" pitchFamily="2" charset="-78"/>
              </a:rPr>
              <a:t>العوامل المشجعة على الاستثمار:</a:t>
            </a:r>
            <a:endParaRPr lang="en-US" sz="3000" dirty="0">
              <a:latin typeface="Calibri" panose="020F0502020204030204" pitchFamily="34" charset="0"/>
              <a:ea typeface="Calibri" panose="020F0502020204030204" pitchFamily="34" charset="0"/>
              <a:cs typeface="Arial" panose="020B0604020202020204" pitchFamily="34" charset="0"/>
            </a:endParaRPr>
          </a:p>
          <a:p>
            <a:pPr algn="r" rtl="1">
              <a:lnSpc>
                <a:spcPct val="120000"/>
              </a:lnSpc>
              <a:spcBef>
                <a:spcPts val="1200"/>
              </a:spcBef>
              <a:spcAft>
                <a:spcPts val="300"/>
              </a:spcAft>
            </a:pPr>
            <a:r>
              <a:rPr lang="ar-SA" sz="3000" b="1" dirty="0">
                <a:latin typeface="Simplified Arabic" panose="02010000000000000000" pitchFamily="2" charset="-78"/>
                <a:ea typeface="Times New Roman" panose="02020603050405020304" pitchFamily="18" charset="0"/>
                <a:cs typeface="Simplified Arabic" panose="02010000000000000000" pitchFamily="2" charset="-78"/>
              </a:rPr>
              <a:t>	تتمثل اهم العوامل التي تشجع الاستثمار </a:t>
            </a:r>
            <a:r>
              <a:rPr lang="ar-SA" sz="3000" b="1" dirty="0" smtClean="0">
                <a:latin typeface="Simplified Arabic" panose="02010000000000000000" pitchFamily="2" charset="-78"/>
                <a:ea typeface="Times New Roman" panose="02020603050405020304" pitchFamily="18" charset="0"/>
                <a:cs typeface="Simplified Arabic" panose="02010000000000000000" pitchFamily="2" charset="-78"/>
              </a:rPr>
              <a:t>فيما يلي</a:t>
            </a:r>
            <a:r>
              <a:rPr lang="ar-SA" sz="3000" b="1" dirty="0">
                <a:latin typeface="Simplified Arabic" panose="02010000000000000000" pitchFamily="2" charset="-78"/>
                <a:ea typeface="Times New Roman" panose="02020603050405020304" pitchFamily="18" charset="0"/>
                <a:cs typeface="Simplified Arabic" panose="02010000000000000000" pitchFamily="2" charset="-78"/>
              </a:rPr>
              <a:t>:</a:t>
            </a:r>
            <a:endParaRPr lang="en-US" sz="3000" dirty="0">
              <a:latin typeface="Calibri" panose="020F0502020204030204" pitchFamily="34" charset="0"/>
              <a:ea typeface="Calibri" panose="020F0502020204030204" pitchFamily="34" charset="0"/>
              <a:cs typeface="Arial" panose="020B0604020202020204" pitchFamily="34" charset="0"/>
            </a:endParaRPr>
          </a:p>
          <a:p>
            <a:pPr indent="226695" algn="r" rtl="1">
              <a:lnSpc>
                <a:spcPct val="120000"/>
              </a:lnSpc>
              <a:spcBef>
                <a:spcPts val="600"/>
              </a:spcBef>
              <a:spcAft>
                <a:spcPts val="600"/>
              </a:spcAft>
            </a:pPr>
            <a:r>
              <a:rPr lang="ar-SA" sz="3000" dirty="0">
                <a:latin typeface="Simplified Arabic" panose="02010000000000000000" pitchFamily="2" charset="-78"/>
                <a:ea typeface="Times New Roman" panose="02020603050405020304" pitchFamily="18" charset="0"/>
                <a:cs typeface="Simplified Arabic" panose="02010000000000000000" pitchFamily="2" charset="-78"/>
              </a:rPr>
              <a:t>أولاً: السياسة الاقتصادية الملائمة: يجب أن تتسم بالوضوح والاستقرار، وأن تنسجم القوانين والتشريعات معها ويكون هناك إمكانية لتطبيق هذه السياسة، فالسياسة يجب أن تتوافق مع مجموعة من القوانين المساعدة على تنفيذها، والقوانين يجب أن تكون ضمن إطار محدد من السياسة الشاملة. إن الاستثمار يحتاج إلى سياسة ملائمة تعطي الحرية، ضمن</a:t>
            </a:r>
            <a:r>
              <a:rPr lang="ar-SA" sz="3000" dirty="0">
                <a:latin typeface="Calibri" panose="020F0502020204030204" pitchFamily="34" charset="0"/>
                <a:ea typeface="Times New Roman" panose="02020603050405020304" pitchFamily="18" charset="0"/>
                <a:cs typeface="Arial" panose="020B0604020202020204" pitchFamily="34" charset="0"/>
              </a:rPr>
              <a:t> </a:t>
            </a:r>
            <a:r>
              <a:rPr lang="ar-SA" sz="3000" dirty="0">
                <a:latin typeface="Simplified Arabic" panose="02010000000000000000" pitchFamily="2" charset="-78"/>
                <a:ea typeface="Times New Roman" panose="02020603050405020304" pitchFamily="18" charset="0"/>
                <a:cs typeface="Simplified Arabic" panose="02010000000000000000" pitchFamily="2" charset="-78"/>
              </a:rPr>
              <a:t>إطار الأهداف العامة، للقطاع الخاص في الاستيراد والتصدير وتحويل الأموال والتوسع في المشاريع، ويجب أن تكون مستقرة، ومحددة، وشاملة. وهذا يعني ان تشجيع الاستثمار لا يتحقق في قانون، وان احتوى الكثير من المزايا والاعفاءات والاستثناءات، بل يتحقق نتيجة جملة من السياسات الاقتصادية المتوافقة التي توفر مستلزمات الإنتاج بأسعار منافسة من ناحية، وتؤمن السوق والطلب الفعال لتصريف المنتجات من ناحية أخرى. وهذا من الممكن ان يتوقف على:</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0753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0629" y="249668"/>
            <a:ext cx="11916227" cy="5256824"/>
          </a:xfrm>
          <a:prstGeom prst="rect">
            <a:avLst/>
          </a:prstGeom>
        </p:spPr>
        <p:txBody>
          <a:bodyPr wrap="square">
            <a:spAutoFit/>
          </a:bodyPr>
          <a:lstStyle/>
          <a:p>
            <a:pPr marL="342900" lvl="0" indent="-342900" algn="r" rtl="1">
              <a:lnSpc>
                <a:spcPct val="120000"/>
              </a:lnSpc>
              <a:spcBef>
                <a:spcPts val="600"/>
              </a:spcBef>
              <a:spcAft>
                <a:spcPts val="600"/>
              </a:spcAft>
              <a:buFont typeface="Symbol" panose="05050102010706020507" pitchFamily="18" charset="2"/>
              <a:buChar char=""/>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اعادة توزيع الدخل وزيادة حصة الرواتب والاجور.</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Bef>
                <a:spcPts val="600"/>
              </a:spcBef>
              <a:spcAft>
                <a:spcPts val="600"/>
              </a:spcAft>
              <a:buFont typeface="Symbol" panose="05050102010706020507" pitchFamily="18" charset="2"/>
              <a:buChar char=""/>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تشجيع التصدير وازالة كافة العقبات من امامه.</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20000"/>
              </a:lnSpc>
              <a:spcBef>
                <a:spcPts val="600"/>
              </a:spcBef>
              <a:spcAft>
                <a:spcPts val="600"/>
              </a:spcAft>
              <a:buFont typeface="Symbol" panose="05050102010706020507" pitchFamily="18" charset="2"/>
              <a:buChar char=""/>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تطوير اجراءات التسليف وتنشيط المصرف الصناعي، وتخفيض سعر الفائدة على القروض المقدمة للصناعيين، بشكل يساعد على تخفيض تكاليف الإنتاج ويسمح للمنتجات بالمنافسة الخارجية.</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226695" algn="r" rtl="1">
              <a:lnSpc>
                <a:spcPct val="120000"/>
              </a:lnSpc>
              <a:spcBef>
                <a:spcPts val="600"/>
              </a:spcBef>
              <a:spcAft>
                <a:spcPts val="600"/>
              </a:spcAft>
            </a:pPr>
            <a:r>
              <a:rPr lang="ar-SA" sz="3200" dirty="0">
                <a:latin typeface="Simplified Arabic" panose="02010000000000000000" pitchFamily="2" charset="-78"/>
                <a:ea typeface="Times New Roman" panose="02020603050405020304" pitchFamily="18" charset="0"/>
                <a:cs typeface="Simplified Arabic" panose="02010000000000000000" pitchFamily="2" charset="-78"/>
              </a:rPr>
              <a:t>ومن الجدير بالإشارة كذلك إلى ان الظروف الاقتصادية الخارجية لها دورها في الاستثمار الداخلي مثل اسعار الفائدة العالمية، الأخرى. ومعدل الارباح، وظروف الاستثمار من حيث حرية خروج راس المال ونقل الملكية في الدول</a:t>
            </a:r>
            <a:r>
              <a:rPr lang="ar-SA" sz="3200" dirty="0" smtClean="0">
                <a:latin typeface="Simplified Arabic" panose="02010000000000000000" pitchFamily="2" charset="-78"/>
                <a:ea typeface="Times New Roman" panose="02020603050405020304" pitchFamily="18" charset="0"/>
                <a:cs typeface="Simplified Arabic" panose="020100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4695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30811"/>
            <a:ext cx="12192000" cy="6047809"/>
          </a:xfrm>
          <a:prstGeom prst="rect">
            <a:avLst/>
          </a:prstGeom>
        </p:spPr>
        <p:txBody>
          <a:bodyPr wrap="square">
            <a:spAutoFit/>
          </a:bodyPr>
          <a:lstStyle/>
          <a:p>
            <a:pPr indent="226695" algn="r" rtl="1">
              <a:lnSpc>
                <a:spcPct val="120000"/>
              </a:lnSpc>
              <a:spcBef>
                <a:spcPts val="600"/>
              </a:spcBef>
              <a:spcAft>
                <a:spcPts val="600"/>
              </a:spcAft>
            </a:pPr>
            <a:r>
              <a:rPr lang="ar-SA" sz="3600" dirty="0">
                <a:latin typeface="Simplified Arabic" panose="02010000000000000000" pitchFamily="2" charset="-78"/>
                <a:ea typeface="Times New Roman" panose="02020603050405020304" pitchFamily="18" charset="0"/>
                <a:cs typeface="Simplified Arabic" panose="02010000000000000000" pitchFamily="2" charset="-78"/>
              </a:rPr>
              <a:t>ثانياً: البنية التحتية اللازمة للاستثمار وخصوصاً المناطق الصناعية الملائمة من حيث توفر الكهرباء والماء والمواصلات والاتصالات، بدرجة أفضل إن لم تكون مساوية لأغلب دول العالم. نظرية التنمية الاقتصادية تشير إلى ضرورة توفر حد أدنى من هذه البنية ووضعها تحت تصرف المستثمرين بأسعار معتدلة لكي تستطيع الاستثمارات المنتجة مباشرة الإنتاج بتكاليف منافسة. ويندرج ضمن البنية التحتية ضرورة توفر الكفاءات والعناصر الفنية، والمصارف الخاصة، وأسواق الأسهم والأوراق المالية. ومن المهم أن تكون أسعار عناصر الإنتاج من كهرباء ومياه واتصالات وإيجارات وقيمة أراضي قليلة بحيث تشجع المستثمرين وتوفر في تكاليف الاستثمار</a:t>
            </a:r>
            <a:endParaRPr lang="en-US" sz="3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09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TotalTime>
  <Words>808</Words>
  <Application>Microsoft Office PowerPoint</Application>
  <PresentationFormat>ملء الشاشة</PresentationFormat>
  <Paragraphs>36</Paragraphs>
  <Slides>10</Slides>
  <Notes>1</Notes>
  <HiddenSlides>0</HiddenSlides>
  <MMClips>0</MMClips>
  <ScaleCrop>false</ScaleCrop>
  <HeadingPairs>
    <vt:vector size="8" baseType="variant">
      <vt:variant>
        <vt:lpstr>الخطوط المستخدمة</vt:lpstr>
      </vt:variant>
      <vt:variant>
        <vt:i4>9</vt:i4>
      </vt:variant>
      <vt:variant>
        <vt:lpstr>نسق</vt:lpstr>
      </vt:variant>
      <vt:variant>
        <vt:i4>1</vt:i4>
      </vt:variant>
      <vt:variant>
        <vt:lpstr>خوادم OLE مضمنة</vt:lpstr>
      </vt:variant>
      <vt:variant>
        <vt:i4>1</vt:i4>
      </vt:variant>
      <vt:variant>
        <vt:lpstr>عناوين الشرائح</vt:lpstr>
      </vt:variant>
      <vt:variant>
        <vt:i4>10</vt:i4>
      </vt:variant>
    </vt:vector>
  </HeadingPairs>
  <TitlesOfParts>
    <vt:vector size="21" baseType="lpstr">
      <vt:lpstr>Arial</vt:lpstr>
      <vt:lpstr>Calibri</vt:lpstr>
      <vt:lpstr>Cambria Math</vt:lpstr>
      <vt:lpstr>Century Gothic</vt:lpstr>
      <vt:lpstr>Simplified Arabic</vt:lpstr>
      <vt:lpstr>Symbol</vt:lpstr>
      <vt:lpstr>Tahoma</vt:lpstr>
      <vt:lpstr>Times New Roman</vt:lpstr>
      <vt:lpstr>Wingdings 3</vt:lpstr>
      <vt:lpstr>شريحة</vt:lpstr>
      <vt:lpstr>معادلة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2</cp:revision>
  <dcterms:created xsi:type="dcterms:W3CDTF">2020-03-22T20:36:24Z</dcterms:created>
  <dcterms:modified xsi:type="dcterms:W3CDTF">2020-03-30T11:36:01Z</dcterms:modified>
</cp:coreProperties>
</file>