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75" r:id="rId9"/>
    <p:sldId id="271" r:id="rId10"/>
    <p:sldId id="260" r:id="rId11"/>
    <p:sldId id="261" r:id="rId12"/>
    <p:sldId id="262" r:id="rId13"/>
    <p:sldId id="263" r:id="rId14"/>
    <p:sldId id="264" r:id="rId15"/>
    <p:sldId id="269" r:id="rId16"/>
    <p:sldId id="270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60210E-B8AE-4E99-B7AC-D496D8289B78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2A863C-1C6B-4D07-A693-2AE7DCC13D33}" type="slidenum">
              <a:rPr lang="ar-EG" smtClean="0"/>
              <a:t>‹#›</a:t>
            </a:fld>
            <a:endParaRPr lang="ar-EG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i="1" dirty="0" smtClean="0">
                <a:latin typeface="Palatino Linotype" pitchFamily="18" charset="0"/>
              </a:rPr>
              <a:t>Strategic Management Course</a:t>
            </a:r>
            <a:br>
              <a:rPr lang="en-US" sz="4000" b="1" i="1" dirty="0" smtClean="0">
                <a:latin typeface="Palatino Linotype" pitchFamily="18" charset="0"/>
              </a:rPr>
            </a:br>
            <a:r>
              <a:rPr lang="en-US" sz="4000" b="1" i="1" dirty="0" smtClean="0">
                <a:latin typeface="Palatino Linotype" pitchFamily="18" charset="0"/>
              </a:rPr>
              <a:t>Fourth year, Week8, Lecture8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2239144"/>
          </a:xfrm>
        </p:spPr>
        <p:txBody>
          <a:bodyPr>
            <a:normAutofit/>
          </a:bodyPr>
          <a:lstStyle/>
          <a:p>
            <a:pPr algn="r"/>
            <a:r>
              <a:rPr lang="en-US" sz="3600" b="1" i="1" dirty="0" smtClean="0">
                <a:solidFill>
                  <a:srgbClr val="002060"/>
                </a:solidFill>
                <a:latin typeface="Palatino Linotype" pitchFamily="18" charset="0"/>
              </a:rPr>
              <a:t>Dr</a:t>
            </a:r>
            <a:r>
              <a:rPr lang="en-US" sz="3600" b="1" i="1" dirty="0" smtClean="0">
                <a:solidFill>
                  <a:srgbClr val="002060"/>
                </a:solidFill>
                <a:latin typeface="Palatino Linotype" pitchFamily="18" charset="0"/>
              </a:rPr>
              <a:t>/ Sally </a:t>
            </a:r>
            <a:r>
              <a:rPr lang="en-US" sz="3600" b="1" i="1" dirty="0" smtClean="0">
                <a:solidFill>
                  <a:srgbClr val="002060"/>
                </a:solidFill>
                <a:latin typeface="Palatino Linotype" pitchFamily="18" charset="0"/>
              </a:rPr>
              <a:t>Amer</a:t>
            </a:r>
            <a:endParaRPr lang="en-US" sz="3600" b="1" i="1" dirty="0" smtClean="0">
              <a:solidFill>
                <a:srgbClr val="002060"/>
              </a:solidFill>
              <a:latin typeface="Palatino Linotype" pitchFamily="18" charset="0"/>
            </a:endParaRPr>
          </a:p>
          <a:p>
            <a:pPr algn="r"/>
            <a:r>
              <a:rPr lang="en-US" sz="3600" b="1" i="1" dirty="0" smtClean="0">
                <a:solidFill>
                  <a:srgbClr val="002060"/>
                </a:solidFill>
                <a:latin typeface="Palatino Linotype" pitchFamily="18" charset="0"/>
              </a:rPr>
              <a:t>1/4/2020</a:t>
            </a:r>
            <a:endParaRPr lang="ar-EG" sz="3600" b="1" i="1" dirty="0">
              <a:solidFill>
                <a:srgbClr val="00206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0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i="1" dirty="0" smtClean="0"/>
              <a:t>Choose the correct answer</a:t>
            </a:r>
            <a:endParaRPr lang="ar-EG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Low" rtl="0">
              <a:buAutoNum type="arabicParenR"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Deciding what new business to enter is an example of …………..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Strategy implementation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Strategy Formulation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Strategy evaluation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2) ……………often is called the “action stage” of strategic management.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A) Strategy implementation</a:t>
            </a:r>
          </a:p>
          <a:p>
            <a:pPr marL="0" indent="0" algn="justLow" rtl="0">
              <a:buNone/>
            </a:pPr>
            <a:r>
              <a:rPr lang="en-US" dirty="0" smtClean="0"/>
              <a:t>B) Strategy Formulation</a:t>
            </a:r>
          </a:p>
          <a:p>
            <a:pPr marL="0" indent="0" algn="justLow" rtl="0">
              <a:buNone/>
            </a:pPr>
            <a:r>
              <a:rPr lang="en-US" dirty="0" smtClean="0"/>
              <a:t>C) Strategy evaluation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marL="514350" indent="-514350" algn="justLow" rtl="0">
              <a:buAutoNum type="alphaUcParenR"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812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3) Creating an effective organizational structure is an example of……..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A) Strategy implementation</a:t>
            </a:r>
          </a:p>
          <a:p>
            <a:pPr marL="0" indent="0" algn="justLow" rtl="0">
              <a:buNone/>
            </a:pPr>
            <a:r>
              <a:rPr lang="en-US" dirty="0" smtClean="0"/>
              <a:t>B) Strategy Formulation</a:t>
            </a:r>
          </a:p>
          <a:p>
            <a:pPr marL="0" indent="0" algn="justLow" rtl="0">
              <a:buNone/>
            </a:pPr>
            <a:r>
              <a:rPr lang="en-US" dirty="0" smtClean="0"/>
              <a:t>C) Strategy evaluation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4) ………….is the primary means for obtaining this information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Palatino Linotype" pitchFamily="18" charset="0"/>
              </a:rPr>
              <a:t>A) Strategy implementation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Palatino Linotype" pitchFamily="18" charset="0"/>
              </a:rPr>
              <a:t>B) Strategy Formulation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  <a:latin typeface="Palatino Linotype" pitchFamily="18" charset="0"/>
              </a:rPr>
              <a:t>C) Strategy evaluation</a:t>
            </a:r>
          </a:p>
          <a:p>
            <a:pPr marL="0" indent="0" algn="justLow" rtl="0">
              <a:buNone/>
            </a:pPr>
            <a:endParaRPr lang="en-US" b="1" i="1" dirty="0" smtClean="0">
              <a:solidFill>
                <a:srgbClr val="002060"/>
              </a:solidFill>
              <a:latin typeface="Palatino Linotype" pitchFamily="18" charset="0"/>
            </a:endParaRP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84486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5) …………..is a competitive advantage that lasts for a very short period of time.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latin typeface="Palatino Linotype" pitchFamily="18" charset="0"/>
              </a:rPr>
              <a:t>Sustained competitive advantage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solidFill>
                  <a:srgbClr val="FF0000"/>
                </a:solidFill>
                <a:latin typeface="Palatino Linotype" pitchFamily="18" charset="0"/>
              </a:rPr>
              <a:t>Temporary competitive advantage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latin typeface="Palatino Linotype" pitchFamily="18" charset="0"/>
              </a:rPr>
              <a:t>Parity competitive advantage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6) …………. is any individual, group, or organization outside a firm that seeks to reduce the level of that firm’s performance. 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latin typeface="Palatino Linotype" pitchFamily="18" charset="0"/>
              </a:rPr>
              <a:t>Opportunity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solidFill>
                  <a:srgbClr val="FF0000"/>
                </a:solidFill>
                <a:latin typeface="Palatino Linotype" pitchFamily="18" charset="0"/>
              </a:rPr>
              <a:t>Threat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latin typeface="Palatino Linotype" pitchFamily="18" charset="0"/>
              </a:rPr>
              <a:t>Weakness</a:t>
            </a:r>
          </a:p>
          <a:p>
            <a:pPr marL="514350" indent="-514350" algn="justLow" rtl="0">
              <a:buAutoNum type="alphaUcParenR"/>
            </a:pPr>
            <a:r>
              <a:rPr lang="en-US" i="1" dirty="0" smtClean="0">
                <a:latin typeface="Palatino Linotype" pitchFamily="18" charset="0"/>
              </a:rPr>
              <a:t>Strength</a:t>
            </a:r>
          </a:p>
          <a:p>
            <a:pPr marL="0" indent="0" algn="justLow" rtl="0">
              <a:buNone/>
            </a:pPr>
            <a:endParaRPr lang="ar-EG" i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69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7) If the cost of entry into an industry is greater than the potential profits a new competitor could obtain by entering, So the new competitors consider as…….</a:t>
            </a:r>
          </a:p>
          <a:p>
            <a:pPr marL="0" indent="0" algn="justLow" rtl="0">
              <a:buNone/>
            </a:pPr>
            <a:r>
              <a:rPr lang="en-US" dirty="0" smtClean="0"/>
              <a:t>A) Threat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B) Not a threat</a:t>
            </a:r>
          </a:p>
          <a:p>
            <a:pPr marL="0" indent="0" algn="justLow" rtl="0">
              <a:buNone/>
            </a:pPr>
            <a:r>
              <a:rPr lang="en-US" dirty="0" smtClean="0"/>
              <a:t>C) Strength</a:t>
            </a:r>
          </a:p>
          <a:p>
            <a:pPr marL="0" indent="0" algn="justLow" rtl="0">
              <a:buNone/>
            </a:pPr>
            <a:r>
              <a:rPr lang="en-US" dirty="0" smtClean="0"/>
              <a:t>D) weakness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8) If the cost of entry into an industry is lower than the potential profits a new competitor could achieve by entering a …………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Competitive advantage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Competitive parity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Competitive Disadvantage </a:t>
            </a:r>
          </a:p>
          <a:p>
            <a:pPr algn="justLow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72488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9) Which of the following represents an example of monopolistic competition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Stock market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Shampoo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Home mail delivery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10) If the company has the ability to differentiate their products rather than other competitors, this represents a….…… for the company and a …….for other competitors.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Threat, opportunity.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Strength, threat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Threat, Weakness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Opportunity, threat</a:t>
            </a:r>
          </a:p>
          <a:p>
            <a:pPr marL="514350" indent="-514350" algn="justLow" rtl="0">
              <a:buAutoNum type="alphaUcParenR"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7516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11) The development of new technologies and products occurs at the………</a:t>
            </a:r>
          </a:p>
          <a:p>
            <a:pPr marL="514350" indent="-514350" algn="justLow" rtl="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Emerging industry</a:t>
            </a:r>
          </a:p>
          <a:p>
            <a:pPr marL="514350" indent="-514350" algn="justLow" rtl="0">
              <a:buAutoNum type="alphaLcParenR"/>
            </a:pPr>
            <a:r>
              <a:rPr lang="en-US" dirty="0" smtClean="0"/>
              <a:t>Mature industry</a:t>
            </a:r>
          </a:p>
          <a:p>
            <a:pPr marL="514350" indent="-514350" algn="justLow" rtl="0">
              <a:buAutoNum type="alphaLcParenR"/>
            </a:pPr>
            <a:r>
              <a:rPr lang="en-US" dirty="0" smtClean="0"/>
              <a:t>Declining industry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12) Deemphasizing competitors’ product lines occurs at the ………</a:t>
            </a:r>
          </a:p>
          <a:p>
            <a:pPr marL="0" indent="0" algn="justLow" rtl="0">
              <a:buNone/>
            </a:pPr>
            <a:r>
              <a:rPr lang="en-US" dirty="0" smtClean="0"/>
              <a:t>A) Emerging industry</a:t>
            </a:r>
          </a:p>
          <a:p>
            <a:pPr marL="0" indent="0" algn="justLow" rtl="0">
              <a:buNone/>
            </a:pPr>
            <a:r>
              <a:rPr lang="en-US" dirty="0" smtClean="0"/>
              <a:t>B) Mature industry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C) Declining industry</a:t>
            </a:r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53634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13) Firms can implement a ……… strategy by reducing the range of products they sell, reducing their distribution network.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Leadership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Harvest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Niche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14) If the company has valuable recourses and capabilities, this can be considered as……..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Opportunities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Threat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Weakness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Strength </a:t>
            </a:r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04065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15) If a particular resource or capability is controlled by numerous competing firms, then that resource is considered as a source of……..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Competitive advantage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Competitive disadvantage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Competitive parity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16) If the firm has valuable resources not rare and not costly to imitate, in this case the firm can achieve……….</a:t>
            </a:r>
          </a:p>
          <a:p>
            <a:pPr marL="0" indent="0" algn="justLow" rtl="0">
              <a:buNone/>
            </a:pPr>
            <a:r>
              <a:rPr lang="en-US" dirty="0" smtClean="0"/>
              <a:t>A) Competitive advantage</a:t>
            </a:r>
          </a:p>
          <a:p>
            <a:pPr marL="0" indent="0" algn="justLow" rtl="0">
              <a:buNone/>
            </a:pPr>
            <a:r>
              <a:rPr lang="en-US" dirty="0" smtClean="0"/>
              <a:t>B) Competitive disadvantage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C) Competitive parity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69692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17) If a resource or capability is valuable but not rare, exploitation of this resource</a:t>
            </a:r>
            <a:r>
              <a:rPr lang="en-US" b="1" i="1" dirty="0">
                <a:solidFill>
                  <a:srgbClr val="002060"/>
                </a:solidFill>
                <a:latin typeface="Palatino Linotype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in conceiving and implementing strategies will generate………..</a:t>
            </a:r>
          </a:p>
          <a:p>
            <a:pPr marL="514350" indent="-514350" algn="l" rtl="0">
              <a:buAutoNum type="alphaUcParenR"/>
            </a:pPr>
            <a:r>
              <a:rPr lang="en-US" dirty="0" smtClean="0"/>
              <a:t>Competitive advantage</a:t>
            </a:r>
          </a:p>
          <a:p>
            <a:pPr marL="514350" indent="-514350" algn="l" rtl="0">
              <a:buAutoNum type="alphaUcParenR"/>
            </a:pPr>
            <a:r>
              <a:rPr lang="en-US" dirty="0" smtClean="0"/>
              <a:t>Competitive disadvantage</a:t>
            </a:r>
          </a:p>
          <a:p>
            <a:pPr marL="514350" indent="-514350" algn="l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 Competitive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parity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18) ……………. is a firm’s theory of how to gain competitive advantage by operating in several businesses simultaneously. </a:t>
            </a:r>
          </a:p>
          <a:p>
            <a:pPr marL="514350" indent="-514350" algn="justLow" rtl="0">
              <a:buAutoNum type="alphaUcParenR"/>
            </a:pPr>
            <a:r>
              <a:rPr lang="en-US" b="1" i="1" dirty="0" smtClean="0">
                <a:latin typeface="Palatino Linotype" pitchFamily="18" charset="0"/>
              </a:rPr>
              <a:t>Business-level strategy</a:t>
            </a:r>
          </a:p>
          <a:p>
            <a:pPr marL="514350" indent="-514350" algn="justLow" rtl="0">
              <a:buAutoNum type="alphaUcParenR"/>
            </a:pPr>
            <a:r>
              <a:rPr lang="en-US" b="1" i="1" dirty="0" smtClean="0">
                <a:latin typeface="Palatino Linotype" pitchFamily="18" charset="0"/>
              </a:rPr>
              <a:t>Cost leadership</a:t>
            </a:r>
          </a:p>
          <a:p>
            <a:pPr marL="514350" indent="-514350" algn="justLow" rtl="0">
              <a:buAutoNum type="alphaUcParenR"/>
            </a:pPr>
            <a:r>
              <a:rPr lang="en-US" b="1" i="1" dirty="0" smtClean="0">
                <a:solidFill>
                  <a:srgbClr val="FF0000"/>
                </a:solidFill>
                <a:latin typeface="Palatino Linotype" pitchFamily="18" charset="0"/>
              </a:rPr>
              <a:t>Corporate-level strategy</a:t>
            </a:r>
            <a:endParaRPr lang="ar-EG" b="1" i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31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19) When a firm operates in multiple geographic simultaneously, it is said to be implementing a………….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product diversification strategy. 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geographic market diversification strategy. 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product-market diversification strategy.</a:t>
            </a:r>
          </a:p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20) When a firm engages in an ……… when it purchases a second firm.</a:t>
            </a:r>
          </a:p>
          <a:p>
            <a:pPr marL="514350" indent="-514350" algn="justLow" rtl="0">
              <a:buAutoNum type="alphaUcParenR"/>
            </a:pPr>
            <a:r>
              <a:rPr lang="en-US" dirty="0" smtClean="0">
                <a:solidFill>
                  <a:srgbClr val="FF0000"/>
                </a:solidFill>
              </a:rPr>
              <a:t>Acquisition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Mergers</a:t>
            </a:r>
          </a:p>
          <a:p>
            <a:pPr marL="514350" indent="-514350" algn="justLow" rtl="0">
              <a:buAutoNum type="alphaUcParenR"/>
            </a:pPr>
            <a:r>
              <a:rPr lang="en-US" dirty="0" smtClean="0"/>
              <a:t>Strategic Alliances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1611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0"/>
            <a:r>
              <a:rPr lang="en-US" dirty="0" smtClean="0"/>
              <a:t>Chapter 1: What Is Strategy and the Strategic Management Process?</a:t>
            </a:r>
          </a:p>
          <a:p>
            <a:pPr algn="justLow" rtl="0"/>
            <a:r>
              <a:rPr lang="en-US" dirty="0" smtClean="0"/>
              <a:t>Chapter 2: Evaluating a Firm’s External Environment</a:t>
            </a:r>
          </a:p>
          <a:p>
            <a:pPr algn="justLow" rtl="0"/>
            <a:r>
              <a:rPr lang="en-US" dirty="0" smtClean="0"/>
              <a:t>Chapter 3: Evaluating a Firm’s Internal Environment. </a:t>
            </a:r>
          </a:p>
          <a:p>
            <a:pPr algn="justLow" rtl="0"/>
            <a:r>
              <a:rPr lang="en-US" dirty="0" smtClean="0"/>
              <a:t>Chapter 4: Types of Strategies.</a:t>
            </a:r>
          </a:p>
          <a:p>
            <a:pPr algn="justLow" rtl="0"/>
            <a:endParaRPr lang="en-US" dirty="0"/>
          </a:p>
          <a:p>
            <a:pPr algn="justLow" rtl="0"/>
            <a:r>
              <a:rPr lang="en-US" dirty="0"/>
              <a:t>Barney, J. B., &amp; </a:t>
            </a:r>
            <a:r>
              <a:rPr lang="en-US" dirty="0" err="1"/>
              <a:t>Hesterly</a:t>
            </a:r>
            <a:r>
              <a:rPr lang="en-US" dirty="0"/>
              <a:t>, W. S. (2015). Strategic management and competitive advantage: Concepts and cases (5. ed., global </a:t>
            </a:r>
            <a:r>
              <a:rPr lang="en-US" dirty="0" err="1"/>
              <a:t>ed</a:t>
            </a:r>
            <a:r>
              <a:rPr lang="en-US" dirty="0"/>
              <a:t>). Pearson. </a:t>
            </a: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algn="justLow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54935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justLow" rtl="0">
              <a:buNone/>
            </a:pPr>
            <a:r>
              <a:rPr lang="en-US" b="1" i="1" dirty="0" smtClean="0">
                <a:solidFill>
                  <a:srgbClr val="002060"/>
                </a:solidFill>
                <a:latin typeface="Palatino Linotype" pitchFamily="18" charset="0"/>
              </a:rPr>
              <a:t>21) When, one firm purchases some percentage of a second firm’s assets while the second firm simultaneously purchases some percentage of the first firm’s assets, this represents a……….</a:t>
            </a:r>
          </a:p>
          <a:p>
            <a:pPr marL="0" indent="0" algn="justLow" rtl="0">
              <a:buNone/>
            </a:pPr>
            <a:r>
              <a:rPr lang="en-US" dirty="0" smtClean="0"/>
              <a:t>A) Acquisition</a:t>
            </a:r>
          </a:p>
          <a:p>
            <a:pPr marL="0" indent="0" algn="justLow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B) Mergers</a:t>
            </a:r>
          </a:p>
          <a:p>
            <a:pPr marL="0" indent="0" algn="justLow" rtl="0">
              <a:buNone/>
            </a:pPr>
            <a:r>
              <a:rPr lang="en-US" dirty="0" smtClean="0"/>
              <a:t>C) Strategic Alliances</a:t>
            </a:r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821949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rgbClr val="002060"/>
                </a:solidFill>
                <a:latin typeface="Palatino Linotype" pitchFamily="18" charset="0"/>
              </a:rPr>
              <a:t>Thanks</a:t>
            </a:r>
            <a:endParaRPr lang="ar-EG" sz="4400" b="1" i="1" dirty="0">
              <a:solidFill>
                <a:srgbClr val="00206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1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0"/>
            <a:r>
              <a:rPr lang="en-US" dirty="0" smtClean="0"/>
              <a:t>Chapter 1: Strategic Management Essentials Chapter 5: Chapter 5: Organizational analysis and competitive advantage 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r>
              <a:rPr lang="en-US" dirty="0"/>
              <a:t>David, F. R., &amp; David, F. R. (2017). Strategic management: A competitive advantage approach (Sixteenth edition). Pearson. </a:t>
            </a:r>
            <a:endParaRPr lang="en-US" dirty="0" smtClean="0"/>
          </a:p>
          <a:p>
            <a:pPr algn="justLow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8417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rtl="0">
              <a:buNone/>
            </a:pPr>
            <a:endParaRPr lang="en-US" dirty="0" smtClean="0"/>
          </a:p>
          <a:p>
            <a:pPr marL="514350" indent="-514350" algn="justLow" rtl="0">
              <a:buAutoNum type="arabicParenR"/>
            </a:pPr>
            <a:r>
              <a:rPr lang="en-US" dirty="0" smtClean="0"/>
              <a:t>Strategies are the means by which annual objectives will be achieved ( F )</a:t>
            </a:r>
          </a:p>
          <a:p>
            <a:pPr marL="514350" indent="-514350" algn="justLow" rtl="0">
              <a:buAutoNum type="arabicParenR"/>
            </a:pPr>
            <a:r>
              <a:rPr lang="en-US" dirty="0" smtClean="0"/>
              <a:t>Strategists should take into consideration both the internal and external factors that face the organization ( T ).</a:t>
            </a:r>
          </a:p>
          <a:p>
            <a:pPr marL="514350" indent="-514350" algn="justLow" rtl="0">
              <a:buAutoNum type="arabicParenR"/>
            </a:pPr>
            <a:r>
              <a:rPr lang="en-US" dirty="0" smtClean="0"/>
              <a:t>There is no difference between both strategic management and strategic planning ( F ).</a:t>
            </a:r>
          </a:p>
          <a:p>
            <a:pPr marL="514350" indent="-514350" algn="justLow" rtl="0">
              <a:buAutoNum type="arabicParenR"/>
            </a:pPr>
            <a:r>
              <a:rPr lang="en-US" dirty="0" smtClean="0"/>
              <a:t>Developing a mission statement represent a first step in strategic planning ( T ).</a:t>
            </a:r>
          </a:p>
          <a:p>
            <a:pPr marL="514350" indent="-514350" algn="justLow" rtl="0">
              <a:buAutoNum type="arabicParenR"/>
            </a:pPr>
            <a:endParaRPr lang="en-US" dirty="0" smtClean="0"/>
          </a:p>
          <a:p>
            <a:pPr marL="514350" indent="-514350" algn="justLow" rtl="0">
              <a:buAutoNum type="arabicParenR"/>
            </a:pPr>
            <a:endParaRPr lang="en-US" dirty="0" smtClean="0"/>
          </a:p>
          <a:p>
            <a:pPr marL="514350" indent="-514350" algn="justLow" rtl="0">
              <a:buAutoNum type="arabicParenR"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28184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justLow" rtl="0">
              <a:buNone/>
            </a:pPr>
            <a:r>
              <a:rPr lang="en-US" dirty="0" smtClean="0"/>
              <a:t>5) Long-term objectives are particularly important in strategy formulation  ( T ). </a:t>
            </a:r>
          </a:p>
          <a:p>
            <a:pPr marL="0" indent="0" algn="justLow" rtl="0">
              <a:buNone/>
            </a:pPr>
            <a:r>
              <a:rPr lang="en-US" dirty="0" smtClean="0"/>
              <a:t>6) Policies are the means by which long-term objectives will be achieved ( F ).</a:t>
            </a:r>
          </a:p>
          <a:p>
            <a:pPr marL="0" indent="0" algn="justLow" rtl="0">
              <a:buNone/>
            </a:pPr>
            <a:r>
              <a:rPr lang="en-US" dirty="0" smtClean="0"/>
              <a:t>7) The first step at the strategic management process is to put your mission ( T ).</a:t>
            </a:r>
          </a:p>
          <a:p>
            <a:pPr marL="0" indent="0" algn="justLow" rtl="0">
              <a:buNone/>
            </a:pPr>
            <a:r>
              <a:rPr lang="en-US" dirty="0" smtClean="0"/>
              <a:t>8) Cost- leadership strategy represents a type of business-level strategy ( T ).</a:t>
            </a:r>
          </a:p>
          <a:p>
            <a:pPr marL="0" indent="0" algn="justLow" rtl="0">
              <a:buNone/>
            </a:pPr>
            <a:r>
              <a:rPr lang="en-US" dirty="0"/>
              <a:t>9) Deliberate strategy is a strategy that a firm is actually pursuing (  F  </a:t>
            </a:r>
            <a:r>
              <a:rPr lang="en-US" dirty="0" smtClean="0"/>
              <a:t>)</a:t>
            </a:r>
          </a:p>
          <a:p>
            <a:pPr marL="0" indent="0" algn="justLow" rtl="0">
              <a:buNone/>
            </a:pPr>
            <a:r>
              <a:rPr lang="en-US" dirty="0"/>
              <a:t>10) Emergent strategy emerges when the firm doesn’t actually implement (  F  ).</a:t>
            </a:r>
          </a:p>
          <a:p>
            <a:pPr marL="0" indent="0" algn="justLow" rtl="0">
              <a:buNone/>
            </a:pPr>
            <a:endParaRPr lang="en-US" dirty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3209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 algn="justLow" rtl="0">
              <a:buNone/>
            </a:pPr>
            <a:r>
              <a:rPr lang="en-US" dirty="0" smtClean="0"/>
              <a:t>11) A firm must begin with an understanding of the interna</a:t>
            </a:r>
            <a:r>
              <a:rPr lang="en-US" dirty="0"/>
              <a:t>l</a:t>
            </a:r>
            <a:r>
              <a:rPr lang="en-US" dirty="0" smtClean="0"/>
              <a:t> environment within which a firm operates  (F ). </a:t>
            </a:r>
          </a:p>
          <a:p>
            <a:pPr marL="0" indent="0" algn="justLow" rtl="0">
              <a:buNone/>
            </a:pPr>
            <a:r>
              <a:rPr lang="en-US" dirty="0" smtClean="0"/>
              <a:t>12) Substitutes meet approximately the same customer needs by using the same ways (F).</a:t>
            </a:r>
          </a:p>
          <a:p>
            <a:pPr marL="0" indent="0" algn="justLow" rtl="0">
              <a:buNone/>
            </a:pPr>
            <a:r>
              <a:rPr lang="en-US" dirty="0" smtClean="0"/>
              <a:t>13) Product Refinement, Service, and Process Innovation are examples of opportunities at emerging market (F).</a:t>
            </a:r>
          </a:p>
          <a:p>
            <a:pPr marL="0" indent="0" algn="justLow" rtl="0">
              <a:buNone/>
            </a:pPr>
            <a:r>
              <a:rPr lang="en-US" dirty="0" smtClean="0"/>
              <a:t>14) The S-C-P model can also be used to develop tools for analyzing strategic opportunities in an industry (T).</a:t>
            </a:r>
          </a:p>
          <a:p>
            <a:pPr marL="0" indent="0" algn="justLow" rtl="0">
              <a:buNone/>
            </a:pPr>
            <a:r>
              <a:rPr lang="en-US" dirty="0" smtClean="0"/>
              <a:t>15) In mature industries, the primary opportunities are market leadership, niche, harvest, and divestment (F).</a:t>
            </a:r>
          </a:p>
          <a:p>
            <a:pPr marL="0" indent="0" algn="justLow" rt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4477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Low" rtl="0">
              <a:buNone/>
            </a:pPr>
            <a:r>
              <a:rPr lang="en-US" dirty="0" smtClean="0"/>
              <a:t>16) A clear mission provides the foundation for developing a comprehensive vision statement (F).</a:t>
            </a:r>
          </a:p>
          <a:p>
            <a:pPr marL="0" indent="0" algn="justLow" rtl="0">
              <a:buNone/>
            </a:pPr>
            <a:r>
              <a:rPr lang="en-US" dirty="0" smtClean="0"/>
              <a:t>17) Vision describes an antecedent, the best antecedent we can achieve (F).  </a:t>
            </a:r>
          </a:p>
          <a:p>
            <a:pPr marL="0" indent="0" algn="justLow" rtl="0">
              <a:buNone/>
            </a:pPr>
            <a:r>
              <a:rPr lang="en-US" dirty="0" smtClean="0"/>
              <a:t>18) A vision statement reveals what an organization wants to be and whom it wants to serve (F).</a:t>
            </a:r>
          </a:p>
          <a:p>
            <a:pPr marL="0" indent="0" algn="justLow" rtl="0">
              <a:buNone/>
            </a:pPr>
            <a:r>
              <a:rPr lang="en-US" dirty="0" smtClean="0"/>
              <a:t>19) Mission is more associated with behavior and the present (T).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06474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Low" rtl="0">
              <a:buNone/>
            </a:pPr>
            <a:r>
              <a:rPr lang="en-US" dirty="0" smtClean="0"/>
              <a:t>20) Valuable, rare, and costly-to-imitate resources and capabilities can be a source of temporary competitive advantage (F).</a:t>
            </a:r>
          </a:p>
          <a:p>
            <a:pPr marL="0" indent="0" algn="justLow" rtl="0">
              <a:buNone/>
            </a:pPr>
            <a:r>
              <a:rPr lang="en-US" dirty="0" smtClean="0"/>
              <a:t>21) VRIO is a tool for analyzing a firm’s external opportunities and threats (F).</a:t>
            </a:r>
          </a:p>
          <a:p>
            <a:pPr marL="0" indent="0" algn="justLow" rtl="0">
              <a:buNone/>
            </a:pPr>
            <a:r>
              <a:rPr lang="en-US" dirty="0" smtClean="0"/>
              <a:t>22) Financial objectives can best be met by focusing first on achieving strategic objectives that improve a firm’s competitiveness and market strength (T).</a:t>
            </a:r>
          </a:p>
          <a:p>
            <a:pPr marL="0" indent="0" algn="justLow" rtl="0">
              <a:buNone/>
            </a:pPr>
            <a:r>
              <a:rPr lang="en-US" dirty="0" smtClean="0"/>
              <a:t>23) Forward vertical integration, it closer to the beginning of the value chain, that is, closer to gaining access to raw materials (F).</a:t>
            </a:r>
          </a:p>
          <a:p>
            <a:pPr marL="0" indent="0" algn="justLow" rtl="0">
              <a:buNone/>
            </a:pPr>
            <a:r>
              <a:rPr lang="en-US" dirty="0" smtClean="0"/>
              <a:t>24) </a:t>
            </a:r>
            <a:r>
              <a:rPr lang="en-US" dirty="0"/>
              <a:t>F</a:t>
            </a:r>
            <a:r>
              <a:rPr lang="en-US" dirty="0" smtClean="0"/>
              <a:t>riendly acquisitions occur when the management of the target firm does not want the firm to be acquired (F). </a:t>
            </a:r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endParaRPr lang="en-US" dirty="0" smtClean="0"/>
          </a:p>
          <a:p>
            <a:pPr marL="0" indent="0" algn="justLow" rtl="0">
              <a:buNone/>
            </a:pPr>
            <a:r>
              <a:rPr lang="en-US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5194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Low" rtl="0"/>
            <a:r>
              <a:rPr lang="en-US" sz="2800" b="1" i="1" dirty="0" smtClean="0"/>
              <a:t>Determine the availability of the nine </a:t>
            </a:r>
            <a:r>
              <a:rPr lang="ar-SA" sz="2800" b="1" i="1" dirty="0"/>
              <a:t> </a:t>
            </a:r>
            <a:r>
              <a:rPr lang="en-US" sz="2800" b="1" i="1" dirty="0" smtClean="0"/>
              <a:t>elements at this mission</a:t>
            </a:r>
            <a:endParaRPr lang="ar-EG" sz="2800" b="1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858319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0463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175</TotalTime>
  <Words>1172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Executive</vt:lpstr>
      <vt:lpstr>   Strategic Management Course Fourth year, Week8, Lecture8 </vt:lpstr>
      <vt:lpstr>Revision</vt:lpstr>
      <vt:lpstr>PowerPoint Presentation</vt:lpstr>
      <vt:lpstr>True or False</vt:lpstr>
      <vt:lpstr>PowerPoint Presentation</vt:lpstr>
      <vt:lpstr>PowerPoint Presentation</vt:lpstr>
      <vt:lpstr>PowerPoint Presentation</vt:lpstr>
      <vt:lpstr>PowerPoint Presentation</vt:lpstr>
      <vt:lpstr>Determine the availability of the nine  elements at this mission</vt:lpstr>
      <vt:lpstr>Choose the correct answer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 Course Fourth year, Week8, Lecture8</dc:title>
  <dc:creator>3M</dc:creator>
  <cp:lastModifiedBy>3M</cp:lastModifiedBy>
  <cp:revision>31</cp:revision>
  <dcterms:created xsi:type="dcterms:W3CDTF">2020-04-01T14:04:29Z</dcterms:created>
  <dcterms:modified xsi:type="dcterms:W3CDTF">2020-04-01T17:00:24Z</dcterms:modified>
</cp:coreProperties>
</file>