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5"/>
  </p:notesMasterIdLst>
  <p:sldIdLst>
    <p:sldId id="285" r:id="rId2"/>
    <p:sldId id="286" r:id="rId3"/>
    <p:sldId id="287" r:id="rId4"/>
    <p:sldId id="288" r:id="rId5"/>
    <p:sldId id="289" r:id="rId6"/>
    <p:sldId id="299" r:id="rId7"/>
    <p:sldId id="291" r:id="rId8"/>
    <p:sldId id="292" r:id="rId9"/>
    <p:sldId id="293" r:id="rId10"/>
    <p:sldId id="294" r:id="rId11"/>
    <p:sldId id="295" r:id="rId12"/>
    <p:sldId id="296" r:id="rId13"/>
    <p:sldId id="29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CC55963-7B15-4B22-A0D0-2543D14822F1}" type="datetimeFigureOut">
              <a:rPr lang="en-US" smtClean="0"/>
              <a:t>4/4/2020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0FC72D-36F9-4D95-B057-223532CA52B0}" type="slidenum">
              <a:rPr lang="en-US" smtClean="0"/>
              <a:t>‹#›</a:t>
            </a:fld>
            <a:endParaRPr lang="en-US" dirty="0"/>
          </a:p>
        </p:txBody>
      </p:sp>
    </p:spTree>
    <p:extLst>
      <p:ext uri="{BB962C8B-B14F-4D97-AF65-F5344CB8AC3E}">
        <p14:creationId xmlns:p14="http://schemas.microsoft.com/office/powerpoint/2010/main" val="40336190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0FC72D-36F9-4D95-B057-223532CA52B0}" type="slidenum">
              <a:rPr lang="en-US" smtClean="0"/>
              <a:t>2</a:t>
            </a:fld>
            <a:endParaRPr lang="en-US" dirty="0"/>
          </a:p>
        </p:txBody>
      </p:sp>
    </p:spTree>
    <p:extLst>
      <p:ext uri="{BB962C8B-B14F-4D97-AF65-F5344CB8AC3E}">
        <p14:creationId xmlns:p14="http://schemas.microsoft.com/office/powerpoint/2010/main" val="39812616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EC83BA9-5D27-446C-AC42-3E66A0B2283F}" type="datetime1">
              <a:rPr lang="en-US" smtClean="0"/>
              <a:t>4/4/2020</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ar-EG" smtClean="0"/>
              <a:t>السلوك التنظيمي                    د/ محمد الهنداوي </a:t>
            </a:r>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CFA9733-F377-4A79-A14D-FC1E8E8B0AC1}"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545EC95-1331-426E-B95C-5F5DA0A98331}" type="datetime1">
              <a:rPr lang="en-US" smtClean="0"/>
              <a:t>4/4/2020</a:t>
            </a:fld>
            <a:endParaRPr lang="en-US" dirty="0"/>
          </a:p>
        </p:txBody>
      </p:sp>
      <p:sp>
        <p:nvSpPr>
          <p:cNvPr id="5" name="Footer Placeholder 4"/>
          <p:cNvSpPr>
            <a:spLocks noGrp="1"/>
          </p:cNvSpPr>
          <p:nvPr>
            <p:ph type="ftr" sz="quarter" idx="11"/>
          </p:nvPr>
        </p:nvSpPr>
        <p:spPr/>
        <p:txBody>
          <a:bodyPr/>
          <a:lstStyle>
            <a:extLst/>
          </a:lstStyle>
          <a:p>
            <a:r>
              <a:rPr lang="ar-EG" smtClean="0"/>
              <a:t>السلوك التنظيمي                    د/ محمد الهنداوي </a:t>
            </a:r>
            <a:endParaRPr lang="en-US" dirty="0"/>
          </a:p>
        </p:txBody>
      </p:sp>
      <p:sp>
        <p:nvSpPr>
          <p:cNvPr id="6" name="Slide Number Placeholder 5"/>
          <p:cNvSpPr>
            <a:spLocks noGrp="1"/>
          </p:cNvSpPr>
          <p:nvPr>
            <p:ph type="sldNum" sz="quarter" idx="12"/>
          </p:nvPr>
        </p:nvSpPr>
        <p:spPr/>
        <p:txBody>
          <a:bodyPr/>
          <a:lstStyle>
            <a:extLst/>
          </a:lstStyle>
          <a:p>
            <a:fld id="{BCFA9733-F377-4A79-A14D-FC1E8E8B0AC1}"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E0747CF-067E-4453-9825-6EFFEA6CBCF9}" type="datetime1">
              <a:rPr lang="en-US" smtClean="0"/>
              <a:t>4/4/2020</a:t>
            </a:fld>
            <a:endParaRPr lang="en-US" dirty="0"/>
          </a:p>
        </p:txBody>
      </p:sp>
      <p:sp>
        <p:nvSpPr>
          <p:cNvPr id="5" name="Footer Placeholder 4"/>
          <p:cNvSpPr>
            <a:spLocks noGrp="1"/>
          </p:cNvSpPr>
          <p:nvPr>
            <p:ph type="ftr" sz="quarter" idx="11"/>
          </p:nvPr>
        </p:nvSpPr>
        <p:spPr/>
        <p:txBody>
          <a:bodyPr/>
          <a:lstStyle>
            <a:extLst/>
          </a:lstStyle>
          <a:p>
            <a:r>
              <a:rPr lang="ar-EG" smtClean="0"/>
              <a:t>السلوك التنظيمي                    د/ محمد الهنداوي </a:t>
            </a:r>
            <a:endParaRPr lang="en-US" dirty="0"/>
          </a:p>
        </p:txBody>
      </p:sp>
      <p:sp>
        <p:nvSpPr>
          <p:cNvPr id="6" name="Slide Number Placeholder 5"/>
          <p:cNvSpPr>
            <a:spLocks noGrp="1"/>
          </p:cNvSpPr>
          <p:nvPr>
            <p:ph type="sldNum" sz="quarter" idx="12"/>
          </p:nvPr>
        </p:nvSpPr>
        <p:spPr/>
        <p:txBody>
          <a:bodyPr/>
          <a:lstStyle>
            <a:extLst/>
          </a:lstStyle>
          <a:p>
            <a:fld id="{BCFA9733-F377-4A79-A14D-FC1E8E8B0AC1}"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5D41330-8613-4831-AF6D-2543BEDB4F89}" type="datetime1">
              <a:rPr lang="en-US" smtClean="0"/>
              <a:t>4/4/2020</a:t>
            </a:fld>
            <a:endParaRPr lang="en-US" dirty="0"/>
          </a:p>
        </p:txBody>
      </p:sp>
      <p:sp>
        <p:nvSpPr>
          <p:cNvPr id="5" name="Footer Placeholder 4"/>
          <p:cNvSpPr>
            <a:spLocks noGrp="1"/>
          </p:cNvSpPr>
          <p:nvPr>
            <p:ph type="ftr" sz="quarter" idx="11"/>
          </p:nvPr>
        </p:nvSpPr>
        <p:spPr/>
        <p:txBody>
          <a:bodyPr/>
          <a:lstStyle>
            <a:extLst/>
          </a:lstStyle>
          <a:p>
            <a:r>
              <a:rPr lang="ar-EG" smtClean="0"/>
              <a:t>السلوك التنظيمي                    د/ محمد الهنداوي </a:t>
            </a:r>
            <a:endParaRPr lang="en-US" dirty="0"/>
          </a:p>
        </p:txBody>
      </p:sp>
      <p:sp>
        <p:nvSpPr>
          <p:cNvPr id="6" name="Slide Number Placeholder 5"/>
          <p:cNvSpPr>
            <a:spLocks noGrp="1"/>
          </p:cNvSpPr>
          <p:nvPr>
            <p:ph type="sldNum" sz="quarter" idx="12"/>
          </p:nvPr>
        </p:nvSpPr>
        <p:spPr/>
        <p:txBody>
          <a:bodyPr/>
          <a:lstStyle>
            <a:extLst/>
          </a:lstStyle>
          <a:p>
            <a:fld id="{BCFA9733-F377-4A79-A14D-FC1E8E8B0AC1}" type="slidenum">
              <a:rPr lang="en-US" smtClean="0"/>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99FC6D5-FBF7-404B-94F4-2F7C3D8EF5D9}" type="datetime1">
              <a:rPr lang="en-US" smtClean="0"/>
              <a:t>4/4/2020</a:t>
            </a:fld>
            <a:endParaRPr lang="en-US" dirty="0"/>
          </a:p>
        </p:txBody>
      </p:sp>
      <p:sp>
        <p:nvSpPr>
          <p:cNvPr id="5" name="Footer Placeholder 4"/>
          <p:cNvSpPr>
            <a:spLocks noGrp="1"/>
          </p:cNvSpPr>
          <p:nvPr>
            <p:ph type="ftr" sz="quarter" idx="11"/>
          </p:nvPr>
        </p:nvSpPr>
        <p:spPr/>
        <p:txBody>
          <a:bodyPr/>
          <a:lstStyle>
            <a:extLst/>
          </a:lstStyle>
          <a:p>
            <a:r>
              <a:rPr lang="ar-EG" smtClean="0"/>
              <a:t>السلوك التنظيمي                    د/ محمد الهنداوي </a:t>
            </a:r>
            <a:endParaRPr lang="en-US" dirty="0"/>
          </a:p>
        </p:txBody>
      </p:sp>
      <p:sp>
        <p:nvSpPr>
          <p:cNvPr id="6" name="Slide Number Placeholder 5"/>
          <p:cNvSpPr>
            <a:spLocks noGrp="1"/>
          </p:cNvSpPr>
          <p:nvPr>
            <p:ph type="sldNum" sz="quarter" idx="12"/>
          </p:nvPr>
        </p:nvSpPr>
        <p:spPr/>
        <p:txBody>
          <a:bodyPr/>
          <a:lstStyle>
            <a:extLst/>
          </a:lstStyle>
          <a:p>
            <a:fld id="{BCFA9733-F377-4A79-A14D-FC1E8E8B0AC1}" type="slidenum">
              <a:rPr lang="en-US" smtClean="0"/>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E67B04A-5DA4-40A2-916A-5D676D20C51E}" type="datetime1">
              <a:rPr lang="en-US" smtClean="0"/>
              <a:t>4/4/2020</a:t>
            </a:fld>
            <a:endParaRPr lang="en-US" dirty="0"/>
          </a:p>
        </p:txBody>
      </p:sp>
      <p:sp>
        <p:nvSpPr>
          <p:cNvPr id="6" name="Footer Placeholder 5"/>
          <p:cNvSpPr>
            <a:spLocks noGrp="1"/>
          </p:cNvSpPr>
          <p:nvPr>
            <p:ph type="ftr" sz="quarter" idx="11"/>
          </p:nvPr>
        </p:nvSpPr>
        <p:spPr/>
        <p:txBody>
          <a:bodyPr/>
          <a:lstStyle>
            <a:extLst/>
          </a:lstStyle>
          <a:p>
            <a:r>
              <a:rPr lang="ar-EG" smtClean="0"/>
              <a:t>السلوك التنظيمي                    د/ محمد الهنداوي </a:t>
            </a:r>
            <a:endParaRPr lang="en-US" dirty="0"/>
          </a:p>
        </p:txBody>
      </p:sp>
      <p:sp>
        <p:nvSpPr>
          <p:cNvPr id="7" name="Slide Number Placeholder 6"/>
          <p:cNvSpPr>
            <a:spLocks noGrp="1"/>
          </p:cNvSpPr>
          <p:nvPr>
            <p:ph type="sldNum" sz="quarter" idx="12"/>
          </p:nvPr>
        </p:nvSpPr>
        <p:spPr/>
        <p:txBody>
          <a:bodyPr/>
          <a:lstStyle>
            <a:extLst/>
          </a:lstStyle>
          <a:p>
            <a:fld id="{BCFA9733-F377-4A79-A14D-FC1E8E8B0AC1}" type="slidenum">
              <a:rPr lang="en-US" smtClean="0"/>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0695936-8FA9-4884-BD18-A7F7B5CB3B9B}" type="datetime1">
              <a:rPr lang="en-US" smtClean="0"/>
              <a:t>4/4/2020</a:t>
            </a:fld>
            <a:endParaRPr lang="en-US" dirty="0"/>
          </a:p>
        </p:txBody>
      </p:sp>
      <p:sp>
        <p:nvSpPr>
          <p:cNvPr id="8" name="Footer Placeholder 7"/>
          <p:cNvSpPr>
            <a:spLocks noGrp="1"/>
          </p:cNvSpPr>
          <p:nvPr>
            <p:ph type="ftr" sz="quarter" idx="11"/>
          </p:nvPr>
        </p:nvSpPr>
        <p:spPr/>
        <p:txBody>
          <a:bodyPr/>
          <a:lstStyle>
            <a:extLst/>
          </a:lstStyle>
          <a:p>
            <a:r>
              <a:rPr lang="ar-EG" smtClean="0"/>
              <a:t>السلوك التنظيمي                    د/ محمد الهنداوي </a:t>
            </a:r>
            <a:endParaRPr lang="en-US" dirty="0"/>
          </a:p>
        </p:txBody>
      </p:sp>
      <p:sp>
        <p:nvSpPr>
          <p:cNvPr id="9" name="Slide Number Placeholder 8"/>
          <p:cNvSpPr>
            <a:spLocks noGrp="1"/>
          </p:cNvSpPr>
          <p:nvPr>
            <p:ph type="sldNum" sz="quarter" idx="12"/>
          </p:nvPr>
        </p:nvSpPr>
        <p:spPr/>
        <p:txBody>
          <a:bodyPr/>
          <a:lstStyle>
            <a:extLst/>
          </a:lstStyle>
          <a:p>
            <a:fld id="{BCFA9733-F377-4A79-A14D-FC1E8E8B0AC1}"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A6254F59-0A68-49A1-B70E-FB11AA622DFC}" type="datetime1">
              <a:rPr lang="en-US" smtClean="0"/>
              <a:t>4/4/2020</a:t>
            </a:fld>
            <a:endParaRPr lang="en-US" dirty="0"/>
          </a:p>
        </p:txBody>
      </p:sp>
      <p:sp>
        <p:nvSpPr>
          <p:cNvPr id="4" name="Footer Placeholder 3"/>
          <p:cNvSpPr>
            <a:spLocks noGrp="1"/>
          </p:cNvSpPr>
          <p:nvPr>
            <p:ph type="ftr" sz="quarter" idx="11"/>
          </p:nvPr>
        </p:nvSpPr>
        <p:spPr/>
        <p:txBody>
          <a:bodyPr/>
          <a:lstStyle>
            <a:extLst/>
          </a:lstStyle>
          <a:p>
            <a:r>
              <a:rPr lang="ar-EG" smtClean="0"/>
              <a:t>السلوك التنظيمي                    د/ محمد الهنداوي </a:t>
            </a:r>
            <a:endParaRPr lang="en-US" dirty="0"/>
          </a:p>
        </p:txBody>
      </p:sp>
      <p:sp>
        <p:nvSpPr>
          <p:cNvPr id="5" name="Slide Number Placeholder 4"/>
          <p:cNvSpPr>
            <a:spLocks noGrp="1"/>
          </p:cNvSpPr>
          <p:nvPr>
            <p:ph type="sldNum" sz="quarter" idx="12"/>
          </p:nvPr>
        </p:nvSpPr>
        <p:spPr/>
        <p:txBody>
          <a:bodyPr/>
          <a:lstStyle>
            <a:extLst/>
          </a:lstStyle>
          <a:p>
            <a:fld id="{BCFA9733-F377-4A79-A14D-FC1E8E8B0AC1}" type="slidenum">
              <a:rPr lang="en-US" smtClean="0"/>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E3B90CC-31C2-4764-9A69-570272E99B35}" type="datetime1">
              <a:rPr lang="en-US" smtClean="0"/>
              <a:t>4/4/2020</a:t>
            </a:fld>
            <a:endParaRPr lang="en-US" dirty="0"/>
          </a:p>
        </p:txBody>
      </p:sp>
      <p:sp>
        <p:nvSpPr>
          <p:cNvPr id="3" name="Footer Placeholder 2"/>
          <p:cNvSpPr>
            <a:spLocks noGrp="1"/>
          </p:cNvSpPr>
          <p:nvPr>
            <p:ph type="ftr" sz="quarter" idx="11"/>
          </p:nvPr>
        </p:nvSpPr>
        <p:spPr/>
        <p:txBody>
          <a:bodyPr/>
          <a:lstStyle>
            <a:extLst/>
          </a:lstStyle>
          <a:p>
            <a:r>
              <a:rPr lang="ar-EG" smtClean="0"/>
              <a:t>السلوك التنظيمي                    د/ محمد الهنداوي </a:t>
            </a:r>
            <a:endParaRPr lang="en-US" dirty="0"/>
          </a:p>
        </p:txBody>
      </p:sp>
      <p:sp>
        <p:nvSpPr>
          <p:cNvPr id="4" name="Slide Number Placeholder 3"/>
          <p:cNvSpPr>
            <a:spLocks noGrp="1"/>
          </p:cNvSpPr>
          <p:nvPr>
            <p:ph type="sldNum" sz="quarter" idx="12"/>
          </p:nvPr>
        </p:nvSpPr>
        <p:spPr/>
        <p:txBody>
          <a:bodyPr/>
          <a:lstStyle>
            <a:extLst/>
          </a:lstStyle>
          <a:p>
            <a:fld id="{BCFA9733-F377-4A79-A14D-FC1E8E8B0AC1}"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E5C353D-C98E-443E-9347-3207803BC129}" type="datetime1">
              <a:rPr lang="en-US" smtClean="0"/>
              <a:t>4/4/2020</a:t>
            </a:fld>
            <a:endParaRPr lang="en-US" dirty="0"/>
          </a:p>
        </p:txBody>
      </p:sp>
      <p:sp>
        <p:nvSpPr>
          <p:cNvPr id="6" name="Footer Placeholder 5"/>
          <p:cNvSpPr>
            <a:spLocks noGrp="1"/>
          </p:cNvSpPr>
          <p:nvPr>
            <p:ph type="ftr" sz="quarter" idx="11"/>
          </p:nvPr>
        </p:nvSpPr>
        <p:spPr/>
        <p:txBody>
          <a:bodyPr/>
          <a:lstStyle>
            <a:extLst/>
          </a:lstStyle>
          <a:p>
            <a:r>
              <a:rPr lang="ar-EG" smtClean="0"/>
              <a:t>السلوك التنظيمي                    د/ محمد الهنداوي </a:t>
            </a:r>
            <a:endParaRPr lang="en-US" dirty="0"/>
          </a:p>
        </p:txBody>
      </p:sp>
      <p:sp>
        <p:nvSpPr>
          <p:cNvPr id="7" name="Slide Number Placeholder 6"/>
          <p:cNvSpPr>
            <a:spLocks noGrp="1"/>
          </p:cNvSpPr>
          <p:nvPr>
            <p:ph type="sldNum" sz="quarter" idx="12"/>
          </p:nvPr>
        </p:nvSpPr>
        <p:spPr/>
        <p:txBody>
          <a:bodyPr/>
          <a:lstStyle>
            <a:extLst/>
          </a:lstStyle>
          <a:p>
            <a:fld id="{BCFA9733-F377-4A79-A14D-FC1E8E8B0AC1}"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AFFA282-E95F-453C-951D-9C5873A69B1C}" type="datetime1">
              <a:rPr lang="en-US" smtClean="0"/>
              <a:t>4/4/2020</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ar-EG" smtClean="0"/>
              <a:t>السلوك التنظيمي                    د/ محمد الهنداوي </a:t>
            </a:r>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CFA9733-F377-4A79-A14D-FC1E8E8B0AC1}" type="slidenum">
              <a:rPr lang="en-US" smtClean="0"/>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7DC42A8-32E1-45C6-B447-B14F34488889}" type="datetime1">
              <a:rPr lang="en-US" smtClean="0"/>
              <a:t>4/4/2020</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ar-EG" smtClean="0"/>
              <a:t>السلوك التنظيمي                    د/ محمد الهنداوي </a:t>
            </a:r>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CFA9733-F377-4A79-A14D-FC1E8E8B0AC1}"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itle 1"/>
          <p:cNvSpPr txBox="1">
            <a:spLocks/>
          </p:cNvSpPr>
          <p:nvPr/>
        </p:nvSpPr>
        <p:spPr>
          <a:xfrm>
            <a:off x="1763688" y="980728"/>
            <a:ext cx="7128792" cy="3960440"/>
          </a:xfrm>
          <a:prstGeom prst="rect">
            <a:avLst/>
          </a:prstGeom>
          <a:ln>
            <a:solidFill>
              <a:schemeClr val="bg1"/>
            </a:solidFill>
          </a:ln>
        </p:spPr>
        <p:txBody>
          <a:bodyPr vert="horz" rtlCol="0" anchor="ctr">
            <a:normAutofit fontScale="90000" lnSpcReduction="20000"/>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rtl="1"/>
            <a:r>
              <a:rPr lang="en-US" sz="2800" dirty="0" smtClean="0"/>
              <a:t/>
            </a:r>
            <a:br>
              <a:rPr lang="en-US" sz="2800" dirty="0" smtClean="0"/>
            </a:br>
            <a:r>
              <a:rPr lang="ar-EG" dirty="0" smtClean="0">
                <a:solidFill>
                  <a:schemeClr val="bg2">
                    <a:lumMod val="25000"/>
                  </a:schemeClr>
                </a:solidFill>
                <a:effectLst>
                  <a:outerShdw blurRad="38100" dist="38100" dir="2700000" algn="tl">
                    <a:srgbClr val="000000">
                      <a:alpha val="43137"/>
                    </a:srgbClr>
                  </a:outerShdw>
                </a:effectLst>
              </a:rPr>
              <a:t>الفصل السادس</a:t>
            </a:r>
            <a:endParaRPr lang="en-GB" dirty="0" smtClean="0">
              <a:solidFill>
                <a:schemeClr val="bg2">
                  <a:lumMod val="25000"/>
                </a:schemeClr>
              </a:solidFill>
              <a:effectLst>
                <a:outerShdw blurRad="38100" dist="38100" dir="2700000" algn="tl">
                  <a:srgbClr val="000000">
                    <a:alpha val="43137"/>
                  </a:srgbClr>
                </a:outerShdw>
              </a:effectLst>
            </a:endParaRPr>
          </a:p>
          <a:p>
            <a:pPr algn="ctr" rtl="1"/>
            <a:r>
              <a:rPr lang="en-US" dirty="0" smtClean="0">
                <a:effectLst>
                  <a:outerShdw blurRad="38100" dist="38100" dir="2700000" algn="tl">
                    <a:srgbClr val="000000">
                      <a:alpha val="43137"/>
                    </a:srgbClr>
                  </a:outerShdw>
                </a:effectLst>
              </a:rPr>
              <a:t/>
            </a:r>
            <a:br>
              <a:rPr lang="en-US" dirty="0" smtClean="0">
                <a:effectLst>
                  <a:outerShdw blurRad="38100" dist="38100" dir="2700000" algn="tl">
                    <a:srgbClr val="000000">
                      <a:alpha val="43137"/>
                    </a:srgbClr>
                  </a:outerShdw>
                </a:effectLst>
              </a:rPr>
            </a:br>
            <a:r>
              <a:rPr lang="ar-EG" dirty="0" smtClean="0">
                <a:solidFill>
                  <a:srgbClr val="FF0000"/>
                </a:solidFill>
                <a:effectLst>
                  <a:outerShdw blurRad="38100" dist="38100" dir="2700000" algn="tl">
                    <a:srgbClr val="000000">
                      <a:alpha val="43137"/>
                    </a:srgbClr>
                  </a:outerShdw>
                </a:effectLst>
              </a:rPr>
              <a:t>الدوافع المكتسبة اللاشعورية </a:t>
            </a:r>
            <a:br>
              <a:rPr lang="ar-EG" dirty="0" smtClean="0">
                <a:solidFill>
                  <a:srgbClr val="FF0000"/>
                </a:solidFill>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
            </a:r>
            <a:br>
              <a:rPr lang="en-US" dirty="0" smtClean="0">
                <a:effectLst>
                  <a:outerShdw blurRad="38100" dist="38100" dir="2700000" algn="tl">
                    <a:srgbClr val="000000">
                      <a:alpha val="43137"/>
                    </a:srgbClr>
                  </a:outerShdw>
                </a:effectLst>
              </a:rPr>
            </a:br>
            <a:r>
              <a:rPr lang="ar-EG" dirty="0" smtClean="0">
                <a:effectLst>
                  <a:outerShdw blurRad="38100" dist="38100" dir="2700000" algn="tl">
                    <a:srgbClr val="000000">
                      <a:alpha val="43137"/>
                    </a:srgbClr>
                  </a:outerShdw>
                </a:effectLst>
              </a:rPr>
              <a:t>الفرقة الاولي - كلية التجارة - جامعة دمياط</a:t>
            </a:r>
            <a:br>
              <a:rPr lang="ar-EG" dirty="0" smtClean="0">
                <a:effectLst>
                  <a:outerShdw blurRad="38100" dist="38100" dir="2700000" algn="tl">
                    <a:srgbClr val="000000">
                      <a:alpha val="43137"/>
                    </a:srgbClr>
                  </a:outerShdw>
                </a:effectLst>
              </a:rPr>
            </a:br>
            <a:r>
              <a:rPr lang="ar-EG" dirty="0" smtClean="0">
                <a:effectLst>
                  <a:outerShdw blurRad="38100" dist="38100" dir="2700000" algn="tl">
                    <a:srgbClr val="000000">
                      <a:alpha val="43137"/>
                    </a:srgbClr>
                  </a:outerShdw>
                </a:effectLst>
              </a:rPr>
              <a:t/>
            </a:r>
            <a:br>
              <a:rPr lang="ar-EG" dirty="0" smtClean="0">
                <a:effectLst>
                  <a:outerShdw blurRad="38100" dist="38100" dir="2700000" algn="tl">
                    <a:srgbClr val="000000">
                      <a:alpha val="43137"/>
                    </a:srgbClr>
                  </a:outerShdw>
                </a:effectLst>
              </a:rPr>
            </a:br>
            <a:endParaRPr lang="en-US" dirty="0">
              <a:effectLst>
                <a:outerShdw blurRad="38100" dist="38100" dir="2700000" algn="tl">
                  <a:srgbClr val="000000">
                    <a:alpha val="43137"/>
                  </a:srgbClr>
                </a:outerShdw>
              </a:effectLst>
            </a:endParaRPr>
          </a:p>
        </p:txBody>
      </p:sp>
      <p:sp>
        <p:nvSpPr>
          <p:cNvPr id="6" name="TextBox 5"/>
          <p:cNvSpPr txBox="1"/>
          <p:nvPr/>
        </p:nvSpPr>
        <p:spPr>
          <a:xfrm>
            <a:off x="3059832" y="5164162"/>
            <a:ext cx="4104456" cy="1384995"/>
          </a:xfrm>
          <a:prstGeom prst="rect">
            <a:avLst/>
          </a:prstGeom>
          <a:noFill/>
        </p:spPr>
        <p:txBody>
          <a:bodyPr wrap="square" rtlCol="0">
            <a:spAutoFit/>
          </a:bodyPr>
          <a:lstStyle/>
          <a:p>
            <a:pPr algn="ctr"/>
            <a:r>
              <a:rPr lang="ar-EG" sz="3200" b="1" dirty="0">
                <a:solidFill>
                  <a:srgbClr val="464646"/>
                </a:solidFill>
                <a:effectLst>
                  <a:outerShdw blurRad="31750" dist="25400" dir="5400000" algn="tl" rotWithShape="0">
                    <a:srgbClr val="000000">
                      <a:alpha val="25000"/>
                    </a:srgbClr>
                  </a:outerShdw>
                </a:effectLst>
                <a:ea typeface="+mj-ea"/>
              </a:rPr>
              <a:t>إعداد </a:t>
            </a:r>
            <a:br>
              <a:rPr lang="ar-EG" sz="3200" b="1" dirty="0">
                <a:solidFill>
                  <a:srgbClr val="464646"/>
                </a:solidFill>
                <a:effectLst>
                  <a:outerShdw blurRad="31750" dist="25400" dir="5400000" algn="tl" rotWithShape="0">
                    <a:srgbClr val="000000">
                      <a:alpha val="25000"/>
                    </a:srgbClr>
                  </a:outerShdw>
                </a:effectLst>
                <a:ea typeface="+mj-ea"/>
              </a:rPr>
            </a:br>
            <a:r>
              <a:rPr lang="ar-EG" sz="3200" b="1" dirty="0">
                <a:solidFill>
                  <a:srgbClr val="464646"/>
                </a:solidFill>
                <a:effectLst>
                  <a:outerShdw blurRad="31750" dist="25400" dir="5400000" algn="tl" rotWithShape="0">
                    <a:srgbClr val="000000">
                      <a:alpha val="25000"/>
                    </a:srgbClr>
                  </a:outerShdw>
                </a:effectLst>
                <a:ea typeface="+mj-ea"/>
              </a:rPr>
              <a:t>أ.د</a:t>
            </a:r>
            <a:r>
              <a:rPr lang="ar-EG" sz="3200" b="1" dirty="0">
                <a:solidFill>
                  <a:srgbClr val="464646"/>
                </a:solidFill>
                <a:effectLst>
                  <a:outerShdw blurRad="31750" dist="25400" dir="5400000" algn="tl" rotWithShape="0">
                    <a:srgbClr val="000000">
                      <a:alpha val="25000"/>
                    </a:srgbClr>
                  </a:outerShdw>
                </a:effectLst>
                <a:ea typeface="+mj-ea"/>
              </a:rPr>
              <a:t>/ محمد عبد الله الهنداوي </a:t>
            </a:r>
            <a:br>
              <a:rPr lang="ar-EG" sz="3200" b="1" dirty="0">
                <a:solidFill>
                  <a:srgbClr val="464646"/>
                </a:solidFill>
                <a:effectLst>
                  <a:outerShdw blurRad="31750" dist="25400" dir="5400000" algn="tl" rotWithShape="0">
                    <a:srgbClr val="000000">
                      <a:alpha val="25000"/>
                    </a:srgbClr>
                  </a:outerShdw>
                </a:effectLst>
                <a:ea typeface="+mj-ea"/>
              </a:rPr>
            </a:br>
            <a:endParaRPr lang="en-US" sz="2000" dirty="0"/>
          </a:p>
        </p:txBody>
      </p:sp>
      <p:sp>
        <p:nvSpPr>
          <p:cNvPr id="7" name="Footer Placeholder 6"/>
          <p:cNvSpPr>
            <a:spLocks noGrp="1"/>
          </p:cNvSpPr>
          <p:nvPr>
            <p:ph type="ftr" sz="quarter" idx="11"/>
          </p:nvPr>
        </p:nvSpPr>
        <p:spPr/>
        <p:txBody>
          <a:bodyPr/>
          <a:lstStyle/>
          <a:p>
            <a:r>
              <a:rPr lang="ar-EG" smtClean="0"/>
              <a:t>السلوك التنظيمي                    د/ محمد الهنداوي </a:t>
            </a:r>
            <a:endParaRPr lang="en-US" dirty="0"/>
          </a:p>
        </p:txBody>
      </p:sp>
    </p:spTree>
    <p:extLst>
      <p:ext uri="{BB962C8B-B14F-4D97-AF65-F5344CB8AC3E}">
        <p14:creationId xmlns:p14="http://schemas.microsoft.com/office/powerpoint/2010/main" val="8970727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9848"/>
          <a:stretch/>
        </p:blipFill>
        <p:spPr>
          <a:xfrm>
            <a:off x="0" y="4014"/>
            <a:ext cx="8243455" cy="6858000"/>
          </a:xfrm>
          <a:prstGeom prst="rect">
            <a:avLst/>
          </a:prstGeom>
        </p:spPr>
      </p:pic>
      <p:sp>
        <p:nvSpPr>
          <p:cNvPr id="6" name="Content Placeholder 2"/>
          <p:cNvSpPr>
            <a:spLocks noGrp="1"/>
          </p:cNvSpPr>
          <p:nvPr>
            <p:ph idx="1"/>
          </p:nvPr>
        </p:nvSpPr>
        <p:spPr>
          <a:xfrm>
            <a:off x="1115616" y="949370"/>
            <a:ext cx="7848872" cy="5719990"/>
          </a:xfrm>
        </p:spPr>
        <p:txBody>
          <a:bodyPr>
            <a:normAutofit lnSpcReduction="10000"/>
          </a:bodyPr>
          <a:lstStyle/>
          <a:p>
            <a:pPr marL="109728" indent="0" algn="r" rtl="1">
              <a:buNone/>
            </a:pPr>
            <a:r>
              <a:rPr lang="ar-EG" sz="2800" b="1" dirty="0">
                <a:solidFill>
                  <a:srgbClr val="FF0000"/>
                </a:solidFill>
                <a:effectLst>
                  <a:outerShdw blurRad="38100" dist="38100" dir="2700000" algn="tl">
                    <a:srgbClr val="000000">
                      <a:alpha val="43137"/>
                    </a:srgbClr>
                  </a:outerShdw>
                </a:effectLst>
              </a:rPr>
              <a:t>ث</a:t>
            </a:r>
            <a:r>
              <a:rPr lang="ar-BH" sz="2800" b="1" dirty="0">
                <a:solidFill>
                  <a:srgbClr val="FF0000"/>
                </a:solidFill>
                <a:effectLst>
                  <a:outerShdw blurRad="38100" dist="38100" dir="2700000" algn="tl">
                    <a:srgbClr val="000000">
                      <a:alpha val="43137"/>
                    </a:srgbClr>
                  </a:outerShdw>
                </a:effectLst>
              </a:rPr>
              <a:t>الثا </a:t>
            </a:r>
            <a:r>
              <a:rPr lang="ar-BH" sz="2800" b="1" dirty="0">
                <a:solidFill>
                  <a:srgbClr val="FF0000"/>
                </a:solidFill>
                <a:effectLst>
                  <a:outerShdw blurRad="38100" dist="38100" dir="2700000" algn="tl">
                    <a:srgbClr val="000000">
                      <a:alpha val="43137"/>
                    </a:srgbClr>
                  </a:outerShdw>
                </a:effectLst>
              </a:rPr>
              <a:t>: حالة أنا الطفولة :</a:t>
            </a:r>
            <a:endParaRPr lang="en-US" sz="2800" b="1" dirty="0">
              <a:solidFill>
                <a:srgbClr val="FF0000"/>
              </a:solidFill>
              <a:effectLst>
                <a:outerShdw blurRad="38100" dist="38100" dir="2700000" algn="tl">
                  <a:srgbClr val="000000">
                    <a:alpha val="43137"/>
                  </a:srgbClr>
                </a:outerShdw>
              </a:effectLst>
            </a:endParaRPr>
          </a:p>
          <a:p>
            <a:pPr marL="109728" indent="0" algn="r" rtl="1">
              <a:buNone/>
            </a:pPr>
            <a:r>
              <a:rPr lang="ar-BH" sz="2800" dirty="0"/>
              <a:t>	</a:t>
            </a:r>
            <a:r>
              <a:rPr lang="ar-EG" sz="2800" dirty="0"/>
              <a:t>يولد الفرد على الفطرة، هذه حقيقة مؤكدة وتشتمل فطريته على عديد من أنماط السلوك التي يؤديها تلقائيا أنا الطفولة تنقسم هي الاخرى إلى ثلاثة اقسام :</a:t>
            </a:r>
            <a:endParaRPr lang="en-US" sz="2800" b="1" dirty="0"/>
          </a:p>
          <a:p>
            <a:pPr algn="r" rtl="1"/>
            <a:r>
              <a:rPr lang="ar-BH" sz="2800" b="1" dirty="0"/>
              <a:t>الطفل الفطري :</a:t>
            </a:r>
            <a:r>
              <a:rPr lang="ar-EG" sz="2800" dirty="0"/>
              <a:t>هو هذا القسم الحر غير المراقب من اقسام " أنا الطفولة وفيه يفعل الفرد كل ما يخطر على باله، لمجرد أن يشعر بأن ذلك يسعده دون تفكير في العواقب. </a:t>
            </a:r>
          </a:p>
          <a:p>
            <a:pPr algn="r" rtl="1"/>
            <a:r>
              <a:rPr lang="ar-BH" sz="2800" b="1" dirty="0"/>
              <a:t>الأستاذ الصغير :</a:t>
            </a:r>
            <a:r>
              <a:rPr lang="ar-EG" sz="2800" dirty="0"/>
              <a:t>هو على عكس القسم الأول يحتوى على طفل لبق وذكى يمكنه أن يخدع الاخرين ويقنعهم بأن يفعلوا ما يريد</a:t>
            </a:r>
            <a:r>
              <a:rPr lang="ar-EG" sz="2800" b="1" dirty="0"/>
              <a:t>.</a:t>
            </a:r>
            <a:r>
              <a:rPr lang="ar-EG" sz="2800" dirty="0"/>
              <a:t>	</a:t>
            </a:r>
            <a:endParaRPr lang="en-US" sz="2800" b="1" dirty="0"/>
          </a:p>
          <a:p>
            <a:pPr algn="r" rtl="1"/>
            <a:r>
              <a:rPr lang="ar-BH" sz="2800" b="1" dirty="0"/>
              <a:t>الطفل المتكيف </a:t>
            </a:r>
            <a:r>
              <a:rPr lang="ar-BH" sz="2800" dirty="0"/>
              <a:t>:</a:t>
            </a:r>
            <a:r>
              <a:rPr lang="ar-EG" sz="2800" dirty="0"/>
              <a:t>هو ذلك القسم الذى تأقلم على حالة طفولة معينة فعندما كبر معه هذا التأقلم. قد يقوم الوالدين لأحدى بناتها :أنك جميلة، ودائما يقولون لها : أنك جميلة : أنك اجمل البنات يمكن أن تكبر هذه الابنة وتعتقد في نفسها ذلك بالفعل وتعامل الناس كلهم من منطق أنها جميلة تماما كما سمعت في الصغر.</a:t>
            </a:r>
          </a:p>
          <a:p>
            <a:pPr marL="109728" lvl="0" indent="0" algn="r" rtl="1">
              <a:buNone/>
            </a:pPr>
            <a:endParaRPr lang="en-US" sz="2800" b="1" dirty="0"/>
          </a:p>
        </p:txBody>
      </p:sp>
      <p:sp>
        <p:nvSpPr>
          <p:cNvPr id="7" name="Text Box 4"/>
          <p:cNvSpPr txBox="1">
            <a:spLocks noChangeArrowheads="1"/>
          </p:cNvSpPr>
          <p:nvPr/>
        </p:nvSpPr>
        <p:spPr bwMode="auto">
          <a:xfrm>
            <a:off x="1115616" y="241484"/>
            <a:ext cx="7560840" cy="646331"/>
          </a:xfrm>
          <a:prstGeom prst="rect">
            <a:avLst/>
          </a:prstGeom>
          <a:noFill/>
          <a:ln w="9525">
            <a:noFill/>
            <a:miter lim="800000"/>
            <a:headEnd/>
            <a:tailEnd/>
          </a:ln>
          <a:effectLst>
            <a:outerShdw dist="35921" dir="2700000" algn="ctr" rotWithShape="0">
              <a:schemeClr val="bg1"/>
            </a:outerShdw>
          </a:effectLst>
        </p:spPr>
        <p:txBody>
          <a:bodyPr wrap="square">
            <a:spAutoFit/>
          </a:bodyPr>
          <a:lstStyle/>
          <a:p>
            <a:pPr marL="571500" indent="-571500" algn="r" rtl="1">
              <a:buFont typeface="Courier New" pitchFamily="49" charset="0"/>
              <a:buChar char="o"/>
              <a:defRPr/>
            </a:pPr>
            <a:r>
              <a:rPr lang="ar-BH" sz="3600" b="1" dirty="0">
                <a:solidFill>
                  <a:srgbClr val="FF0000"/>
                </a:solidFill>
                <a:effectLst>
                  <a:outerShdw blurRad="38100" dist="38100" dir="2700000" algn="tl">
                    <a:srgbClr val="000000">
                      <a:alpha val="43137"/>
                    </a:srgbClr>
                  </a:outerShdw>
                </a:effectLst>
              </a:rPr>
              <a:t>لماذا </a:t>
            </a:r>
            <a:r>
              <a:rPr lang="ar-BH" sz="3600" b="1" dirty="0">
                <a:solidFill>
                  <a:srgbClr val="FF0000"/>
                </a:solidFill>
                <a:effectLst>
                  <a:outerShdw blurRad="38100" dist="38100" dir="2700000" algn="tl">
                    <a:srgbClr val="000000">
                      <a:alpha val="43137"/>
                    </a:srgbClr>
                  </a:outerShdw>
                </a:effectLst>
              </a:rPr>
              <a:t>تختلف شخصيات الأفراد ؟</a:t>
            </a:r>
            <a:endParaRPr lang="ar-SA" sz="3600" b="1" dirty="0">
              <a:solidFill>
                <a:srgbClr val="FF0000"/>
              </a:solidFill>
              <a:effectLst>
                <a:outerShdw blurRad="38100" dist="38100" dir="2700000" algn="tl">
                  <a:srgbClr val="000000">
                    <a:alpha val="43137"/>
                  </a:srgbClr>
                </a:outerShdw>
              </a:effectLst>
            </a:endParaRPr>
          </a:p>
        </p:txBody>
      </p:sp>
      <p:sp>
        <p:nvSpPr>
          <p:cNvPr id="2" name="Footer Placeholder 1"/>
          <p:cNvSpPr>
            <a:spLocks noGrp="1"/>
          </p:cNvSpPr>
          <p:nvPr>
            <p:ph type="ftr" sz="quarter" idx="11"/>
          </p:nvPr>
        </p:nvSpPr>
        <p:spPr/>
        <p:txBody>
          <a:bodyPr/>
          <a:lstStyle/>
          <a:p>
            <a:r>
              <a:rPr lang="ar-EG" smtClean="0"/>
              <a:t>السلوك التنظيمي                    د/ محمد الهنداوي </a:t>
            </a:r>
            <a:endParaRPr lang="en-US" dirty="0"/>
          </a:p>
        </p:txBody>
      </p:sp>
    </p:spTree>
    <p:extLst>
      <p:ext uri="{BB962C8B-B14F-4D97-AF65-F5344CB8AC3E}">
        <p14:creationId xmlns:p14="http://schemas.microsoft.com/office/powerpoint/2010/main" val="3423919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9848"/>
          <a:stretch/>
        </p:blipFill>
        <p:spPr>
          <a:xfrm>
            <a:off x="0" y="4014"/>
            <a:ext cx="8243455" cy="6858000"/>
          </a:xfrm>
          <a:prstGeom prst="rect">
            <a:avLst/>
          </a:prstGeom>
        </p:spPr>
      </p:pic>
      <p:sp>
        <p:nvSpPr>
          <p:cNvPr id="6" name="Content Placeholder 2"/>
          <p:cNvSpPr>
            <a:spLocks noGrp="1"/>
          </p:cNvSpPr>
          <p:nvPr>
            <p:ph idx="1"/>
          </p:nvPr>
        </p:nvSpPr>
        <p:spPr>
          <a:xfrm>
            <a:off x="1115616" y="949370"/>
            <a:ext cx="7848872" cy="5719990"/>
          </a:xfrm>
        </p:spPr>
        <p:txBody>
          <a:bodyPr>
            <a:normAutofit/>
          </a:bodyPr>
          <a:lstStyle/>
          <a:p>
            <a:pPr algn="r" rtl="1">
              <a:buFont typeface="Wingdings" pitchFamily="2" charset="2"/>
              <a:buChar char="q"/>
            </a:pPr>
            <a:r>
              <a:rPr lang="ar-EG" sz="2800" dirty="0"/>
              <a:t>هي وسيلة مبسطة لفهم سلوكك وسلوك من تتعامل معهم , فإذا بنيت علاقتك معهم علي هذا الفهم , فأنك حتما سوف تكسب الموقف , وإدراكك الجيد لهذه الأمور سوف يصل بك إلي إمكانية تقييم ذاتك , ويحدد مواقف الضعف في علاقتك مع الآخرين وخاصة عملائنا الأعزاء .. </a:t>
            </a:r>
            <a:endParaRPr lang="en-US" sz="2800" b="1" dirty="0"/>
          </a:p>
          <a:p>
            <a:pPr algn="r" rtl="1">
              <a:buFont typeface="Wingdings" pitchFamily="2" charset="2"/>
              <a:buChar char="q"/>
            </a:pPr>
            <a:r>
              <a:rPr lang="ar-EG" sz="2800" dirty="0"/>
              <a:t>بداية يجب أن تعرف أن كل مشاعر الناس وسلوكهم هي خبرات متجمعة في مراحل العمر المختلفة لكل أنسأن تجمع وتسجل وتحفظ في المخ , وكل ما يسجل منها له اثر كبير في التعامل معك , وكل شخص لديه ثلاث حالات في التعامل : </a:t>
            </a:r>
            <a:endParaRPr lang="en-US" sz="2800" b="1" dirty="0"/>
          </a:p>
          <a:p>
            <a:pPr marL="109728" indent="0" algn="r" rtl="1">
              <a:buNone/>
            </a:pPr>
            <a:r>
              <a:rPr lang="ar-EG" sz="2800" dirty="0"/>
              <a:t>الأب	</a:t>
            </a:r>
            <a:r>
              <a:rPr lang="en-US" sz="2800" dirty="0"/>
              <a:t>PARENT</a:t>
            </a:r>
          </a:p>
          <a:p>
            <a:pPr marL="109728" indent="0" algn="r" rtl="1">
              <a:buNone/>
            </a:pPr>
            <a:r>
              <a:rPr lang="ar-EG" sz="2800" dirty="0"/>
              <a:t>البالغ	</a:t>
            </a:r>
            <a:r>
              <a:rPr lang="en-US" sz="2800" dirty="0"/>
              <a:t>ADULT</a:t>
            </a:r>
            <a:r>
              <a:rPr lang="ar-EG" sz="2800" dirty="0"/>
              <a:t>		</a:t>
            </a:r>
            <a:endParaRPr lang="en-US" sz="2800" dirty="0"/>
          </a:p>
          <a:p>
            <a:pPr marL="109728" indent="0" algn="r" rtl="1">
              <a:buNone/>
            </a:pPr>
            <a:r>
              <a:rPr lang="ar-EG" sz="2800" dirty="0"/>
              <a:t>الطفل	</a:t>
            </a:r>
            <a:r>
              <a:rPr lang="en-US" sz="2800" dirty="0"/>
              <a:t>CHILD</a:t>
            </a:r>
          </a:p>
          <a:p>
            <a:pPr marL="109728" lvl="0" indent="0" algn="r" rtl="1">
              <a:buNone/>
            </a:pPr>
            <a:endParaRPr lang="en-US" sz="2800" b="1" dirty="0"/>
          </a:p>
        </p:txBody>
      </p:sp>
      <p:sp>
        <p:nvSpPr>
          <p:cNvPr id="7" name="Text Box 4"/>
          <p:cNvSpPr txBox="1">
            <a:spLocks noChangeArrowheads="1"/>
          </p:cNvSpPr>
          <p:nvPr/>
        </p:nvSpPr>
        <p:spPr bwMode="auto">
          <a:xfrm>
            <a:off x="1115616" y="241484"/>
            <a:ext cx="7560840" cy="646331"/>
          </a:xfrm>
          <a:prstGeom prst="rect">
            <a:avLst/>
          </a:prstGeom>
          <a:noFill/>
          <a:ln w="9525">
            <a:noFill/>
            <a:miter lim="800000"/>
            <a:headEnd/>
            <a:tailEnd/>
          </a:ln>
          <a:effectLst>
            <a:outerShdw dist="35921" dir="2700000" algn="ctr" rotWithShape="0">
              <a:schemeClr val="bg1"/>
            </a:outerShdw>
          </a:effectLst>
        </p:spPr>
        <p:txBody>
          <a:bodyPr wrap="square">
            <a:spAutoFit/>
          </a:bodyPr>
          <a:lstStyle/>
          <a:p>
            <a:pPr marL="571500" indent="-571500" algn="r" rtl="1">
              <a:buFont typeface="Courier New" pitchFamily="49" charset="0"/>
              <a:buChar char="o"/>
              <a:defRPr/>
            </a:pPr>
            <a:r>
              <a:rPr lang="ar-BH" sz="3600" b="1" dirty="0">
                <a:solidFill>
                  <a:srgbClr val="FF0000"/>
                </a:solidFill>
                <a:effectLst>
                  <a:outerShdw blurRad="38100" dist="38100" dir="2700000" algn="tl">
                    <a:srgbClr val="000000">
                      <a:alpha val="43137"/>
                    </a:srgbClr>
                  </a:outerShdw>
                </a:effectLst>
              </a:rPr>
              <a:t>لماذا </a:t>
            </a:r>
            <a:r>
              <a:rPr lang="ar-BH" sz="3600" b="1" dirty="0">
                <a:solidFill>
                  <a:srgbClr val="FF0000"/>
                </a:solidFill>
                <a:effectLst>
                  <a:outerShdw blurRad="38100" dist="38100" dir="2700000" algn="tl">
                    <a:srgbClr val="000000">
                      <a:alpha val="43137"/>
                    </a:srgbClr>
                  </a:outerShdw>
                </a:effectLst>
              </a:rPr>
              <a:t>تختلف شخصيات الأفراد ؟</a:t>
            </a:r>
            <a:endParaRPr lang="ar-SA" sz="3600" b="1" dirty="0">
              <a:solidFill>
                <a:srgbClr val="FF0000"/>
              </a:solidFill>
              <a:effectLst>
                <a:outerShdw blurRad="38100" dist="38100" dir="2700000" algn="tl">
                  <a:srgbClr val="000000">
                    <a:alpha val="43137"/>
                  </a:srgbClr>
                </a:outerShdw>
              </a:effectLst>
            </a:endParaRPr>
          </a:p>
        </p:txBody>
      </p:sp>
      <p:sp>
        <p:nvSpPr>
          <p:cNvPr id="2" name="Footer Placeholder 1"/>
          <p:cNvSpPr>
            <a:spLocks noGrp="1"/>
          </p:cNvSpPr>
          <p:nvPr>
            <p:ph type="ftr" sz="quarter" idx="11"/>
          </p:nvPr>
        </p:nvSpPr>
        <p:spPr/>
        <p:txBody>
          <a:bodyPr/>
          <a:lstStyle/>
          <a:p>
            <a:r>
              <a:rPr lang="ar-EG" smtClean="0"/>
              <a:t>السلوك التنظيمي                    د/ محمد الهنداوي </a:t>
            </a:r>
            <a:endParaRPr lang="en-US" dirty="0"/>
          </a:p>
        </p:txBody>
      </p:sp>
    </p:spTree>
    <p:extLst>
      <p:ext uri="{BB962C8B-B14F-4D97-AF65-F5344CB8AC3E}">
        <p14:creationId xmlns:p14="http://schemas.microsoft.com/office/powerpoint/2010/main" val="885012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9848"/>
          <a:stretch/>
        </p:blipFill>
        <p:spPr>
          <a:xfrm>
            <a:off x="0" y="4014"/>
            <a:ext cx="8243455" cy="6858000"/>
          </a:xfrm>
          <a:prstGeom prst="rect">
            <a:avLst/>
          </a:prstGeom>
        </p:spPr>
      </p:pic>
      <p:sp>
        <p:nvSpPr>
          <p:cNvPr id="6" name="Content Placeholder 2"/>
          <p:cNvSpPr>
            <a:spLocks noGrp="1"/>
          </p:cNvSpPr>
          <p:nvPr>
            <p:ph idx="1"/>
          </p:nvPr>
        </p:nvSpPr>
        <p:spPr>
          <a:xfrm>
            <a:off x="1115616" y="949370"/>
            <a:ext cx="7848872" cy="5719990"/>
          </a:xfrm>
        </p:spPr>
        <p:txBody>
          <a:bodyPr>
            <a:normAutofit fontScale="92500"/>
          </a:bodyPr>
          <a:lstStyle/>
          <a:p>
            <a:pPr marL="109728" lvl="0" indent="0" algn="r" rtl="1">
              <a:buNone/>
            </a:pPr>
            <a:r>
              <a:rPr lang="ar-EG" sz="2800" b="1" dirty="0"/>
              <a:t>الأب </a:t>
            </a:r>
            <a:r>
              <a:rPr lang="en-US" sz="2800" dirty="0"/>
              <a:t>PARENT </a:t>
            </a:r>
            <a:r>
              <a:rPr lang="ar-EG" sz="2800" b="1" dirty="0"/>
              <a:t> : </a:t>
            </a:r>
            <a:r>
              <a:rPr lang="ar-EG" sz="2800" dirty="0"/>
              <a:t>هو أن تشعر أنك تتصرف بنفس الأسلوب الذي يتعامل به الأبوين تجاهك عندما كنت صغيرا .. وهذا الأمر موجود في : </a:t>
            </a:r>
            <a:endParaRPr lang="en-US" sz="2800" b="1" dirty="0"/>
          </a:p>
          <a:p>
            <a:pPr marL="109728" lvl="0" indent="0" algn="r">
              <a:buNone/>
            </a:pPr>
            <a:r>
              <a:rPr lang="ar-EG" sz="2800" dirty="0"/>
              <a:t>إعطاء النصائح للآخرين </a:t>
            </a:r>
            <a:r>
              <a:rPr lang="ar-EG" sz="2800" b="1" dirty="0"/>
              <a:t>و</a:t>
            </a:r>
            <a:r>
              <a:rPr lang="ar-EG" sz="2800" dirty="0"/>
              <a:t>حماية الآخرين </a:t>
            </a:r>
            <a:r>
              <a:rPr lang="ar-EG" sz="2800" b="1" dirty="0"/>
              <a:t>وا</a:t>
            </a:r>
            <a:r>
              <a:rPr lang="ar-EG" sz="2800" dirty="0"/>
              <a:t>لعناية بالعملاء </a:t>
            </a:r>
            <a:r>
              <a:rPr lang="ar-EG" sz="2800" b="1" dirty="0"/>
              <a:t>و</a:t>
            </a:r>
            <a:r>
              <a:rPr lang="ar-EG" sz="2800" dirty="0"/>
              <a:t>حب الناس  </a:t>
            </a:r>
            <a:endParaRPr lang="en-US" sz="2800" b="1" dirty="0"/>
          </a:p>
          <a:p>
            <a:pPr marL="109728" lvl="0" indent="0" algn="r" rtl="1">
              <a:buNone/>
            </a:pPr>
            <a:r>
              <a:rPr lang="ar-EG" sz="2800" b="1" dirty="0"/>
              <a:t>البالغ </a:t>
            </a:r>
            <a:r>
              <a:rPr lang="en-US" sz="2800" dirty="0"/>
              <a:t>ADULT</a:t>
            </a:r>
            <a:r>
              <a:rPr lang="en-US" sz="2800" b="1" dirty="0"/>
              <a:t> </a:t>
            </a:r>
            <a:r>
              <a:rPr lang="ar-EG" sz="2800" b="1" dirty="0"/>
              <a:t>: </a:t>
            </a:r>
            <a:endParaRPr lang="en-US" sz="2800" b="1" dirty="0"/>
          </a:p>
          <a:p>
            <a:pPr marL="109728" indent="0" algn="r" rtl="1">
              <a:buNone/>
            </a:pPr>
            <a:r>
              <a:rPr lang="ar-EG" sz="2800" dirty="0"/>
              <a:t>أن عقلية البالغ تساعدك في جمع المعلومات وتصحيح استخدامها في اتخاذ القرارات السليمة في إطار يبعد بشكل كبير عن العاطفة وهو أمر لا يتعلق بالسن .. فأنت تمارس دور البالغ عند : جمع المعلومات من العملاء </a:t>
            </a:r>
            <a:r>
              <a:rPr lang="ar-EG" sz="2800" b="1" dirty="0"/>
              <a:t>و </a:t>
            </a:r>
            <a:r>
              <a:rPr lang="ar-EG" sz="2800" dirty="0"/>
              <a:t>المقارنة بين البدائل </a:t>
            </a:r>
            <a:r>
              <a:rPr lang="ar-EG" sz="2800" b="1" dirty="0"/>
              <a:t>و</a:t>
            </a:r>
            <a:r>
              <a:rPr lang="ar-EG" sz="2800" dirty="0"/>
              <a:t>اتخاذ القرارات </a:t>
            </a:r>
            <a:endParaRPr lang="en-US" sz="2800" b="1" dirty="0"/>
          </a:p>
          <a:p>
            <a:pPr marL="109728" lvl="0" indent="0" algn="r" rtl="1">
              <a:buNone/>
            </a:pPr>
            <a:r>
              <a:rPr lang="ar-EG" sz="2800" b="1" dirty="0"/>
              <a:t>الطفل </a:t>
            </a:r>
            <a:r>
              <a:rPr lang="en-US" sz="2800" dirty="0"/>
              <a:t>CHILD </a:t>
            </a:r>
            <a:r>
              <a:rPr lang="ar-EG" sz="2800" b="1" dirty="0"/>
              <a:t>: </a:t>
            </a:r>
            <a:endParaRPr lang="en-US" sz="2800" b="1" dirty="0"/>
          </a:p>
          <a:p>
            <a:pPr marL="109728" indent="0" algn="r" rtl="1">
              <a:buNone/>
            </a:pPr>
            <a:r>
              <a:rPr lang="ar-EG" sz="2800" dirty="0"/>
              <a:t>أن تصرفك بلغة الطفل ليس شيئا معيبا لأنه مقياس التعبير والإحساس لدينا جميعا .. والتي تشعر الآخرين أن فكرك ما زال شابا . و القيام بالخلق والابتكار </a:t>
            </a:r>
            <a:r>
              <a:rPr lang="ar-EG" sz="2800" b="1" dirty="0"/>
              <a:t>و</a:t>
            </a:r>
            <a:r>
              <a:rPr lang="ar-EG" sz="2800" dirty="0"/>
              <a:t>الحب للآخرين.</a:t>
            </a:r>
            <a:endParaRPr lang="en-US" sz="2800" dirty="0"/>
          </a:p>
          <a:p>
            <a:pPr marL="109728" lvl="0" indent="0" algn="r" rtl="1">
              <a:buNone/>
            </a:pPr>
            <a:endParaRPr lang="en-US" sz="2800" b="1" dirty="0"/>
          </a:p>
        </p:txBody>
      </p:sp>
      <p:sp>
        <p:nvSpPr>
          <p:cNvPr id="7" name="Text Box 4"/>
          <p:cNvSpPr txBox="1">
            <a:spLocks noChangeArrowheads="1"/>
          </p:cNvSpPr>
          <p:nvPr/>
        </p:nvSpPr>
        <p:spPr bwMode="auto">
          <a:xfrm>
            <a:off x="1115616" y="241484"/>
            <a:ext cx="7560840" cy="646331"/>
          </a:xfrm>
          <a:prstGeom prst="rect">
            <a:avLst/>
          </a:prstGeom>
          <a:noFill/>
          <a:ln w="9525">
            <a:noFill/>
            <a:miter lim="800000"/>
            <a:headEnd/>
            <a:tailEnd/>
          </a:ln>
          <a:effectLst>
            <a:outerShdw dist="35921" dir="2700000" algn="ctr" rotWithShape="0">
              <a:schemeClr val="bg1"/>
            </a:outerShdw>
          </a:effectLst>
        </p:spPr>
        <p:txBody>
          <a:bodyPr wrap="square">
            <a:spAutoFit/>
          </a:bodyPr>
          <a:lstStyle/>
          <a:p>
            <a:pPr marL="571500" indent="-571500" algn="r" rtl="1">
              <a:buFont typeface="Courier New" pitchFamily="49" charset="0"/>
              <a:buChar char="o"/>
              <a:defRPr/>
            </a:pPr>
            <a:r>
              <a:rPr lang="ar-BH" sz="3600" b="1" dirty="0">
                <a:solidFill>
                  <a:srgbClr val="FF0000"/>
                </a:solidFill>
                <a:effectLst>
                  <a:outerShdw blurRad="38100" dist="38100" dir="2700000" algn="tl">
                    <a:srgbClr val="000000">
                      <a:alpha val="43137"/>
                    </a:srgbClr>
                  </a:outerShdw>
                </a:effectLst>
              </a:rPr>
              <a:t>تحليل الذات البشرية كوسيلة للتعامل</a:t>
            </a:r>
            <a:endParaRPr lang="ar-SA" sz="3600" b="1" dirty="0">
              <a:solidFill>
                <a:srgbClr val="FF0000"/>
              </a:solidFill>
              <a:effectLst>
                <a:outerShdw blurRad="38100" dist="38100" dir="2700000" algn="tl">
                  <a:srgbClr val="000000">
                    <a:alpha val="43137"/>
                  </a:srgbClr>
                </a:outerShdw>
              </a:effectLst>
            </a:endParaRPr>
          </a:p>
        </p:txBody>
      </p:sp>
      <p:sp>
        <p:nvSpPr>
          <p:cNvPr id="2" name="Footer Placeholder 1"/>
          <p:cNvSpPr>
            <a:spLocks noGrp="1"/>
          </p:cNvSpPr>
          <p:nvPr>
            <p:ph type="ftr" sz="quarter" idx="11"/>
          </p:nvPr>
        </p:nvSpPr>
        <p:spPr/>
        <p:txBody>
          <a:bodyPr/>
          <a:lstStyle/>
          <a:p>
            <a:r>
              <a:rPr lang="ar-EG" smtClean="0"/>
              <a:t>السلوك التنظيمي                    د/ محمد الهنداوي </a:t>
            </a:r>
            <a:endParaRPr lang="en-US" dirty="0"/>
          </a:p>
        </p:txBody>
      </p:sp>
    </p:spTree>
    <p:extLst>
      <p:ext uri="{BB962C8B-B14F-4D97-AF65-F5344CB8AC3E}">
        <p14:creationId xmlns:p14="http://schemas.microsoft.com/office/powerpoint/2010/main" val="39246378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9848"/>
          <a:stretch/>
        </p:blipFill>
        <p:spPr>
          <a:xfrm>
            <a:off x="0" y="4014"/>
            <a:ext cx="8243455" cy="6858000"/>
          </a:xfrm>
          <a:prstGeom prst="rect">
            <a:avLst/>
          </a:prstGeom>
        </p:spPr>
      </p:pic>
      <p:sp>
        <p:nvSpPr>
          <p:cNvPr id="6" name="Content Placeholder 2"/>
          <p:cNvSpPr>
            <a:spLocks noGrp="1"/>
          </p:cNvSpPr>
          <p:nvPr>
            <p:ph idx="1"/>
          </p:nvPr>
        </p:nvSpPr>
        <p:spPr>
          <a:xfrm>
            <a:off x="1115616" y="949370"/>
            <a:ext cx="7848872" cy="5719990"/>
          </a:xfrm>
        </p:spPr>
        <p:txBody>
          <a:bodyPr>
            <a:normAutofit/>
          </a:bodyPr>
          <a:lstStyle/>
          <a:p>
            <a:pPr marL="109728" indent="0" algn="r" rtl="1">
              <a:buNone/>
            </a:pPr>
            <a:r>
              <a:rPr lang="ar-EG" sz="2800" dirty="0"/>
              <a:t>في تعامل البشر تتلاقي حالات الذات الإنسانية المتفقة والمختلفة .. الجميع يتحدثون والجميع يعبرون .. والجميع يستمعون ولكنهم قد يختلفون وقد يتفقون .. ولكن بحوار ساخن أو حوار هادئ .. وأنت الكاسب الوحيد إذا عرفت الطريقة التي تتفاعل بها تصرفاتك مع الآخرين , وتلك التصرفات </a:t>
            </a:r>
            <a:r>
              <a:rPr lang="ar-EG" sz="2800" b="1" dirty="0"/>
              <a:t>تأخذ ثلاثة أشكال رئيسية </a:t>
            </a:r>
            <a:r>
              <a:rPr lang="ar-EG" sz="2800" dirty="0"/>
              <a:t>:التصرفات المكملة والتصرفات المتقاطعة والتصرفات الخفية </a:t>
            </a:r>
            <a:r>
              <a:rPr lang="en-GB" sz="2800" dirty="0" smtClean="0"/>
              <a:t>.</a:t>
            </a:r>
            <a:endParaRPr lang="en-GB" sz="2800" dirty="0"/>
          </a:p>
          <a:p>
            <a:pPr algn="r" rtl="1"/>
            <a:r>
              <a:rPr lang="ar-EG" sz="2800" b="1" dirty="0">
                <a:solidFill>
                  <a:srgbClr val="FF0000"/>
                </a:solidFill>
              </a:rPr>
              <a:t>والتصرفات البشرية المفتوحة </a:t>
            </a:r>
            <a:r>
              <a:rPr lang="ar-EG" sz="2800" dirty="0"/>
              <a:t>تعني أن التعامل يتم بين أشخاص في حالت ذاتية تسمح بمرور الفكرة وتجاوزها وفهمها من الآخرين</a:t>
            </a:r>
            <a:r>
              <a:rPr lang="en-GB" sz="2800" dirty="0" smtClean="0"/>
              <a:t>.</a:t>
            </a:r>
            <a:endParaRPr lang="en-US" sz="2800" b="1" dirty="0"/>
          </a:p>
          <a:p>
            <a:pPr algn="r" rtl="1"/>
            <a:r>
              <a:rPr lang="ar-EG" sz="2800" b="1" dirty="0">
                <a:solidFill>
                  <a:srgbClr val="FF0000"/>
                </a:solidFill>
              </a:rPr>
              <a:t>إما التصرفات المقفلة </a:t>
            </a:r>
            <a:r>
              <a:rPr lang="ar-EG" sz="2800" dirty="0"/>
              <a:t>فتعني أن ترسل أحاديثك للآخرين علي موجة لا تتحاسب مع الحالة التي هم عليها إيمانا بمبدأ أنني أقول ما اعرفه , وعلي الغير أن يستوعب ما أقول</a:t>
            </a:r>
            <a:r>
              <a:rPr lang="en-GB" sz="2800" dirty="0"/>
              <a:t>.</a:t>
            </a:r>
          </a:p>
          <a:p>
            <a:pPr marL="109728" lvl="0" indent="0" algn="r" rtl="1">
              <a:buNone/>
            </a:pPr>
            <a:endParaRPr lang="en-US" sz="2800" b="1" dirty="0"/>
          </a:p>
        </p:txBody>
      </p:sp>
      <p:sp>
        <p:nvSpPr>
          <p:cNvPr id="7" name="Text Box 4"/>
          <p:cNvSpPr txBox="1">
            <a:spLocks noChangeArrowheads="1"/>
          </p:cNvSpPr>
          <p:nvPr/>
        </p:nvSpPr>
        <p:spPr bwMode="auto">
          <a:xfrm>
            <a:off x="1115616" y="241484"/>
            <a:ext cx="7560840" cy="646331"/>
          </a:xfrm>
          <a:prstGeom prst="rect">
            <a:avLst/>
          </a:prstGeom>
          <a:noFill/>
          <a:ln w="9525">
            <a:noFill/>
            <a:miter lim="800000"/>
            <a:headEnd/>
            <a:tailEnd/>
          </a:ln>
          <a:effectLst>
            <a:outerShdw dist="35921" dir="2700000" algn="ctr" rotWithShape="0">
              <a:schemeClr val="bg1"/>
            </a:outerShdw>
          </a:effectLst>
        </p:spPr>
        <p:txBody>
          <a:bodyPr wrap="square">
            <a:spAutoFit/>
          </a:bodyPr>
          <a:lstStyle/>
          <a:p>
            <a:pPr marL="571500" indent="-571500" algn="r" rtl="1">
              <a:buFont typeface="Courier New" pitchFamily="49" charset="0"/>
              <a:buChar char="o"/>
              <a:defRPr/>
            </a:pPr>
            <a:r>
              <a:rPr lang="ar-EG" sz="3600" b="1" dirty="0">
                <a:solidFill>
                  <a:srgbClr val="FF0000"/>
                </a:solidFill>
                <a:effectLst>
                  <a:outerShdw blurRad="38100" dist="38100" dir="2700000" algn="tl">
                    <a:srgbClr val="000000">
                      <a:alpha val="43137"/>
                    </a:srgbClr>
                  </a:outerShdw>
                </a:effectLst>
              </a:rPr>
              <a:t>مهارات المواءمة بين حالات الذات الإنسانية :</a:t>
            </a:r>
            <a:endParaRPr lang="ar-SA" sz="3600" b="1" dirty="0">
              <a:solidFill>
                <a:srgbClr val="FF0000"/>
              </a:solidFill>
              <a:effectLst>
                <a:outerShdw blurRad="38100" dist="38100" dir="2700000" algn="tl">
                  <a:srgbClr val="000000">
                    <a:alpha val="43137"/>
                  </a:srgbClr>
                </a:outerShdw>
              </a:effectLst>
            </a:endParaRPr>
          </a:p>
        </p:txBody>
      </p:sp>
      <p:sp>
        <p:nvSpPr>
          <p:cNvPr id="2" name="Footer Placeholder 1"/>
          <p:cNvSpPr>
            <a:spLocks noGrp="1"/>
          </p:cNvSpPr>
          <p:nvPr>
            <p:ph type="ftr" sz="quarter" idx="11"/>
          </p:nvPr>
        </p:nvSpPr>
        <p:spPr/>
        <p:txBody>
          <a:bodyPr/>
          <a:lstStyle/>
          <a:p>
            <a:r>
              <a:rPr lang="ar-EG" smtClean="0"/>
              <a:t>السلوك التنظيمي                    د/ محمد الهنداوي </a:t>
            </a:r>
            <a:endParaRPr lang="en-US" dirty="0"/>
          </a:p>
        </p:txBody>
      </p:sp>
      <p:sp>
        <p:nvSpPr>
          <p:cNvPr id="3" name="TextBox 2"/>
          <p:cNvSpPr txBox="1"/>
          <p:nvPr/>
        </p:nvSpPr>
        <p:spPr>
          <a:xfrm>
            <a:off x="953166" y="6246681"/>
            <a:ext cx="2664296" cy="461665"/>
          </a:xfrm>
          <a:prstGeom prst="rect">
            <a:avLst/>
          </a:prstGeom>
          <a:noFill/>
        </p:spPr>
        <p:txBody>
          <a:bodyPr wrap="square" rtlCol="0">
            <a:spAutoFit/>
          </a:bodyPr>
          <a:lstStyle/>
          <a:p>
            <a:pPr algn="ctr"/>
            <a:r>
              <a:rPr lang="ar-EG" sz="2400" b="1" i="1" dirty="0" smtClean="0">
                <a:solidFill>
                  <a:srgbClr val="FF0000"/>
                </a:solidFill>
              </a:rPr>
              <a:t>شكرا جزيلا </a:t>
            </a:r>
            <a:r>
              <a:rPr lang="ar-EG" sz="2400" b="1" i="1" smtClean="0">
                <a:solidFill>
                  <a:srgbClr val="FF0000"/>
                </a:solidFill>
              </a:rPr>
              <a:t>علي المتابعة </a:t>
            </a:r>
            <a:endParaRPr lang="en-US" sz="2400" b="1" i="1" dirty="0">
              <a:solidFill>
                <a:srgbClr val="FF0000"/>
              </a:solidFill>
            </a:endParaRPr>
          </a:p>
        </p:txBody>
      </p:sp>
    </p:spTree>
    <p:extLst>
      <p:ext uri="{BB962C8B-B14F-4D97-AF65-F5344CB8AC3E}">
        <p14:creationId xmlns:p14="http://schemas.microsoft.com/office/powerpoint/2010/main" val="1094438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l="9848"/>
          <a:stretch/>
        </p:blipFill>
        <p:spPr>
          <a:xfrm>
            <a:off x="0" y="4014"/>
            <a:ext cx="8243455" cy="6858000"/>
          </a:xfrm>
          <a:prstGeom prst="rect">
            <a:avLst/>
          </a:prstGeom>
        </p:spPr>
      </p:pic>
      <p:sp>
        <p:nvSpPr>
          <p:cNvPr id="6" name="Content Placeholder 2"/>
          <p:cNvSpPr>
            <a:spLocks noGrp="1"/>
          </p:cNvSpPr>
          <p:nvPr>
            <p:ph idx="1"/>
          </p:nvPr>
        </p:nvSpPr>
        <p:spPr>
          <a:xfrm>
            <a:off x="1115616" y="764704"/>
            <a:ext cx="7848872" cy="5904656"/>
          </a:xfrm>
        </p:spPr>
        <p:txBody>
          <a:bodyPr>
            <a:normAutofit lnSpcReduction="10000"/>
          </a:bodyPr>
          <a:lstStyle/>
          <a:p>
            <a:pPr algn="r" rtl="1">
              <a:buFont typeface="Wingdings" pitchFamily="2" charset="2"/>
              <a:buChar char="q"/>
            </a:pPr>
            <a:r>
              <a:rPr lang="ar-EG" sz="2800" dirty="0"/>
              <a:t>ينبغي أن ندرك أن ما يحقق للشخصية توازنها هو – إلى حد كبير – ضرورة إشباع حاجات الفرد، ولذلك باتصاله بموضوعات العالم الخارجي، وبمعنى أوضح فكلما كأنت حاجات الفرد مشبعة، كلما كأنت شخصيته متوازنة، وأن ما يخل بتوازن الشخصية عموما هو في الحقيقة وجود حاجات غير مشبعة لدى الإنسان ،حيث لم يستطيع باتصاله بعالمه الخارجي – مع ما في هذا العالم الخارجي من موضوعات – أن يشبعها.</a:t>
            </a:r>
            <a:endParaRPr lang="en-US" sz="2800" b="1" dirty="0"/>
          </a:p>
          <a:p>
            <a:pPr algn="r" rtl="1">
              <a:buFont typeface="Wingdings" pitchFamily="2" charset="2"/>
              <a:buChar char="q"/>
            </a:pPr>
            <a:r>
              <a:rPr lang="ar-EG" sz="2800" dirty="0"/>
              <a:t>فنحن نجد أن البيئة المحيطة بالفرد تمده بالطعام إذا كأن جائعا وتمده بالماء إذا كأن عطشانا، ويقوم العالم الخارجي – بالإضافة إلى دوره كمصدر للإمدادات المستمرة لإنسان – بدور أخر في تشكيل مصير الشخصية لا خاصة بالفرد، وذلك لأن هذا العالم الخارجي، أو بمعنى أوضح : لأن هذه البيئة كما تمد البيئة كما تمد الفرد بما يشبعه، فهي تحتوى أيضا على مناطق خطرة غير آمنة، فهي تهدد كما قد تشبع تماما.</a:t>
            </a:r>
            <a:endParaRPr lang="en-US" sz="2800" b="1" dirty="0"/>
          </a:p>
          <a:p>
            <a:pPr marL="0" indent="0" algn="r" rtl="1">
              <a:buNone/>
            </a:pPr>
            <a:endParaRPr lang="ar-EG" dirty="0" smtClean="0"/>
          </a:p>
        </p:txBody>
      </p:sp>
      <p:sp>
        <p:nvSpPr>
          <p:cNvPr id="7" name="Text Box 4"/>
          <p:cNvSpPr txBox="1">
            <a:spLocks noChangeArrowheads="1"/>
          </p:cNvSpPr>
          <p:nvPr/>
        </p:nvSpPr>
        <p:spPr bwMode="auto">
          <a:xfrm>
            <a:off x="1115616" y="241484"/>
            <a:ext cx="7560840" cy="646331"/>
          </a:xfrm>
          <a:prstGeom prst="rect">
            <a:avLst/>
          </a:prstGeom>
          <a:noFill/>
          <a:ln w="9525">
            <a:noFill/>
            <a:miter lim="800000"/>
            <a:headEnd/>
            <a:tailEnd/>
          </a:ln>
          <a:effectLst>
            <a:outerShdw dist="35921" dir="2700000" algn="ctr" rotWithShape="0">
              <a:schemeClr val="bg1"/>
            </a:outerShdw>
          </a:effectLst>
        </p:spPr>
        <p:txBody>
          <a:bodyPr wrap="square">
            <a:spAutoFit/>
          </a:bodyPr>
          <a:lstStyle/>
          <a:p>
            <a:pPr algn="ctr" rtl="1">
              <a:defRPr/>
            </a:pPr>
            <a:r>
              <a:rPr lang="ar-EG" sz="3600" b="1" dirty="0">
                <a:solidFill>
                  <a:srgbClr val="FF0000"/>
                </a:solidFill>
                <a:effectLst>
                  <a:outerShdw blurRad="38100" dist="38100" dir="2700000" algn="tl">
                    <a:srgbClr val="000000">
                      <a:alpha val="43137"/>
                    </a:srgbClr>
                  </a:outerShdw>
                </a:effectLst>
              </a:rPr>
              <a:t>تمهيد</a:t>
            </a:r>
            <a:endParaRPr lang="ar-SA" sz="3600" b="1" dirty="0">
              <a:solidFill>
                <a:srgbClr val="FF0000"/>
              </a:solidFill>
              <a:effectLst>
                <a:outerShdw blurRad="38100" dist="38100" dir="2700000" algn="tl">
                  <a:srgbClr val="000000">
                    <a:alpha val="43137"/>
                  </a:srgbClr>
                </a:outerShdw>
              </a:effectLst>
              <a:latin typeface="Old English Text MT" pitchFamily="66" charset="0"/>
              <a:cs typeface="+mj-cs"/>
            </a:endParaRPr>
          </a:p>
        </p:txBody>
      </p:sp>
      <p:sp>
        <p:nvSpPr>
          <p:cNvPr id="2" name="Footer Placeholder 1"/>
          <p:cNvSpPr>
            <a:spLocks noGrp="1"/>
          </p:cNvSpPr>
          <p:nvPr>
            <p:ph type="ftr" sz="quarter" idx="11"/>
          </p:nvPr>
        </p:nvSpPr>
        <p:spPr/>
        <p:txBody>
          <a:bodyPr/>
          <a:lstStyle/>
          <a:p>
            <a:r>
              <a:rPr lang="ar-EG" smtClean="0"/>
              <a:t>السلوك التنظيمي                    د/ محمد الهنداوي </a:t>
            </a:r>
            <a:endParaRPr lang="en-US" dirty="0"/>
          </a:p>
        </p:txBody>
      </p:sp>
    </p:spTree>
    <p:extLst>
      <p:ext uri="{BB962C8B-B14F-4D97-AF65-F5344CB8AC3E}">
        <p14:creationId xmlns:p14="http://schemas.microsoft.com/office/powerpoint/2010/main" val="1589065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9848"/>
          <a:stretch/>
        </p:blipFill>
        <p:spPr>
          <a:xfrm>
            <a:off x="0" y="4014"/>
            <a:ext cx="8243455" cy="6858000"/>
          </a:xfrm>
          <a:prstGeom prst="rect">
            <a:avLst/>
          </a:prstGeom>
        </p:spPr>
      </p:pic>
      <p:sp>
        <p:nvSpPr>
          <p:cNvPr id="6" name="Content Placeholder 2"/>
          <p:cNvSpPr>
            <a:spLocks noGrp="1"/>
          </p:cNvSpPr>
          <p:nvPr>
            <p:ph idx="1"/>
          </p:nvPr>
        </p:nvSpPr>
        <p:spPr>
          <a:xfrm>
            <a:off x="899592" y="949370"/>
            <a:ext cx="8064896" cy="5575974"/>
          </a:xfrm>
        </p:spPr>
        <p:txBody>
          <a:bodyPr>
            <a:noAutofit/>
          </a:bodyPr>
          <a:lstStyle/>
          <a:p>
            <a:pPr algn="r" rtl="1">
              <a:buFont typeface="Wingdings" pitchFamily="2" charset="2"/>
              <a:buChar char="q"/>
            </a:pPr>
            <a:r>
              <a:rPr lang="ar-EG" sz="2800" dirty="0" smtClean="0"/>
              <a:t>فالإنسان </a:t>
            </a:r>
            <a:r>
              <a:rPr lang="ar-EG" sz="2800" dirty="0"/>
              <a:t>يختار النماذج التي تبدو أكثر منه نجاحا في عملية – التعيين – تلك، مفهوم يختار النماذج الأكثر نجاحا في إشباع حاجاتها منه</a:t>
            </a:r>
            <a:r>
              <a:rPr lang="ar-EG" sz="2800" dirty="0" smtClean="0"/>
              <a:t>.</a:t>
            </a:r>
            <a:endParaRPr lang="ar-EG" sz="2800" b="1" dirty="0"/>
          </a:p>
          <a:p>
            <a:pPr algn="r" rtl="1">
              <a:buFont typeface="Wingdings" pitchFamily="2" charset="2"/>
              <a:buChar char="q"/>
            </a:pPr>
            <a:r>
              <a:rPr lang="ar-EG" sz="2800" b="1" dirty="0"/>
              <a:t>يمثل السلوك الواقي ( السلوك الدفاعي ) رد الفعل الطبيعي لحماية الذات عندما تهاجم وذلك حتى يشعر بالاستقرار ذهنيا . ومن أنماط السلوك الدفاعي </a:t>
            </a:r>
            <a:r>
              <a:rPr lang="ar-EG" sz="2800" dirty="0"/>
              <a:t>: </a:t>
            </a:r>
            <a:endParaRPr lang="en-US" sz="2800" b="1" dirty="0"/>
          </a:p>
          <a:p>
            <a:pPr lvl="1" algn="r" rtl="1">
              <a:buFont typeface="Wingdings" pitchFamily="2" charset="2"/>
              <a:buChar char="q"/>
            </a:pPr>
            <a:r>
              <a:rPr lang="ar-EG" sz="2800" dirty="0"/>
              <a:t> </a:t>
            </a:r>
            <a:r>
              <a:rPr lang="ar-EG" sz="2800" b="1" dirty="0"/>
              <a:t>أحلام اليقظة</a:t>
            </a:r>
            <a:r>
              <a:rPr lang="ar-EG" sz="2800" dirty="0"/>
              <a:t> : (الهروب من الواقع إلي الخيالات  ) وأيضاً من الدفاعات الرئيسية هي : </a:t>
            </a:r>
          </a:p>
          <a:p>
            <a:pPr marL="109728" indent="0" algn="r">
              <a:buNone/>
            </a:pPr>
            <a:r>
              <a:rPr lang="ar-EG" sz="2800" dirty="0"/>
              <a:t>الكبت والإسقاط وتكوين رد الفعل والتثبيت والنكوص والتبرير، وتتميز جميع عمليات الدفاع بسمتين مشتركتين هما :</a:t>
            </a:r>
            <a:endParaRPr lang="en-US" sz="2800" b="1" dirty="0"/>
          </a:p>
          <a:p>
            <a:pPr marL="624078" indent="-514350" algn="r" rtl="1">
              <a:buFont typeface="+mj-lt"/>
              <a:buAutoNum type="arabicPeriod"/>
            </a:pPr>
            <a:r>
              <a:rPr lang="ar-EG" sz="2800" b="1" dirty="0"/>
              <a:t>أنها تنكر وتزور وتحرف الوقائع.</a:t>
            </a:r>
            <a:endParaRPr lang="en-US" sz="2800" b="1" dirty="0"/>
          </a:p>
          <a:p>
            <a:pPr marL="624078" indent="-514350" algn="r" rtl="1">
              <a:buFont typeface="+mj-lt"/>
              <a:buAutoNum type="arabicPeriod"/>
            </a:pPr>
            <a:r>
              <a:rPr lang="ar-EG" sz="2800" b="1" dirty="0"/>
              <a:t>أنما تعمل لا شعوريا بحيث لا يفطن الشخص إلى ما يحدث </a:t>
            </a:r>
            <a:r>
              <a:rPr lang="ar-EG" sz="2800" b="1" dirty="0" smtClean="0"/>
              <a:t>خلالها</a:t>
            </a:r>
            <a:endParaRPr lang="en-US" sz="2800" b="1" dirty="0"/>
          </a:p>
        </p:txBody>
      </p:sp>
      <p:sp>
        <p:nvSpPr>
          <p:cNvPr id="7" name="Text Box 4"/>
          <p:cNvSpPr txBox="1">
            <a:spLocks noChangeArrowheads="1"/>
          </p:cNvSpPr>
          <p:nvPr/>
        </p:nvSpPr>
        <p:spPr bwMode="auto">
          <a:xfrm>
            <a:off x="1115616" y="241484"/>
            <a:ext cx="7560840" cy="707886"/>
          </a:xfrm>
          <a:prstGeom prst="rect">
            <a:avLst/>
          </a:prstGeom>
          <a:noFill/>
          <a:ln w="9525">
            <a:noFill/>
            <a:miter lim="800000"/>
            <a:headEnd/>
            <a:tailEnd/>
          </a:ln>
          <a:effectLst>
            <a:outerShdw dist="35921" dir="2700000" algn="ctr" rotWithShape="0">
              <a:schemeClr val="bg1"/>
            </a:outerShdw>
          </a:effectLst>
        </p:spPr>
        <p:txBody>
          <a:bodyPr wrap="square">
            <a:spAutoFit/>
          </a:bodyPr>
          <a:lstStyle/>
          <a:p>
            <a:pPr algn="ctr" rtl="1">
              <a:defRPr/>
            </a:pPr>
            <a:r>
              <a:rPr lang="ar-EG" sz="4000" b="1" dirty="0">
                <a:solidFill>
                  <a:srgbClr val="FF0000"/>
                </a:solidFill>
                <a:effectLst>
                  <a:outerShdw blurRad="38100" dist="38100" dir="2700000" algn="tl">
                    <a:srgbClr val="000000">
                      <a:alpha val="43137"/>
                    </a:srgbClr>
                  </a:outerShdw>
                </a:effectLst>
              </a:rPr>
              <a:t>أولا : </a:t>
            </a:r>
            <a:r>
              <a:rPr lang="ar-BH" sz="4000" b="1" dirty="0">
                <a:solidFill>
                  <a:srgbClr val="FF0000"/>
                </a:solidFill>
                <a:effectLst>
                  <a:outerShdw blurRad="38100" dist="38100" dir="2700000" algn="tl">
                    <a:srgbClr val="000000">
                      <a:alpha val="43137"/>
                    </a:srgbClr>
                  </a:outerShdw>
                </a:effectLst>
              </a:rPr>
              <a:t>ميكانيزمات</a:t>
            </a:r>
            <a:r>
              <a:rPr lang="ar-BH" sz="4000" b="1" dirty="0">
                <a:solidFill>
                  <a:srgbClr val="FF0000"/>
                </a:solidFill>
                <a:effectLst>
                  <a:outerShdw blurRad="38100" dist="38100" dir="2700000" algn="tl">
                    <a:srgbClr val="000000">
                      <a:alpha val="43137"/>
                    </a:srgbClr>
                  </a:outerShdw>
                </a:effectLst>
              </a:rPr>
              <a:t> الدفاع عن النفس :</a:t>
            </a:r>
            <a:endParaRPr lang="ar-SA" sz="4000" b="1" dirty="0">
              <a:solidFill>
                <a:srgbClr val="FF0000"/>
              </a:solidFill>
              <a:effectLst>
                <a:outerShdw blurRad="38100" dist="38100" dir="2700000" algn="tl">
                  <a:srgbClr val="000000">
                    <a:alpha val="43137"/>
                  </a:srgbClr>
                </a:outerShdw>
              </a:effectLst>
              <a:latin typeface="Old English Text MT" pitchFamily="66" charset="0"/>
              <a:cs typeface="+mj-cs"/>
            </a:endParaRPr>
          </a:p>
        </p:txBody>
      </p:sp>
      <p:sp>
        <p:nvSpPr>
          <p:cNvPr id="2" name="Footer Placeholder 1"/>
          <p:cNvSpPr>
            <a:spLocks noGrp="1"/>
          </p:cNvSpPr>
          <p:nvPr>
            <p:ph type="ftr" sz="quarter" idx="11"/>
          </p:nvPr>
        </p:nvSpPr>
        <p:spPr/>
        <p:txBody>
          <a:bodyPr/>
          <a:lstStyle/>
          <a:p>
            <a:r>
              <a:rPr lang="ar-EG" smtClean="0"/>
              <a:t>السلوك التنظيمي                    د/ محمد الهنداوي </a:t>
            </a:r>
            <a:endParaRPr lang="en-US" dirty="0"/>
          </a:p>
        </p:txBody>
      </p:sp>
    </p:spTree>
    <p:extLst>
      <p:ext uri="{BB962C8B-B14F-4D97-AF65-F5344CB8AC3E}">
        <p14:creationId xmlns:p14="http://schemas.microsoft.com/office/powerpoint/2010/main" val="3068813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9848"/>
          <a:stretch/>
        </p:blipFill>
        <p:spPr>
          <a:xfrm>
            <a:off x="0" y="4014"/>
            <a:ext cx="8243455" cy="6858000"/>
          </a:xfrm>
          <a:prstGeom prst="rect">
            <a:avLst/>
          </a:prstGeom>
        </p:spPr>
      </p:pic>
      <p:sp>
        <p:nvSpPr>
          <p:cNvPr id="6" name="Content Placeholder 2"/>
          <p:cNvSpPr>
            <a:spLocks noGrp="1"/>
          </p:cNvSpPr>
          <p:nvPr>
            <p:ph idx="1"/>
          </p:nvPr>
        </p:nvSpPr>
        <p:spPr>
          <a:xfrm>
            <a:off x="971600" y="826259"/>
            <a:ext cx="8172400" cy="5843101"/>
          </a:xfrm>
        </p:spPr>
        <p:txBody>
          <a:bodyPr>
            <a:normAutofit lnSpcReduction="10000"/>
          </a:bodyPr>
          <a:lstStyle/>
          <a:p>
            <a:pPr marL="109728" indent="0" algn="r">
              <a:buNone/>
            </a:pPr>
            <a:r>
              <a:rPr lang="ar-BH" sz="2800" b="1" dirty="0">
                <a:solidFill>
                  <a:srgbClr val="FF0000"/>
                </a:solidFill>
                <a:effectLst>
                  <a:outerShdw blurRad="38100" dist="38100" dir="2700000" algn="tl">
                    <a:srgbClr val="000000">
                      <a:alpha val="43137"/>
                    </a:srgbClr>
                  </a:outerShdw>
                </a:effectLst>
              </a:rPr>
              <a:t>أولا : الكبت :</a:t>
            </a:r>
            <a:endParaRPr lang="en-US" sz="2800" b="1" dirty="0">
              <a:solidFill>
                <a:srgbClr val="FF0000"/>
              </a:solidFill>
              <a:effectLst>
                <a:outerShdw blurRad="38100" dist="38100" dir="2700000" algn="tl">
                  <a:srgbClr val="000000">
                    <a:alpha val="43137"/>
                  </a:srgbClr>
                </a:outerShdw>
              </a:effectLst>
            </a:endParaRPr>
          </a:p>
          <a:p>
            <a:pPr algn="r" rtl="1">
              <a:buFont typeface="Wingdings" pitchFamily="2" charset="2"/>
              <a:buChar char="q"/>
            </a:pPr>
            <a:r>
              <a:rPr lang="ar-EG" sz="2400" dirty="0"/>
              <a:t>هو حجب المعلومات التي تهدد العقل وبذلك يحجب الشعور والقلق عن العقل الواعي فلا يشعر بالذنب أو الإحباط .فالكبت هو كل الموضوعات الساكنة في اللاشعور، فعندما يحال بينها وبين الشعور كعوائق خارجية وداخلية، والكبت عملية استبعاد قد </a:t>
            </a:r>
            <a:r>
              <a:rPr lang="ar-EG" sz="2400" b="1" dirty="0"/>
              <a:t>تتخذ صورتين رئيسيتين</a:t>
            </a:r>
            <a:r>
              <a:rPr lang="ar-EG" sz="2400" dirty="0" smtClean="0"/>
              <a:t>.</a:t>
            </a:r>
            <a:endParaRPr lang="en-US" sz="2400" b="1" dirty="0"/>
          </a:p>
          <a:p>
            <a:pPr marL="109728" indent="0" algn="r" rtl="1">
              <a:buNone/>
            </a:pPr>
            <a:r>
              <a:rPr lang="ar-EG" sz="2400" dirty="0"/>
              <a:t>	</a:t>
            </a:r>
            <a:r>
              <a:rPr lang="ar-EG" sz="2400" b="1" dirty="0">
                <a:solidFill>
                  <a:schemeClr val="bg2">
                    <a:lumMod val="25000"/>
                  </a:schemeClr>
                </a:solidFill>
              </a:rPr>
              <a:t>أولهما : طرد الدوافع والانفعالات والأفكار </a:t>
            </a:r>
            <a:r>
              <a:rPr lang="ar-EG" sz="2400" dirty="0"/>
              <a:t>– والذكريات الشعورية المؤلمة والمخيفة والكريهة والمخزنة، وإكراهها على التراجع والبقاء في تلك المنطقة الخافية المظلمة من الحياة النفسية والتي تسمى اللاشعورية أو العقل الباطن.</a:t>
            </a:r>
            <a:endParaRPr lang="en-US" sz="2400" b="1" dirty="0"/>
          </a:p>
          <a:p>
            <a:pPr marL="109728" indent="0" algn="r" rtl="1">
              <a:buNone/>
            </a:pPr>
            <a:r>
              <a:rPr lang="ar-BH" sz="2400" dirty="0"/>
              <a:t>	</a:t>
            </a:r>
            <a:r>
              <a:rPr lang="ar-EG" sz="2400" b="1" dirty="0">
                <a:solidFill>
                  <a:schemeClr val="bg2">
                    <a:lumMod val="25000"/>
                  </a:schemeClr>
                </a:solidFill>
              </a:rPr>
              <a:t>ثانيهما : منع الدوافع وكذلك الأفكار والذكريات التي أصحبت لا شعورية </a:t>
            </a:r>
            <a:r>
              <a:rPr lang="ar-EG" sz="2400" dirty="0"/>
              <a:t>من اقتحام الشعور، ذلك أن أمثال الدوافع السابقة لو تسنى لها أن تعود إلى الشعور لسبب أنا القلق والألم أو الخجل والخزي.</a:t>
            </a:r>
            <a:endParaRPr lang="en-US" sz="2400" b="1" dirty="0"/>
          </a:p>
          <a:p>
            <a:pPr marL="109728" indent="0" algn="r" rtl="1">
              <a:buNone/>
            </a:pPr>
            <a:r>
              <a:rPr lang="ar-EG" sz="2400" dirty="0"/>
              <a:t>	وينجم عن الكبت أن تصبح المواد المكبوتة كنسيا منسيا، أما الذي يقوم بالكبت فجهاز نفسي  ( الرقابة النفسية ) وهو جهاز مركب برأسه ضمير الفرد، وهو بمثابة الحارس الذي يقف بين الشعور واللاشعور، ولقد ذكرنا أن هذه الرقابة يضعف أثرها أثناء النوم والمرض والتعب والتخدير والانفعال الشديد.</a:t>
            </a:r>
            <a:endParaRPr lang="en-US" sz="2400" b="1" dirty="0"/>
          </a:p>
          <a:p>
            <a:pPr algn="r" rtl="1">
              <a:buFont typeface="Wingdings" pitchFamily="2" charset="2"/>
              <a:buChar char="q"/>
            </a:pPr>
            <a:endParaRPr lang="en-US" sz="2400" b="1" dirty="0"/>
          </a:p>
        </p:txBody>
      </p:sp>
      <p:sp>
        <p:nvSpPr>
          <p:cNvPr id="7" name="Text Box 4"/>
          <p:cNvSpPr txBox="1">
            <a:spLocks noChangeArrowheads="1"/>
          </p:cNvSpPr>
          <p:nvPr/>
        </p:nvSpPr>
        <p:spPr bwMode="auto">
          <a:xfrm>
            <a:off x="1115616" y="241484"/>
            <a:ext cx="7560840" cy="584775"/>
          </a:xfrm>
          <a:prstGeom prst="rect">
            <a:avLst/>
          </a:prstGeom>
          <a:noFill/>
          <a:ln w="9525">
            <a:noFill/>
            <a:miter lim="800000"/>
            <a:headEnd/>
            <a:tailEnd/>
          </a:ln>
          <a:effectLst>
            <a:outerShdw dist="35921" dir="2700000" algn="ctr" rotWithShape="0">
              <a:schemeClr val="bg1"/>
            </a:outerShdw>
          </a:effectLst>
        </p:spPr>
        <p:txBody>
          <a:bodyPr wrap="square">
            <a:spAutoFit/>
          </a:bodyPr>
          <a:lstStyle/>
          <a:p>
            <a:pPr algn="r" rtl="1">
              <a:defRPr/>
            </a:pPr>
            <a:r>
              <a:rPr lang="ar-EG" sz="3200" b="1" dirty="0" smtClean="0">
                <a:solidFill>
                  <a:srgbClr val="FF0000"/>
                </a:solidFill>
                <a:effectLst>
                  <a:outerShdw blurRad="38100" dist="38100" dir="2700000" algn="tl">
                    <a:srgbClr val="000000">
                      <a:alpha val="43137"/>
                    </a:srgbClr>
                  </a:outerShdw>
                </a:effectLst>
              </a:rPr>
              <a:t>وسوف </a:t>
            </a:r>
            <a:r>
              <a:rPr lang="ar-EG" sz="3200" b="1" dirty="0">
                <a:solidFill>
                  <a:srgbClr val="FF0000"/>
                </a:solidFill>
                <a:effectLst>
                  <a:outerShdw blurRad="38100" dist="38100" dir="2700000" algn="tl">
                    <a:srgbClr val="000000">
                      <a:alpha val="43137"/>
                    </a:srgbClr>
                  </a:outerShdw>
                </a:effectLst>
              </a:rPr>
              <a:t>نستعرض هذه العمليات على النحو التالي :</a:t>
            </a:r>
            <a:endParaRPr lang="ar-SA" sz="3200" b="1" dirty="0">
              <a:solidFill>
                <a:srgbClr val="FF0000"/>
              </a:solidFill>
              <a:effectLst>
                <a:outerShdw blurRad="38100" dist="38100" dir="2700000" algn="tl">
                  <a:srgbClr val="000000">
                    <a:alpha val="43137"/>
                  </a:srgbClr>
                </a:outerShdw>
              </a:effectLst>
              <a:latin typeface="Old English Text MT" pitchFamily="66" charset="0"/>
              <a:cs typeface="+mj-cs"/>
            </a:endParaRPr>
          </a:p>
        </p:txBody>
      </p:sp>
      <p:sp>
        <p:nvSpPr>
          <p:cNvPr id="2" name="Footer Placeholder 1"/>
          <p:cNvSpPr>
            <a:spLocks noGrp="1"/>
          </p:cNvSpPr>
          <p:nvPr>
            <p:ph type="ftr" sz="quarter" idx="11"/>
          </p:nvPr>
        </p:nvSpPr>
        <p:spPr/>
        <p:txBody>
          <a:bodyPr/>
          <a:lstStyle/>
          <a:p>
            <a:r>
              <a:rPr lang="ar-EG" smtClean="0"/>
              <a:t>السلوك التنظيمي                    د/ محمد الهنداوي </a:t>
            </a:r>
            <a:endParaRPr lang="en-US" dirty="0"/>
          </a:p>
        </p:txBody>
      </p:sp>
    </p:spTree>
    <p:extLst>
      <p:ext uri="{BB962C8B-B14F-4D97-AF65-F5344CB8AC3E}">
        <p14:creationId xmlns:p14="http://schemas.microsoft.com/office/powerpoint/2010/main" val="460005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9848"/>
          <a:stretch/>
        </p:blipFill>
        <p:spPr>
          <a:xfrm>
            <a:off x="0" y="4014"/>
            <a:ext cx="8243455" cy="6858000"/>
          </a:xfrm>
          <a:prstGeom prst="rect">
            <a:avLst/>
          </a:prstGeom>
        </p:spPr>
      </p:pic>
      <p:sp>
        <p:nvSpPr>
          <p:cNvPr id="6" name="Content Placeholder 2"/>
          <p:cNvSpPr>
            <a:spLocks noGrp="1"/>
          </p:cNvSpPr>
          <p:nvPr>
            <p:ph idx="1"/>
          </p:nvPr>
        </p:nvSpPr>
        <p:spPr>
          <a:xfrm>
            <a:off x="1115616" y="949370"/>
            <a:ext cx="7848872" cy="5719990"/>
          </a:xfrm>
        </p:spPr>
        <p:txBody>
          <a:bodyPr>
            <a:normAutofit/>
          </a:bodyPr>
          <a:lstStyle/>
          <a:p>
            <a:pPr marL="109728" lvl="0" indent="0" algn="r" rtl="1">
              <a:buNone/>
            </a:pPr>
            <a:r>
              <a:rPr lang="ar-EG" sz="2800" b="1" dirty="0"/>
              <a:t>الوظيفة الأولي </a:t>
            </a:r>
            <a:r>
              <a:rPr lang="ar-BH" sz="2800" dirty="0"/>
              <a:t>هو وسيلة وقائية دفاعية، أي يدفع بها الفرد عن نفسه – كما قدمنا – ما يزعجه ويخجله ويؤلمه ويجرح كبرياء، فنحن نكبت في العادة من الدوافع وغيرها ما تعافه نفوسنا وما يسبب لنا الضيق وما يتنافى مع مثلنا الخلقية والاجتماعية والجمالية وكل ما من شأنه أن يمس احترامنا لأنفسنا.</a:t>
            </a:r>
            <a:endParaRPr lang="ar-EG" sz="2800" dirty="0"/>
          </a:p>
          <a:p>
            <a:pPr marL="109728" lvl="0" indent="0" algn="r" rtl="1">
              <a:buNone/>
            </a:pPr>
            <a:endParaRPr lang="en-US" sz="2800" b="1" dirty="0"/>
          </a:p>
          <a:p>
            <a:pPr marL="109728" lvl="0" indent="0" algn="r" rtl="1">
              <a:buNone/>
            </a:pPr>
            <a:r>
              <a:rPr lang="ar-BH" sz="2800" dirty="0"/>
              <a:t>أما </a:t>
            </a:r>
            <a:r>
              <a:rPr lang="ar-BH" sz="2800" b="1" dirty="0"/>
              <a:t>الوظيفة الثانية </a:t>
            </a:r>
            <a:r>
              <a:rPr lang="ar-BH" sz="2800" dirty="0"/>
              <a:t>فهي ضد الدوافع الثائرة المحظورة، وخاصة الدوافع الجنسية والعدوانية، التي تهدد بالإفلات مع زماما الفرد وأن تتحقق بالفعل بصورة صريحة سافرة مباشرة، مما قد يكون خطرا على الفرد أو ضارا بصالحه في </a:t>
            </a:r>
            <a:r>
              <a:rPr lang="ar-BH" sz="2800" dirty="0" smtClean="0"/>
              <a:t>المجتمع.</a:t>
            </a:r>
            <a:endParaRPr lang="en-US" sz="2800" b="1" dirty="0"/>
          </a:p>
        </p:txBody>
      </p:sp>
      <p:sp>
        <p:nvSpPr>
          <p:cNvPr id="7" name="Text Box 4"/>
          <p:cNvSpPr txBox="1">
            <a:spLocks noChangeArrowheads="1"/>
          </p:cNvSpPr>
          <p:nvPr/>
        </p:nvSpPr>
        <p:spPr bwMode="auto">
          <a:xfrm>
            <a:off x="1115616" y="241484"/>
            <a:ext cx="7560840" cy="646331"/>
          </a:xfrm>
          <a:prstGeom prst="rect">
            <a:avLst/>
          </a:prstGeom>
          <a:noFill/>
          <a:ln w="9525">
            <a:noFill/>
            <a:miter lim="800000"/>
            <a:headEnd/>
            <a:tailEnd/>
          </a:ln>
          <a:effectLst>
            <a:outerShdw dist="35921" dir="2700000" algn="ctr" rotWithShape="0">
              <a:schemeClr val="bg1"/>
            </a:outerShdw>
          </a:effectLst>
        </p:spPr>
        <p:txBody>
          <a:bodyPr wrap="square">
            <a:spAutoFit/>
          </a:bodyPr>
          <a:lstStyle/>
          <a:p>
            <a:pPr algn="r" rtl="1">
              <a:defRPr/>
            </a:pPr>
            <a:r>
              <a:rPr lang="ar-EG" sz="3600" b="1" dirty="0">
                <a:solidFill>
                  <a:srgbClr val="FF0000"/>
                </a:solidFill>
                <a:effectLst>
                  <a:outerShdw blurRad="38100" dist="38100" dir="2700000" algn="tl">
                    <a:srgbClr val="000000">
                      <a:alpha val="43137"/>
                    </a:srgbClr>
                  </a:outerShdw>
                </a:effectLst>
              </a:rPr>
              <a:t>وظائف الكبت في الحياة النفسية </a:t>
            </a:r>
            <a:endParaRPr lang="ar-SA" sz="3600" b="1" dirty="0">
              <a:solidFill>
                <a:srgbClr val="FF0000"/>
              </a:solidFill>
              <a:effectLst>
                <a:outerShdw blurRad="38100" dist="38100" dir="2700000" algn="tl">
                  <a:srgbClr val="000000">
                    <a:alpha val="43137"/>
                  </a:srgbClr>
                </a:outerShdw>
              </a:effectLst>
            </a:endParaRPr>
          </a:p>
        </p:txBody>
      </p:sp>
      <p:sp>
        <p:nvSpPr>
          <p:cNvPr id="2" name="Footer Placeholder 1"/>
          <p:cNvSpPr>
            <a:spLocks noGrp="1"/>
          </p:cNvSpPr>
          <p:nvPr>
            <p:ph type="ftr" sz="quarter" idx="11"/>
          </p:nvPr>
        </p:nvSpPr>
        <p:spPr/>
        <p:txBody>
          <a:bodyPr/>
          <a:lstStyle/>
          <a:p>
            <a:r>
              <a:rPr lang="ar-EG" smtClean="0"/>
              <a:t>السلوك التنظيمي                    د/ محمد الهنداوي </a:t>
            </a:r>
            <a:endParaRPr lang="en-US" dirty="0"/>
          </a:p>
        </p:txBody>
      </p:sp>
    </p:spTree>
    <p:extLst>
      <p:ext uri="{BB962C8B-B14F-4D97-AF65-F5344CB8AC3E}">
        <p14:creationId xmlns:p14="http://schemas.microsoft.com/office/powerpoint/2010/main" val="331778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9848"/>
          <a:stretch/>
        </p:blipFill>
        <p:spPr>
          <a:xfrm>
            <a:off x="0" y="4014"/>
            <a:ext cx="8243455" cy="6858000"/>
          </a:xfrm>
          <a:prstGeom prst="rect">
            <a:avLst/>
          </a:prstGeom>
        </p:spPr>
      </p:pic>
      <p:sp>
        <p:nvSpPr>
          <p:cNvPr id="6" name="Content Placeholder 2"/>
          <p:cNvSpPr>
            <a:spLocks noGrp="1"/>
          </p:cNvSpPr>
          <p:nvPr>
            <p:ph idx="1"/>
          </p:nvPr>
        </p:nvSpPr>
        <p:spPr>
          <a:xfrm>
            <a:off x="1115616" y="949370"/>
            <a:ext cx="7848872" cy="5719990"/>
          </a:xfrm>
        </p:spPr>
        <p:txBody>
          <a:bodyPr>
            <a:normAutofit/>
          </a:bodyPr>
          <a:lstStyle/>
          <a:p>
            <a:pPr marL="109728" indent="0" algn="r">
              <a:buNone/>
            </a:pPr>
            <a:r>
              <a:rPr lang="ar-BH" sz="2900" b="1" dirty="0">
                <a:solidFill>
                  <a:srgbClr val="FF0000"/>
                </a:solidFill>
                <a:effectLst>
                  <a:outerShdw blurRad="38100" dist="38100" dir="2700000" algn="tl">
                    <a:srgbClr val="000000">
                      <a:alpha val="43137"/>
                    </a:srgbClr>
                  </a:outerShdw>
                </a:effectLst>
              </a:rPr>
              <a:t>ث</a:t>
            </a:r>
            <a:r>
              <a:rPr lang="ar-EG" sz="2900" b="1" dirty="0">
                <a:solidFill>
                  <a:srgbClr val="FF0000"/>
                </a:solidFill>
                <a:effectLst>
                  <a:outerShdw blurRad="38100" dist="38100" dir="2700000" algn="tl">
                    <a:srgbClr val="000000">
                      <a:alpha val="43137"/>
                    </a:srgbClr>
                  </a:outerShdw>
                </a:effectLst>
              </a:rPr>
              <a:t>ا</a:t>
            </a:r>
            <a:r>
              <a:rPr lang="ar-BH" sz="2900" b="1" dirty="0">
                <a:solidFill>
                  <a:srgbClr val="FF0000"/>
                </a:solidFill>
                <a:effectLst>
                  <a:outerShdw blurRad="38100" dist="38100" dir="2700000" algn="tl">
                    <a:srgbClr val="000000">
                      <a:alpha val="43137"/>
                    </a:srgbClr>
                  </a:outerShdw>
                </a:effectLst>
              </a:rPr>
              <a:t>نيا : الإسقاط </a:t>
            </a:r>
            <a:r>
              <a:rPr lang="ar-BH" sz="2500" b="1" dirty="0">
                <a:solidFill>
                  <a:srgbClr val="FF0000"/>
                </a:solidFill>
                <a:effectLst>
                  <a:outerShdw blurRad="38100" dist="38100" dir="2700000" algn="tl">
                    <a:srgbClr val="000000">
                      <a:alpha val="43137"/>
                    </a:srgbClr>
                  </a:outerShdw>
                </a:effectLst>
              </a:rPr>
              <a:t>:</a:t>
            </a:r>
            <a:endParaRPr lang="en-US" sz="2500" b="1" dirty="0">
              <a:solidFill>
                <a:srgbClr val="FF0000"/>
              </a:solidFill>
              <a:effectLst>
                <a:outerShdw blurRad="38100" dist="38100" dir="2700000" algn="tl">
                  <a:srgbClr val="000000">
                    <a:alpha val="43137"/>
                  </a:srgbClr>
                </a:outerShdw>
              </a:effectLst>
            </a:endParaRPr>
          </a:p>
          <a:p>
            <a:pPr marL="109728" indent="0" algn="r">
              <a:buNone/>
            </a:pPr>
            <a:r>
              <a:rPr lang="ar-BH" sz="2800" dirty="0"/>
              <a:t>	</a:t>
            </a:r>
            <a:r>
              <a:rPr lang="ar-EG" sz="2800" dirty="0"/>
              <a:t>وهو من العمليات العقلية اللاشعورية، وفيها يحاول الفرد استخدام خبراته وما هو </a:t>
            </a:r>
            <a:r>
              <a:rPr lang="ar-EG" sz="2800" dirty="0"/>
              <a:t>فى</a:t>
            </a:r>
            <a:r>
              <a:rPr lang="ar-EG" sz="2800" dirty="0"/>
              <a:t> مكنون نفسه </a:t>
            </a:r>
            <a:r>
              <a:rPr lang="ar-EG" sz="2800" dirty="0"/>
              <a:t>فى</a:t>
            </a:r>
            <a:r>
              <a:rPr lang="ar-EG" sz="2800" dirty="0"/>
              <a:t> تفسير الأحداث حوله، وفى هذه العمليات يقوم الفرد بوصف الآخرين بجميع صفاته الممقوتة، فإذا كأن بخيلا مثلا نجده وقد وصف اغلب الناس بالبخل، وإذا كأن منافقا نجده وقد اتهم الناس حوله بالنفاق، وإذا كأن كاذبا أو جاحدا فنجده وقد وصف الناس بالكذب والجحود ونكران الجميل.</a:t>
            </a:r>
            <a:endParaRPr lang="en-US" sz="2800" b="1" dirty="0"/>
          </a:p>
          <a:p>
            <a:pPr marL="109728" indent="0" algn="r">
              <a:buNone/>
            </a:pPr>
            <a:r>
              <a:rPr lang="ar-BH" sz="2900" b="1" dirty="0">
                <a:solidFill>
                  <a:srgbClr val="FF0000"/>
                </a:solidFill>
                <a:effectLst>
                  <a:outerShdw blurRad="38100" dist="38100" dir="2700000" algn="tl">
                    <a:srgbClr val="000000">
                      <a:alpha val="43137"/>
                    </a:srgbClr>
                  </a:outerShdw>
                </a:effectLst>
              </a:rPr>
              <a:t>ثالثا : تكوين رد الفعل</a:t>
            </a:r>
            <a:r>
              <a:rPr lang="ar-BH" sz="2800" b="1" dirty="0"/>
              <a:t> :</a:t>
            </a:r>
            <a:endParaRPr lang="en-US" sz="2800" b="1" dirty="0"/>
          </a:p>
          <a:p>
            <a:pPr marL="109728" indent="0" algn="r" rtl="1">
              <a:buNone/>
            </a:pPr>
            <a:r>
              <a:rPr lang="ar-EG" sz="2800" dirty="0"/>
              <a:t>وتتضمن هذه الوسيلة الدفاعي أبدل المشاعر المثيرة للحصر بنقيضها فمثلا تبدل الكراهية بالحب، وتظل الدفعة الأصلية موجودة إلا أنها تغطى أو تقنع بواسطة تلك التي لا تسبب الحصر.</a:t>
            </a:r>
          </a:p>
          <a:p>
            <a:pPr marL="109728" lvl="0" indent="0" algn="r" rtl="1">
              <a:buNone/>
            </a:pPr>
            <a:endParaRPr lang="en-US" sz="2800" b="1" dirty="0"/>
          </a:p>
        </p:txBody>
      </p:sp>
      <p:sp>
        <p:nvSpPr>
          <p:cNvPr id="7" name="Text Box 4"/>
          <p:cNvSpPr txBox="1">
            <a:spLocks noChangeArrowheads="1"/>
          </p:cNvSpPr>
          <p:nvPr/>
        </p:nvSpPr>
        <p:spPr bwMode="auto">
          <a:xfrm>
            <a:off x="1115616" y="241484"/>
            <a:ext cx="7560840" cy="646331"/>
          </a:xfrm>
          <a:prstGeom prst="rect">
            <a:avLst/>
          </a:prstGeom>
          <a:noFill/>
          <a:ln w="9525">
            <a:noFill/>
            <a:miter lim="800000"/>
            <a:headEnd/>
            <a:tailEnd/>
          </a:ln>
          <a:effectLst>
            <a:outerShdw dist="35921" dir="2700000" algn="ctr" rotWithShape="0">
              <a:schemeClr val="bg1"/>
            </a:outerShdw>
          </a:effectLst>
        </p:spPr>
        <p:txBody>
          <a:bodyPr wrap="square">
            <a:spAutoFit/>
          </a:bodyPr>
          <a:lstStyle/>
          <a:p>
            <a:pPr algn="r" rtl="1">
              <a:defRPr/>
            </a:pPr>
            <a:r>
              <a:rPr lang="ar-EG" sz="3600" b="1" dirty="0">
                <a:solidFill>
                  <a:srgbClr val="FF0000"/>
                </a:solidFill>
                <a:effectLst>
                  <a:outerShdw blurRad="38100" dist="38100" dir="2700000" algn="tl">
                    <a:srgbClr val="000000">
                      <a:alpha val="43137"/>
                    </a:srgbClr>
                  </a:outerShdw>
                </a:effectLst>
              </a:rPr>
              <a:t>أولا : </a:t>
            </a:r>
            <a:r>
              <a:rPr lang="ar-BH" sz="3600" b="1" dirty="0">
                <a:solidFill>
                  <a:srgbClr val="FF0000"/>
                </a:solidFill>
                <a:effectLst>
                  <a:outerShdw blurRad="38100" dist="38100" dir="2700000" algn="tl">
                    <a:srgbClr val="000000">
                      <a:alpha val="43137"/>
                    </a:srgbClr>
                  </a:outerShdw>
                </a:effectLst>
              </a:rPr>
              <a:t>ميكانيزمات</a:t>
            </a:r>
            <a:r>
              <a:rPr lang="ar-BH" sz="3600" b="1" dirty="0">
                <a:solidFill>
                  <a:srgbClr val="FF0000"/>
                </a:solidFill>
                <a:effectLst>
                  <a:outerShdw blurRad="38100" dist="38100" dir="2700000" algn="tl">
                    <a:srgbClr val="000000">
                      <a:alpha val="43137"/>
                    </a:srgbClr>
                  </a:outerShdw>
                </a:effectLst>
              </a:rPr>
              <a:t> الدفاع عن النفس :</a:t>
            </a:r>
            <a:endParaRPr lang="ar-SA" sz="3600" b="1" dirty="0">
              <a:solidFill>
                <a:srgbClr val="FF0000"/>
              </a:solidFill>
              <a:effectLst>
                <a:outerShdw blurRad="38100" dist="38100" dir="2700000" algn="tl">
                  <a:srgbClr val="000000">
                    <a:alpha val="43137"/>
                  </a:srgbClr>
                </a:outerShdw>
              </a:effectLst>
            </a:endParaRPr>
          </a:p>
        </p:txBody>
      </p:sp>
      <p:sp>
        <p:nvSpPr>
          <p:cNvPr id="2" name="Footer Placeholder 1"/>
          <p:cNvSpPr>
            <a:spLocks noGrp="1"/>
          </p:cNvSpPr>
          <p:nvPr>
            <p:ph type="ftr" sz="quarter" idx="11"/>
          </p:nvPr>
        </p:nvSpPr>
        <p:spPr/>
        <p:txBody>
          <a:bodyPr/>
          <a:lstStyle/>
          <a:p>
            <a:r>
              <a:rPr lang="ar-EG" smtClean="0"/>
              <a:t>السلوك التنظيمي                    د/ محمد الهنداوي </a:t>
            </a:r>
            <a:endParaRPr lang="en-US" dirty="0"/>
          </a:p>
        </p:txBody>
      </p:sp>
    </p:spTree>
    <p:extLst>
      <p:ext uri="{BB962C8B-B14F-4D97-AF65-F5344CB8AC3E}">
        <p14:creationId xmlns:p14="http://schemas.microsoft.com/office/powerpoint/2010/main" val="1110757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9848"/>
          <a:stretch/>
        </p:blipFill>
        <p:spPr>
          <a:xfrm>
            <a:off x="0" y="4014"/>
            <a:ext cx="8243455" cy="6858000"/>
          </a:xfrm>
          <a:prstGeom prst="rect">
            <a:avLst/>
          </a:prstGeom>
        </p:spPr>
      </p:pic>
      <p:sp>
        <p:nvSpPr>
          <p:cNvPr id="6" name="Content Placeholder 2"/>
          <p:cNvSpPr>
            <a:spLocks noGrp="1"/>
          </p:cNvSpPr>
          <p:nvPr>
            <p:ph idx="1"/>
          </p:nvPr>
        </p:nvSpPr>
        <p:spPr>
          <a:xfrm>
            <a:off x="1115616" y="949370"/>
            <a:ext cx="7848872" cy="5719990"/>
          </a:xfrm>
        </p:spPr>
        <p:txBody>
          <a:bodyPr>
            <a:normAutofit lnSpcReduction="10000"/>
          </a:bodyPr>
          <a:lstStyle/>
          <a:p>
            <a:pPr marL="109728" indent="0" algn="r">
              <a:buNone/>
            </a:pPr>
            <a:r>
              <a:rPr lang="ar-BH" sz="2900" b="1" dirty="0" smtClean="0">
                <a:solidFill>
                  <a:srgbClr val="FF0000"/>
                </a:solidFill>
                <a:effectLst>
                  <a:outerShdw blurRad="38100" dist="38100" dir="2700000" algn="tl">
                    <a:srgbClr val="000000">
                      <a:alpha val="43137"/>
                    </a:srgbClr>
                  </a:outerShdw>
                </a:effectLst>
              </a:rPr>
              <a:t>رابعا </a:t>
            </a:r>
            <a:r>
              <a:rPr lang="ar-BH" sz="2900" b="1" dirty="0">
                <a:solidFill>
                  <a:srgbClr val="FF0000"/>
                </a:solidFill>
                <a:effectLst>
                  <a:outerShdw blurRad="38100" dist="38100" dir="2700000" algn="tl">
                    <a:srgbClr val="000000">
                      <a:alpha val="43137"/>
                    </a:srgbClr>
                  </a:outerShdw>
                </a:effectLst>
              </a:rPr>
              <a:t>: النكوص </a:t>
            </a:r>
            <a:r>
              <a:rPr lang="ar-BH" sz="2800" b="1" dirty="0"/>
              <a:t>:</a:t>
            </a:r>
            <a:endParaRPr lang="en-US" sz="2800" b="1" dirty="0"/>
          </a:p>
          <a:p>
            <a:pPr marL="109728" indent="0" algn="r" rtl="1">
              <a:buNone/>
            </a:pPr>
            <a:r>
              <a:rPr lang="ar-BH" sz="2800" dirty="0"/>
              <a:t>	</a:t>
            </a:r>
            <a:r>
              <a:rPr lang="ar-EG" sz="2800" dirty="0"/>
              <a:t>وفى هذه العملية العقلية اللاشعورية – والدفاعية أيضا – </a:t>
            </a:r>
            <a:r>
              <a:rPr lang="ar-EG" sz="2800" b="1" dirty="0"/>
              <a:t>يتراجع الشخص الذي يقابل خبرات صارمة إلى مرحلة مبكرة من النمو</a:t>
            </a:r>
            <a:r>
              <a:rPr lang="ar-EG" sz="2800" dirty="0"/>
              <a:t>، مثل ذلك الطفل الذي يفزعه اليوم الأول في المدرسة فينغمس في سلوك طفلي ومص الإبهام والتعلق بالأم أو الاختباء في الأركان</a:t>
            </a:r>
            <a:r>
              <a:rPr lang="ar-EG" sz="2800" dirty="0" smtClean="0"/>
              <a:t>.</a:t>
            </a:r>
            <a:endParaRPr lang="ar-EG" sz="2800" dirty="0"/>
          </a:p>
          <a:p>
            <a:pPr marL="109728" indent="0" algn="r" rtl="1">
              <a:buNone/>
            </a:pPr>
            <a:r>
              <a:rPr lang="ar-BH" sz="2900" b="1" dirty="0">
                <a:solidFill>
                  <a:srgbClr val="FF0000"/>
                </a:solidFill>
                <a:effectLst>
                  <a:outerShdw blurRad="38100" dist="38100" dir="2700000" algn="tl">
                    <a:srgbClr val="000000">
                      <a:alpha val="43137"/>
                    </a:srgbClr>
                  </a:outerShdw>
                </a:effectLst>
              </a:rPr>
              <a:t>خامسا : التبرير :</a:t>
            </a:r>
            <a:endParaRPr lang="en-US" sz="2900" b="1" dirty="0">
              <a:solidFill>
                <a:srgbClr val="FF0000"/>
              </a:solidFill>
              <a:effectLst>
                <a:outerShdw blurRad="38100" dist="38100" dir="2700000" algn="tl">
                  <a:srgbClr val="000000">
                    <a:alpha val="43137"/>
                  </a:srgbClr>
                </a:outerShdw>
              </a:effectLst>
            </a:endParaRPr>
          </a:p>
          <a:p>
            <a:pPr marL="109728" indent="0" algn="r" rtl="1">
              <a:buNone/>
            </a:pPr>
            <a:r>
              <a:rPr lang="ar-EG" sz="2800" dirty="0"/>
              <a:t>وهو عملية عقلية دفاعية إلا شعورية يقصد بها عادة </a:t>
            </a:r>
            <a:r>
              <a:rPr lang="ar-EG" sz="2800" b="1" dirty="0"/>
              <a:t>تقديم مبررات تبدو للعقل منطقية</a:t>
            </a:r>
            <a:r>
              <a:rPr lang="ar-EG" sz="2800" dirty="0"/>
              <a:t> رغم أنها قائمة على أسباب انفعالية ليست حقيقية ويكون التبرير بواحدة من الطرق التالية.</a:t>
            </a:r>
            <a:r>
              <a:rPr lang="ar-EG" sz="2800" b="1" dirty="0"/>
              <a:t> </a:t>
            </a:r>
          </a:p>
          <a:p>
            <a:pPr marL="109728" indent="0" algn="r" rtl="1">
              <a:buNone/>
            </a:pPr>
            <a:r>
              <a:rPr lang="ar-BH" sz="2800" b="1" dirty="0"/>
              <a:t>تحقير الهدف الذي يصعب الوصول إليه </a:t>
            </a:r>
            <a:endParaRPr lang="ar-EG" sz="2800" b="1" dirty="0"/>
          </a:p>
          <a:p>
            <a:pPr marL="109728" indent="0" algn="r" rtl="1">
              <a:buNone/>
            </a:pPr>
            <a:r>
              <a:rPr lang="ar-BH" sz="2800" b="1" dirty="0"/>
              <a:t>تحسين الأشياء المعيبة </a:t>
            </a:r>
            <a:r>
              <a:rPr lang="ar-EG" sz="2800" b="1" dirty="0"/>
              <a:t> </a:t>
            </a:r>
          </a:p>
          <a:p>
            <a:pPr marL="109728" indent="0" algn="r" rtl="1">
              <a:buNone/>
            </a:pPr>
            <a:r>
              <a:rPr lang="ar-BH" sz="2800" b="1" dirty="0"/>
              <a:t>إرجاع الفشل إلى اضطهاد الخصم</a:t>
            </a:r>
            <a:endParaRPr lang="ar-EG" sz="2800" b="1" dirty="0"/>
          </a:p>
          <a:p>
            <a:pPr marL="109728" lvl="0" indent="0" algn="r" rtl="1">
              <a:buNone/>
            </a:pPr>
            <a:r>
              <a:rPr lang="ar-BH" sz="2800" b="1" dirty="0"/>
              <a:t>الأسباب العارضة </a:t>
            </a:r>
            <a:endParaRPr lang="en-US" sz="2800" b="1" dirty="0"/>
          </a:p>
          <a:p>
            <a:pPr marL="109728" indent="0" algn="r" rtl="1">
              <a:buNone/>
            </a:pPr>
            <a:endParaRPr lang="en-US" sz="2800" b="1" dirty="0"/>
          </a:p>
          <a:p>
            <a:pPr marL="109728" lvl="0" indent="0" algn="r" rtl="1">
              <a:buNone/>
            </a:pPr>
            <a:endParaRPr lang="en-US" sz="2800" b="1" dirty="0"/>
          </a:p>
        </p:txBody>
      </p:sp>
      <p:sp>
        <p:nvSpPr>
          <p:cNvPr id="7" name="Text Box 4"/>
          <p:cNvSpPr txBox="1">
            <a:spLocks noChangeArrowheads="1"/>
          </p:cNvSpPr>
          <p:nvPr/>
        </p:nvSpPr>
        <p:spPr bwMode="auto">
          <a:xfrm>
            <a:off x="1115616" y="241484"/>
            <a:ext cx="7560840" cy="646331"/>
          </a:xfrm>
          <a:prstGeom prst="rect">
            <a:avLst/>
          </a:prstGeom>
          <a:noFill/>
          <a:ln w="9525">
            <a:noFill/>
            <a:miter lim="800000"/>
            <a:headEnd/>
            <a:tailEnd/>
          </a:ln>
          <a:effectLst>
            <a:outerShdw dist="35921" dir="2700000" algn="ctr" rotWithShape="0">
              <a:schemeClr val="bg1"/>
            </a:outerShdw>
          </a:effectLst>
        </p:spPr>
        <p:txBody>
          <a:bodyPr wrap="square">
            <a:spAutoFit/>
          </a:bodyPr>
          <a:lstStyle/>
          <a:p>
            <a:pPr algn="r" rtl="1">
              <a:defRPr/>
            </a:pPr>
            <a:r>
              <a:rPr lang="ar-EG" sz="3600" b="1" dirty="0">
                <a:solidFill>
                  <a:srgbClr val="FF0000"/>
                </a:solidFill>
                <a:effectLst>
                  <a:outerShdw blurRad="38100" dist="38100" dir="2700000" algn="tl">
                    <a:srgbClr val="000000">
                      <a:alpha val="43137"/>
                    </a:srgbClr>
                  </a:outerShdw>
                </a:effectLst>
              </a:rPr>
              <a:t>أولا : </a:t>
            </a:r>
            <a:r>
              <a:rPr lang="ar-BH" sz="3600" b="1" dirty="0">
                <a:solidFill>
                  <a:srgbClr val="FF0000"/>
                </a:solidFill>
                <a:effectLst>
                  <a:outerShdw blurRad="38100" dist="38100" dir="2700000" algn="tl">
                    <a:srgbClr val="000000">
                      <a:alpha val="43137"/>
                    </a:srgbClr>
                  </a:outerShdw>
                </a:effectLst>
              </a:rPr>
              <a:t>ميكانيزمات الدفاع عن النفس :</a:t>
            </a:r>
            <a:endParaRPr lang="ar-SA" sz="3600" b="1" dirty="0">
              <a:solidFill>
                <a:srgbClr val="FF0000"/>
              </a:solidFill>
              <a:effectLst>
                <a:outerShdw blurRad="38100" dist="38100" dir="2700000" algn="tl">
                  <a:srgbClr val="000000">
                    <a:alpha val="43137"/>
                  </a:srgbClr>
                </a:outerShdw>
              </a:effectLst>
            </a:endParaRPr>
          </a:p>
        </p:txBody>
      </p:sp>
      <p:sp>
        <p:nvSpPr>
          <p:cNvPr id="2" name="Footer Placeholder 1"/>
          <p:cNvSpPr>
            <a:spLocks noGrp="1"/>
          </p:cNvSpPr>
          <p:nvPr>
            <p:ph type="ftr" sz="quarter" idx="11"/>
          </p:nvPr>
        </p:nvSpPr>
        <p:spPr/>
        <p:txBody>
          <a:bodyPr/>
          <a:lstStyle/>
          <a:p>
            <a:r>
              <a:rPr lang="ar-EG" smtClean="0"/>
              <a:t>السلوك التنظيمي                    د/ محمد الهنداوي </a:t>
            </a:r>
            <a:endParaRPr lang="en-US" dirty="0"/>
          </a:p>
        </p:txBody>
      </p:sp>
    </p:spTree>
    <p:extLst>
      <p:ext uri="{BB962C8B-B14F-4D97-AF65-F5344CB8AC3E}">
        <p14:creationId xmlns:p14="http://schemas.microsoft.com/office/powerpoint/2010/main" val="1520698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9848"/>
          <a:stretch/>
        </p:blipFill>
        <p:spPr>
          <a:xfrm>
            <a:off x="0" y="4014"/>
            <a:ext cx="8243455" cy="6858000"/>
          </a:xfrm>
          <a:prstGeom prst="rect">
            <a:avLst/>
          </a:prstGeom>
        </p:spPr>
      </p:pic>
      <p:sp>
        <p:nvSpPr>
          <p:cNvPr id="6" name="Content Placeholder 2"/>
          <p:cNvSpPr>
            <a:spLocks noGrp="1"/>
          </p:cNvSpPr>
          <p:nvPr>
            <p:ph idx="1"/>
          </p:nvPr>
        </p:nvSpPr>
        <p:spPr>
          <a:xfrm>
            <a:off x="1115616" y="949370"/>
            <a:ext cx="7848872" cy="5719990"/>
          </a:xfrm>
        </p:spPr>
        <p:txBody>
          <a:bodyPr>
            <a:normAutofit/>
          </a:bodyPr>
          <a:lstStyle/>
          <a:p>
            <a:pPr algn="r" rtl="1">
              <a:buFont typeface="Wingdings" pitchFamily="2" charset="2"/>
              <a:buChar char="q"/>
            </a:pPr>
            <a:r>
              <a:rPr lang="ar-EG" sz="2800" b="1" dirty="0"/>
              <a:t>يقصد بالشخصية</a:t>
            </a:r>
            <a:r>
              <a:rPr lang="ar-EG" sz="2800" dirty="0"/>
              <a:t>: أقوى الانطباعات التي توجد لدى الاخرين اذا هم تعاملوا مع شخص معين. فعندما اقول لك : أنك ذو شخصية عدوانية، فأنا اقصد بذلك أن اقوى لانطباعات التي تتركها لدى الاخرين عندما ما يتعاملون معك : هي أنك شخص عدواني</a:t>
            </a:r>
            <a:r>
              <a:rPr lang="ar-EG" sz="2800" dirty="0" smtClean="0"/>
              <a:t>.</a:t>
            </a:r>
            <a:endParaRPr lang="ar-EG" sz="2800" dirty="0"/>
          </a:p>
          <a:p>
            <a:pPr algn="r" rtl="1">
              <a:buFont typeface="Wingdings" pitchFamily="2" charset="2"/>
              <a:buChar char="q"/>
            </a:pPr>
            <a:r>
              <a:rPr lang="ar-EG" sz="2800" dirty="0"/>
              <a:t>لكن دعنها الأن نتساءل: </a:t>
            </a:r>
            <a:r>
              <a:rPr lang="ar-EG" sz="2800" b="1" dirty="0"/>
              <a:t>ولماذا تختلف شخصيات الأفراد</a:t>
            </a:r>
            <a:r>
              <a:rPr lang="ar-EG" sz="2800" dirty="0"/>
              <a:t>، وحتى نجيب على هذا التساؤل يجدر بنا أن نبحث عن مكونات الشخصية، هذه المكونات الجزئية التي تتألف معا فتكون الشخصية الكلية للفرد</a:t>
            </a:r>
            <a:r>
              <a:rPr lang="ar-EG" sz="2800" dirty="0" smtClean="0"/>
              <a:t>.</a:t>
            </a:r>
            <a:endParaRPr lang="en-US" sz="2800" b="1" dirty="0"/>
          </a:p>
          <a:p>
            <a:pPr algn="r" rtl="1">
              <a:buFont typeface="Wingdings" pitchFamily="2" charset="2"/>
              <a:buChar char="q"/>
            </a:pPr>
            <a:r>
              <a:rPr lang="ar-EG" sz="2800" dirty="0"/>
              <a:t>وأن شخصية كل فرد تتكون في الواقع من </a:t>
            </a:r>
            <a:r>
              <a:rPr lang="ar-EG" sz="2800" b="1" dirty="0"/>
              <a:t>ثلاثة مكونات رئيسية </a:t>
            </a:r>
            <a:r>
              <a:rPr lang="ar-EG" sz="2800" dirty="0"/>
              <a:t>ويطلق عليها علماء النفس " حالات الأنا " ويقولون أن شخصية كل فرد تتكون من طفل وبالغ ووالد ويسمون هذه المكونات : </a:t>
            </a:r>
            <a:r>
              <a:rPr lang="ar-EG" sz="2800" b="1" dirty="0"/>
              <a:t>حالة أنا الطفولة وحالة أنا البالغ وحالة أنا الوالد</a:t>
            </a:r>
            <a:endParaRPr lang="en-US" sz="2800" b="1" dirty="0"/>
          </a:p>
          <a:p>
            <a:pPr marL="109728" lvl="0" indent="0" algn="r" rtl="1">
              <a:buNone/>
            </a:pPr>
            <a:endParaRPr lang="en-US" sz="2800" b="1" dirty="0"/>
          </a:p>
        </p:txBody>
      </p:sp>
      <p:sp>
        <p:nvSpPr>
          <p:cNvPr id="7" name="Text Box 4"/>
          <p:cNvSpPr txBox="1">
            <a:spLocks noChangeArrowheads="1"/>
          </p:cNvSpPr>
          <p:nvPr/>
        </p:nvSpPr>
        <p:spPr bwMode="auto">
          <a:xfrm>
            <a:off x="1115616" y="241484"/>
            <a:ext cx="7560840" cy="646331"/>
          </a:xfrm>
          <a:prstGeom prst="rect">
            <a:avLst/>
          </a:prstGeom>
          <a:noFill/>
          <a:ln w="9525">
            <a:noFill/>
            <a:miter lim="800000"/>
            <a:headEnd/>
            <a:tailEnd/>
          </a:ln>
          <a:effectLst>
            <a:outerShdw dist="35921" dir="2700000" algn="ctr" rotWithShape="0">
              <a:schemeClr val="bg1"/>
            </a:outerShdw>
          </a:effectLst>
        </p:spPr>
        <p:txBody>
          <a:bodyPr wrap="square">
            <a:spAutoFit/>
          </a:bodyPr>
          <a:lstStyle/>
          <a:p>
            <a:pPr marL="571500" indent="-571500" algn="r" rtl="1">
              <a:buFont typeface="Courier New" pitchFamily="49" charset="0"/>
              <a:buChar char="o"/>
              <a:defRPr/>
            </a:pPr>
            <a:r>
              <a:rPr lang="ar-BH" sz="3600" b="1" dirty="0">
                <a:solidFill>
                  <a:srgbClr val="FF0000"/>
                </a:solidFill>
                <a:effectLst>
                  <a:outerShdw blurRad="38100" dist="38100" dir="2700000" algn="tl">
                    <a:srgbClr val="000000">
                      <a:alpha val="43137"/>
                    </a:srgbClr>
                  </a:outerShdw>
                </a:effectLst>
              </a:rPr>
              <a:t>لماذا </a:t>
            </a:r>
            <a:r>
              <a:rPr lang="ar-BH" sz="3600" b="1" dirty="0">
                <a:solidFill>
                  <a:srgbClr val="FF0000"/>
                </a:solidFill>
                <a:effectLst>
                  <a:outerShdw blurRad="38100" dist="38100" dir="2700000" algn="tl">
                    <a:srgbClr val="000000">
                      <a:alpha val="43137"/>
                    </a:srgbClr>
                  </a:outerShdw>
                </a:effectLst>
              </a:rPr>
              <a:t>تختلف شخصيات الأفراد ؟</a:t>
            </a:r>
            <a:endParaRPr lang="ar-SA" sz="3600" b="1" dirty="0">
              <a:solidFill>
                <a:srgbClr val="FF0000"/>
              </a:solidFill>
              <a:effectLst>
                <a:outerShdw blurRad="38100" dist="38100" dir="2700000" algn="tl">
                  <a:srgbClr val="000000">
                    <a:alpha val="43137"/>
                  </a:srgbClr>
                </a:outerShdw>
              </a:effectLst>
            </a:endParaRPr>
          </a:p>
        </p:txBody>
      </p:sp>
      <p:sp>
        <p:nvSpPr>
          <p:cNvPr id="2" name="Footer Placeholder 1"/>
          <p:cNvSpPr>
            <a:spLocks noGrp="1"/>
          </p:cNvSpPr>
          <p:nvPr>
            <p:ph type="ftr" sz="quarter" idx="11"/>
          </p:nvPr>
        </p:nvSpPr>
        <p:spPr/>
        <p:txBody>
          <a:bodyPr/>
          <a:lstStyle/>
          <a:p>
            <a:r>
              <a:rPr lang="ar-EG" smtClean="0"/>
              <a:t>السلوك التنظيمي                    د/ محمد الهنداوي </a:t>
            </a:r>
            <a:endParaRPr lang="en-US" dirty="0"/>
          </a:p>
        </p:txBody>
      </p:sp>
    </p:spTree>
    <p:extLst>
      <p:ext uri="{BB962C8B-B14F-4D97-AF65-F5344CB8AC3E}">
        <p14:creationId xmlns:p14="http://schemas.microsoft.com/office/powerpoint/2010/main" val="1579054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9848"/>
          <a:stretch/>
        </p:blipFill>
        <p:spPr>
          <a:xfrm>
            <a:off x="0" y="4014"/>
            <a:ext cx="8243455" cy="6858000"/>
          </a:xfrm>
          <a:prstGeom prst="rect">
            <a:avLst/>
          </a:prstGeom>
        </p:spPr>
      </p:pic>
      <p:sp>
        <p:nvSpPr>
          <p:cNvPr id="6" name="Content Placeholder 2"/>
          <p:cNvSpPr>
            <a:spLocks noGrp="1"/>
          </p:cNvSpPr>
          <p:nvPr>
            <p:ph idx="1"/>
          </p:nvPr>
        </p:nvSpPr>
        <p:spPr>
          <a:xfrm>
            <a:off x="1115616" y="949370"/>
            <a:ext cx="7848872" cy="5719990"/>
          </a:xfrm>
        </p:spPr>
        <p:txBody>
          <a:bodyPr>
            <a:normAutofit fontScale="92500" lnSpcReduction="10000"/>
          </a:bodyPr>
          <a:lstStyle/>
          <a:p>
            <a:pPr marL="109728" indent="0" algn="r" rtl="1">
              <a:buNone/>
            </a:pPr>
            <a:r>
              <a:rPr lang="ar-EG" b="1" dirty="0">
                <a:solidFill>
                  <a:srgbClr val="FF0000"/>
                </a:solidFill>
                <a:effectLst>
                  <a:outerShdw blurRad="38100" dist="38100" dir="2700000" algn="tl">
                    <a:srgbClr val="000000">
                      <a:alpha val="43137"/>
                    </a:srgbClr>
                  </a:outerShdw>
                </a:effectLst>
              </a:rPr>
              <a:t>أ</a:t>
            </a:r>
            <a:r>
              <a:rPr lang="ar-BH" b="1" dirty="0">
                <a:solidFill>
                  <a:srgbClr val="FF0000"/>
                </a:solidFill>
                <a:effectLst>
                  <a:outerShdw blurRad="38100" dist="38100" dir="2700000" algn="tl">
                    <a:srgbClr val="000000">
                      <a:alpha val="43137"/>
                    </a:srgbClr>
                  </a:outerShdw>
                </a:effectLst>
              </a:rPr>
              <a:t>ولا : حالة أنا الوالدية :</a:t>
            </a:r>
            <a:endParaRPr lang="en-US" b="1" dirty="0">
              <a:solidFill>
                <a:srgbClr val="FF0000"/>
              </a:solidFill>
              <a:effectLst>
                <a:outerShdw blurRad="38100" dist="38100" dir="2700000" algn="tl">
                  <a:srgbClr val="000000">
                    <a:alpha val="43137"/>
                  </a:srgbClr>
                </a:outerShdw>
              </a:effectLst>
            </a:endParaRPr>
          </a:p>
          <a:p>
            <a:pPr marL="109728" indent="0" algn="r" rtl="1">
              <a:buNone/>
            </a:pPr>
            <a:r>
              <a:rPr lang="ar-EG" sz="2800" dirty="0"/>
              <a:t>وتشمل حالة أنا الوالدية، على جميع الاتجاهات والسلوك والمعتقدات والمشاعر وردود الافعال التي يقوم بها الفرد بناء على تأثره بشخصيات" والديه ".وأخيرا فأن حالة أنا والديه هي التي تكون فيه العادة جميع العادات والتقاليد في مجتمع ما، فأنت اذا نظرت إلى اية بيئة بتمعن لوجدت أن معظم اتجاهاتها وعادتها وتقاليدها تنتقل تماما من جيل إلى جيل. </a:t>
            </a:r>
          </a:p>
          <a:p>
            <a:pPr marL="109728" indent="0" algn="r" rtl="1">
              <a:buNone/>
            </a:pPr>
            <a:r>
              <a:rPr lang="ar-BH" b="1" dirty="0">
                <a:solidFill>
                  <a:srgbClr val="FF0000"/>
                </a:solidFill>
                <a:effectLst>
                  <a:outerShdw blurRad="38100" dist="38100" dir="2700000" algn="tl">
                    <a:srgbClr val="000000">
                      <a:alpha val="43137"/>
                    </a:srgbClr>
                  </a:outerShdw>
                </a:effectLst>
              </a:rPr>
              <a:t>ثانيا : حالة " أنا البالغ :</a:t>
            </a:r>
            <a:endParaRPr lang="ar-EG" b="1" dirty="0">
              <a:solidFill>
                <a:srgbClr val="FF0000"/>
              </a:solidFill>
              <a:effectLst>
                <a:outerShdw blurRad="38100" dist="38100" dir="2700000" algn="tl">
                  <a:srgbClr val="000000">
                    <a:alpha val="43137"/>
                  </a:srgbClr>
                </a:outerShdw>
              </a:effectLst>
            </a:endParaRPr>
          </a:p>
          <a:p>
            <a:pPr marL="109728" indent="0" algn="r" rtl="1">
              <a:buNone/>
            </a:pPr>
            <a:r>
              <a:rPr lang="ar-EG" sz="2800" dirty="0"/>
              <a:t>تشير حالات " أنا البالغ " إلى القدرة على التفكير السليم، ذلك الذى ينبغي على اساس الحقائق الموضوعية الذى يجمعها الفرد ويخزنها في عقله، حتى اذا ما طلب منه في موقف من المواقف أن يتخذ قرارا، أو بيدي رأيا، بخصوص هذا الموقف، امكنه استدعاه هذه الحقائق والمعلومات والربط بينهما، واستخدامها في اتخاذ قرار سليم  رأى. وفى الحقيقة أن " أنا البالغ " تعد بمثابة الحكم المحايد الذى يفصل دائما بين صراعات" أنا الوالدية</a:t>
            </a:r>
          </a:p>
          <a:p>
            <a:pPr marL="109728" lvl="0" indent="0" algn="r" rtl="1">
              <a:buNone/>
            </a:pPr>
            <a:endParaRPr lang="en-US" sz="2800" b="1" dirty="0"/>
          </a:p>
        </p:txBody>
      </p:sp>
      <p:sp>
        <p:nvSpPr>
          <p:cNvPr id="7" name="Text Box 4"/>
          <p:cNvSpPr txBox="1">
            <a:spLocks noChangeArrowheads="1"/>
          </p:cNvSpPr>
          <p:nvPr/>
        </p:nvSpPr>
        <p:spPr bwMode="auto">
          <a:xfrm>
            <a:off x="1115616" y="241484"/>
            <a:ext cx="7560840" cy="646331"/>
          </a:xfrm>
          <a:prstGeom prst="rect">
            <a:avLst/>
          </a:prstGeom>
          <a:noFill/>
          <a:ln w="9525">
            <a:noFill/>
            <a:miter lim="800000"/>
            <a:headEnd/>
            <a:tailEnd/>
          </a:ln>
          <a:effectLst>
            <a:outerShdw dist="35921" dir="2700000" algn="ctr" rotWithShape="0">
              <a:schemeClr val="bg1"/>
            </a:outerShdw>
          </a:effectLst>
        </p:spPr>
        <p:txBody>
          <a:bodyPr wrap="square">
            <a:spAutoFit/>
          </a:bodyPr>
          <a:lstStyle/>
          <a:p>
            <a:pPr marL="571500" indent="-571500" algn="r" rtl="1">
              <a:buFont typeface="Courier New" pitchFamily="49" charset="0"/>
              <a:buChar char="o"/>
              <a:defRPr/>
            </a:pPr>
            <a:r>
              <a:rPr lang="ar-BH" sz="3600" b="1" dirty="0">
                <a:solidFill>
                  <a:srgbClr val="FF0000"/>
                </a:solidFill>
                <a:effectLst>
                  <a:outerShdw blurRad="38100" dist="38100" dir="2700000" algn="tl">
                    <a:srgbClr val="000000">
                      <a:alpha val="43137"/>
                    </a:srgbClr>
                  </a:outerShdw>
                </a:effectLst>
              </a:rPr>
              <a:t>لماذا </a:t>
            </a:r>
            <a:r>
              <a:rPr lang="ar-BH" sz="3600" b="1" dirty="0">
                <a:solidFill>
                  <a:srgbClr val="FF0000"/>
                </a:solidFill>
                <a:effectLst>
                  <a:outerShdw blurRad="38100" dist="38100" dir="2700000" algn="tl">
                    <a:srgbClr val="000000">
                      <a:alpha val="43137"/>
                    </a:srgbClr>
                  </a:outerShdw>
                </a:effectLst>
              </a:rPr>
              <a:t>تختلف شخصيات الأفراد ؟</a:t>
            </a:r>
            <a:endParaRPr lang="ar-SA" sz="3600" b="1" dirty="0">
              <a:solidFill>
                <a:srgbClr val="FF0000"/>
              </a:solidFill>
              <a:effectLst>
                <a:outerShdw blurRad="38100" dist="38100" dir="2700000" algn="tl">
                  <a:srgbClr val="000000">
                    <a:alpha val="43137"/>
                  </a:srgbClr>
                </a:outerShdw>
              </a:effectLst>
            </a:endParaRPr>
          </a:p>
        </p:txBody>
      </p:sp>
      <p:sp>
        <p:nvSpPr>
          <p:cNvPr id="2" name="Footer Placeholder 1"/>
          <p:cNvSpPr>
            <a:spLocks noGrp="1"/>
          </p:cNvSpPr>
          <p:nvPr>
            <p:ph type="ftr" sz="quarter" idx="11"/>
          </p:nvPr>
        </p:nvSpPr>
        <p:spPr/>
        <p:txBody>
          <a:bodyPr/>
          <a:lstStyle/>
          <a:p>
            <a:r>
              <a:rPr lang="ar-EG" smtClean="0"/>
              <a:t>السلوك التنظيمي                    د/ محمد الهنداوي </a:t>
            </a:r>
            <a:endParaRPr lang="en-US" dirty="0"/>
          </a:p>
        </p:txBody>
      </p:sp>
    </p:spTree>
    <p:extLst>
      <p:ext uri="{BB962C8B-B14F-4D97-AF65-F5344CB8AC3E}">
        <p14:creationId xmlns:p14="http://schemas.microsoft.com/office/powerpoint/2010/main" val="10464204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270</TotalTime>
  <Words>1149</Words>
  <Application>Microsoft Office PowerPoint</Application>
  <PresentationFormat>On-screen Show (4:3)</PresentationFormat>
  <Paragraphs>84</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Concourse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السادس الدوافع المكتسبة اللاشعورية   الفرقة الاولي - كلية التجارة - جامعة دمياط</dc:title>
  <dc:creator>marwabelal</dc:creator>
  <cp:lastModifiedBy>marwabelal</cp:lastModifiedBy>
  <cp:revision>19</cp:revision>
  <dcterms:created xsi:type="dcterms:W3CDTF">2020-03-27T13:51:14Z</dcterms:created>
  <dcterms:modified xsi:type="dcterms:W3CDTF">2020-04-04T19:35:26Z</dcterms:modified>
</cp:coreProperties>
</file>