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6" r:id="rId2"/>
    <p:sldId id="267" r:id="rId3"/>
    <p:sldId id="257" r:id="rId4"/>
    <p:sldId id="258" r:id="rId5"/>
    <p:sldId id="259" r:id="rId6"/>
    <p:sldId id="260" r:id="rId7"/>
    <p:sldId id="261" r:id="rId8"/>
    <p:sldId id="262" r:id="rId9"/>
    <p:sldId id="263" r:id="rId10"/>
    <p:sldId id="264" r:id="rId11"/>
    <p:sldId id="265" r:id="rId12"/>
    <p:sldId id="268" r:id="rId13"/>
    <p:sldId id="269" r:id="rId14"/>
    <p:sldId id="270" r:id="rId15"/>
    <p:sldId id="271" r:id="rId1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97" autoAdjust="0"/>
    <p:restoredTop sz="94624"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B53285C-1C11-4DED-9D81-66E8E2FF4412}" type="datetimeFigureOut">
              <a:rPr lang="ar-EG" smtClean="0"/>
              <a:pPr/>
              <a:t>11/08/1441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86E442D8-EB49-4B61-996D-6DC6CF87B141}"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B53285C-1C11-4DED-9D81-66E8E2FF4412}" type="datetimeFigureOut">
              <a:rPr lang="ar-EG" smtClean="0"/>
              <a:pPr/>
              <a:t>11/08/1441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6E442D8-EB49-4B61-996D-6DC6CF87B141}"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404664"/>
            <a:ext cx="8229600" cy="1143000"/>
          </a:xfrm>
        </p:spPr>
        <p:txBody>
          <a:bodyPr>
            <a:noAutofit/>
          </a:bodyPr>
          <a:lstStyle/>
          <a:p>
            <a:r>
              <a:rPr lang="ar-EG" sz="5400" dirty="0" smtClean="0"/>
              <a:t/>
            </a:r>
            <a:br>
              <a:rPr lang="ar-EG" sz="5400" dirty="0" smtClean="0"/>
            </a:br>
            <a:r>
              <a:rPr lang="ar-EG" sz="5400" u="sng" dirty="0" smtClean="0"/>
              <a:t/>
            </a:r>
            <a:br>
              <a:rPr lang="ar-EG" sz="5400" u="sng" dirty="0" smtClean="0"/>
            </a:br>
            <a:r>
              <a:rPr lang="ar-EG" sz="6000" dirty="0" smtClean="0"/>
              <a:t/>
            </a:r>
            <a:br>
              <a:rPr lang="ar-EG" sz="6000" dirty="0" smtClean="0"/>
            </a:br>
            <a:r>
              <a:rPr lang="en-US" sz="6000" dirty="0"/>
              <a:t/>
            </a:r>
            <a:br>
              <a:rPr lang="en-US" sz="6000" dirty="0"/>
            </a:br>
            <a:endParaRPr lang="ar-EG" sz="6000" dirty="0"/>
          </a:p>
        </p:txBody>
      </p:sp>
      <p:sp>
        <p:nvSpPr>
          <p:cNvPr id="3" name="عنصر نائب للمحتوى 2"/>
          <p:cNvSpPr>
            <a:spLocks noGrp="1"/>
          </p:cNvSpPr>
          <p:nvPr>
            <p:ph idx="1"/>
          </p:nvPr>
        </p:nvSpPr>
        <p:spPr>
          <a:xfrm>
            <a:off x="323528" y="332656"/>
            <a:ext cx="8229600" cy="6261393"/>
          </a:xfrm>
        </p:spPr>
        <p:txBody>
          <a:bodyPr>
            <a:normAutofit fontScale="92500" lnSpcReduction="10000"/>
          </a:bodyPr>
          <a:lstStyle/>
          <a:p>
            <a:pPr algn="ctr">
              <a:buNone/>
            </a:pPr>
            <a:r>
              <a:rPr lang="ar-EG" sz="4800" b="1" u="sng" dirty="0" smtClean="0">
                <a:solidFill>
                  <a:schemeClr val="accent2"/>
                </a:solidFill>
              </a:rPr>
              <a:t>المحاضرة </a:t>
            </a:r>
            <a:r>
              <a:rPr lang="ar-EG" sz="4800" b="1" u="sng" dirty="0" smtClean="0">
                <a:solidFill>
                  <a:schemeClr val="accent2"/>
                </a:solidFill>
              </a:rPr>
              <a:t>الثالثة</a:t>
            </a:r>
            <a:endParaRPr lang="ar-EG" sz="4800" b="1" u="sng" dirty="0" smtClean="0">
              <a:solidFill>
                <a:schemeClr val="accent2"/>
              </a:solidFill>
            </a:endParaRPr>
          </a:p>
          <a:p>
            <a:pPr algn="ctr">
              <a:buNone/>
            </a:pPr>
            <a:r>
              <a:rPr lang="ar-EG" sz="4800" b="1" u="sng" dirty="0" smtClean="0">
                <a:solidFill>
                  <a:schemeClr val="accent2"/>
                </a:solidFill>
              </a:rPr>
              <a:t>الفرقة الأولى ( انتظام وانتساب وشعبة)</a:t>
            </a:r>
          </a:p>
          <a:p>
            <a:pPr algn="ctr">
              <a:buNone/>
            </a:pPr>
            <a:r>
              <a:rPr lang="ar-EG" sz="6000" b="1" dirty="0" smtClean="0"/>
              <a:t>المدخل إلى دراسة القانون</a:t>
            </a:r>
          </a:p>
          <a:p>
            <a:pPr algn="ctr">
              <a:buNone/>
            </a:pPr>
            <a:r>
              <a:rPr lang="ar-EG" sz="6000" b="1" u="sng" dirty="0" smtClean="0"/>
              <a:t>( نظرية الحق )</a:t>
            </a:r>
          </a:p>
          <a:p>
            <a:pPr algn="ctr">
              <a:buNone/>
            </a:pPr>
            <a:endParaRPr lang="ar-EG" sz="4800" b="1" dirty="0" smtClean="0"/>
          </a:p>
          <a:p>
            <a:pPr algn="ctr">
              <a:buNone/>
            </a:pPr>
            <a:r>
              <a:rPr lang="ar-EG" sz="4800" b="1" dirty="0" smtClean="0"/>
              <a:t>الدكتور</a:t>
            </a:r>
          </a:p>
          <a:p>
            <a:pPr algn="ctr">
              <a:buNone/>
            </a:pPr>
            <a:r>
              <a:rPr lang="ar-EG" sz="4800" b="1" dirty="0" smtClean="0"/>
              <a:t>جمال </a:t>
            </a:r>
            <a:r>
              <a:rPr lang="ar-EG" sz="4800" b="1" dirty="0"/>
              <a:t>أبو الفتوح محمد أبو الخير</a:t>
            </a:r>
            <a:endParaRPr lang="en-US" sz="4800" dirty="0"/>
          </a:p>
          <a:p>
            <a:pPr algn="ctr">
              <a:buNone/>
            </a:pPr>
            <a:r>
              <a:rPr lang="ar-EG" sz="3600" b="1" dirty="0" smtClean="0">
                <a:solidFill>
                  <a:schemeClr val="tx2"/>
                </a:solidFill>
              </a:rPr>
              <a:t>قسم القانون المدني ووكيل كلية الحقوق جامعة دمياط </a:t>
            </a:r>
            <a:endParaRPr lang="ar-EG" sz="3600"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EG" sz="4000" b="1" u="sng" dirty="0">
                <a:solidFill>
                  <a:schemeClr val="accent2"/>
                </a:solidFill>
              </a:rPr>
              <a:t>ثانياً: خصائص حق الملكية:</a:t>
            </a:r>
            <a:endParaRPr lang="ar-EG" sz="4000" b="1" dirty="0">
              <a:solidFill>
                <a:schemeClr val="accent2"/>
              </a:solidFill>
            </a:endParaRPr>
          </a:p>
        </p:txBody>
      </p:sp>
      <p:sp>
        <p:nvSpPr>
          <p:cNvPr id="3" name="عنصر نائب للمحتوى 2"/>
          <p:cNvSpPr>
            <a:spLocks noGrp="1"/>
          </p:cNvSpPr>
          <p:nvPr>
            <p:ph idx="1"/>
          </p:nvPr>
        </p:nvSpPr>
        <p:spPr/>
        <p:txBody>
          <a:bodyPr>
            <a:normAutofit fontScale="92500" lnSpcReduction="20000"/>
          </a:bodyPr>
          <a:lstStyle/>
          <a:p>
            <a:r>
              <a:rPr lang="ar-EG" b="1" dirty="0"/>
              <a:t>(ج) حق دائم:</a:t>
            </a:r>
            <a:r>
              <a:rPr lang="ar-EG" dirty="0"/>
              <a:t> صفة الدوام لحق الملكية لها ثلاثة معاني:</a:t>
            </a:r>
            <a:endParaRPr lang="en-US" dirty="0"/>
          </a:p>
          <a:p>
            <a:r>
              <a:rPr lang="ar-EG" b="1" dirty="0"/>
              <a:t>المعنى الأول:</a:t>
            </a:r>
            <a:r>
              <a:rPr lang="ar-EG" dirty="0"/>
              <a:t> </a:t>
            </a:r>
            <a:endParaRPr lang="en-US" dirty="0"/>
          </a:p>
          <a:p>
            <a:r>
              <a:rPr lang="ar-EG" dirty="0"/>
              <a:t>يقصد به أن حق الملكية حق دائم، أي إن الملكية تبقى قائمة ما بقي الشيء المملوك موجوداً وتزول بزواله أي إن الملكية تدور وجوداً وعدما مع وجود الشيء وعدمه.</a:t>
            </a:r>
            <a:endParaRPr lang="en-US" dirty="0"/>
          </a:p>
          <a:p>
            <a:r>
              <a:rPr lang="ar-EG" b="1" dirty="0"/>
              <a:t>المعني الثاني:</a:t>
            </a:r>
            <a:r>
              <a:rPr lang="ar-EG" dirty="0"/>
              <a:t> </a:t>
            </a:r>
            <a:endParaRPr lang="en-US" dirty="0"/>
          </a:p>
          <a:p>
            <a:r>
              <a:rPr lang="ar-EG" dirty="0"/>
              <a:t>يقصد به أن حق الملكية لا يسقط بعدم الاستعمال، فإذا أهمل المالك في استعمال ملكه والانتفاع به ولم يباشر عليه أي عمل، فلا يترتب علي إهماله إسقاط حقه، وإن كان ذلك يعطي للغير الحق في كسب الملكية بوضع اليد إذا توافرت في واضع اليد شروط كسب الملكية من حيث الحيازة والمدة.</a:t>
            </a:r>
            <a:endParaRPr lang="en-US" dirty="0"/>
          </a:p>
          <a:p>
            <a:pPr marL="0" indent="0">
              <a:buNone/>
            </a:pPr>
            <a:endParaRPr lang="ar-E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476672"/>
            <a:ext cx="7772400" cy="1470025"/>
          </a:xfrm>
        </p:spPr>
        <p:txBody>
          <a:bodyPr>
            <a:normAutofit/>
          </a:bodyPr>
          <a:lstStyle/>
          <a:p>
            <a:pPr algn="r"/>
            <a:r>
              <a:rPr lang="ar-EG" b="1" u="sng" dirty="0">
                <a:solidFill>
                  <a:schemeClr val="accent2"/>
                </a:solidFill>
              </a:rPr>
              <a:t>ثانياً: خصائص حق الملكية:</a:t>
            </a:r>
            <a:r>
              <a:rPr lang="en-US" dirty="0"/>
              <a:t/>
            </a:r>
            <a:br>
              <a:rPr lang="en-US" dirty="0"/>
            </a:br>
            <a:endParaRPr lang="ar-EG" dirty="0"/>
          </a:p>
        </p:txBody>
      </p:sp>
      <p:sp>
        <p:nvSpPr>
          <p:cNvPr id="3" name="عنوان فرعي 2"/>
          <p:cNvSpPr>
            <a:spLocks noGrp="1"/>
          </p:cNvSpPr>
          <p:nvPr>
            <p:ph type="subTitle" idx="1"/>
          </p:nvPr>
        </p:nvSpPr>
        <p:spPr>
          <a:xfrm>
            <a:off x="1691680" y="1484784"/>
            <a:ext cx="6400800" cy="1752600"/>
          </a:xfrm>
        </p:spPr>
        <p:txBody>
          <a:bodyPr>
            <a:noAutofit/>
          </a:bodyPr>
          <a:lstStyle/>
          <a:p>
            <a:pPr algn="just"/>
            <a:r>
              <a:rPr lang="ar-EG" sz="2800" b="1" dirty="0">
                <a:solidFill>
                  <a:schemeClr val="tx1"/>
                </a:solidFill>
              </a:rPr>
              <a:t>المعنى الثالث:</a:t>
            </a:r>
            <a:r>
              <a:rPr lang="ar-EG" sz="2800" dirty="0">
                <a:solidFill>
                  <a:schemeClr val="tx1"/>
                </a:solidFill>
              </a:rPr>
              <a:t> </a:t>
            </a:r>
            <a:endParaRPr lang="en-US" sz="2800" dirty="0">
              <a:solidFill>
                <a:schemeClr val="tx1"/>
              </a:solidFill>
            </a:endParaRPr>
          </a:p>
          <a:p>
            <a:pPr algn="just"/>
            <a:r>
              <a:rPr lang="ar-EG" sz="2800" dirty="0">
                <a:solidFill>
                  <a:schemeClr val="tx1"/>
                </a:solidFill>
              </a:rPr>
              <a:t>يقصد به أن حق الملكية، حق مؤبد غير مؤقت علي عكس الحقوق العينية الأخرى مثل، حق الانتفاع وحق الاستعمال وحق السكني وحق الحكر فجميعها حقوق مؤقتة تزول وتنقضي بانقضاء مدتها.</a:t>
            </a:r>
            <a:endParaRPr lang="en-US" sz="2800" dirty="0">
              <a:solidFill>
                <a:schemeClr val="tx1"/>
              </a:solidFill>
            </a:endParaRPr>
          </a:p>
          <a:p>
            <a:pPr algn="just"/>
            <a:r>
              <a:rPr lang="ar-EG" sz="2800" b="1" dirty="0">
                <a:solidFill>
                  <a:schemeClr val="tx1"/>
                </a:solidFill>
              </a:rPr>
              <a:t>(د) حق مطلق: </a:t>
            </a:r>
            <a:r>
              <a:rPr lang="ar-EG" sz="2800" dirty="0">
                <a:solidFill>
                  <a:schemeClr val="tx1"/>
                </a:solidFill>
              </a:rPr>
              <a:t>معنى ذلك أن حق الملكية يحتج به في مواجهة الكافة، حيث إن المالك ينتفع بحقه دون وساطة من أحد، وهذه الخاصية ليست مقصورة علي حق الملكية فحسب بل تمتد لتشمل كافة الحقوق العينية، وهذا الوصف ثابت لحق الملكية في كل الصور والأحوال لا يرد عليه قيد ما، حتى في مواجهة جهة الإدارة وقد كفل الدستور المصري حرمة هذا الحق.</a:t>
            </a:r>
            <a:endParaRPr lang="en-US" sz="2800" dirty="0">
              <a:solidFill>
                <a:schemeClr val="tx1"/>
              </a:solidFill>
            </a:endParaRPr>
          </a:p>
          <a:p>
            <a:pPr algn="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EG" sz="3200" b="1" u="sng" dirty="0">
                <a:solidFill>
                  <a:schemeClr val="accent2"/>
                </a:solidFill>
              </a:rPr>
              <a:t>الفرع الثاني</a:t>
            </a:r>
            <a:r>
              <a:rPr lang="en-US" sz="3200" dirty="0">
                <a:solidFill>
                  <a:schemeClr val="accent2"/>
                </a:solidFill>
              </a:rPr>
              <a:t/>
            </a:r>
            <a:br>
              <a:rPr lang="en-US" sz="3200" dirty="0">
                <a:solidFill>
                  <a:schemeClr val="accent2"/>
                </a:solidFill>
              </a:rPr>
            </a:br>
            <a:r>
              <a:rPr lang="ar-EG" sz="3200" b="1" u="sng" dirty="0">
                <a:solidFill>
                  <a:schemeClr val="accent2"/>
                </a:solidFill>
              </a:rPr>
              <a:t>الحقوق المتفرعة من حق الملكية</a:t>
            </a:r>
            <a:endParaRPr lang="en-US" sz="3200" dirty="0">
              <a:solidFill>
                <a:schemeClr val="accent2"/>
              </a:solidFill>
            </a:endParaRPr>
          </a:p>
        </p:txBody>
      </p:sp>
      <p:sp>
        <p:nvSpPr>
          <p:cNvPr id="3" name="عنصر نائب للمحتوى 2"/>
          <p:cNvSpPr>
            <a:spLocks noGrp="1"/>
          </p:cNvSpPr>
          <p:nvPr>
            <p:ph idx="1"/>
          </p:nvPr>
        </p:nvSpPr>
        <p:spPr/>
        <p:txBody>
          <a:bodyPr>
            <a:normAutofit lnSpcReduction="10000"/>
          </a:bodyPr>
          <a:lstStyle/>
          <a:p>
            <a:pPr marL="0" indent="0">
              <a:buNone/>
            </a:pPr>
            <a:r>
              <a:rPr lang="ar-EG" dirty="0" smtClean="0"/>
              <a:t>ليس </a:t>
            </a:r>
            <a:r>
              <a:rPr lang="ar-EG" dirty="0"/>
              <a:t>أمام المالك سوى أن يمنح الغير سلطة الاستعمال والاستغلال فقط ويحتفظ لنفسه بسلطة التصرف حتى لا تزول عنه صفة المالك، وهذا الأمر يؤدي بنا إلي ضرورة عرض الحقوق المتفرعة من حق الملكية والتي نظمها المشرع المصري علي النحو الآتي:</a:t>
            </a:r>
            <a:endParaRPr lang="en-US" dirty="0"/>
          </a:p>
          <a:p>
            <a:r>
              <a:rPr lang="ar-EG" b="1" dirty="0"/>
              <a:t>أولاً:</a:t>
            </a:r>
            <a:r>
              <a:rPr lang="ar-EG" dirty="0"/>
              <a:t> حق الانتفاع.</a:t>
            </a:r>
            <a:endParaRPr lang="en-US" dirty="0"/>
          </a:p>
          <a:p>
            <a:r>
              <a:rPr lang="ar-EG" b="1" dirty="0"/>
              <a:t>ثانياً:</a:t>
            </a:r>
            <a:r>
              <a:rPr lang="ar-EG" dirty="0"/>
              <a:t> حق الاستعمال وحق السكني.</a:t>
            </a:r>
            <a:endParaRPr lang="en-US" dirty="0"/>
          </a:p>
          <a:p>
            <a:r>
              <a:rPr lang="ar-EG" b="1" dirty="0"/>
              <a:t>ثالثا:</a:t>
            </a:r>
            <a:r>
              <a:rPr lang="ar-EG" dirty="0"/>
              <a:t> حق الحكر.</a:t>
            </a:r>
            <a:endParaRPr lang="en-US" dirty="0"/>
          </a:p>
          <a:p>
            <a:r>
              <a:rPr lang="ar-EG" b="1" dirty="0"/>
              <a:t>رابعاً:</a:t>
            </a:r>
            <a:r>
              <a:rPr lang="ar-EG" dirty="0"/>
              <a:t> حق الارتفاق.</a:t>
            </a:r>
            <a:endParaRPr lang="en-US" dirty="0"/>
          </a:p>
          <a:p>
            <a:pPr marL="0" indent="0">
              <a:buNone/>
            </a:pPr>
            <a:endParaRPr lang="en-US" dirty="0"/>
          </a:p>
          <a:p>
            <a:pPr marL="0" indent="0">
              <a:buNone/>
            </a:pPr>
            <a:endParaRPr lang="ar-E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692696"/>
            <a:ext cx="8229600" cy="1143000"/>
          </a:xfrm>
        </p:spPr>
        <p:txBody>
          <a:bodyPr>
            <a:normAutofit fontScale="90000"/>
          </a:bodyPr>
          <a:lstStyle/>
          <a:p>
            <a:pPr algn="r"/>
            <a:r>
              <a:rPr lang="en-US" sz="4000" dirty="0"/>
              <a:t/>
            </a:r>
            <a:br>
              <a:rPr lang="en-US" sz="4000" dirty="0"/>
            </a:br>
            <a:r>
              <a:rPr lang="ar-EG" sz="4000" b="1" u="sng" dirty="0">
                <a:solidFill>
                  <a:schemeClr val="accent2"/>
                </a:solidFill>
              </a:rPr>
              <a:t>الحقوق المتفرعة من حق الملكية</a:t>
            </a:r>
            <a:r>
              <a:rPr lang="en-US" sz="4000" dirty="0"/>
              <a:t/>
            </a:r>
            <a:br>
              <a:rPr lang="en-US" sz="4000" dirty="0"/>
            </a:br>
            <a:r>
              <a:rPr lang="ar-EG" sz="3100" dirty="0" smtClean="0"/>
              <a:t>تتمثل </a:t>
            </a:r>
            <a:r>
              <a:rPr lang="ar-EG" sz="3100" dirty="0"/>
              <a:t>في: </a:t>
            </a:r>
            <a:r>
              <a:rPr lang="en-US" dirty="0"/>
              <a:t/>
            </a:r>
            <a:br>
              <a:rPr lang="en-US" dirty="0"/>
            </a:br>
            <a:r>
              <a:rPr lang="en-US" dirty="0"/>
              <a:t/>
            </a:r>
            <a:br>
              <a:rPr lang="en-US" dirty="0"/>
            </a:br>
            <a:endParaRPr lang="ar-EG" dirty="0">
              <a:solidFill>
                <a:srgbClr val="C00000"/>
              </a:solidFill>
            </a:endParaRPr>
          </a:p>
        </p:txBody>
      </p:sp>
      <p:sp>
        <p:nvSpPr>
          <p:cNvPr id="3" name="عنصر نائب للمحتوى 2"/>
          <p:cNvSpPr>
            <a:spLocks noGrp="1"/>
          </p:cNvSpPr>
          <p:nvPr>
            <p:ph idx="1"/>
          </p:nvPr>
        </p:nvSpPr>
        <p:spPr/>
        <p:txBody>
          <a:bodyPr>
            <a:normAutofit fontScale="70000" lnSpcReduction="20000"/>
          </a:bodyPr>
          <a:lstStyle/>
          <a:p>
            <a:r>
              <a:rPr lang="ar-EG" b="1" u="sng" dirty="0"/>
              <a:t>(1) حق الانتفاع "</a:t>
            </a:r>
            <a:r>
              <a:rPr lang="en-US" b="1" u="sng" dirty="0" err="1"/>
              <a:t>Droit</a:t>
            </a:r>
            <a:r>
              <a:rPr lang="en-US" b="1" u="sng" dirty="0"/>
              <a:t> </a:t>
            </a:r>
            <a:r>
              <a:rPr lang="en-US" b="1" u="sng" dirty="0" err="1"/>
              <a:t>d'usufruit</a:t>
            </a:r>
            <a:r>
              <a:rPr lang="en-US" b="1" u="sng" dirty="0"/>
              <a:t> </a:t>
            </a:r>
            <a:r>
              <a:rPr lang="ar-EG" b="1" u="sng" dirty="0"/>
              <a:t> ":</a:t>
            </a:r>
            <a:endParaRPr lang="en-US" dirty="0"/>
          </a:p>
          <a:p>
            <a:r>
              <a:rPr lang="ar-EG" b="1" dirty="0"/>
              <a:t>حق الانتفاع هو:</a:t>
            </a:r>
            <a:r>
              <a:rPr lang="ar-EG" dirty="0"/>
              <a:t> حق عيني أصلي، يخول صاحبه سلطة استعمال واستغلال شيء مملوك للغير، دون التصرف </a:t>
            </a:r>
            <a:r>
              <a:rPr lang="ar-EG" dirty="0" smtClean="0"/>
              <a:t>فيه .</a:t>
            </a:r>
          </a:p>
          <a:p>
            <a:r>
              <a:rPr lang="ar-EG" b="1" u="sng" dirty="0"/>
              <a:t>(2) حق الاستعمال " </a:t>
            </a:r>
            <a:r>
              <a:rPr lang="en-US" b="1" u="sng" dirty="0" err="1"/>
              <a:t>Droit</a:t>
            </a:r>
            <a:r>
              <a:rPr lang="en-US" b="1" u="sng" dirty="0"/>
              <a:t> </a:t>
            </a:r>
            <a:r>
              <a:rPr lang="en-US" b="1" u="sng" dirty="0" err="1"/>
              <a:t>d'usage</a:t>
            </a:r>
            <a:r>
              <a:rPr lang="ar-EG" b="1" u="sng" dirty="0"/>
              <a:t> ":</a:t>
            </a:r>
            <a:endParaRPr lang="en-US" dirty="0"/>
          </a:p>
          <a:p>
            <a:r>
              <a:rPr lang="ar-EG" b="1" dirty="0"/>
              <a:t>هو حق عيني أصلي</a:t>
            </a:r>
            <a:r>
              <a:rPr lang="ar-EG" dirty="0"/>
              <a:t> يخول صاحبه سلطة استعمال شيء مملوك للغير، فيما أعد له هذا الشيء دون استغلاله أو التصرف </a:t>
            </a:r>
            <a:r>
              <a:rPr lang="ar-EG" dirty="0" smtClean="0"/>
              <a:t>فيه.</a:t>
            </a:r>
          </a:p>
          <a:p>
            <a:r>
              <a:rPr lang="ar-EG" b="1" u="sng" dirty="0"/>
              <a:t> (3) حق السكني " </a:t>
            </a:r>
            <a:r>
              <a:rPr lang="en-US" b="1" u="sng" dirty="0" err="1"/>
              <a:t>Droit</a:t>
            </a:r>
            <a:r>
              <a:rPr lang="en-US" b="1" u="sng" dirty="0"/>
              <a:t> </a:t>
            </a:r>
            <a:r>
              <a:rPr lang="en-US" b="1" u="sng" dirty="0" err="1"/>
              <a:t>d'habitation</a:t>
            </a:r>
            <a:r>
              <a:rPr lang="en-US" b="1" u="sng" dirty="0"/>
              <a:t> </a:t>
            </a:r>
            <a:r>
              <a:rPr lang="ar-EG" b="1" u="sng" dirty="0"/>
              <a:t> ":</a:t>
            </a:r>
            <a:endParaRPr lang="en-US" dirty="0"/>
          </a:p>
          <a:p>
            <a:r>
              <a:rPr lang="ar-EG" b="1" dirty="0"/>
              <a:t>هو حق عيني أصلي</a:t>
            </a:r>
            <a:r>
              <a:rPr lang="ar-EG" dirty="0"/>
              <a:t> يخول صاحبه سلطة استعمال شيء مملوك للغير علي نحو معين هو السكن، ولا يستطيع أن يستعمل العين التي يرد عليها الحق لغرض آخر غير السكني.</a:t>
            </a:r>
            <a:endParaRPr lang="en-US" dirty="0"/>
          </a:p>
          <a:p>
            <a:r>
              <a:rPr lang="ar-EG" b="1" u="sng" dirty="0"/>
              <a:t>(4) حق الحكر:</a:t>
            </a:r>
            <a:endParaRPr lang="en-US" dirty="0"/>
          </a:p>
          <a:p>
            <a:r>
              <a:rPr lang="ar-EG" dirty="0"/>
              <a:t>هو حق عيني أصلي يخول صاحبه (المحتكر) الانتفاع بأرض الغير لمدة طويلة جعل القانون الحد الأقصى لها 60 سنة، ولذلك في مقابل أجرة مثل.</a:t>
            </a:r>
            <a:endParaRPr lang="en-US" dirty="0"/>
          </a:p>
          <a:p>
            <a:pPr marL="0" indent="0">
              <a:buNone/>
            </a:pPr>
            <a:r>
              <a:rPr lang="ar-EG" dirty="0" smtClean="0"/>
              <a:t> </a:t>
            </a:r>
            <a:endParaRPr lang="ar-E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980728"/>
            <a:ext cx="8229600" cy="1143000"/>
          </a:xfrm>
        </p:spPr>
        <p:txBody>
          <a:bodyPr>
            <a:normAutofit fontScale="90000"/>
          </a:bodyPr>
          <a:lstStyle/>
          <a:p>
            <a:pPr algn="r"/>
            <a:r>
              <a:rPr lang="ar-EG" sz="3600" b="1" u="sng" dirty="0"/>
              <a:t>حق الحكر:</a:t>
            </a:r>
            <a:r>
              <a:rPr lang="en-US" sz="3600" dirty="0"/>
              <a:t/>
            </a:r>
            <a:br>
              <a:rPr lang="en-US" sz="3600" dirty="0"/>
            </a:br>
            <a:r>
              <a:rPr lang="en-US" sz="5400" dirty="0"/>
              <a:t/>
            </a:r>
            <a:br>
              <a:rPr lang="en-US" sz="5400" dirty="0"/>
            </a:br>
            <a:r>
              <a:rPr lang="en-US" dirty="0"/>
              <a:t/>
            </a:r>
            <a:br>
              <a:rPr lang="en-US" dirty="0"/>
            </a:br>
            <a:endParaRPr lang="ar-EG" dirty="0">
              <a:solidFill>
                <a:srgbClr val="C00000"/>
              </a:solidFill>
            </a:endParaRPr>
          </a:p>
        </p:txBody>
      </p:sp>
      <p:sp>
        <p:nvSpPr>
          <p:cNvPr id="3" name="عنصر نائب للمحتوى 2"/>
          <p:cNvSpPr>
            <a:spLocks noGrp="1"/>
          </p:cNvSpPr>
          <p:nvPr>
            <p:ph idx="1"/>
          </p:nvPr>
        </p:nvSpPr>
        <p:spPr>
          <a:xfrm>
            <a:off x="467544" y="1124744"/>
            <a:ext cx="8229600" cy="4525963"/>
          </a:xfrm>
        </p:spPr>
        <p:txBody>
          <a:bodyPr>
            <a:normAutofit/>
          </a:bodyPr>
          <a:lstStyle/>
          <a:p>
            <a:pPr marL="0" indent="0">
              <a:buNone/>
            </a:pPr>
            <a:r>
              <a:rPr lang="ar-EG" b="1" dirty="0" smtClean="0"/>
              <a:t>الحكر </a:t>
            </a:r>
            <a:r>
              <a:rPr lang="ar-EG" b="1" dirty="0"/>
              <a:t>نظام مأخوذ من الشريعة الإسلامية،</a:t>
            </a:r>
            <a:r>
              <a:rPr lang="ar-EG" dirty="0"/>
              <a:t> ويقصد به أن يتسلم شخص أرضاً موقوفة في حاجة إلي إصلاح، فيقوم بإصلاحها وتعميرها بالبناء فيها أو بزراعتها وذلك في مقابل أجرة المثل. ويتملك المحتكر ما بناه أو غرسه ويكون له أن يتصرف فيه وحده، كما يكون له أن يتصرف فيه مع حقه في الحكر.</a:t>
            </a:r>
            <a:endParaRPr lang="en-US" dirty="0"/>
          </a:p>
          <a:p>
            <a:pPr marL="0" indent="0">
              <a:buNone/>
            </a:pPr>
            <a:r>
              <a:rPr lang="ar-EG" b="1" dirty="0"/>
              <a:t>ويشترط لنشوء حق الحكر أن يكون محله أرض موقوفة</a:t>
            </a:r>
            <a:r>
              <a:rPr lang="ar-EG" dirty="0"/>
              <a:t> إذ لا يجوز ترتيب حق حكر علي أرض غير </a:t>
            </a:r>
            <a:r>
              <a:rPr lang="ar-EG" dirty="0" smtClean="0"/>
              <a:t>موقوفة .</a:t>
            </a:r>
            <a:endParaRPr lang="en-US" dirty="0"/>
          </a:p>
          <a:p>
            <a:endParaRPr lang="ar-E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420888"/>
            <a:ext cx="8229600" cy="1143000"/>
          </a:xfrm>
        </p:spPr>
        <p:txBody>
          <a:bodyPr>
            <a:normAutofit/>
          </a:bodyPr>
          <a:lstStyle/>
          <a:p>
            <a:pPr algn="r"/>
            <a:r>
              <a:rPr lang="ar-EG" b="1" dirty="0"/>
              <a:t> </a:t>
            </a:r>
            <a:endParaRPr lang="en-US" dirty="0"/>
          </a:p>
        </p:txBody>
      </p:sp>
      <p:sp>
        <p:nvSpPr>
          <p:cNvPr id="3" name="عنصر نائب للمحتوى 2"/>
          <p:cNvSpPr>
            <a:spLocks noGrp="1"/>
          </p:cNvSpPr>
          <p:nvPr>
            <p:ph idx="1"/>
          </p:nvPr>
        </p:nvSpPr>
        <p:spPr>
          <a:xfrm>
            <a:off x="683568" y="332656"/>
            <a:ext cx="8229600" cy="4525963"/>
          </a:xfrm>
        </p:spPr>
        <p:txBody>
          <a:bodyPr>
            <a:normAutofit fontScale="92500" lnSpcReduction="20000"/>
          </a:bodyPr>
          <a:lstStyle/>
          <a:p>
            <a:r>
              <a:rPr lang="ar-EG" b="1" u="sng" dirty="0"/>
              <a:t>(5) حق الارتفاق " </a:t>
            </a:r>
            <a:r>
              <a:rPr lang="en-US" b="1" u="sng" dirty="0" err="1"/>
              <a:t>Droit</a:t>
            </a:r>
            <a:r>
              <a:rPr lang="en-US" b="1" u="sng" dirty="0"/>
              <a:t> de servitude</a:t>
            </a:r>
            <a:r>
              <a:rPr lang="ar-EG" b="1" u="sng" dirty="0"/>
              <a:t> ":-</a:t>
            </a:r>
            <a:endParaRPr lang="en-US" dirty="0"/>
          </a:p>
          <a:p>
            <a:r>
              <a:rPr lang="ar-EG" dirty="0"/>
              <a:t>هو حق عيني أصلي يحد من منفعة عقار لمصلحة عقار آخر مملوك لغير مالك العقار الأول.</a:t>
            </a:r>
            <a:endParaRPr lang="en-US" dirty="0"/>
          </a:p>
          <a:p>
            <a:r>
              <a:rPr lang="ar-EG" b="1" dirty="0"/>
              <a:t>ويسمى العقار المقرر عليه حق الارتفاق:</a:t>
            </a:r>
            <a:r>
              <a:rPr lang="ar-EG" dirty="0"/>
              <a:t> العقار الخادم أو المرتفق به " </a:t>
            </a:r>
            <a:r>
              <a:rPr lang="en-US" dirty="0" err="1"/>
              <a:t>Fonds</a:t>
            </a:r>
            <a:r>
              <a:rPr lang="en-US" dirty="0"/>
              <a:t> servant</a:t>
            </a:r>
            <a:r>
              <a:rPr lang="ar-EG" dirty="0"/>
              <a:t> "، أما العقار المقرر الارتفاق لمصلحته فيسمى: العقار المخدوم </a:t>
            </a:r>
            <a:r>
              <a:rPr lang="ar-EG" dirty="0" smtClean="0"/>
              <a:t>.</a:t>
            </a:r>
          </a:p>
          <a:p>
            <a:r>
              <a:rPr lang="ar-EG" b="1" dirty="0"/>
              <a:t>ويترتب علي كون الارتفاق تابعاً للعقار</a:t>
            </a:r>
            <a:r>
              <a:rPr lang="ar-EG" dirty="0"/>
              <a:t>، أنه لا يجوز التصرف في حق الارتفاق مستقلاً عن العقار المتصل به، وإنما هو ينتقل معه بالتبعية دون الحاجة إلي النص عليه صراحة في السند الناقل للملكية.</a:t>
            </a:r>
            <a:endParaRPr lang="en-US" dirty="0"/>
          </a:p>
          <a:p>
            <a:pPr marL="0" indent="0">
              <a:buNone/>
            </a:pPr>
            <a:r>
              <a:rPr lang="ar-EG"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764704"/>
            <a:ext cx="8229600" cy="1143000"/>
          </a:xfrm>
        </p:spPr>
        <p:txBody>
          <a:bodyPr>
            <a:normAutofit fontScale="90000"/>
          </a:bodyPr>
          <a:lstStyle/>
          <a:p>
            <a:r>
              <a:rPr lang="ar-EG" sz="5400" b="1" u="sng" dirty="0"/>
              <a:t>الفصل الثاني</a:t>
            </a:r>
            <a:r>
              <a:rPr lang="en-US" sz="5400" dirty="0"/>
              <a:t/>
            </a:r>
            <a:br>
              <a:rPr lang="en-US" sz="5400" dirty="0"/>
            </a:br>
            <a:r>
              <a:rPr lang="ar-EG" sz="5400" b="1" u="sng" dirty="0"/>
              <a:t>الحقوق المادية</a:t>
            </a:r>
            <a:r>
              <a:rPr lang="en-US" sz="5400" dirty="0"/>
              <a:t/>
            </a:r>
            <a:br>
              <a:rPr lang="en-US" sz="5400" dirty="0"/>
            </a:br>
            <a:r>
              <a:rPr lang="en-US" sz="6000" dirty="0"/>
              <a:t/>
            </a:r>
            <a:br>
              <a:rPr lang="en-US" sz="6000" dirty="0"/>
            </a:br>
            <a:endParaRPr lang="ar-EG" sz="6000" b="1" dirty="0"/>
          </a:p>
        </p:txBody>
      </p:sp>
      <p:sp>
        <p:nvSpPr>
          <p:cNvPr id="3" name="عنصر نائب للمحتوى 2"/>
          <p:cNvSpPr>
            <a:spLocks noGrp="1"/>
          </p:cNvSpPr>
          <p:nvPr>
            <p:ph idx="1"/>
          </p:nvPr>
        </p:nvSpPr>
        <p:spPr/>
        <p:txBody>
          <a:bodyPr>
            <a:normAutofit fontScale="85000" lnSpcReduction="20000"/>
          </a:bodyPr>
          <a:lstStyle/>
          <a:p>
            <a:pPr marL="0" indent="0">
              <a:buNone/>
            </a:pPr>
            <a:r>
              <a:rPr lang="ar-EG" sz="6000" dirty="0" smtClean="0"/>
              <a:t>سوف </a:t>
            </a:r>
            <a:r>
              <a:rPr lang="ar-EG" sz="6000" dirty="0"/>
              <a:t>نتناول دراسة هذه الحقوق علي النحو التالي:</a:t>
            </a:r>
            <a:endParaRPr lang="en-US" sz="6000" dirty="0"/>
          </a:p>
          <a:p>
            <a:r>
              <a:rPr lang="ar-EG" sz="6000" b="1" dirty="0"/>
              <a:t>المبحث الأول:</a:t>
            </a:r>
            <a:r>
              <a:rPr lang="ar-EG" sz="6000" dirty="0"/>
              <a:t> الحقوق العينية.</a:t>
            </a:r>
            <a:endParaRPr lang="en-US" sz="6000" dirty="0"/>
          </a:p>
          <a:p>
            <a:r>
              <a:rPr lang="ar-EG" sz="6000" b="1" dirty="0"/>
              <a:t>المبحث الثاني:</a:t>
            </a:r>
            <a:r>
              <a:rPr lang="ar-EG" sz="6000" dirty="0"/>
              <a:t> الحقوق الشخصية.</a:t>
            </a:r>
            <a:endParaRPr lang="en-US" sz="6000" dirty="0"/>
          </a:p>
          <a:p>
            <a:r>
              <a:rPr lang="ar-EG" sz="6000" b="1" dirty="0"/>
              <a:t>المبحث الثالث:</a:t>
            </a:r>
            <a:r>
              <a:rPr lang="ar-EG" sz="6000" dirty="0"/>
              <a:t> الحقوق الذهنية (المعنوية).</a:t>
            </a:r>
            <a:endParaRPr lang="en-US" sz="6000" dirty="0"/>
          </a:p>
          <a:p>
            <a:pPr marL="0" indent="0">
              <a:buNone/>
            </a:pPr>
            <a:endParaRPr lang="en-US"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836712"/>
            <a:ext cx="7772400" cy="1470025"/>
          </a:xfrm>
        </p:spPr>
        <p:txBody>
          <a:bodyPr>
            <a:normAutofit fontScale="90000"/>
          </a:bodyPr>
          <a:lstStyle/>
          <a:p>
            <a:r>
              <a:rPr lang="ar-EG" b="1" dirty="0"/>
              <a:t>الفصل الأول</a:t>
            </a:r>
            <a:r>
              <a:rPr lang="ar-EG" b="1" u="sng" dirty="0"/>
              <a:t> </a:t>
            </a:r>
            <a:r>
              <a:rPr lang="en-US" dirty="0"/>
              <a:t/>
            </a:r>
            <a:br>
              <a:rPr lang="en-US" dirty="0"/>
            </a:br>
            <a:r>
              <a:rPr lang="ar-EG" b="1" dirty="0"/>
              <a:t>الحقوق غير المالية</a:t>
            </a:r>
            <a:r>
              <a:rPr lang="en-US" sz="6000" dirty="0"/>
              <a:t/>
            </a:r>
            <a:br>
              <a:rPr lang="en-US" sz="6000" dirty="0"/>
            </a:br>
            <a:r>
              <a:rPr lang="en-US" sz="6600" dirty="0"/>
              <a:t/>
            </a:r>
            <a:br>
              <a:rPr lang="en-US" sz="6600" dirty="0"/>
            </a:br>
            <a:endParaRPr lang="ar-EG" sz="6600" b="1" dirty="0"/>
          </a:p>
        </p:txBody>
      </p:sp>
      <p:sp>
        <p:nvSpPr>
          <p:cNvPr id="3" name="عنوان فرعي 2"/>
          <p:cNvSpPr>
            <a:spLocks noGrp="1"/>
          </p:cNvSpPr>
          <p:nvPr>
            <p:ph type="subTitle" idx="1"/>
          </p:nvPr>
        </p:nvSpPr>
        <p:spPr>
          <a:xfrm>
            <a:off x="1331640" y="1988840"/>
            <a:ext cx="6400800" cy="1752600"/>
          </a:xfrm>
        </p:spPr>
        <p:txBody>
          <a:bodyPr>
            <a:normAutofit fontScale="25000" lnSpcReduction="20000"/>
          </a:bodyPr>
          <a:lstStyle/>
          <a:p>
            <a:pPr algn="just"/>
            <a:r>
              <a:rPr lang="ar-EG" sz="4400" dirty="0"/>
              <a:t> </a:t>
            </a:r>
            <a:r>
              <a:rPr lang="ar-EG" sz="12800" b="1" dirty="0">
                <a:solidFill>
                  <a:schemeClr val="tx1"/>
                </a:solidFill>
              </a:rPr>
              <a:t>هي الحقوق التي لا يمكن تقويم محلها بالمال، وذلك لكونها ترد علي قيمة معنوية لا تقدر بالنقود بطبيعتها، وهي تهدف في الأساس إلي تحقيق مصلحة معنوية أو أدبية لصاحبها. ولما كانت هذه الحقوق غير مالية فإنها تخرج من دائرة التعامل، ولا تدخل في الذمة المالية لصاحبها، ولذلك يطلق عليها الحقوق غير المتقومة بالمال أو الحقوق غير المتعلقة بالذمة </a:t>
            </a:r>
            <a:r>
              <a:rPr lang="ar-EG" sz="12800" b="1" dirty="0" smtClean="0">
                <a:solidFill>
                  <a:schemeClr val="tx1"/>
                </a:solidFill>
              </a:rPr>
              <a:t>المالية ، </a:t>
            </a:r>
            <a:r>
              <a:rPr lang="ar-EG" sz="12800" b="1" dirty="0">
                <a:solidFill>
                  <a:schemeClr val="tx1"/>
                </a:solidFill>
              </a:rPr>
              <a:t>وتشكل هذه الطائفة ثلاثة أنواع هي: الحقوق السياسية، وحقوق شخصية، وحقوق الأسرة. </a:t>
            </a:r>
            <a:endParaRPr lang="en-US" sz="12800"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764704"/>
            <a:ext cx="7772400" cy="1470025"/>
          </a:xfrm>
        </p:spPr>
        <p:txBody>
          <a:bodyPr>
            <a:normAutofit fontScale="90000"/>
          </a:bodyPr>
          <a:lstStyle/>
          <a:p>
            <a:r>
              <a:rPr lang="en-US" sz="6000" dirty="0"/>
              <a:t/>
            </a:r>
            <a:br>
              <a:rPr lang="en-US" sz="6000" dirty="0"/>
            </a:br>
            <a:r>
              <a:rPr lang="ar-EG" sz="6600" b="1" dirty="0" smtClean="0"/>
              <a:t/>
            </a:r>
            <a:br>
              <a:rPr lang="ar-EG" sz="6600" b="1" dirty="0" smtClean="0"/>
            </a:br>
            <a:endParaRPr lang="ar-EG" sz="6600" b="1" dirty="0"/>
          </a:p>
        </p:txBody>
      </p:sp>
      <p:sp>
        <p:nvSpPr>
          <p:cNvPr id="3" name="عنوان فرعي 2"/>
          <p:cNvSpPr>
            <a:spLocks noGrp="1"/>
          </p:cNvSpPr>
          <p:nvPr>
            <p:ph type="subTitle" idx="1"/>
          </p:nvPr>
        </p:nvSpPr>
        <p:spPr>
          <a:xfrm>
            <a:off x="1619672" y="1844824"/>
            <a:ext cx="6400800" cy="1752600"/>
          </a:xfrm>
        </p:spPr>
        <p:txBody>
          <a:bodyPr>
            <a:noAutofit/>
          </a:bodyPr>
          <a:lstStyle/>
          <a:p>
            <a:r>
              <a:rPr lang="ar-EG" sz="4000" b="1" u="sng" dirty="0">
                <a:solidFill>
                  <a:schemeClr val="tx1"/>
                </a:solidFill>
              </a:rPr>
              <a:t>أنواعها:</a:t>
            </a:r>
            <a:endParaRPr lang="en-US" sz="4000" dirty="0">
              <a:solidFill>
                <a:schemeClr val="tx1"/>
              </a:solidFill>
            </a:endParaRPr>
          </a:p>
          <a:p>
            <a:r>
              <a:rPr lang="ar-EG" sz="4000" dirty="0">
                <a:solidFill>
                  <a:schemeClr val="tx1"/>
                </a:solidFill>
              </a:rPr>
              <a:t>تتنوع الحقوق المالية إلي ثلاثة أنواع: حقوق عينية، وحقوق شخصية، وحقوق ذهنية (معنوية).   </a:t>
            </a:r>
            <a:endParaRPr lang="en-US" sz="4000" dirty="0">
              <a:solidFill>
                <a:schemeClr val="tx1"/>
              </a:solidFill>
            </a:endParaRPr>
          </a:p>
          <a:p>
            <a:pPr algn="just"/>
            <a:endParaRPr lang="ar-EG"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u="sng" dirty="0"/>
              <a:t>ا</a:t>
            </a:r>
            <a:r>
              <a:rPr lang="ar-EG" b="1" u="sng" dirty="0"/>
              <a:t>لمبحث الأول</a:t>
            </a:r>
            <a:r>
              <a:rPr lang="en-US" dirty="0"/>
              <a:t/>
            </a:r>
            <a:br>
              <a:rPr lang="en-US" dirty="0"/>
            </a:br>
            <a:r>
              <a:rPr lang="ar-EG" b="1" u="sng" dirty="0"/>
              <a:t>الحقوق العينية</a:t>
            </a:r>
            <a:endParaRPr lang="en-US" dirty="0"/>
          </a:p>
        </p:txBody>
      </p:sp>
      <p:sp>
        <p:nvSpPr>
          <p:cNvPr id="3" name="عنصر نائب للمحتوى 2"/>
          <p:cNvSpPr>
            <a:spLocks noGrp="1"/>
          </p:cNvSpPr>
          <p:nvPr>
            <p:ph idx="1"/>
          </p:nvPr>
        </p:nvSpPr>
        <p:spPr/>
        <p:txBody>
          <a:bodyPr>
            <a:normAutofit/>
          </a:bodyPr>
          <a:lstStyle/>
          <a:p>
            <a:pPr marL="0" indent="0">
              <a:buNone/>
            </a:pPr>
            <a:r>
              <a:rPr lang="ar-EG" sz="4000" dirty="0" smtClean="0">
                <a:solidFill>
                  <a:schemeClr val="accent2"/>
                </a:solidFill>
              </a:rPr>
              <a:t>تعريف الحقوق العينية :</a:t>
            </a:r>
          </a:p>
          <a:p>
            <a:pPr marL="0" indent="0">
              <a:buNone/>
            </a:pPr>
            <a:r>
              <a:rPr lang="ar-EG" dirty="0" smtClean="0"/>
              <a:t>لم </a:t>
            </a:r>
            <a:r>
              <a:rPr lang="ar-EG" dirty="0"/>
              <a:t>يضع المشرع المصري تعريفاً للحق العيني، لأنه مهمته ليست وضع تعريفات وإنما ترك ذلك للفقه، حيث يذهب الرأي الغالب في الفقه إلي أن الحق العيني هو سلطة مباشرة لشخص علي شيء مادي معين بالذات، فالصلة بين صاحب الحق ومحله مباشرة بحيث يستطيع أن يباشر كل سلطاته علي الشيء دون توقف علي تدخل شخص آخر لتمكينه من مباشرة سلطاته.</a:t>
            </a:r>
            <a:endParaRPr lang="en-US" dirty="0"/>
          </a:p>
          <a:p>
            <a:pPr marL="0" indent="0">
              <a:buNone/>
            </a:pPr>
            <a:endParaRPr lang="ar-EG" dirty="0">
              <a:solidFill>
                <a:schemeClr val="accent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404664"/>
            <a:ext cx="8229600" cy="1143000"/>
          </a:xfrm>
        </p:spPr>
        <p:txBody>
          <a:bodyPr>
            <a:normAutofit fontScale="90000"/>
          </a:bodyPr>
          <a:lstStyle/>
          <a:p>
            <a:r>
              <a:rPr lang="ar-EG" sz="4000" b="1" dirty="0"/>
              <a:t>المبحث الأول </a:t>
            </a:r>
            <a:r>
              <a:rPr lang="en-US" sz="4000" dirty="0"/>
              <a:t/>
            </a:r>
            <a:br>
              <a:rPr lang="en-US" sz="4000" dirty="0"/>
            </a:br>
            <a:r>
              <a:rPr lang="ar-EG" sz="4000" b="1" dirty="0"/>
              <a:t>الحقوق </a:t>
            </a:r>
            <a:r>
              <a:rPr lang="ar-EG" sz="4000" b="1" dirty="0" smtClean="0"/>
              <a:t>العينية</a:t>
            </a:r>
            <a:endParaRPr lang="ar-EG" sz="4000" b="1" dirty="0"/>
          </a:p>
        </p:txBody>
      </p:sp>
      <p:sp>
        <p:nvSpPr>
          <p:cNvPr id="3" name="عنصر نائب للمحتوى 2"/>
          <p:cNvSpPr>
            <a:spLocks noGrp="1"/>
          </p:cNvSpPr>
          <p:nvPr>
            <p:ph idx="1"/>
          </p:nvPr>
        </p:nvSpPr>
        <p:spPr/>
        <p:txBody>
          <a:bodyPr>
            <a:normAutofit lnSpcReduction="10000"/>
          </a:bodyPr>
          <a:lstStyle/>
          <a:p>
            <a:pPr marL="0" indent="0">
              <a:buNone/>
            </a:pPr>
            <a:r>
              <a:rPr lang="ar-EG" sz="2800" dirty="0" smtClean="0"/>
              <a:t>تقسم </a:t>
            </a:r>
            <a:r>
              <a:rPr lang="ar-EG" sz="2800" dirty="0"/>
              <a:t>الحقوق العينية إلي نوعين هما: الحقوق العينية الأصلية والحقوق العينية </a:t>
            </a:r>
            <a:r>
              <a:rPr lang="ar-EG" sz="2800" dirty="0" smtClean="0"/>
              <a:t>التبعية :</a:t>
            </a:r>
          </a:p>
          <a:p>
            <a:pPr marL="0" indent="0">
              <a:buNone/>
            </a:pPr>
            <a:r>
              <a:rPr lang="ar-EG" sz="2800" b="1" u="sng" dirty="0">
                <a:solidFill>
                  <a:schemeClr val="accent2"/>
                </a:solidFill>
              </a:rPr>
              <a:t>ا</a:t>
            </a:r>
            <a:r>
              <a:rPr lang="ar-EG" sz="2800" b="1" u="sng" dirty="0" smtClean="0">
                <a:solidFill>
                  <a:schemeClr val="accent2"/>
                </a:solidFill>
              </a:rPr>
              <a:t>لمطلب الأول</a:t>
            </a:r>
            <a:r>
              <a:rPr lang="ar-EG" sz="2800" dirty="0">
                <a:solidFill>
                  <a:schemeClr val="accent2"/>
                </a:solidFill>
              </a:rPr>
              <a:t> </a:t>
            </a:r>
            <a:r>
              <a:rPr lang="ar-EG" sz="2800" dirty="0" smtClean="0">
                <a:solidFill>
                  <a:schemeClr val="accent2"/>
                </a:solidFill>
              </a:rPr>
              <a:t>: </a:t>
            </a:r>
            <a:r>
              <a:rPr lang="ar-EG" sz="2800" b="1" u="sng" dirty="0" smtClean="0">
                <a:solidFill>
                  <a:schemeClr val="accent2"/>
                </a:solidFill>
              </a:rPr>
              <a:t>الحقوق </a:t>
            </a:r>
            <a:r>
              <a:rPr lang="ar-EG" sz="2800" b="1" u="sng" dirty="0">
                <a:solidFill>
                  <a:schemeClr val="accent2"/>
                </a:solidFill>
              </a:rPr>
              <a:t>العينية الأصلية</a:t>
            </a:r>
            <a:endParaRPr lang="en-US" sz="2800" dirty="0">
              <a:solidFill>
                <a:schemeClr val="accent2"/>
              </a:solidFill>
            </a:endParaRPr>
          </a:p>
          <a:p>
            <a:r>
              <a:rPr lang="ar-EG" sz="2800" b="1" u="sng" dirty="0"/>
              <a:t>تعريفها:</a:t>
            </a:r>
            <a:endParaRPr lang="en-US" sz="2800" dirty="0"/>
          </a:p>
          <a:p>
            <a:r>
              <a:rPr lang="ar-EG" sz="2800" dirty="0"/>
              <a:t>هي الحقوق التي تنشأ مستقلة بذاتها دون أن تكون تابعة لحق آخر أو تستند في وجودها عليه.</a:t>
            </a:r>
            <a:endParaRPr lang="en-US" sz="2800" dirty="0"/>
          </a:p>
          <a:p>
            <a:r>
              <a:rPr lang="ar-EG" sz="2800" dirty="0"/>
              <a:t>وقد نظمها المشرع المصري في الكتاب الثالث من القانون المدني مبتدئاً بحق الملكية ثم تناول بعد ذلك الحقوق المتفرعة من حق الملكية والتي تتمثل في: (حق الانتفاع، حق الاستعمال، وحق السكني، حق الحكر، حق الارتفاق).</a:t>
            </a:r>
            <a:endParaRPr lang="en-US" sz="2800" dirty="0"/>
          </a:p>
          <a:p>
            <a:pPr marL="0" indent="0">
              <a:buNone/>
            </a:pPr>
            <a:endParaRPr lang="en-US" sz="2800" dirty="0"/>
          </a:p>
          <a:p>
            <a:endParaRPr lang="en-US" sz="4400" dirty="0"/>
          </a:p>
          <a:p>
            <a:endParaRPr lang="ar-EG" sz="4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260648"/>
            <a:ext cx="7772400" cy="1470025"/>
          </a:xfrm>
        </p:spPr>
        <p:txBody>
          <a:bodyPr>
            <a:normAutofit/>
          </a:bodyPr>
          <a:lstStyle/>
          <a:p>
            <a:r>
              <a:rPr lang="ar-EG" sz="4000" b="1" u="sng" dirty="0"/>
              <a:t>الفرع الأول</a:t>
            </a:r>
            <a:r>
              <a:rPr lang="en-US" sz="4000" dirty="0"/>
              <a:t/>
            </a:r>
            <a:br>
              <a:rPr lang="en-US" sz="4000" dirty="0"/>
            </a:br>
            <a:r>
              <a:rPr lang="ar-EG" sz="4000" b="1" u="sng" dirty="0"/>
              <a:t>حق الملكية</a:t>
            </a:r>
            <a:endParaRPr lang="en-US" sz="4000" dirty="0"/>
          </a:p>
        </p:txBody>
      </p:sp>
      <p:sp>
        <p:nvSpPr>
          <p:cNvPr id="3" name="عنوان فرعي 2"/>
          <p:cNvSpPr>
            <a:spLocks noGrp="1"/>
          </p:cNvSpPr>
          <p:nvPr>
            <p:ph type="subTitle" idx="1"/>
          </p:nvPr>
        </p:nvSpPr>
        <p:spPr>
          <a:xfrm>
            <a:off x="1357290" y="2143116"/>
            <a:ext cx="6400800" cy="1752600"/>
          </a:xfrm>
        </p:spPr>
        <p:txBody>
          <a:bodyPr>
            <a:noAutofit/>
          </a:bodyPr>
          <a:lstStyle/>
          <a:p>
            <a:pPr algn="r"/>
            <a:r>
              <a:rPr lang="ar-EG" sz="2800" b="1" dirty="0">
                <a:solidFill>
                  <a:schemeClr val="accent2"/>
                </a:solidFill>
              </a:rPr>
              <a:t>تعريفها:</a:t>
            </a:r>
            <a:endParaRPr lang="en-US" sz="2800" dirty="0">
              <a:solidFill>
                <a:schemeClr val="accent2"/>
              </a:solidFill>
            </a:endParaRPr>
          </a:p>
          <a:p>
            <a:pPr algn="r"/>
            <a:r>
              <a:rPr lang="ar-EG" sz="2800" dirty="0" smtClean="0">
                <a:solidFill>
                  <a:schemeClr val="tx1"/>
                </a:solidFill>
              </a:rPr>
              <a:t> </a:t>
            </a:r>
            <a:r>
              <a:rPr lang="ar-EG" sz="2800" dirty="0"/>
              <a:t> </a:t>
            </a:r>
            <a:r>
              <a:rPr lang="ar-EG" sz="2800" b="1" dirty="0">
                <a:solidFill>
                  <a:schemeClr val="tx1"/>
                </a:solidFill>
              </a:rPr>
              <a:t>هو الحق الذي يخول لصاحبه كافة السلطات الممكنة علي شيء مادي معين، فيحق له استعماله واستغلاله والتصرف فيه.</a:t>
            </a:r>
            <a:endParaRPr lang="en-US" sz="2800" b="1" dirty="0">
              <a:solidFill>
                <a:schemeClr val="tx1"/>
              </a:solidFill>
            </a:endParaRPr>
          </a:p>
          <a:p>
            <a:pPr algn="r"/>
            <a:r>
              <a:rPr lang="ar-EG" sz="2800" b="1" dirty="0">
                <a:solidFill>
                  <a:schemeClr val="tx1"/>
                </a:solidFill>
              </a:rPr>
              <a:t>ووفقاً لهذا التعريف يمكن تقسيم عناصر حق الملكية إلي ثلاثة عناصر: هي الاستعمال، والاستغلال، والتصرف.</a:t>
            </a:r>
            <a:endParaRPr lang="en-US" sz="2800" b="1" dirty="0">
              <a:solidFill>
                <a:schemeClr val="tx1"/>
              </a:solidFill>
            </a:endParaRPr>
          </a:p>
          <a:p>
            <a:pPr algn="just"/>
            <a:endParaRPr lang="en-US" sz="2800" dirty="0">
              <a:solidFill>
                <a:schemeClr val="tx1"/>
              </a:solidFill>
            </a:endParaRPr>
          </a:p>
          <a:p>
            <a:pPr algn="r"/>
            <a:endParaRPr lang="ar-EG" sz="28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EG" sz="4000" b="1" dirty="0" smtClean="0">
                <a:solidFill>
                  <a:schemeClr val="accent2"/>
                </a:solidFill>
              </a:rPr>
              <a:t>عناصر حق الملكية :</a:t>
            </a:r>
            <a:endParaRPr lang="ar-EG" sz="4000" dirty="0">
              <a:solidFill>
                <a:schemeClr val="accent2"/>
              </a:solidFill>
            </a:endParaRPr>
          </a:p>
        </p:txBody>
      </p:sp>
      <p:sp>
        <p:nvSpPr>
          <p:cNvPr id="3" name="عنصر نائب للمحتوى 2"/>
          <p:cNvSpPr>
            <a:spLocks noGrp="1"/>
          </p:cNvSpPr>
          <p:nvPr>
            <p:ph idx="1"/>
          </p:nvPr>
        </p:nvSpPr>
        <p:spPr/>
        <p:txBody>
          <a:bodyPr>
            <a:normAutofit fontScale="92500" lnSpcReduction="10000"/>
          </a:bodyPr>
          <a:lstStyle/>
          <a:p>
            <a:pPr marL="0" indent="0">
              <a:buNone/>
            </a:pPr>
            <a:r>
              <a:rPr lang="ar-EG" sz="2800" b="1" dirty="0"/>
              <a:t>1- </a:t>
            </a:r>
            <a:r>
              <a:rPr lang="ar-EG" sz="2800" b="1" dirty="0" smtClean="0"/>
              <a:t>استعمال </a:t>
            </a:r>
            <a:r>
              <a:rPr lang="ar-EG" sz="2800" b="1" dirty="0"/>
              <a:t>الشيء: </a:t>
            </a:r>
            <a:r>
              <a:rPr lang="ar-EG" sz="2800" dirty="0"/>
              <a:t>هو استخدام الشيء بما يتفق مع طبيعته بغية الحصول علي منافعه بطريقة مباشرة؛ كزراعة الأرض، وركوب السيارة، وسكني </a:t>
            </a:r>
            <a:r>
              <a:rPr lang="ar-EG" sz="2800" dirty="0" smtClean="0"/>
              <a:t>المنزل.</a:t>
            </a:r>
          </a:p>
          <a:p>
            <a:pPr marL="0" indent="0">
              <a:buNone/>
            </a:pPr>
            <a:r>
              <a:rPr lang="ar-EG" sz="2800" b="1" dirty="0"/>
              <a:t>2- واستغلال الشيء: </a:t>
            </a:r>
            <a:r>
              <a:rPr lang="ar-EG" sz="2800" dirty="0"/>
              <a:t>يعني استثمار الشيء بغية الحصول علي منافعه بطريقة غير مباشرة، فاستغلال الأرض يكون عن طريق تأجيرها والحصول علي أجرتها أو زراعتها بقصد بيع </a:t>
            </a:r>
            <a:r>
              <a:rPr lang="ar-EG" sz="2800" dirty="0" smtClean="0"/>
              <a:t>ثمارها.</a:t>
            </a:r>
          </a:p>
          <a:p>
            <a:pPr marL="0" indent="0">
              <a:buNone/>
            </a:pPr>
            <a:r>
              <a:rPr lang="ar-EG" sz="2800" dirty="0"/>
              <a:t>3</a:t>
            </a:r>
            <a:r>
              <a:rPr lang="ar-EG" sz="2800" dirty="0" smtClean="0"/>
              <a:t>- </a:t>
            </a:r>
            <a:r>
              <a:rPr lang="ar-EG" sz="2800" b="1" dirty="0"/>
              <a:t>أما التصرف</a:t>
            </a:r>
            <a:r>
              <a:rPr lang="ar-EG" sz="2800" dirty="0"/>
              <a:t>: وهو يشمل " التصرف المادي "، وهو عبارة عن الأعمال التي تؤدي إلي تغيير في الشيء أو استهلاكه أو إعدامه؛ كهدم المنزل.</a:t>
            </a:r>
            <a:endParaRPr lang="en-US" sz="2800" dirty="0"/>
          </a:p>
          <a:p>
            <a:r>
              <a:rPr lang="ar-EG" sz="2800" dirty="0"/>
              <a:t>" والتصرف القانوني " يعني نقل حق الملكية بأكمله إلي شخص آخر، أو ترتيب حق عيني، سواء أكان هذا الحق أصلياً أم تبعياً؛ ومثاله بيع المنزل أو رهنه.</a:t>
            </a:r>
            <a:endParaRPr lang="en-US" sz="2800" dirty="0"/>
          </a:p>
          <a:p>
            <a:pPr marL="0" indent="0">
              <a:buNone/>
            </a:pPr>
            <a:endParaRPr lang="ar-EG" sz="28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196752"/>
            <a:ext cx="8229600" cy="1143000"/>
          </a:xfrm>
        </p:spPr>
        <p:txBody>
          <a:bodyPr>
            <a:normAutofit fontScale="90000"/>
          </a:bodyPr>
          <a:lstStyle/>
          <a:p>
            <a:pPr algn="r"/>
            <a:r>
              <a:rPr lang="en-US" dirty="0"/>
              <a:t> </a:t>
            </a:r>
            <a:r>
              <a:rPr lang="ar-EG" b="1" u="sng" dirty="0">
                <a:solidFill>
                  <a:schemeClr val="accent2"/>
                </a:solidFill>
              </a:rPr>
              <a:t>ثانياً: خصائص حق الملكية:</a:t>
            </a:r>
            <a:r>
              <a:rPr lang="en-US" dirty="0"/>
              <a:t/>
            </a:r>
            <a:br>
              <a:rPr lang="en-US" dirty="0"/>
            </a:br>
            <a:r>
              <a:rPr lang="en-US" sz="5400" dirty="0"/>
              <a:t/>
            </a:r>
            <a:br>
              <a:rPr lang="en-US" sz="5400" dirty="0"/>
            </a:br>
            <a:r>
              <a:rPr lang="en-US" sz="6000" dirty="0"/>
              <a:t/>
            </a:r>
            <a:br>
              <a:rPr lang="en-US" sz="6000" dirty="0"/>
            </a:br>
            <a:endParaRPr lang="ar-EG" sz="6000" dirty="0">
              <a:solidFill>
                <a:srgbClr val="C00000"/>
              </a:solidFill>
            </a:endParaRPr>
          </a:p>
        </p:txBody>
      </p:sp>
      <p:sp>
        <p:nvSpPr>
          <p:cNvPr id="3" name="عنصر نائب للمحتوى 2"/>
          <p:cNvSpPr>
            <a:spLocks noGrp="1"/>
          </p:cNvSpPr>
          <p:nvPr>
            <p:ph idx="1"/>
          </p:nvPr>
        </p:nvSpPr>
        <p:spPr>
          <a:xfrm>
            <a:off x="467544" y="1196752"/>
            <a:ext cx="8229600" cy="4525963"/>
          </a:xfrm>
        </p:spPr>
        <p:txBody>
          <a:bodyPr>
            <a:normAutofit fontScale="92500" lnSpcReduction="20000"/>
          </a:bodyPr>
          <a:lstStyle/>
          <a:p>
            <a:r>
              <a:rPr lang="ar-EG" sz="3600" dirty="0"/>
              <a:t>يتميز حق الملكية بالخصائص الآتية:</a:t>
            </a:r>
            <a:endParaRPr lang="en-US" sz="3600" dirty="0"/>
          </a:p>
          <a:p>
            <a:r>
              <a:rPr lang="ar-EG" sz="3600" b="1" dirty="0"/>
              <a:t>(أ) حق جامع:</a:t>
            </a:r>
            <a:r>
              <a:rPr lang="ar-EG" sz="3600" dirty="0"/>
              <a:t> يقصد بذلك أن حق الملكية يجمع في يد صاحبه سلطات ثلاثة: (الاستعمال والاستغلال والتصرف سواء أكان تصرفاً مادياً أم قانونياً).</a:t>
            </a:r>
            <a:endParaRPr lang="en-US" sz="3600" dirty="0"/>
          </a:p>
          <a:p>
            <a:r>
              <a:rPr lang="ar-EG" sz="3600" b="1" dirty="0"/>
              <a:t>(ب) حق مانع:</a:t>
            </a:r>
            <a:r>
              <a:rPr lang="ar-EG" sz="3600" dirty="0"/>
              <a:t> معنى ذلك أن حق الملكية يمنع الغير من مشاركة المالك في استعمال ملكه والانتفاع به، فإذا اعتدى عليه آخر كان له أن يرد هذا الاعتداء، مع الاحتفاظ بحقه في طلب التعويض إذا أصابه ضرر.</a:t>
            </a:r>
            <a:endParaRPr lang="en-US" sz="3600" dirty="0"/>
          </a:p>
          <a:p>
            <a:r>
              <a:rPr lang="ar-EG" sz="3600" dirty="0"/>
              <a:t>إلا أن هذا الوصف ليس ثابتاً لحق الملكية بصفة مطلقة، بل ترد عليه مجموعة قيود منصوص عليها في القانون.</a:t>
            </a:r>
            <a:endParaRPr lang="en-US" sz="3600" dirty="0"/>
          </a:p>
          <a:p>
            <a:pPr marL="0" indent="0">
              <a:buNone/>
            </a:pPr>
            <a:endParaRPr lang="ar-EG" sz="3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659</TotalTime>
  <Words>1189</Words>
  <Application>Microsoft Office PowerPoint</Application>
  <PresentationFormat>عرض على الشاشة (3:4)‏</PresentationFormat>
  <Paragraphs>78</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سمة Office</vt:lpstr>
      <vt:lpstr>    </vt:lpstr>
      <vt:lpstr>الفصل الثاني الحقوق المادية  </vt:lpstr>
      <vt:lpstr>الفصل الأول  الحقوق غير المالية  </vt:lpstr>
      <vt:lpstr>  </vt:lpstr>
      <vt:lpstr>المبحث الأول الحقوق العينية</vt:lpstr>
      <vt:lpstr>المبحث الأول  الحقوق العينية</vt:lpstr>
      <vt:lpstr>الفرع الأول حق الملكية</vt:lpstr>
      <vt:lpstr>عناصر حق الملكية :</vt:lpstr>
      <vt:lpstr> ثانياً: خصائص حق الملكية:   </vt:lpstr>
      <vt:lpstr>ثانياً: خصائص حق الملكية:</vt:lpstr>
      <vt:lpstr>ثانياً: خصائص حق الملكية: </vt:lpstr>
      <vt:lpstr>الفرع الثاني الحقوق المتفرعة من حق الملكية</vt:lpstr>
      <vt:lpstr> الحقوق المتفرعة من حق الملكية تتمثل في:   </vt:lpstr>
      <vt:lpstr>حق الحكر: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القسم الأول     النظرية العامة للقانون</dc:title>
  <dc:creator>bios</dc:creator>
  <cp:lastModifiedBy>bios</cp:lastModifiedBy>
  <cp:revision>76</cp:revision>
  <dcterms:created xsi:type="dcterms:W3CDTF">2018-10-01T21:10:41Z</dcterms:created>
  <dcterms:modified xsi:type="dcterms:W3CDTF">2020-04-04T20:46:18Z</dcterms:modified>
</cp:coreProperties>
</file>