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6" r:id="rId2"/>
    <p:sldId id="267" r:id="rId3"/>
    <p:sldId id="257" r:id="rId4"/>
    <p:sldId id="258" r:id="rId5"/>
    <p:sldId id="259" r:id="rId6"/>
    <p:sldId id="260" r:id="rId7"/>
    <p:sldId id="261" r:id="rId8"/>
    <p:sldId id="262" r:id="rId9"/>
    <p:sldId id="263" r:id="rId10"/>
    <p:sldId id="264" r:id="rId11"/>
    <p:sldId id="265" r:id="rId12"/>
    <p:sldId id="268" r:id="rId13"/>
    <p:sldId id="269" r:id="rId14"/>
    <p:sldId id="270" r:id="rId15"/>
    <p:sldId id="271" r:id="rId16"/>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97" autoAdjust="0"/>
    <p:restoredTop sz="94624"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EG"/>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7" name="عنصر نائب للتاريخ 6"/>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8" name="عنصر نائب للتذييل 7"/>
          <p:cNvSpPr>
            <a:spLocks noGrp="1"/>
          </p:cNvSpPr>
          <p:nvPr>
            <p:ph type="ftr" sz="quarter" idx="11"/>
          </p:nvPr>
        </p:nvSpPr>
        <p:spPr/>
        <p:txBody>
          <a:bodyPr/>
          <a:lstStyle/>
          <a:p>
            <a:endParaRPr lang="ar-EG"/>
          </a:p>
        </p:txBody>
      </p:sp>
      <p:sp>
        <p:nvSpPr>
          <p:cNvPr id="9" name="عنصر نائب لرقم الشريحة 8"/>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تاريخ 2"/>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4" name="عنصر نائب للتذييل 3"/>
          <p:cNvSpPr>
            <a:spLocks noGrp="1"/>
          </p:cNvSpPr>
          <p:nvPr>
            <p:ph type="ftr" sz="quarter" idx="11"/>
          </p:nvPr>
        </p:nvSpPr>
        <p:spPr/>
        <p:txBody>
          <a:bodyPr/>
          <a:lstStyle/>
          <a:p>
            <a:endParaRPr lang="ar-EG"/>
          </a:p>
        </p:txBody>
      </p:sp>
      <p:sp>
        <p:nvSpPr>
          <p:cNvPr id="5" name="عنصر نائب لرقم الشريحة 4"/>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3" name="عنصر نائب للتذييل 2"/>
          <p:cNvSpPr>
            <a:spLocks noGrp="1"/>
          </p:cNvSpPr>
          <p:nvPr>
            <p:ph type="ftr" sz="quarter" idx="11"/>
          </p:nvPr>
        </p:nvSpPr>
        <p:spPr/>
        <p:txBody>
          <a:bodyPr/>
          <a:lstStyle/>
          <a:p>
            <a:endParaRPr lang="ar-EG"/>
          </a:p>
        </p:txBody>
      </p:sp>
      <p:sp>
        <p:nvSpPr>
          <p:cNvPr id="4" name="عنصر نائب لرقم الشريحة 3"/>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EG"/>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EG"/>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18/08/1441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53285C-1C11-4DED-9D81-66E8E2FF4412}" type="datetimeFigureOut">
              <a:rPr lang="ar-EG" smtClean="0"/>
              <a:pPr/>
              <a:t>18/08/1441</a:t>
            </a:fld>
            <a:endParaRPr lang="ar-EG"/>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6E442D8-EB49-4B61-996D-6DC6CF87B141}"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404664"/>
            <a:ext cx="8229600" cy="1143000"/>
          </a:xfrm>
        </p:spPr>
        <p:txBody>
          <a:bodyPr>
            <a:noAutofit/>
          </a:bodyPr>
          <a:lstStyle/>
          <a:p>
            <a:r>
              <a:rPr lang="ar-EG" sz="5400" dirty="0" smtClean="0"/>
              <a:t/>
            </a:r>
            <a:br>
              <a:rPr lang="ar-EG" sz="5400" dirty="0" smtClean="0"/>
            </a:br>
            <a:r>
              <a:rPr lang="ar-EG" sz="5400" u="sng" dirty="0" smtClean="0"/>
              <a:t/>
            </a:r>
            <a:br>
              <a:rPr lang="ar-EG" sz="5400" u="sng" dirty="0" smtClean="0"/>
            </a:br>
            <a:r>
              <a:rPr lang="ar-EG" sz="6000" dirty="0" smtClean="0"/>
              <a:t/>
            </a:r>
            <a:br>
              <a:rPr lang="ar-EG" sz="6000" dirty="0" smtClean="0"/>
            </a:br>
            <a:r>
              <a:rPr lang="en-US" sz="6000" dirty="0"/>
              <a:t/>
            </a:r>
            <a:br>
              <a:rPr lang="en-US" sz="6000" dirty="0"/>
            </a:br>
            <a:endParaRPr lang="ar-EG" sz="6000" dirty="0"/>
          </a:p>
        </p:txBody>
      </p:sp>
      <p:sp>
        <p:nvSpPr>
          <p:cNvPr id="3" name="عنصر نائب للمحتوى 2"/>
          <p:cNvSpPr>
            <a:spLocks noGrp="1"/>
          </p:cNvSpPr>
          <p:nvPr>
            <p:ph idx="1"/>
          </p:nvPr>
        </p:nvSpPr>
        <p:spPr>
          <a:xfrm>
            <a:off x="323528" y="332656"/>
            <a:ext cx="8229600" cy="6261393"/>
          </a:xfrm>
        </p:spPr>
        <p:txBody>
          <a:bodyPr>
            <a:normAutofit fontScale="92500" lnSpcReduction="10000"/>
          </a:bodyPr>
          <a:lstStyle/>
          <a:p>
            <a:pPr algn="ctr">
              <a:buNone/>
            </a:pPr>
            <a:r>
              <a:rPr lang="ar-EG" sz="4800" b="1" u="sng" dirty="0" smtClean="0">
                <a:solidFill>
                  <a:schemeClr val="accent2"/>
                </a:solidFill>
              </a:rPr>
              <a:t>المحاضرة </a:t>
            </a:r>
            <a:r>
              <a:rPr lang="ar-EG" sz="4800" b="1" u="sng" dirty="0" smtClean="0">
                <a:solidFill>
                  <a:schemeClr val="accent2"/>
                </a:solidFill>
              </a:rPr>
              <a:t>الخامسة</a:t>
            </a:r>
            <a:endParaRPr lang="ar-EG" sz="4800" b="1" u="sng" dirty="0" smtClean="0">
              <a:solidFill>
                <a:schemeClr val="accent2"/>
              </a:solidFill>
            </a:endParaRPr>
          </a:p>
          <a:p>
            <a:pPr algn="ctr">
              <a:buNone/>
            </a:pPr>
            <a:r>
              <a:rPr lang="ar-EG" sz="4800" b="1" u="sng" dirty="0" smtClean="0">
                <a:solidFill>
                  <a:schemeClr val="accent2"/>
                </a:solidFill>
              </a:rPr>
              <a:t>الفرقة الأولى ( انتظام وانتساب وشعبة)</a:t>
            </a:r>
          </a:p>
          <a:p>
            <a:pPr algn="ctr">
              <a:buNone/>
            </a:pPr>
            <a:r>
              <a:rPr lang="ar-EG" sz="6000" b="1" dirty="0" smtClean="0"/>
              <a:t>المدخل إلى دراسة القانون</a:t>
            </a:r>
          </a:p>
          <a:p>
            <a:pPr algn="ctr">
              <a:buNone/>
            </a:pPr>
            <a:r>
              <a:rPr lang="ar-EG" sz="6000" b="1" u="sng" dirty="0" smtClean="0"/>
              <a:t>( نظرية الحق )</a:t>
            </a:r>
          </a:p>
          <a:p>
            <a:pPr algn="ctr">
              <a:buNone/>
            </a:pPr>
            <a:endParaRPr lang="ar-EG" sz="4800" b="1" dirty="0" smtClean="0"/>
          </a:p>
          <a:p>
            <a:pPr algn="ctr">
              <a:buNone/>
            </a:pPr>
            <a:r>
              <a:rPr lang="ar-EG" sz="4800" b="1" dirty="0" smtClean="0"/>
              <a:t>الدكتور</a:t>
            </a:r>
          </a:p>
          <a:p>
            <a:pPr algn="ctr">
              <a:buNone/>
            </a:pPr>
            <a:r>
              <a:rPr lang="ar-EG" sz="4800" b="1" dirty="0" smtClean="0"/>
              <a:t>جمال </a:t>
            </a:r>
            <a:r>
              <a:rPr lang="ar-EG" sz="4800" b="1" dirty="0"/>
              <a:t>أبو الفتوح محمد أبو الخير</a:t>
            </a:r>
            <a:endParaRPr lang="en-US" sz="4800" dirty="0"/>
          </a:p>
          <a:p>
            <a:pPr algn="ctr">
              <a:buNone/>
            </a:pPr>
            <a:r>
              <a:rPr lang="ar-EG" sz="3600" b="1" dirty="0" smtClean="0">
                <a:solidFill>
                  <a:schemeClr val="tx2"/>
                </a:solidFill>
              </a:rPr>
              <a:t>قسم القانون المدني ووكيل كلية الحقوق جامعة دمياط </a:t>
            </a:r>
            <a:endParaRPr lang="ar-EG" sz="3600" b="1"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4000" b="1" u="sng" dirty="0"/>
              <a:t>الحقوق </a:t>
            </a:r>
            <a:r>
              <a:rPr lang="ar-EG" sz="4000" b="1" u="sng" dirty="0" smtClean="0"/>
              <a:t>الشخصية :</a:t>
            </a:r>
            <a:endParaRPr lang="ar-EG" sz="4000" b="1" dirty="0">
              <a:solidFill>
                <a:schemeClr val="accent2"/>
              </a:solidFill>
            </a:endParaRPr>
          </a:p>
        </p:txBody>
      </p:sp>
      <p:sp>
        <p:nvSpPr>
          <p:cNvPr id="3" name="عنصر نائب للمحتوى 2"/>
          <p:cNvSpPr>
            <a:spLocks noGrp="1"/>
          </p:cNvSpPr>
          <p:nvPr>
            <p:ph idx="1"/>
          </p:nvPr>
        </p:nvSpPr>
        <p:spPr/>
        <p:txBody>
          <a:bodyPr>
            <a:normAutofit/>
          </a:bodyPr>
          <a:lstStyle/>
          <a:p>
            <a:r>
              <a:rPr lang="ar-EG" b="1" u="sng" dirty="0">
                <a:solidFill>
                  <a:schemeClr val="accent2"/>
                </a:solidFill>
              </a:rPr>
              <a:t>ثانياً: أنواع الحقوق الشخصية:</a:t>
            </a:r>
            <a:endParaRPr lang="en-US" dirty="0">
              <a:solidFill>
                <a:schemeClr val="accent2"/>
              </a:solidFill>
            </a:endParaRPr>
          </a:p>
          <a:p>
            <a:r>
              <a:rPr lang="ar-EG" b="1" dirty="0"/>
              <a:t>لم ترد الحقوق الشخصية في القانون علي سبيل الحصر</a:t>
            </a:r>
            <a:r>
              <a:rPr lang="ar-EG" dirty="0"/>
              <a:t>، بل وردت علي سبيل المثال؛ فهي علي خلاف الحقوق العينية كثيرة ومتنوعة، وقد حدد المشرع المصادر التي تنشأ عنها الحقوق الشخصية أو الالتزامات، وهي كما ذكرها القانون المدني: العقد، والإرادة المنفردة، والعمل غير المشروع، والإثراء بلا سبب، والقانون.</a:t>
            </a:r>
            <a:endParaRPr lang="en-US" dirty="0"/>
          </a:p>
          <a:p>
            <a:pPr marL="0" indent="0">
              <a:buNone/>
            </a:pPr>
            <a:endParaRPr lang="ar-E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476672"/>
            <a:ext cx="7772400" cy="1470025"/>
          </a:xfrm>
        </p:spPr>
        <p:txBody>
          <a:bodyPr>
            <a:normAutofit/>
          </a:bodyPr>
          <a:lstStyle/>
          <a:p>
            <a:pPr algn="r"/>
            <a:r>
              <a:rPr lang="ar-EG" b="1" u="sng" dirty="0" smtClean="0">
                <a:solidFill>
                  <a:schemeClr val="accent2"/>
                </a:solidFill>
              </a:rPr>
              <a:t>الحقوق الشخصية </a:t>
            </a:r>
            <a:r>
              <a:rPr lang="ar-EG" b="1" u="sng" dirty="0" smtClean="0">
                <a:solidFill>
                  <a:schemeClr val="accent2"/>
                </a:solidFill>
              </a:rPr>
              <a:t>:</a:t>
            </a:r>
            <a:r>
              <a:rPr lang="en-US" dirty="0"/>
              <a:t/>
            </a:r>
            <a:br>
              <a:rPr lang="en-US" dirty="0"/>
            </a:br>
            <a:endParaRPr lang="ar-EG" dirty="0"/>
          </a:p>
        </p:txBody>
      </p:sp>
      <p:sp>
        <p:nvSpPr>
          <p:cNvPr id="3" name="عنوان فرعي 2"/>
          <p:cNvSpPr>
            <a:spLocks noGrp="1"/>
          </p:cNvSpPr>
          <p:nvPr>
            <p:ph type="subTitle" idx="1"/>
          </p:nvPr>
        </p:nvSpPr>
        <p:spPr>
          <a:xfrm>
            <a:off x="1691680" y="1196752"/>
            <a:ext cx="6400800" cy="1752600"/>
          </a:xfrm>
        </p:spPr>
        <p:txBody>
          <a:bodyPr>
            <a:noAutofit/>
          </a:bodyPr>
          <a:lstStyle/>
          <a:p>
            <a:pPr algn="just"/>
            <a:r>
              <a:rPr lang="ar-EG" b="1" dirty="0">
                <a:solidFill>
                  <a:schemeClr val="tx1"/>
                </a:solidFill>
              </a:rPr>
              <a:t>رغم أن الحقوق الشخصية أو الالتزامات متعددة ومتنوعة، إلا أن لها محل واحد ترد عليه، وهو الأداء الذي يلتزم به المدين تجاه الدائن، وهذا الأداء نوعان</a:t>
            </a:r>
            <a:r>
              <a:rPr lang="ar-EG" sz="2800" dirty="0">
                <a:solidFill>
                  <a:schemeClr val="tx1"/>
                </a:solidFill>
              </a:rPr>
              <a:t>:</a:t>
            </a:r>
            <a:endParaRPr lang="en-US" sz="2800" dirty="0">
              <a:solidFill>
                <a:schemeClr val="tx1"/>
              </a:solidFill>
            </a:endParaRPr>
          </a:p>
          <a:p>
            <a:pPr algn="just"/>
            <a:r>
              <a:rPr lang="ar-EG" sz="2800" b="1" u="sng" dirty="0">
                <a:solidFill>
                  <a:schemeClr val="tx1"/>
                </a:solidFill>
              </a:rPr>
              <a:t>النوع الأول: الالتزام </a:t>
            </a:r>
            <a:r>
              <a:rPr lang="ar-EG" sz="2800" b="1" u="sng" dirty="0" smtClean="0">
                <a:solidFill>
                  <a:schemeClr val="tx1"/>
                </a:solidFill>
              </a:rPr>
              <a:t>بعمل :</a:t>
            </a:r>
            <a:endParaRPr lang="en-US" sz="2800" dirty="0">
              <a:solidFill>
                <a:schemeClr val="tx1"/>
              </a:solidFill>
            </a:endParaRPr>
          </a:p>
          <a:p>
            <a:pPr algn="just"/>
            <a:r>
              <a:rPr lang="ar-EG" sz="2800" b="1" dirty="0">
                <a:solidFill>
                  <a:schemeClr val="tx1"/>
                </a:solidFill>
              </a:rPr>
              <a:t>لا يستطيع صاحب الحق الشخصي أن يمارس حقه إلا بواسطة المدين، ولذلك فإن محله يكون دائماً عملاً يلتزم به </a:t>
            </a:r>
            <a:r>
              <a:rPr lang="ar-EG" sz="2800" b="1" dirty="0" smtClean="0">
                <a:solidFill>
                  <a:schemeClr val="tx1"/>
                </a:solidFill>
              </a:rPr>
              <a:t>المدين .</a:t>
            </a:r>
          </a:p>
          <a:p>
            <a:pPr algn="just"/>
            <a:r>
              <a:rPr lang="ar-EG" sz="2800" b="1" u="sng" dirty="0" smtClean="0">
                <a:solidFill>
                  <a:schemeClr val="tx1"/>
                </a:solidFill>
              </a:rPr>
              <a:t> </a:t>
            </a:r>
            <a:r>
              <a:rPr lang="ar-EG" sz="2800" b="1" u="sng" dirty="0">
                <a:solidFill>
                  <a:schemeClr val="tx1"/>
                </a:solidFill>
              </a:rPr>
              <a:t>النوع الثاني: الالتزام بالامتناع عن عمل </a:t>
            </a:r>
            <a:r>
              <a:rPr lang="ar-EG" sz="2800" b="1" u="sng" dirty="0" smtClean="0">
                <a:solidFill>
                  <a:schemeClr val="tx1"/>
                </a:solidFill>
              </a:rPr>
              <a:t>:</a:t>
            </a:r>
          </a:p>
          <a:p>
            <a:pPr algn="just"/>
            <a:r>
              <a:rPr lang="ar-EG" sz="2800" b="1" dirty="0" smtClean="0">
                <a:solidFill>
                  <a:schemeClr val="tx1"/>
                </a:solidFill>
              </a:rPr>
              <a:t>قد </a:t>
            </a:r>
            <a:r>
              <a:rPr lang="ar-EG" sz="2800" b="1" dirty="0">
                <a:solidFill>
                  <a:schemeClr val="tx1"/>
                </a:solidFill>
              </a:rPr>
              <a:t>يكون التزام المدين التزاماً بالامتناع عن عمل، وهذا الالتزام هو التزام سلبي، يلتزم بمقتضاه المدين بأن يمتنع عن القيام بعمل أو فعل معين لصالح </a:t>
            </a:r>
            <a:r>
              <a:rPr lang="ar-EG" sz="2800" b="1" dirty="0" smtClean="0">
                <a:solidFill>
                  <a:schemeClr val="tx1"/>
                </a:solidFill>
              </a:rPr>
              <a:t>الدائن .</a:t>
            </a:r>
            <a:endParaRPr lang="en-US" sz="2800" b="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3200" b="1" u="sng" dirty="0" smtClean="0">
                <a:solidFill>
                  <a:schemeClr val="accent2"/>
                </a:solidFill>
              </a:rPr>
              <a:t>الحقوق الشخصية :</a:t>
            </a:r>
            <a:endParaRPr lang="en-US" sz="3200" dirty="0">
              <a:solidFill>
                <a:schemeClr val="accent2"/>
              </a:solidFill>
            </a:endParaRPr>
          </a:p>
        </p:txBody>
      </p:sp>
      <p:sp>
        <p:nvSpPr>
          <p:cNvPr id="3" name="عنصر نائب للمحتوى 2"/>
          <p:cNvSpPr>
            <a:spLocks noGrp="1"/>
          </p:cNvSpPr>
          <p:nvPr>
            <p:ph idx="1"/>
          </p:nvPr>
        </p:nvSpPr>
        <p:spPr/>
        <p:txBody>
          <a:bodyPr>
            <a:normAutofit/>
          </a:bodyPr>
          <a:lstStyle/>
          <a:p>
            <a:pPr marL="0" indent="0">
              <a:buNone/>
            </a:pPr>
            <a:r>
              <a:rPr lang="ar-EG" b="1" dirty="0" smtClean="0"/>
              <a:t>يضيف </a:t>
            </a:r>
            <a:r>
              <a:rPr lang="ar-EG" b="1" dirty="0"/>
              <a:t>بعض الفقهاء </a:t>
            </a:r>
            <a:r>
              <a:rPr lang="ar-EG" dirty="0"/>
              <a:t>إلي هذين النوعين نوع ثالث هو: الالتزام بإعطاء شيء </a:t>
            </a:r>
            <a:r>
              <a:rPr lang="ar-EG" dirty="0"/>
              <a:t> </a:t>
            </a:r>
            <a:r>
              <a:rPr lang="ar-EG" dirty="0" smtClean="0"/>
              <a:t>كالالتزام </a:t>
            </a:r>
            <a:r>
              <a:rPr lang="ar-EG" dirty="0"/>
              <a:t>بدفع مبلغ من النقود أو التزام البائع بنقل ملكية المبيع إلي المشتري.</a:t>
            </a:r>
            <a:endParaRPr lang="en-US" dirty="0"/>
          </a:p>
          <a:p>
            <a:r>
              <a:rPr lang="ar-EG" b="1" dirty="0"/>
              <a:t>ولكن يلاحظ أن محل الحق الشخصي في هذه الحالة </a:t>
            </a:r>
            <a:r>
              <a:rPr lang="ar-EG" dirty="0"/>
              <a:t>ليس إلا مجرد عمل يلتزم المدين به وهو الوفاء بالدين؛ وبالتالي فإن الحق الشخصي يرد علي عمل، أو امتناع عن عمل، وليس علي شيء كما هو الحال في الحق العيني.</a:t>
            </a:r>
            <a:endParaRPr lang="en-US" dirty="0"/>
          </a:p>
          <a:p>
            <a:pPr marL="0" indent="0">
              <a:buNone/>
            </a:pPr>
            <a:endParaRPr lang="en-US" dirty="0"/>
          </a:p>
          <a:p>
            <a:pPr marL="0" indent="0">
              <a:buNone/>
            </a:pPr>
            <a:endParaRPr lang="ar-E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92696"/>
            <a:ext cx="8229600" cy="1143000"/>
          </a:xfrm>
        </p:spPr>
        <p:txBody>
          <a:bodyPr>
            <a:normAutofit fontScale="90000"/>
          </a:bodyPr>
          <a:lstStyle/>
          <a:p>
            <a:pPr algn="r"/>
            <a:r>
              <a:rPr lang="en-US" sz="4000" dirty="0"/>
              <a:t/>
            </a:r>
            <a:br>
              <a:rPr lang="en-US" sz="4000" dirty="0"/>
            </a:br>
            <a:r>
              <a:rPr lang="ar-EG" sz="4000" b="1" u="sng" dirty="0" smtClean="0">
                <a:solidFill>
                  <a:schemeClr val="accent2"/>
                </a:solidFill>
              </a:rPr>
              <a:t>الحقوق الشخصية :</a:t>
            </a:r>
            <a:r>
              <a:rPr lang="en-US" dirty="0"/>
              <a:t/>
            </a:r>
            <a:br>
              <a:rPr lang="en-US" dirty="0"/>
            </a:br>
            <a:r>
              <a:rPr lang="en-US" dirty="0"/>
              <a:t/>
            </a:r>
            <a:br>
              <a:rPr lang="en-US" dirty="0"/>
            </a:br>
            <a:endParaRPr lang="ar-EG" dirty="0">
              <a:solidFill>
                <a:srgbClr val="C00000"/>
              </a:solidFill>
            </a:endParaRPr>
          </a:p>
        </p:txBody>
      </p:sp>
      <p:sp>
        <p:nvSpPr>
          <p:cNvPr id="3" name="عنصر نائب للمحتوى 2"/>
          <p:cNvSpPr>
            <a:spLocks noGrp="1"/>
          </p:cNvSpPr>
          <p:nvPr>
            <p:ph idx="1"/>
          </p:nvPr>
        </p:nvSpPr>
        <p:spPr/>
        <p:txBody>
          <a:bodyPr>
            <a:normAutofit fontScale="92500"/>
          </a:bodyPr>
          <a:lstStyle/>
          <a:p>
            <a:r>
              <a:rPr lang="ar-EG" b="1" u="sng" dirty="0"/>
              <a:t>ثالثاً: محاولة التقريب بين الحق العيني والحق الشخصي:</a:t>
            </a:r>
            <a:endParaRPr lang="en-US" dirty="0"/>
          </a:p>
          <a:p>
            <a:pPr marL="0" indent="0" algn="just">
              <a:buNone/>
            </a:pPr>
            <a:r>
              <a:rPr lang="ar-EG" b="1" dirty="0" smtClean="0"/>
              <a:t>ثمة </a:t>
            </a:r>
            <a:r>
              <a:rPr lang="ar-EG" b="1" dirty="0"/>
              <a:t>فروقاً جوهرية بين الحق العيني والحق الشخصي، فالحق العيني هو سلطة مقررة لشخص علي شيء معين بالذات، فهو إذ يتحلل إلي عنصرين هما: صاحب الحق ومحل الحق. أما الحق الشخصي فهو رابطة بين شخصين تمكن أحدهما من أن يطالب الآخر بالقيام بعمل أو الامتناع عن عمل. وعلي ذلك فهو يتحلل إلي ثلاثة عناصر: صاحب الحق (الدائن)، ومن عليه الحق (المدين)، ومحل الحق وهو العمل الذي سيقوم به المدين.</a:t>
            </a:r>
            <a:endParaRPr lang="en-US" b="1" dirty="0"/>
          </a:p>
          <a:p>
            <a:pPr marL="0" indent="0">
              <a:buNone/>
            </a:pPr>
            <a:r>
              <a:rPr lang="ar-EG" dirty="0" smtClean="0"/>
              <a:t> </a:t>
            </a:r>
            <a:endParaRPr lang="ar-E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980728"/>
            <a:ext cx="8229600" cy="1143000"/>
          </a:xfrm>
        </p:spPr>
        <p:txBody>
          <a:bodyPr>
            <a:normAutofit fontScale="90000"/>
          </a:bodyPr>
          <a:lstStyle/>
          <a:p>
            <a:pPr algn="r"/>
            <a:r>
              <a:rPr lang="ar-EG" sz="3200" b="1" u="sng" dirty="0">
                <a:solidFill>
                  <a:schemeClr val="accent2"/>
                </a:solidFill>
              </a:rPr>
              <a:t>ثالثاً: محاولة التقريب بين الحق العيني والحق الشخصي:</a:t>
            </a:r>
            <a:r>
              <a:rPr lang="en-US" sz="3200" dirty="0"/>
              <a:t/>
            </a:r>
            <a:br>
              <a:rPr lang="en-US" sz="3200" dirty="0"/>
            </a:br>
            <a:r>
              <a:rPr lang="en-US" sz="3600" dirty="0"/>
              <a:t/>
            </a:r>
            <a:br>
              <a:rPr lang="en-US" sz="3600" dirty="0"/>
            </a:br>
            <a:r>
              <a:rPr lang="en-US" sz="5400" dirty="0"/>
              <a:t/>
            </a:r>
            <a:br>
              <a:rPr lang="en-US" sz="5400" dirty="0"/>
            </a:br>
            <a:r>
              <a:rPr lang="en-US" dirty="0"/>
              <a:t/>
            </a:r>
            <a:br>
              <a:rPr lang="en-US" dirty="0"/>
            </a:br>
            <a:endParaRPr lang="ar-EG" dirty="0">
              <a:solidFill>
                <a:srgbClr val="C00000"/>
              </a:solidFill>
            </a:endParaRPr>
          </a:p>
        </p:txBody>
      </p:sp>
      <p:sp>
        <p:nvSpPr>
          <p:cNvPr id="3" name="عنصر نائب للمحتوى 2"/>
          <p:cNvSpPr>
            <a:spLocks noGrp="1"/>
          </p:cNvSpPr>
          <p:nvPr>
            <p:ph idx="1"/>
          </p:nvPr>
        </p:nvSpPr>
        <p:spPr>
          <a:xfrm>
            <a:off x="467544" y="1124744"/>
            <a:ext cx="8229600" cy="4525963"/>
          </a:xfrm>
        </p:spPr>
        <p:txBody>
          <a:bodyPr>
            <a:normAutofit fontScale="85000" lnSpcReduction="10000"/>
          </a:bodyPr>
          <a:lstStyle/>
          <a:p>
            <a:pPr algn="just"/>
            <a:r>
              <a:rPr lang="ar-EG" dirty="0"/>
              <a:t> </a:t>
            </a:r>
            <a:r>
              <a:rPr lang="ar-EG" b="1" dirty="0"/>
              <a:t>حاول البعض هدم التمييز بينهما؛ ففريق يقرب الحق العيني من </a:t>
            </a:r>
            <a:r>
              <a:rPr lang="ar-EG" b="1" dirty="0" smtClean="0"/>
              <a:t>الشخصي </a:t>
            </a:r>
            <a:r>
              <a:rPr lang="ar-EG" b="1" dirty="0"/>
              <a:t>بمعنى أنه يعتبر الحقوق المالية جميعها روابط بين أشخاص وهؤلاء هم أنصار المذهب الشخصي، وفريق يقرب الحق الشخصي من الحق العيني بمعنى أنه يجعل الأهمية في الحق الشخصي لقيمته المالية وليست لأطرافه، وهؤلاء أنصار المذهب المادي</a:t>
            </a:r>
            <a:r>
              <a:rPr lang="ar-EG" b="1" dirty="0" smtClean="0"/>
              <a:t>.</a:t>
            </a:r>
          </a:p>
          <a:p>
            <a:r>
              <a:rPr lang="ar-EG" b="1" u="sng" dirty="0"/>
              <a:t>(1) المذهب الشخصي:</a:t>
            </a:r>
            <a:endParaRPr lang="en-US" dirty="0"/>
          </a:p>
          <a:p>
            <a:pPr algn="just"/>
            <a:r>
              <a:rPr lang="ar-EG" b="1" dirty="0"/>
              <a:t>يري أنصار هذا المذهب أن الحقوق المالية جميعها هي حقوق شخصية، فالحق العيني كالحق الشخصي يتضمن علاقة بين صاحب الحق ومن عليه الحق، وهذا الطرف الأخير في العلاقة هو الناس كافة ما عدا صاحب الحق. وعلي ذلك فالحق العيني ينشئ رابطة بين صاحب الحق ومن عداه من </a:t>
            </a:r>
            <a:r>
              <a:rPr lang="ar-EG" b="1" dirty="0" smtClean="0"/>
              <a:t>الناس .</a:t>
            </a:r>
            <a:endParaRPr lang="en-US" b="1" dirty="0"/>
          </a:p>
          <a:p>
            <a:pPr algn="just"/>
            <a:endParaRPr lang="ar-EG"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420888"/>
            <a:ext cx="8229600" cy="1143000"/>
          </a:xfrm>
        </p:spPr>
        <p:txBody>
          <a:bodyPr>
            <a:normAutofit/>
          </a:bodyPr>
          <a:lstStyle/>
          <a:p>
            <a:pPr algn="r"/>
            <a:r>
              <a:rPr lang="ar-EG" b="1" dirty="0"/>
              <a:t> </a:t>
            </a:r>
            <a:endParaRPr lang="en-US" dirty="0"/>
          </a:p>
        </p:txBody>
      </p:sp>
      <p:sp>
        <p:nvSpPr>
          <p:cNvPr id="3" name="عنصر نائب للمحتوى 2"/>
          <p:cNvSpPr>
            <a:spLocks noGrp="1"/>
          </p:cNvSpPr>
          <p:nvPr>
            <p:ph idx="1"/>
          </p:nvPr>
        </p:nvSpPr>
        <p:spPr>
          <a:xfrm>
            <a:off x="683568" y="836712"/>
            <a:ext cx="8229600" cy="4525963"/>
          </a:xfrm>
        </p:spPr>
        <p:txBody>
          <a:bodyPr>
            <a:normAutofit fontScale="25000" lnSpcReduction="20000"/>
          </a:bodyPr>
          <a:lstStyle/>
          <a:p>
            <a:pPr algn="just"/>
            <a:r>
              <a:rPr lang="ar-EG" sz="14400" b="1" u="sng" dirty="0">
                <a:solidFill>
                  <a:schemeClr val="accent2"/>
                </a:solidFill>
              </a:rPr>
              <a:t>ثالثاً: محاولة التقريب بين الحق العيني والحق الشخصي: </a:t>
            </a:r>
            <a:endParaRPr lang="ar-EG" sz="14400" b="1" u="sng" dirty="0" smtClean="0">
              <a:solidFill>
                <a:schemeClr val="accent2"/>
              </a:solidFill>
            </a:endParaRPr>
          </a:p>
          <a:p>
            <a:pPr algn="just"/>
            <a:r>
              <a:rPr lang="ar-EG" sz="11200" b="1" u="sng" dirty="0"/>
              <a:t>(2) المذهب المادي:</a:t>
            </a:r>
            <a:endParaRPr lang="en-US" sz="11200" b="1" dirty="0"/>
          </a:p>
          <a:p>
            <a:pPr algn="just"/>
            <a:r>
              <a:rPr lang="ar-EG" sz="11200" b="1" dirty="0"/>
              <a:t>حاول أنصار المذهب المادي – علي عكس المذهب السابق – تقريب الحق الشخصي من الحق العيني، إذ العبرة وفقاً لرأيهم بالقيمة المالية للحق وليس بأطرافه. وعلي ذلك فالحق الشخصي كالحق العيني قيمة مالية يمكن أن ترد عليها سائر التصرفات كالبيع والرهن والهبة، وينتهي أنصار هذا الرأي إلي أنه لا فرق بين الحق الشخصي والحق العيني، فكل منهما قيمة مالية.</a:t>
            </a:r>
            <a:endParaRPr lang="en-US" sz="11200" b="1" dirty="0"/>
          </a:p>
          <a:p>
            <a:pPr algn="just"/>
            <a:r>
              <a:rPr lang="ar-EG" sz="11200" b="1" u="sng" dirty="0"/>
              <a:t>(3) موقف المشرع المصري من هذين المذهبين:</a:t>
            </a:r>
            <a:endParaRPr lang="en-US" sz="11200" b="1" dirty="0"/>
          </a:p>
          <a:p>
            <a:pPr algn="just"/>
            <a:r>
              <a:rPr lang="ar-EG" sz="11200" b="1" dirty="0"/>
              <a:t>لم يتأثر المشرع المصري بالمذهب الشخصي الذي يقرب الحق العيني من الحق الشخصي، ولكنه تأثر إلي حد ما بالمذهب المادي الذي يغلب محل الحق الشخصي علي طرفيه.</a:t>
            </a:r>
            <a:endParaRPr lang="en-US" sz="11200" b="1" dirty="0"/>
          </a:p>
          <a:p>
            <a:pPr algn="just"/>
            <a:r>
              <a:rPr lang="ar-EG" sz="11200" b="1" dirty="0"/>
              <a:t>ومع ذلك فقد أبقى المشرع المصري علي التفرقة التقليدية بين الحق العيني والحق </a:t>
            </a:r>
            <a:r>
              <a:rPr lang="ar-EG" sz="11200" b="1" dirty="0" smtClean="0"/>
              <a:t>الشخصي.</a:t>
            </a:r>
            <a:r>
              <a:rPr lang="ar-EG" sz="11200" dirty="0" smtClean="0"/>
              <a:t> </a:t>
            </a:r>
            <a:endParaRPr lang="en-US" sz="1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052736"/>
            <a:ext cx="8229600" cy="1143000"/>
          </a:xfrm>
        </p:spPr>
        <p:txBody>
          <a:bodyPr>
            <a:normAutofit fontScale="90000"/>
          </a:bodyPr>
          <a:lstStyle/>
          <a:p>
            <a:r>
              <a:rPr lang="ar-EG" sz="4800" b="1" u="sng" dirty="0"/>
              <a:t>المطلب </a:t>
            </a:r>
            <a:r>
              <a:rPr lang="ar-EG" sz="4800" b="1" u="sng" dirty="0" smtClean="0"/>
              <a:t>الثاني </a:t>
            </a:r>
            <a:r>
              <a:rPr lang="en-US" sz="4800" dirty="0"/>
              <a:t/>
            </a:r>
            <a:br>
              <a:rPr lang="en-US" sz="4800" dirty="0"/>
            </a:br>
            <a:r>
              <a:rPr lang="ar-EG" sz="4800" b="1" u="sng" dirty="0"/>
              <a:t>الحقوق العينية التبعية</a:t>
            </a:r>
            <a:r>
              <a:rPr lang="en-US" sz="4800" dirty="0"/>
              <a:t/>
            </a:r>
            <a:br>
              <a:rPr lang="en-US" sz="4800" dirty="0"/>
            </a:br>
            <a:r>
              <a:rPr lang="en-US" sz="5400" dirty="0"/>
              <a:t/>
            </a:r>
            <a:br>
              <a:rPr lang="en-US" sz="5400" dirty="0"/>
            </a:br>
            <a:r>
              <a:rPr lang="en-US" sz="6000" dirty="0"/>
              <a:t/>
            </a:r>
            <a:br>
              <a:rPr lang="en-US" sz="6000" dirty="0"/>
            </a:br>
            <a:endParaRPr lang="ar-EG" sz="6000" b="1" dirty="0"/>
          </a:p>
        </p:txBody>
      </p:sp>
      <p:sp>
        <p:nvSpPr>
          <p:cNvPr id="3" name="عنصر نائب للمحتوى 2"/>
          <p:cNvSpPr>
            <a:spLocks noGrp="1"/>
          </p:cNvSpPr>
          <p:nvPr>
            <p:ph idx="1"/>
          </p:nvPr>
        </p:nvSpPr>
        <p:spPr/>
        <p:txBody>
          <a:bodyPr>
            <a:normAutofit fontScale="55000" lnSpcReduction="20000"/>
          </a:bodyPr>
          <a:lstStyle/>
          <a:p>
            <a:r>
              <a:rPr lang="ar-EG" sz="6000" b="1" u="sng" dirty="0">
                <a:solidFill>
                  <a:schemeClr val="accent2"/>
                </a:solidFill>
              </a:rPr>
              <a:t>أولاً: تعريف الحقوق العينية التبعية:</a:t>
            </a:r>
            <a:endParaRPr lang="en-US" sz="6000" dirty="0">
              <a:solidFill>
                <a:schemeClr val="accent2"/>
              </a:solidFill>
            </a:endParaRPr>
          </a:p>
          <a:p>
            <a:pPr marL="0" indent="0" algn="just">
              <a:buNone/>
            </a:pPr>
            <a:r>
              <a:rPr lang="ar-EG" sz="6000" b="1" dirty="0" smtClean="0"/>
              <a:t>هي </a:t>
            </a:r>
            <a:r>
              <a:rPr lang="ar-EG" sz="6000" b="1" dirty="0"/>
              <a:t>الحقوق التي لا تنشأ مستقلة بذاتها، ولا تكون مقصودة لذاتها، وإنما تنشأ تابعة لحق آخر هو الحق الشخصي. وتعد هذه الحقوق عينية لأنها تحقق لصاحبها سلطة مباشرة علي شيء، وهي تبعية لأنها تكون تابعة لحق شخصي وتضمن الوفاء به، فإذا انقضى الحق الشخصي، انقضى تبعاً لذلك الحق العيني التابع له. وهي تختلف عن الحقوق العينية الأصلية التي توجد مستقلة لتمكن صاحبها من الحصول علي المنفعة التي تقررها.</a:t>
            </a:r>
            <a:endParaRPr lang="en-US" sz="6000" b="1" dirty="0"/>
          </a:p>
          <a:p>
            <a:pPr marL="0" indent="0" algn="just">
              <a:buNone/>
            </a:pPr>
            <a:endParaRPr lang="en-US"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836712"/>
            <a:ext cx="7772400" cy="1470025"/>
          </a:xfrm>
        </p:spPr>
        <p:txBody>
          <a:bodyPr>
            <a:normAutofit fontScale="90000"/>
          </a:bodyPr>
          <a:lstStyle/>
          <a:p>
            <a:r>
              <a:rPr lang="en-US" dirty="0"/>
              <a:t/>
            </a:r>
            <a:br>
              <a:rPr lang="en-US" dirty="0"/>
            </a:br>
            <a:r>
              <a:rPr lang="ar-EG" b="1" u="sng" dirty="0"/>
              <a:t>الحقوق العينية التبعية</a:t>
            </a:r>
            <a:r>
              <a:rPr lang="en-US" sz="6000" dirty="0"/>
              <a:t/>
            </a:r>
            <a:br>
              <a:rPr lang="en-US" sz="6000" dirty="0"/>
            </a:br>
            <a:r>
              <a:rPr lang="en-US" sz="6600" dirty="0"/>
              <a:t/>
            </a:r>
            <a:br>
              <a:rPr lang="en-US" sz="6600" dirty="0"/>
            </a:br>
            <a:endParaRPr lang="ar-EG" sz="6600" b="1" dirty="0"/>
          </a:p>
        </p:txBody>
      </p:sp>
      <p:sp>
        <p:nvSpPr>
          <p:cNvPr id="3" name="عنوان فرعي 2"/>
          <p:cNvSpPr>
            <a:spLocks noGrp="1"/>
          </p:cNvSpPr>
          <p:nvPr>
            <p:ph type="subTitle" idx="1"/>
          </p:nvPr>
        </p:nvSpPr>
        <p:spPr>
          <a:xfrm>
            <a:off x="1403648" y="1484784"/>
            <a:ext cx="6400800" cy="1752600"/>
          </a:xfrm>
        </p:spPr>
        <p:txBody>
          <a:bodyPr>
            <a:noAutofit/>
          </a:bodyPr>
          <a:lstStyle/>
          <a:p>
            <a:pPr algn="just"/>
            <a:r>
              <a:rPr lang="ar-EG" sz="3600" b="1" u="sng" dirty="0" smtClean="0">
                <a:solidFill>
                  <a:schemeClr val="accent2"/>
                </a:solidFill>
              </a:rPr>
              <a:t>ثانياً</a:t>
            </a:r>
            <a:r>
              <a:rPr lang="ar-EG" sz="3600" b="1" u="sng" dirty="0">
                <a:solidFill>
                  <a:schemeClr val="accent2"/>
                </a:solidFill>
              </a:rPr>
              <a:t>: وظيفة الحقوق العينية التبعية:</a:t>
            </a:r>
            <a:endParaRPr lang="en-US" sz="3600" b="1" dirty="0">
              <a:solidFill>
                <a:schemeClr val="accent2"/>
              </a:solidFill>
            </a:endParaRPr>
          </a:p>
          <a:p>
            <a:pPr algn="just"/>
            <a:r>
              <a:rPr lang="ar-EG" sz="3600" b="1" dirty="0">
                <a:solidFill>
                  <a:schemeClr val="tx1"/>
                </a:solidFill>
              </a:rPr>
              <a:t>تعد الحقوق العينية التبعية </a:t>
            </a:r>
            <a:r>
              <a:rPr lang="ar-EG" sz="3600" b="1" dirty="0" smtClean="0">
                <a:solidFill>
                  <a:schemeClr val="tx1"/>
                </a:solidFill>
              </a:rPr>
              <a:t>وسيلة </a:t>
            </a:r>
            <a:r>
              <a:rPr lang="ar-EG" sz="3600" b="1" dirty="0">
                <a:solidFill>
                  <a:schemeClr val="tx1"/>
                </a:solidFill>
              </a:rPr>
              <a:t>قانونية مهمة لتأمين حقوق الدائنين وضمان الوفاء بالحق الشخصي، فهي تضمن للدائن بهذا الحق أن يستوفيه كاملاً، وتؤمنه من مخاطر ضياع حقه لأي سبب من الأسباب، ولذلك يطلق علي هذه الحقوق اصطلاح التأمينات العينية</a:t>
            </a:r>
            <a:endParaRPr lang="en-US" sz="36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764704"/>
            <a:ext cx="7772400" cy="1470025"/>
          </a:xfrm>
        </p:spPr>
        <p:txBody>
          <a:bodyPr>
            <a:normAutofit fontScale="90000"/>
          </a:bodyPr>
          <a:lstStyle/>
          <a:p>
            <a:r>
              <a:rPr lang="en-US" sz="6000" dirty="0"/>
              <a:t/>
            </a:r>
            <a:br>
              <a:rPr lang="en-US" sz="6000" dirty="0"/>
            </a:br>
            <a:r>
              <a:rPr lang="ar-EG" sz="6600" b="1" dirty="0" smtClean="0"/>
              <a:t/>
            </a:r>
            <a:br>
              <a:rPr lang="ar-EG" sz="6600" b="1" dirty="0" smtClean="0"/>
            </a:br>
            <a:endParaRPr lang="ar-EG" sz="6600" b="1" dirty="0"/>
          </a:p>
        </p:txBody>
      </p:sp>
      <p:sp>
        <p:nvSpPr>
          <p:cNvPr id="3" name="عنوان فرعي 2"/>
          <p:cNvSpPr>
            <a:spLocks noGrp="1"/>
          </p:cNvSpPr>
          <p:nvPr>
            <p:ph type="subTitle" idx="1"/>
          </p:nvPr>
        </p:nvSpPr>
        <p:spPr>
          <a:xfrm>
            <a:off x="1619672" y="1484784"/>
            <a:ext cx="6400800" cy="1752600"/>
          </a:xfrm>
        </p:spPr>
        <p:txBody>
          <a:bodyPr>
            <a:noAutofit/>
          </a:bodyPr>
          <a:lstStyle/>
          <a:p>
            <a:r>
              <a:rPr lang="ar-EG" sz="4000" b="1" u="sng" dirty="0">
                <a:solidFill>
                  <a:schemeClr val="tx1"/>
                </a:solidFill>
              </a:rPr>
              <a:t>الحقوق العينية التبعية </a:t>
            </a:r>
            <a:endParaRPr lang="ar-EG" sz="4000" b="1" u="sng" dirty="0" smtClean="0">
              <a:solidFill>
                <a:schemeClr val="tx1"/>
              </a:solidFill>
            </a:endParaRPr>
          </a:p>
          <a:p>
            <a:pPr algn="r"/>
            <a:r>
              <a:rPr lang="ar-EG" sz="4000" b="1" u="sng" dirty="0" smtClean="0">
                <a:solidFill>
                  <a:schemeClr val="accent2"/>
                </a:solidFill>
              </a:rPr>
              <a:t>ثالثاً</a:t>
            </a:r>
            <a:r>
              <a:rPr lang="ar-EG" sz="4000" b="1" u="sng" dirty="0">
                <a:solidFill>
                  <a:schemeClr val="accent2"/>
                </a:solidFill>
              </a:rPr>
              <a:t>: أنواع الحقوق العينية التبعية:</a:t>
            </a:r>
            <a:endParaRPr lang="en-US" sz="4000" dirty="0">
              <a:solidFill>
                <a:schemeClr val="accent2"/>
              </a:solidFill>
            </a:endParaRPr>
          </a:p>
          <a:p>
            <a:pPr algn="just"/>
            <a:r>
              <a:rPr lang="ar-EG" b="1" dirty="0" smtClean="0">
                <a:solidFill>
                  <a:schemeClr val="tx1"/>
                </a:solidFill>
              </a:rPr>
              <a:t>حق </a:t>
            </a:r>
            <a:r>
              <a:rPr lang="ar-EG" b="1" dirty="0">
                <a:solidFill>
                  <a:schemeClr val="tx1"/>
                </a:solidFill>
              </a:rPr>
              <a:t>الرهن الرسمي، وحق الاختصاص، وحق الرهن الحيازي، وحق </a:t>
            </a:r>
            <a:r>
              <a:rPr lang="ar-EG" b="1" dirty="0" smtClean="0">
                <a:solidFill>
                  <a:schemeClr val="tx1"/>
                </a:solidFill>
              </a:rPr>
              <a:t>الامتياز.</a:t>
            </a:r>
            <a:endParaRPr lang="en-US" b="1" dirty="0">
              <a:solidFill>
                <a:schemeClr val="tx1"/>
              </a:solidFill>
            </a:endParaRPr>
          </a:p>
          <a:p>
            <a:pPr algn="r"/>
            <a:r>
              <a:rPr lang="ar-EG" sz="4000" dirty="0" smtClean="0">
                <a:solidFill>
                  <a:schemeClr val="tx1"/>
                </a:solidFill>
              </a:rPr>
              <a:t>   </a:t>
            </a:r>
            <a:endParaRPr lang="en-US" sz="4000" dirty="0">
              <a:solidFill>
                <a:schemeClr val="tx1"/>
              </a:solidFill>
            </a:endParaRPr>
          </a:p>
          <a:p>
            <a:pPr algn="just"/>
            <a:endParaRPr lang="ar-EG"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u="sng" dirty="0"/>
              <a:t>الحقوق العينية التبعية </a:t>
            </a:r>
            <a:br>
              <a:rPr lang="ar-EG" b="1" u="sng" dirty="0"/>
            </a:br>
            <a:r>
              <a:rPr lang="ar-EG" b="1" u="sng" dirty="0">
                <a:solidFill>
                  <a:schemeClr val="accent2"/>
                </a:solidFill>
              </a:rPr>
              <a:t>ثالثاً: أنواع الحقوق العينية التبعية:</a:t>
            </a:r>
            <a:endParaRPr lang="en-US" dirty="0">
              <a:solidFill>
                <a:schemeClr val="accent2"/>
              </a:solidFill>
            </a:endParaRPr>
          </a:p>
        </p:txBody>
      </p:sp>
      <p:sp>
        <p:nvSpPr>
          <p:cNvPr id="3" name="عنصر نائب للمحتوى 2"/>
          <p:cNvSpPr>
            <a:spLocks noGrp="1"/>
          </p:cNvSpPr>
          <p:nvPr>
            <p:ph idx="1"/>
          </p:nvPr>
        </p:nvSpPr>
        <p:spPr/>
        <p:txBody>
          <a:bodyPr>
            <a:normAutofit fontScale="92500" lnSpcReduction="20000"/>
          </a:bodyPr>
          <a:lstStyle/>
          <a:p>
            <a:pPr marL="742950" indent="-742950">
              <a:buAutoNum type="arabicParenBoth"/>
            </a:pPr>
            <a:r>
              <a:rPr lang="ar-EG" sz="4000" b="1" u="sng" dirty="0" smtClean="0"/>
              <a:t>حق </a:t>
            </a:r>
            <a:r>
              <a:rPr lang="ar-EG" sz="4000" b="1" u="sng" dirty="0"/>
              <a:t>الرهن الرسمي </a:t>
            </a:r>
            <a:r>
              <a:rPr lang="ar-EG" sz="4000" b="1" u="sng" dirty="0" smtClean="0"/>
              <a:t>:</a:t>
            </a:r>
          </a:p>
          <a:p>
            <a:pPr marL="0" indent="0" algn="just">
              <a:buNone/>
            </a:pPr>
            <a:r>
              <a:rPr lang="ar-EG" b="1" dirty="0"/>
              <a:t>ينشأ بعقد بين الدائن الذي يريد بالرهن ضمان حقه، والمدين الراهن الذي يكون في الغالب هو المالك للعقار الذي ينشأ عليه حق الرهن. ولكن الراهن قد يكون شخصاً آخر غير المدين، يهدف أن إنشاء رهن علي عقار يملكه ضماناً لدين شخص آخر، ويسمى في هذه الحالة " الكفيل العيني </a:t>
            </a:r>
            <a:r>
              <a:rPr lang="ar-EG" b="1" dirty="0" smtClean="0"/>
              <a:t>".</a:t>
            </a:r>
            <a:r>
              <a:rPr lang="ar-EG" b="1" dirty="0"/>
              <a:t> والعقد الذي ينشأ به الرهن يكون عقداً رسمياً، أي أن يقوم بتحريره موظف عام مختص، وهو في مصر موظف مكتب التوثيق بمصلحة الشهر العقاري والتوثيق؛ فإذا لم يكن العقد رسمياً علي هذا النحو، فإن الرهن لا ينشأ. ويجب أن يرد الرهن الرسمي علي عقار، أي أن يكون محله شيئاً ثابتاً، لا يمكن نقله من مكانه دون تلف، كالأرض والمباني</a:t>
            </a:r>
            <a:r>
              <a:rPr lang="ar-EG" dirty="0"/>
              <a:t>.</a:t>
            </a:r>
            <a:endParaRPr lang="en-US" dirty="0"/>
          </a:p>
          <a:p>
            <a:pPr marL="0" indent="0" algn="just">
              <a:buNone/>
            </a:pPr>
            <a:endParaRPr lang="ar-EG" b="1" dirty="0">
              <a:solidFill>
                <a:schemeClr val="accent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04664"/>
            <a:ext cx="8229600" cy="1143000"/>
          </a:xfrm>
        </p:spPr>
        <p:txBody>
          <a:bodyPr>
            <a:normAutofit/>
          </a:bodyPr>
          <a:lstStyle/>
          <a:p>
            <a:pPr algn="r"/>
            <a:r>
              <a:rPr lang="ar-EG" sz="3600" b="1" u="sng" dirty="0">
                <a:solidFill>
                  <a:schemeClr val="accent2"/>
                </a:solidFill>
              </a:rPr>
              <a:t>ثالثاً: أنواع الحقوق العينية التبعية:</a:t>
            </a:r>
            <a:endParaRPr lang="ar-EG" sz="4000" b="1" dirty="0">
              <a:solidFill>
                <a:schemeClr val="accent2"/>
              </a:solidFill>
            </a:endParaRPr>
          </a:p>
        </p:txBody>
      </p:sp>
      <p:sp>
        <p:nvSpPr>
          <p:cNvPr id="3" name="عنصر نائب للمحتوى 2"/>
          <p:cNvSpPr>
            <a:spLocks noGrp="1"/>
          </p:cNvSpPr>
          <p:nvPr>
            <p:ph idx="1"/>
          </p:nvPr>
        </p:nvSpPr>
        <p:spPr/>
        <p:txBody>
          <a:bodyPr>
            <a:normAutofit fontScale="92500" lnSpcReduction="20000"/>
          </a:bodyPr>
          <a:lstStyle/>
          <a:p>
            <a:pPr algn="just"/>
            <a:r>
              <a:rPr lang="ar-EG" sz="2800" b="1" dirty="0"/>
              <a:t> </a:t>
            </a:r>
            <a:r>
              <a:rPr lang="ar-EG" sz="3900" u="sng" dirty="0"/>
              <a:t>(</a:t>
            </a:r>
            <a:r>
              <a:rPr lang="ar-EG" sz="3900" b="1" u="sng" dirty="0"/>
              <a:t>2) حق الرهن الحيازي </a:t>
            </a:r>
            <a:r>
              <a:rPr lang="ar-EG" sz="3900" b="1" u="sng" dirty="0" smtClean="0"/>
              <a:t>: </a:t>
            </a:r>
            <a:r>
              <a:rPr lang="ar-EG" sz="2800" b="1" dirty="0" smtClean="0"/>
              <a:t>ينشأ </a:t>
            </a:r>
            <a:r>
              <a:rPr lang="ar-EG" sz="2800" b="1" dirty="0"/>
              <a:t>للدائن بمقتضى عقد علي عقار أو منقول ضماناً للوفاء بالدين. وهو يخول الدائن حبس الشيء المرهون لحين استيفاء الدين، كما يخوله ميزتي التقدم والتتبع، فيتقدم علي الدائنين العاديين والدائنين التاليين له في المرتبة في اقتضاء حقه من ثمن هذا الشيء في أي يد يكون. والعقد الذي ينشأ به الرهن الحيازي لا يشترط أن يكون عقداً رسمياً، فيكفي لنشوئه اتفاق المرتهن والراهن دون حاجة لأن يتم هذا الاتفاق في الشكل الرسمي، وهو في هذا يختلف عن عقد الرهن الرسمي.</a:t>
            </a:r>
            <a:endParaRPr lang="en-US" sz="2800" b="1" dirty="0"/>
          </a:p>
          <a:p>
            <a:pPr algn="just"/>
            <a:r>
              <a:rPr lang="ar-EG" sz="2800" b="1" dirty="0"/>
              <a:t>كما يختلف الرهن الحيازي عن الرهن الرسمي، في أن الأول يرد علي العقار والمنقول، في حين أن الرهن الرسمي لا يرد إلا علي عقار. كما أن الرهن الحيازي يقتضي انتقال الشيء المرهون إلي المرتهن أو من ينوب عنه بخلاف الرهن الرسمي الذي تبقى الحيازة فيه للراهن.</a:t>
            </a:r>
            <a:endParaRPr lang="en-US" sz="2800" b="1" dirty="0"/>
          </a:p>
          <a:p>
            <a:pPr marL="0" indent="0">
              <a:buNone/>
            </a:pPr>
            <a:endParaRPr lang="en-US" sz="2800" dirty="0"/>
          </a:p>
          <a:p>
            <a:endParaRPr lang="en-US" sz="4400" dirty="0"/>
          </a:p>
          <a:p>
            <a:endParaRPr lang="ar-EG" sz="4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60648"/>
            <a:ext cx="7772400" cy="1470025"/>
          </a:xfrm>
        </p:spPr>
        <p:txBody>
          <a:bodyPr>
            <a:normAutofit/>
          </a:bodyPr>
          <a:lstStyle/>
          <a:p>
            <a:pPr algn="r"/>
            <a:r>
              <a:rPr lang="ar-EG" sz="4000" b="1" u="sng" dirty="0">
                <a:solidFill>
                  <a:schemeClr val="accent2"/>
                </a:solidFill>
              </a:rPr>
              <a:t>ثالثاً: أنواع الحقوق العينية التبعية:</a:t>
            </a:r>
            <a:endParaRPr lang="en-US" sz="4000" dirty="0">
              <a:solidFill>
                <a:schemeClr val="accent2"/>
              </a:solidFill>
            </a:endParaRPr>
          </a:p>
        </p:txBody>
      </p:sp>
      <p:sp>
        <p:nvSpPr>
          <p:cNvPr id="3" name="عنوان فرعي 2"/>
          <p:cNvSpPr>
            <a:spLocks noGrp="1"/>
          </p:cNvSpPr>
          <p:nvPr>
            <p:ph type="subTitle" idx="1"/>
          </p:nvPr>
        </p:nvSpPr>
        <p:spPr>
          <a:xfrm>
            <a:off x="1403648" y="1700808"/>
            <a:ext cx="6400800" cy="1752600"/>
          </a:xfrm>
        </p:spPr>
        <p:txBody>
          <a:bodyPr>
            <a:noAutofit/>
          </a:bodyPr>
          <a:lstStyle/>
          <a:p>
            <a:pPr algn="just"/>
            <a:r>
              <a:rPr lang="ar-EG" sz="2800" b="1" u="sng" dirty="0">
                <a:solidFill>
                  <a:schemeClr val="tx1"/>
                </a:solidFill>
              </a:rPr>
              <a:t>(3) حق الاختصاص </a:t>
            </a:r>
            <a:r>
              <a:rPr lang="ar-EG" sz="2800" b="1" dirty="0" smtClean="0">
                <a:solidFill>
                  <a:schemeClr val="tx1"/>
                </a:solidFill>
              </a:rPr>
              <a:t>:</a:t>
            </a:r>
            <a:r>
              <a:rPr lang="ar-EG" sz="2800" b="1" dirty="0">
                <a:solidFill>
                  <a:schemeClr val="tx1"/>
                </a:solidFill>
              </a:rPr>
              <a:t>ينشأ علي عقار مملوك للمدين، ويحصل عليه الدائن الذي بيده حكم واجب النفاذ، بمقتضى أمر من القاضي. فهو يشبه حق الرهن الرسمي، في أنه لا يرد إلا علي عقار، وأنه لا يقتضي نقل الحيازة إلي الدائن، كما يجب قيد حق الاختصاص في مكتب الشهر العقاري لكي يكون نافذاً في حق الغير.</a:t>
            </a:r>
            <a:endParaRPr lang="en-US" sz="2800" b="1" dirty="0">
              <a:solidFill>
                <a:schemeClr val="tx1"/>
              </a:solidFill>
            </a:endParaRPr>
          </a:p>
          <a:p>
            <a:pPr algn="just"/>
            <a:endParaRPr lang="en-US" sz="2800" dirty="0">
              <a:solidFill>
                <a:schemeClr val="tx1"/>
              </a:solidFill>
            </a:endParaRPr>
          </a:p>
          <a:p>
            <a:pPr algn="r"/>
            <a:endParaRPr lang="ar-EG" sz="28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4000" b="1" u="sng" dirty="0"/>
              <a:t>ثالثاً: أنواع الحقوق العينية التبعية:</a:t>
            </a:r>
            <a:endParaRPr lang="ar-EG" sz="4000" dirty="0">
              <a:solidFill>
                <a:schemeClr val="accent2"/>
              </a:solidFill>
            </a:endParaRPr>
          </a:p>
        </p:txBody>
      </p:sp>
      <p:sp>
        <p:nvSpPr>
          <p:cNvPr id="3" name="عنصر نائب للمحتوى 2"/>
          <p:cNvSpPr>
            <a:spLocks noGrp="1"/>
          </p:cNvSpPr>
          <p:nvPr>
            <p:ph idx="1"/>
          </p:nvPr>
        </p:nvSpPr>
        <p:spPr/>
        <p:txBody>
          <a:bodyPr>
            <a:normAutofit fontScale="92500" lnSpcReduction="20000"/>
          </a:bodyPr>
          <a:lstStyle/>
          <a:p>
            <a:pPr algn="just"/>
            <a:r>
              <a:rPr lang="ar-EG" sz="3900" b="1" u="sng" dirty="0">
                <a:solidFill>
                  <a:schemeClr val="accent2"/>
                </a:solidFill>
              </a:rPr>
              <a:t>(3) حق الاختصاص </a:t>
            </a:r>
            <a:r>
              <a:rPr lang="ar-EG" sz="3900" b="1" dirty="0" smtClean="0">
                <a:solidFill>
                  <a:schemeClr val="accent2"/>
                </a:solidFill>
              </a:rPr>
              <a:t>:</a:t>
            </a:r>
            <a:r>
              <a:rPr lang="ar-EG" sz="3900" b="1" dirty="0"/>
              <a:t> </a:t>
            </a:r>
            <a:r>
              <a:rPr lang="ar-EG" sz="2800" b="1" dirty="0"/>
              <a:t>يختلف حق الاختصاص عن الرهن الرسمي، في أن الأخير ينشأ بموجب عقد رسمي، في حين أن حق الاختصاص ينشأ بأمر من القاضي بناء علي طلب دائن بيده حكم واجب النفاذ.</a:t>
            </a:r>
            <a:endParaRPr lang="en-US" sz="2800" b="1" dirty="0"/>
          </a:p>
          <a:p>
            <a:pPr algn="just"/>
            <a:r>
              <a:rPr lang="ar-EG" sz="3500" b="1" u="sng" dirty="0">
                <a:solidFill>
                  <a:schemeClr val="accent2"/>
                </a:solidFill>
              </a:rPr>
              <a:t>(4) حق </a:t>
            </a:r>
            <a:r>
              <a:rPr lang="ar-EG" sz="3500" b="1" u="sng" dirty="0" smtClean="0">
                <a:solidFill>
                  <a:schemeClr val="accent2"/>
                </a:solidFill>
              </a:rPr>
              <a:t>الامتياز :</a:t>
            </a:r>
            <a:r>
              <a:rPr lang="ar-EG" sz="3500" b="1" dirty="0"/>
              <a:t> </a:t>
            </a:r>
            <a:r>
              <a:rPr lang="ar-EG" sz="2800" b="1" dirty="0"/>
              <a:t>الأصل أن جميع الدائنين متساوون في استيفاء حقوقهم من أموال المدين، ولكن وجود حق امتياز لأحدهم يجعله مفضلاً ويمكنه من استيفاء حقه أولاً ثم يأتي بعد ذلك بقية الدائنين. وقد يقع الامتياز علي مال معين كالامتياز الذي للمؤجر علي منقولات المستأجر الموجودة في العين المؤجرة. وتسمى في هذه الحالة حق امتياز خاص. وقد يقع الامتياز علي جميع أموال المدين، كالامتياز المقرر لأجرة العمال، والامتياز المقرر لضمان دين النفقة المستحقة في ذمة المدين لأقاربه، وتسمى في هذه الحالة حق امتياز عام.</a:t>
            </a:r>
            <a:endParaRPr lang="ar-EG" sz="2800" b="1" dirty="0">
              <a:solidFill>
                <a:schemeClr val="accent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412776"/>
            <a:ext cx="8229600" cy="1143000"/>
          </a:xfrm>
        </p:spPr>
        <p:txBody>
          <a:bodyPr>
            <a:normAutofit fontScale="90000"/>
          </a:bodyPr>
          <a:lstStyle/>
          <a:p>
            <a:r>
              <a:rPr lang="ar-EG" b="1" u="sng" dirty="0"/>
              <a:t>المبحث </a:t>
            </a:r>
            <a:r>
              <a:rPr lang="ar-EG" b="1" u="sng" dirty="0" smtClean="0"/>
              <a:t>الثاني </a:t>
            </a:r>
            <a:r>
              <a:rPr lang="en-US" dirty="0"/>
              <a:t/>
            </a:r>
            <a:br>
              <a:rPr lang="en-US" dirty="0"/>
            </a:br>
            <a:r>
              <a:rPr lang="ar-EG" b="1" u="sng" dirty="0"/>
              <a:t>الحقوق الشخصية</a:t>
            </a:r>
            <a:r>
              <a:rPr lang="en-US" dirty="0"/>
              <a:t/>
            </a:r>
            <a:br>
              <a:rPr lang="en-US" dirty="0"/>
            </a:br>
            <a:r>
              <a:rPr lang="en-US" dirty="0"/>
              <a:t/>
            </a:r>
            <a:br>
              <a:rPr lang="en-US" dirty="0"/>
            </a:br>
            <a:r>
              <a:rPr lang="en-US" sz="5400" dirty="0"/>
              <a:t/>
            </a:r>
            <a:br>
              <a:rPr lang="en-US" sz="5400" dirty="0"/>
            </a:br>
            <a:r>
              <a:rPr lang="en-US" sz="6000" dirty="0"/>
              <a:t/>
            </a:r>
            <a:br>
              <a:rPr lang="en-US" sz="6000" dirty="0"/>
            </a:br>
            <a:endParaRPr lang="ar-EG" sz="6000" dirty="0">
              <a:solidFill>
                <a:srgbClr val="C00000"/>
              </a:solidFill>
            </a:endParaRPr>
          </a:p>
        </p:txBody>
      </p:sp>
      <p:sp>
        <p:nvSpPr>
          <p:cNvPr id="3" name="عنصر نائب للمحتوى 2"/>
          <p:cNvSpPr>
            <a:spLocks noGrp="1"/>
          </p:cNvSpPr>
          <p:nvPr>
            <p:ph idx="1"/>
          </p:nvPr>
        </p:nvSpPr>
        <p:spPr>
          <a:xfrm>
            <a:off x="467544" y="1196752"/>
            <a:ext cx="8229600" cy="4525963"/>
          </a:xfrm>
        </p:spPr>
        <p:txBody>
          <a:bodyPr>
            <a:normAutofit fontScale="92500"/>
          </a:bodyPr>
          <a:lstStyle/>
          <a:p>
            <a:pPr algn="just"/>
            <a:r>
              <a:rPr lang="ar-EG" sz="3600" u="sng" dirty="0">
                <a:solidFill>
                  <a:schemeClr val="accent2"/>
                </a:solidFill>
              </a:rPr>
              <a:t>أ</a:t>
            </a:r>
            <a:r>
              <a:rPr lang="ar-EG" sz="3600" b="1" u="sng" dirty="0">
                <a:solidFill>
                  <a:schemeClr val="accent2"/>
                </a:solidFill>
              </a:rPr>
              <a:t>ولاً: تعريف الحق الشخصي </a:t>
            </a:r>
            <a:r>
              <a:rPr lang="ar-EG" sz="3600" b="1" u="sng" dirty="0" smtClean="0">
                <a:solidFill>
                  <a:schemeClr val="accent2"/>
                </a:solidFill>
              </a:rPr>
              <a:t>وعناصره: </a:t>
            </a:r>
            <a:r>
              <a:rPr lang="ar-EG" sz="3600" dirty="0" smtClean="0"/>
              <a:t>هو </a:t>
            </a:r>
            <a:r>
              <a:rPr lang="ar-EG" sz="3600" dirty="0"/>
              <a:t>رابطة قانونية بين شخصين تخول أحدهما، وهو الدائن، أن يطالب الآخر، وهو المدين، بأداء معين هو القيام بعمل أو الامتناع عن عمل، كحق الدائن في اقتضاء مبلغ من المال من مدينه.  </a:t>
            </a:r>
            <a:endParaRPr lang="en-US" sz="3600" dirty="0"/>
          </a:p>
          <a:p>
            <a:pPr algn="just"/>
            <a:r>
              <a:rPr lang="ar-EG" sz="3600" b="1" dirty="0"/>
              <a:t>ويتضح من هذا التعريف أن للحق الشخصي ثلاثة عناصر هي</a:t>
            </a:r>
            <a:r>
              <a:rPr lang="ar-EG" sz="3600" dirty="0"/>
              <a:t>: صاحب الحق ويسمى الدائن </a:t>
            </a:r>
            <a:r>
              <a:rPr lang="ar-EG" sz="3600" dirty="0" smtClean="0"/>
              <a:t>والملتزم </a:t>
            </a:r>
            <a:r>
              <a:rPr lang="ar-EG" sz="3600" dirty="0"/>
              <a:t>بأداء هذا الحق ويسمى </a:t>
            </a:r>
            <a:r>
              <a:rPr lang="ar-EG" sz="3600" dirty="0" smtClean="0"/>
              <a:t>المدين ، </a:t>
            </a:r>
            <a:r>
              <a:rPr lang="ar-EG" sz="3600" dirty="0"/>
              <a:t>ومحل الحق الذي يتمثل في الأداء </a:t>
            </a:r>
            <a:r>
              <a:rPr lang="ar-EG" sz="3600" dirty="0" smtClean="0"/>
              <a:t>الذي </a:t>
            </a:r>
            <a:r>
              <a:rPr lang="ar-EG" sz="3600" dirty="0"/>
              <a:t>يلتزم به المدين في مواجهة الدائن. </a:t>
            </a:r>
            <a:endParaRPr lang="en-US" sz="3600" dirty="0"/>
          </a:p>
          <a:p>
            <a:pPr marL="0" indent="0">
              <a:buNone/>
            </a:pPr>
            <a:endParaRPr lang="ar-EG" sz="3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TotalTime>
  <Words>1349</Words>
  <Application>Microsoft Office PowerPoint</Application>
  <PresentationFormat>عرض على الشاشة (3:4)‏</PresentationFormat>
  <Paragraphs>62</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سمة Office</vt:lpstr>
      <vt:lpstr>    </vt:lpstr>
      <vt:lpstr>المطلب الثاني  الحقوق العينية التبعية   </vt:lpstr>
      <vt:lpstr> الحقوق العينية التبعية  </vt:lpstr>
      <vt:lpstr>  </vt:lpstr>
      <vt:lpstr>الحقوق العينية التبعية  ثالثاً: أنواع الحقوق العينية التبعية:</vt:lpstr>
      <vt:lpstr>ثالثاً: أنواع الحقوق العينية التبعية:</vt:lpstr>
      <vt:lpstr>ثالثاً: أنواع الحقوق العينية التبعية:</vt:lpstr>
      <vt:lpstr>ثالثاً: أنواع الحقوق العينية التبعية:</vt:lpstr>
      <vt:lpstr>المبحث الثاني  الحقوق الشخصية    </vt:lpstr>
      <vt:lpstr>الحقوق الشخصية :</vt:lpstr>
      <vt:lpstr>الحقوق الشخصية : </vt:lpstr>
      <vt:lpstr>الحقوق الشخصية :</vt:lpstr>
      <vt:lpstr> الحقوق الشخصية :  </vt:lpstr>
      <vt:lpstr>ثالثاً: محاولة التقريب بين الحق العيني والحق الشخصي: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القسم الأول     النظرية العامة للقانون</dc:title>
  <dc:creator>bios</dc:creator>
  <cp:lastModifiedBy>bios</cp:lastModifiedBy>
  <cp:revision>81</cp:revision>
  <dcterms:created xsi:type="dcterms:W3CDTF">2018-10-01T21:10:41Z</dcterms:created>
  <dcterms:modified xsi:type="dcterms:W3CDTF">2020-04-11T19:21:58Z</dcterms:modified>
</cp:coreProperties>
</file>