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4" r:id="rId2"/>
    <p:sldId id="258" r:id="rId3"/>
    <p:sldId id="318" r:id="rId4"/>
    <p:sldId id="323" r:id="rId5"/>
    <p:sldId id="324" r:id="rId6"/>
    <p:sldId id="325" r:id="rId7"/>
    <p:sldId id="326" r:id="rId8"/>
    <p:sldId id="327" r:id="rId9"/>
    <p:sldId id="276" r:id="rId10"/>
    <p:sldId id="328" r:id="rId11"/>
    <p:sldId id="329" r:id="rId12"/>
    <p:sldId id="330" r:id="rId13"/>
    <p:sldId id="331" r:id="rId14"/>
    <p:sldId id="332" r:id="rId15"/>
    <p:sldId id="333" r:id="rId16"/>
    <p:sldId id="334" r:id="rId17"/>
    <p:sldId id="335" r:id="rId18"/>
    <p:sldId id="336" r:id="rId19"/>
    <p:sldId id="337" r:id="rId20"/>
    <p:sldId id="338" r:id="rId21"/>
    <p:sldId id="339" r:id="rId22"/>
    <p:sldId id="340" r:id="rId23"/>
    <p:sldId id="341" r:id="rId24"/>
    <p:sldId id="342" r:id="rId25"/>
    <p:sldId id="343" r:id="rId26"/>
    <p:sldId id="344" r:id="rId27"/>
    <p:sldId id="345" r:id="rId28"/>
    <p:sldId id="346" r:id="rId29"/>
    <p:sldId id="34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12" autoAdjust="0"/>
    <p:restoredTop sz="94660"/>
  </p:normalViewPr>
  <p:slideViewPr>
    <p:cSldViewPr>
      <p:cViewPr>
        <p:scale>
          <a:sx n="76" d="100"/>
          <a:sy n="76" d="100"/>
        </p:scale>
        <p:origin x="-125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F515FE-B5D9-4FAF-B538-99FF1521B181}" type="doc">
      <dgm:prSet loTypeId="urn:microsoft.com/office/officeart/2005/8/layout/radial6" loCatId="cycle" qsTypeId="urn:microsoft.com/office/officeart/2005/8/quickstyle/3d2" qsCatId="3D" csTypeId="urn:microsoft.com/office/officeart/2005/8/colors/colorful1" csCatId="colorful" phldr="1"/>
      <dgm:spPr/>
      <dgm:t>
        <a:bodyPr/>
        <a:lstStyle/>
        <a:p>
          <a:endParaRPr lang="en-US"/>
        </a:p>
      </dgm:t>
    </dgm:pt>
    <dgm:pt modelId="{367AC78C-DDBF-4429-9283-3B7450C634F4}">
      <dgm:prSet phldrT="[Text]"/>
      <dgm:spPr>
        <a:effectLst>
          <a:outerShdw blurRad="50800" dist="38100" dir="2700000" algn="tl" rotWithShape="0">
            <a:prstClr val="black">
              <a:alpha val="40000"/>
            </a:prstClr>
          </a:outerShdw>
        </a:effectLst>
      </dgm:spPr>
      <dgm:t>
        <a:bodyPr/>
        <a:lstStyle/>
        <a:p>
          <a:pPr rtl="1"/>
          <a:r>
            <a:rPr lang="ar-EG" b="1" dirty="0" smtClean="0">
              <a:solidFill>
                <a:schemeClr val="bg1"/>
              </a:solidFill>
              <a:effectLst>
                <a:outerShdw blurRad="38100" dist="38100" dir="2700000" algn="tl">
                  <a:srgbClr val="000000">
                    <a:alpha val="43137"/>
                  </a:srgbClr>
                </a:outerShdw>
              </a:effectLst>
            </a:rPr>
            <a:t>أنواع الثقافة التنظيمية</a:t>
          </a:r>
          <a:endParaRPr lang="en-US" b="0" dirty="0">
            <a:solidFill>
              <a:schemeClr val="bg1"/>
            </a:solidFill>
            <a:effectLst>
              <a:outerShdw blurRad="38100" dist="38100" dir="2700000" algn="tl">
                <a:srgbClr val="000000">
                  <a:alpha val="43137"/>
                </a:srgbClr>
              </a:outerShdw>
            </a:effectLst>
          </a:endParaRPr>
        </a:p>
      </dgm:t>
    </dgm:pt>
    <dgm:pt modelId="{2A73D703-B5DD-4DE3-8CF7-3CE9884E412F}" type="parTrans" cxnId="{D996B1B0-5572-4F68-94D3-B40547689476}">
      <dgm:prSet/>
      <dgm:spPr/>
      <dgm:t>
        <a:bodyPr/>
        <a:lstStyle/>
        <a:p>
          <a:endParaRPr lang="en-US" b="0"/>
        </a:p>
      </dgm:t>
    </dgm:pt>
    <dgm:pt modelId="{4DAE00C1-4578-404A-B8CC-7FCC2439CBC4}" type="sibTrans" cxnId="{D996B1B0-5572-4F68-94D3-B40547689476}">
      <dgm:prSet/>
      <dgm:spPr/>
      <dgm:t>
        <a:bodyPr/>
        <a:lstStyle/>
        <a:p>
          <a:endParaRPr lang="en-US" b="0"/>
        </a:p>
      </dgm:t>
    </dgm:pt>
    <dgm:pt modelId="{10A28382-3EC7-4FF9-AB04-C04B3DCA0C75}">
      <dgm:prSet phldrT="[Text]" custT="1"/>
      <dgm:spPr/>
      <dgm:t>
        <a:bodyPr/>
        <a:lstStyle/>
        <a:p>
          <a:r>
            <a:rPr lang="ar-EG" sz="1800" b="1" dirty="0" smtClean="0">
              <a:solidFill>
                <a:schemeClr val="tx1"/>
              </a:solidFill>
            </a:rPr>
            <a:t>النوع الأول يركز علي العادات وللقيم والمعتقدات واللوائح </a:t>
          </a:r>
          <a:endParaRPr lang="en-US" sz="1800" b="1" dirty="0">
            <a:solidFill>
              <a:schemeClr val="tx1"/>
            </a:solidFill>
          </a:endParaRPr>
        </a:p>
      </dgm:t>
    </dgm:pt>
    <dgm:pt modelId="{17F10BE5-CF00-4243-9FFD-31568FB92D06}" type="parTrans" cxnId="{68F7B979-A166-42DE-9CC3-AFD9C939C27F}">
      <dgm:prSet/>
      <dgm:spPr/>
      <dgm:t>
        <a:bodyPr/>
        <a:lstStyle/>
        <a:p>
          <a:endParaRPr lang="en-US" b="0"/>
        </a:p>
      </dgm:t>
    </dgm:pt>
    <dgm:pt modelId="{E96DB469-3D25-424F-96E1-13F89BB8AF53}" type="sibTrans" cxnId="{68F7B979-A166-42DE-9CC3-AFD9C939C27F}">
      <dgm:prSet/>
      <dgm:spPr/>
      <dgm:t>
        <a:bodyPr/>
        <a:lstStyle/>
        <a:p>
          <a:endParaRPr lang="en-US" b="0"/>
        </a:p>
      </dgm:t>
    </dgm:pt>
    <dgm:pt modelId="{1F41C437-56AA-46D7-B570-3CD2524510B0}">
      <dgm:prSet phldrT="[Text]" custT="1"/>
      <dgm:spPr/>
      <dgm:t>
        <a:bodyPr/>
        <a:lstStyle/>
        <a:p>
          <a:r>
            <a:rPr lang="ar-EG" sz="1800" b="1" dirty="0" smtClean="0">
              <a:solidFill>
                <a:schemeClr val="tx1"/>
              </a:solidFill>
            </a:rPr>
            <a:t>النوع الثاني يعرفها كوسيلة إرشاد لأنها توضح للعاملين السلوك المطلوب تحقيقه</a:t>
          </a:r>
          <a:endParaRPr lang="en-US" sz="1800" b="1" dirty="0">
            <a:solidFill>
              <a:schemeClr val="tx1"/>
            </a:solidFill>
          </a:endParaRPr>
        </a:p>
      </dgm:t>
    </dgm:pt>
    <dgm:pt modelId="{E6227E0B-4AED-44FC-B4DF-D252A8199098}" type="parTrans" cxnId="{7DEE52DF-9128-476B-9512-3012CB69F7B8}">
      <dgm:prSet/>
      <dgm:spPr/>
      <dgm:t>
        <a:bodyPr/>
        <a:lstStyle/>
        <a:p>
          <a:endParaRPr lang="en-US" b="0"/>
        </a:p>
      </dgm:t>
    </dgm:pt>
    <dgm:pt modelId="{8B157A9F-DF87-4CA7-9A92-6F442C9A8152}" type="sibTrans" cxnId="{7DEE52DF-9128-476B-9512-3012CB69F7B8}">
      <dgm:prSet/>
      <dgm:spPr/>
      <dgm:t>
        <a:bodyPr/>
        <a:lstStyle/>
        <a:p>
          <a:endParaRPr lang="en-US" b="0"/>
        </a:p>
      </dgm:t>
    </dgm:pt>
    <dgm:pt modelId="{FCD1F60F-2F14-4A5E-922F-0D87EDA25F76}">
      <dgm:prSet phldrT="[Text]" custT="1"/>
      <dgm:spPr/>
      <dgm:t>
        <a:bodyPr/>
        <a:lstStyle/>
        <a:p>
          <a:r>
            <a:rPr lang="ar-EG" sz="1800" b="1" dirty="0" smtClean="0">
              <a:solidFill>
                <a:schemeClr val="tx1"/>
              </a:solidFill>
            </a:rPr>
            <a:t>النوع الثالث  أنها مفهوم استراتيجي وذلك لأنها تساهم في وضع الاستراتيجيات</a:t>
          </a:r>
          <a:endParaRPr lang="en-US" sz="1800" b="1" dirty="0">
            <a:solidFill>
              <a:schemeClr val="tx1"/>
            </a:solidFill>
          </a:endParaRPr>
        </a:p>
      </dgm:t>
    </dgm:pt>
    <dgm:pt modelId="{D33A009B-1DF6-44C5-B9B4-9C165F7C03FB}" type="parTrans" cxnId="{07654673-421C-496D-B31D-0FCCC3F90AEE}">
      <dgm:prSet/>
      <dgm:spPr/>
      <dgm:t>
        <a:bodyPr/>
        <a:lstStyle/>
        <a:p>
          <a:endParaRPr lang="en-US" b="0"/>
        </a:p>
      </dgm:t>
    </dgm:pt>
    <dgm:pt modelId="{039ECC32-D849-4635-8B40-F407541B87FB}" type="sibTrans" cxnId="{07654673-421C-496D-B31D-0FCCC3F90AEE}">
      <dgm:prSet/>
      <dgm:spPr/>
      <dgm:t>
        <a:bodyPr/>
        <a:lstStyle/>
        <a:p>
          <a:endParaRPr lang="en-US" b="0"/>
        </a:p>
      </dgm:t>
    </dgm:pt>
    <dgm:pt modelId="{0632FAB6-B037-44A4-BB3B-9097EE7DB66F}">
      <dgm:prSet phldrT="[Text]" custT="1"/>
      <dgm:spPr/>
      <dgm:t>
        <a:bodyPr/>
        <a:lstStyle/>
        <a:p>
          <a:pPr algn="ctr"/>
          <a:r>
            <a:rPr lang="ar-EG" sz="1800" b="1" dirty="0" smtClean="0">
              <a:solidFill>
                <a:schemeClr val="tx1"/>
              </a:solidFill>
            </a:rPr>
            <a:t>النوع الرابع يعرفها كوسيلة ذهنية لجميع العاملين داخل التنظيم ومساعدتهم على الابتكار داخل الإطار الوظيفي</a:t>
          </a:r>
          <a:endParaRPr lang="en-US" sz="1800" b="1" dirty="0">
            <a:solidFill>
              <a:schemeClr val="tx1"/>
            </a:solidFill>
          </a:endParaRPr>
        </a:p>
      </dgm:t>
    </dgm:pt>
    <dgm:pt modelId="{47D367CE-54DA-40C6-A799-7A097B60DD2B}" type="parTrans" cxnId="{60A7B500-A04A-4773-9958-F72ADC87E1E2}">
      <dgm:prSet/>
      <dgm:spPr/>
      <dgm:t>
        <a:bodyPr/>
        <a:lstStyle/>
        <a:p>
          <a:endParaRPr lang="en-US" b="0"/>
        </a:p>
      </dgm:t>
    </dgm:pt>
    <dgm:pt modelId="{4EC61697-F44E-42E8-9958-F711F7E90B15}" type="sibTrans" cxnId="{60A7B500-A04A-4773-9958-F72ADC87E1E2}">
      <dgm:prSet/>
      <dgm:spPr/>
      <dgm:t>
        <a:bodyPr/>
        <a:lstStyle/>
        <a:p>
          <a:endParaRPr lang="en-US" b="0"/>
        </a:p>
      </dgm:t>
    </dgm:pt>
    <dgm:pt modelId="{E661B392-E853-4080-BD62-4FC97DF966DA}" type="pres">
      <dgm:prSet presAssocID="{46F515FE-B5D9-4FAF-B538-99FF1521B181}" presName="Name0" presStyleCnt="0">
        <dgm:presLayoutVars>
          <dgm:chMax val="1"/>
          <dgm:dir/>
          <dgm:animLvl val="ctr"/>
          <dgm:resizeHandles val="exact"/>
        </dgm:presLayoutVars>
      </dgm:prSet>
      <dgm:spPr/>
      <dgm:t>
        <a:bodyPr/>
        <a:lstStyle/>
        <a:p>
          <a:endParaRPr lang="en-GB"/>
        </a:p>
      </dgm:t>
    </dgm:pt>
    <dgm:pt modelId="{0C8B855A-2EAC-440A-A485-7B90981A0812}" type="pres">
      <dgm:prSet presAssocID="{367AC78C-DDBF-4429-9283-3B7450C634F4}" presName="centerShape" presStyleLbl="node0" presStyleIdx="0" presStyleCnt="1" custLinFactNeighborX="2566" custLinFactNeighborY="-87"/>
      <dgm:spPr/>
      <dgm:t>
        <a:bodyPr/>
        <a:lstStyle/>
        <a:p>
          <a:endParaRPr lang="en-US"/>
        </a:p>
      </dgm:t>
    </dgm:pt>
    <dgm:pt modelId="{BAE7D64C-81FE-4A56-8D3D-48FF329DD0B9}" type="pres">
      <dgm:prSet presAssocID="{10A28382-3EC7-4FF9-AB04-C04B3DCA0C75}" presName="node" presStyleLbl="node1" presStyleIdx="0" presStyleCnt="4" custScaleX="133444" custScaleY="124404" custRadScaleRad="90277">
        <dgm:presLayoutVars>
          <dgm:bulletEnabled val="1"/>
        </dgm:presLayoutVars>
      </dgm:prSet>
      <dgm:spPr/>
      <dgm:t>
        <a:bodyPr/>
        <a:lstStyle/>
        <a:p>
          <a:endParaRPr lang="en-US"/>
        </a:p>
      </dgm:t>
    </dgm:pt>
    <dgm:pt modelId="{A3C562C6-A522-439F-BFF9-2AE973EECD23}" type="pres">
      <dgm:prSet presAssocID="{10A28382-3EC7-4FF9-AB04-C04B3DCA0C75}" presName="dummy" presStyleCnt="0"/>
      <dgm:spPr/>
    </dgm:pt>
    <dgm:pt modelId="{D615B1B1-6708-406B-97CD-14D7FAF64903}" type="pres">
      <dgm:prSet presAssocID="{E96DB469-3D25-424F-96E1-13F89BB8AF53}" presName="sibTrans" presStyleLbl="sibTrans2D1" presStyleIdx="0" presStyleCnt="4"/>
      <dgm:spPr/>
      <dgm:t>
        <a:bodyPr/>
        <a:lstStyle/>
        <a:p>
          <a:endParaRPr lang="en-GB"/>
        </a:p>
      </dgm:t>
    </dgm:pt>
    <dgm:pt modelId="{8DF19114-121F-412C-B42C-68C0755B3878}" type="pres">
      <dgm:prSet presAssocID="{1F41C437-56AA-46D7-B570-3CD2524510B0}" presName="node" presStyleLbl="node1" presStyleIdx="1" presStyleCnt="4" custScaleX="156500" custScaleY="158006" custRadScaleRad="120532" custRadScaleInc="4610">
        <dgm:presLayoutVars>
          <dgm:bulletEnabled val="1"/>
        </dgm:presLayoutVars>
      </dgm:prSet>
      <dgm:spPr/>
      <dgm:t>
        <a:bodyPr/>
        <a:lstStyle/>
        <a:p>
          <a:endParaRPr lang="en-US"/>
        </a:p>
      </dgm:t>
    </dgm:pt>
    <dgm:pt modelId="{DCD9008F-4E17-444C-9B3F-89C482D825C4}" type="pres">
      <dgm:prSet presAssocID="{1F41C437-56AA-46D7-B570-3CD2524510B0}" presName="dummy" presStyleCnt="0"/>
      <dgm:spPr/>
    </dgm:pt>
    <dgm:pt modelId="{D15BDC0E-A85E-4405-B5CC-3AE629655294}" type="pres">
      <dgm:prSet presAssocID="{8B157A9F-DF87-4CA7-9A92-6F442C9A8152}" presName="sibTrans" presStyleLbl="sibTrans2D1" presStyleIdx="1" presStyleCnt="4"/>
      <dgm:spPr/>
      <dgm:t>
        <a:bodyPr/>
        <a:lstStyle/>
        <a:p>
          <a:endParaRPr lang="en-GB"/>
        </a:p>
      </dgm:t>
    </dgm:pt>
    <dgm:pt modelId="{69FE951A-89BD-49C1-9C5B-CC6BB1820820}" type="pres">
      <dgm:prSet presAssocID="{FCD1F60F-2F14-4A5E-922F-0D87EDA25F76}" presName="node" presStyleLbl="node1" presStyleIdx="2" presStyleCnt="4" custScaleX="160212" custScaleY="124404" custRadScaleRad="101148" custRadScaleInc="-2952">
        <dgm:presLayoutVars>
          <dgm:bulletEnabled val="1"/>
        </dgm:presLayoutVars>
      </dgm:prSet>
      <dgm:spPr/>
      <dgm:t>
        <a:bodyPr/>
        <a:lstStyle/>
        <a:p>
          <a:endParaRPr lang="en-US"/>
        </a:p>
      </dgm:t>
    </dgm:pt>
    <dgm:pt modelId="{F31E9FD3-038E-465E-9AD9-6934B9480920}" type="pres">
      <dgm:prSet presAssocID="{FCD1F60F-2F14-4A5E-922F-0D87EDA25F76}" presName="dummy" presStyleCnt="0"/>
      <dgm:spPr/>
    </dgm:pt>
    <dgm:pt modelId="{9450A4E9-5455-4B70-A5A1-D5886FAC14F5}" type="pres">
      <dgm:prSet presAssocID="{039ECC32-D849-4635-8B40-F407541B87FB}" presName="sibTrans" presStyleLbl="sibTrans2D1" presStyleIdx="2" presStyleCnt="4"/>
      <dgm:spPr/>
      <dgm:t>
        <a:bodyPr/>
        <a:lstStyle/>
        <a:p>
          <a:endParaRPr lang="en-GB"/>
        </a:p>
      </dgm:t>
    </dgm:pt>
    <dgm:pt modelId="{ECA919CF-9B98-43EA-B708-85384A7E13E6}" type="pres">
      <dgm:prSet presAssocID="{0632FAB6-B037-44A4-BB3B-9097EE7DB66F}" presName="node" presStyleLbl="node1" presStyleIdx="3" presStyleCnt="4" custScaleX="180236" custScaleY="158122" custRadScaleRad="115259">
        <dgm:presLayoutVars>
          <dgm:bulletEnabled val="1"/>
        </dgm:presLayoutVars>
      </dgm:prSet>
      <dgm:spPr/>
      <dgm:t>
        <a:bodyPr/>
        <a:lstStyle/>
        <a:p>
          <a:endParaRPr lang="en-US"/>
        </a:p>
      </dgm:t>
    </dgm:pt>
    <dgm:pt modelId="{FA311597-5B23-45C3-9C67-99996AA427DD}" type="pres">
      <dgm:prSet presAssocID="{0632FAB6-B037-44A4-BB3B-9097EE7DB66F}" presName="dummy" presStyleCnt="0"/>
      <dgm:spPr/>
    </dgm:pt>
    <dgm:pt modelId="{DE74AF75-89C6-4E63-AAEF-1E08E6D26C10}" type="pres">
      <dgm:prSet presAssocID="{4EC61697-F44E-42E8-9958-F711F7E90B15}" presName="sibTrans" presStyleLbl="sibTrans2D1" presStyleIdx="3" presStyleCnt="4"/>
      <dgm:spPr/>
      <dgm:t>
        <a:bodyPr/>
        <a:lstStyle/>
        <a:p>
          <a:endParaRPr lang="en-GB"/>
        </a:p>
      </dgm:t>
    </dgm:pt>
  </dgm:ptLst>
  <dgm:cxnLst>
    <dgm:cxn modelId="{60A7B500-A04A-4773-9958-F72ADC87E1E2}" srcId="{367AC78C-DDBF-4429-9283-3B7450C634F4}" destId="{0632FAB6-B037-44A4-BB3B-9097EE7DB66F}" srcOrd="3" destOrd="0" parTransId="{47D367CE-54DA-40C6-A799-7A097B60DD2B}" sibTransId="{4EC61697-F44E-42E8-9958-F711F7E90B15}"/>
    <dgm:cxn modelId="{8261D289-825D-43A8-806E-28A8B530451D}" type="presOf" srcId="{46F515FE-B5D9-4FAF-B538-99FF1521B181}" destId="{E661B392-E853-4080-BD62-4FC97DF966DA}" srcOrd="0" destOrd="0" presId="urn:microsoft.com/office/officeart/2005/8/layout/radial6"/>
    <dgm:cxn modelId="{7C72ECF3-FA1D-4B54-9C62-E6C85680202C}" type="presOf" srcId="{10A28382-3EC7-4FF9-AB04-C04B3DCA0C75}" destId="{BAE7D64C-81FE-4A56-8D3D-48FF329DD0B9}" srcOrd="0" destOrd="0" presId="urn:microsoft.com/office/officeart/2005/8/layout/radial6"/>
    <dgm:cxn modelId="{8A22BFCD-1FB8-4B63-8680-1C4D1BE6E887}" type="presOf" srcId="{FCD1F60F-2F14-4A5E-922F-0D87EDA25F76}" destId="{69FE951A-89BD-49C1-9C5B-CC6BB1820820}" srcOrd="0" destOrd="0" presId="urn:microsoft.com/office/officeart/2005/8/layout/radial6"/>
    <dgm:cxn modelId="{07654673-421C-496D-B31D-0FCCC3F90AEE}" srcId="{367AC78C-DDBF-4429-9283-3B7450C634F4}" destId="{FCD1F60F-2F14-4A5E-922F-0D87EDA25F76}" srcOrd="2" destOrd="0" parTransId="{D33A009B-1DF6-44C5-B9B4-9C165F7C03FB}" sibTransId="{039ECC32-D849-4635-8B40-F407541B87FB}"/>
    <dgm:cxn modelId="{2C11B159-AA95-440D-9E86-D9174E85ED1A}" type="presOf" srcId="{367AC78C-DDBF-4429-9283-3B7450C634F4}" destId="{0C8B855A-2EAC-440A-A485-7B90981A0812}" srcOrd="0" destOrd="0" presId="urn:microsoft.com/office/officeart/2005/8/layout/radial6"/>
    <dgm:cxn modelId="{124467BF-AECF-4239-BADE-5F207E5B91F8}" type="presOf" srcId="{1F41C437-56AA-46D7-B570-3CD2524510B0}" destId="{8DF19114-121F-412C-B42C-68C0755B3878}" srcOrd="0" destOrd="0" presId="urn:microsoft.com/office/officeart/2005/8/layout/radial6"/>
    <dgm:cxn modelId="{6BAEE71D-5329-41D0-8CD9-673F59F43F31}" type="presOf" srcId="{4EC61697-F44E-42E8-9958-F711F7E90B15}" destId="{DE74AF75-89C6-4E63-AAEF-1E08E6D26C10}" srcOrd="0" destOrd="0" presId="urn:microsoft.com/office/officeart/2005/8/layout/radial6"/>
    <dgm:cxn modelId="{13382340-9F57-4E87-AF23-381FC77272B1}" type="presOf" srcId="{E96DB469-3D25-424F-96E1-13F89BB8AF53}" destId="{D615B1B1-6708-406B-97CD-14D7FAF64903}" srcOrd="0" destOrd="0" presId="urn:microsoft.com/office/officeart/2005/8/layout/radial6"/>
    <dgm:cxn modelId="{7DEE52DF-9128-476B-9512-3012CB69F7B8}" srcId="{367AC78C-DDBF-4429-9283-3B7450C634F4}" destId="{1F41C437-56AA-46D7-B570-3CD2524510B0}" srcOrd="1" destOrd="0" parTransId="{E6227E0B-4AED-44FC-B4DF-D252A8199098}" sibTransId="{8B157A9F-DF87-4CA7-9A92-6F442C9A8152}"/>
    <dgm:cxn modelId="{D996B1B0-5572-4F68-94D3-B40547689476}" srcId="{46F515FE-B5D9-4FAF-B538-99FF1521B181}" destId="{367AC78C-DDBF-4429-9283-3B7450C634F4}" srcOrd="0" destOrd="0" parTransId="{2A73D703-B5DD-4DE3-8CF7-3CE9884E412F}" sibTransId="{4DAE00C1-4578-404A-B8CC-7FCC2439CBC4}"/>
    <dgm:cxn modelId="{9A978382-C4A2-4939-B1B3-55ADDB762F51}" type="presOf" srcId="{0632FAB6-B037-44A4-BB3B-9097EE7DB66F}" destId="{ECA919CF-9B98-43EA-B708-85384A7E13E6}" srcOrd="0" destOrd="0" presId="urn:microsoft.com/office/officeart/2005/8/layout/radial6"/>
    <dgm:cxn modelId="{68F7B979-A166-42DE-9CC3-AFD9C939C27F}" srcId="{367AC78C-DDBF-4429-9283-3B7450C634F4}" destId="{10A28382-3EC7-4FF9-AB04-C04B3DCA0C75}" srcOrd="0" destOrd="0" parTransId="{17F10BE5-CF00-4243-9FFD-31568FB92D06}" sibTransId="{E96DB469-3D25-424F-96E1-13F89BB8AF53}"/>
    <dgm:cxn modelId="{727F2396-497B-4856-A240-827618EB5D39}" type="presOf" srcId="{039ECC32-D849-4635-8B40-F407541B87FB}" destId="{9450A4E9-5455-4B70-A5A1-D5886FAC14F5}" srcOrd="0" destOrd="0" presId="urn:microsoft.com/office/officeart/2005/8/layout/radial6"/>
    <dgm:cxn modelId="{DFF025C7-3683-4C9D-A1BF-32D9C165DE5E}" type="presOf" srcId="{8B157A9F-DF87-4CA7-9A92-6F442C9A8152}" destId="{D15BDC0E-A85E-4405-B5CC-3AE629655294}" srcOrd="0" destOrd="0" presId="urn:microsoft.com/office/officeart/2005/8/layout/radial6"/>
    <dgm:cxn modelId="{FB345226-CDB9-4BE0-BCBF-7BA23CC7461C}" type="presParOf" srcId="{E661B392-E853-4080-BD62-4FC97DF966DA}" destId="{0C8B855A-2EAC-440A-A485-7B90981A0812}" srcOrd="0" destOrd="0" presId="urn:microsoft.com/office/officeart/2005/8/layout/radial6"/>
    <dgm:cxn modelId="{C44770BA-308B-48DB-8A9A-BBA6CC414402}" type="presParOf" srcId="{E661B392-E853-4080-BD62-4FC97DF966DA}" destId="{BAE7D64C-81FE-4A56-8D3D-48FF329DD0B9}" srcOrd="1" destOrd="0" presId="urn:microsoft.com/office/officeart/2005/8/layout/radial6"/>
    <dgm:cxn modelId="{82A0F4F5-1428-40C1-A492-43F2EB1D7C5B}" type="presParOf" srcId="{E661B392-E853-4080-BD62-4FC97DF966DA}" destId="{A3C562C6-A522-439F-BFF9-2AE973EECD23}" srcOrd="2" destOrd="0" presId="urn:microsoft.com/office/officeart/2005/8/layout/radial6"/>
    <dgm:cxn modelId="{C647D6A6-1C81-4EA0-8286-A1FE4EC07CE0}" type="presParOf" srcId="{E661B392-E853-4080-BD62-4FC97DF966DA}" destId="{D615B1B1-6708-406B-97CD-14D7FAF64903}" srcOrd="3" destOrd="0" presId="urn:microsoft.com/office/officeart/2005/8/layout/radial6"/>
    <dgm:cxn modelId="{DA4C4AF8-496C-4C83-BF8E-8B6EA230C24B}" type="presParOf" srcId="{E661B392-E853-4080-BD62-4FC97DF966DA}" destId="{8DF19114-121F-412C-B42C-68C0755B3878}" srcOrd="4" destOrd="0" presId="urn:microsoft.com/office/officeart/2005/8/layout/radial6"/>
    <dgm:cxn modelId="{0777A975-8C50-47A2-8919-0E7FB2F23BF8}" type="presParOf" srcId="{E661B392-E853-4080-BD62-4FC97DF966DA}" destId="{DCD9008F-4E17-444C-9B3F-89C482D825C4}" srcOrd="5" destOrd="0" presId="urn:microsoft.com/office/officeart/2005/8/layout/radial6"/>
    <dgm:cxn modelId="{F4333342-1EF0-4681-BAE1-4E28709DE810}" type="presParOf" srcId="{E661B392-E853-4080-BD62-4FC97DF966DA}" destId="{D15BDC0E-A85E-4405-B5CC-3AE629655294}" srcOrd="6" destOrd="0" presId="urn:microsoft.com/office/officeart/2005/8/layout/radial6"/>
    <dgm:cxn modelId="{C5064A54-8CBA-434C-89BF-0503AF09F6EB}" type="presParOf" srcId="{E661B392-E853-4080-BD62-4FC97DF966DA}" destId="{69FE951A-89BD-49C1-9C5B-CC6BB1820820}" srcOrd="7" destOrd="0" presId="urn:microsoft.com/office/officeart/2005/8/layout/radial6"/>
    <dgm:cxn modelId="{C4069825-AD8D-4741-970B-4942BAE07E90}" type="presParOf" srcId="{E661B392-E853-4080-BD62-4FC97DF966DA}" destId="{F31E9FD3-038E-465E-9AD9-6934B9480920}" srcOrd="8" destOrd="0" presId="urn:microsoft.com/office/officeart/2005/8/layout/radial6"/>
    <dgm:cxn modelId="{56BA522F-4691-4A1A-BEC5-3194BAA333F0}" type="presParOf" srcId="{E661B392-E853-4080-BD62-4FC97DF966DA}" destId="{9450A4E9-5455-4B70-A5A1-D5886FAC14F5}" srcOrd="9" destOrd="0" presId="urn:microsoft.com/office/officeart/2005/8/layout/radial6"/>
    <dgm:cxn modelId="{11137D08-9A9D-456E-9B61-98B9B4BC84DD}" type="presParOf" srcId="{E661B392-E853-4080-BD62-4FC97DF966DA}" destId="{ECA919CF-9B98-43EA-B708-85384A7E13E6}" srcOrd="10" destOrd="0" presId="urn:microsoft.com/office/officeart/2005/8/layout/radial6"/>
    <dgm:cxn modelId="{EEFC5FA9-41A1-4F50-9967-08817EC9E216}" type="presParOf" srcId="{E661B392-E853-4080-BD62-4FC97DF966DA}" destId="{FA311597-5B23-45C3-9C67-99996AA427DD}" srcOrd="11" destOrd="0" presId="urn:microsoft.com/office/officeart/2005/8/layout/radial6"/>
    <dgm:cxn modelId="{BC0B677D-3009-4745-96E8-D46DEAC08C6C}" type="presParOf" srcId="{E661B392-E853-4080-BD62-4FC97DF966DA}" destId="{DE74AF75-89C6-4E63-AAEF-1E08E6D26C10}"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A92E92-E114-4232-B10D-B51AA29FA616}" type="doc">
      <dgm:prSet loTypeId="urn:microsoft.com/office/officeart/2005/8/layout/vList5" loCatId="list" qsTypeId="urn:microsoft.com/office/officeart/2005/8/quickstyle/3d2" qsCatId="3D" csTypeId="urn:microsoft.com/office/officeart/2005/8/colors/colorful2" csCatId="colorful" phldr="1"/>
      <dgm:spPr/>
      <dgm:t>
        <a:bodyPr/>
        <a:lstStyle/>
        <a:p>
          <a:endParaRPr lang="en-US"/>
        </a:p>
      </dgm:t>
    </dgm:pt>
    <dgm:pt modelId="{928E2ED1-5407-40C7-807E-AD9188127F3A}">
      <dgm:prSet phldrT="[Text]" custT="1"/>
      <dgm:spPr/>
      <dgm:t>
        <a:bodyPr/>
        <a:lstStyle/>
        <a:p>
          <a:r>
            <a:rPr lang="ar-EG" sz="3200" b="1" dirty="0" smtClean="0">
              <a:effectLst>
                <a:outerShdw blurRad="38100" dist="38100" dir="2700000" algn="tl">
                  <a:srgbClr val="000000">
                    <a:alpha val="43137"/>
                  </a:srgbClr>
                </a:outerShdw>
              </a:effectLst>
            </a:rPr>
            <a:t>على المستوى العلمي </a:t>
          </a:r>
          <a:endParaRPr lang="en-US" sz="3200" dirty="0">
            <a:effectLst>
              <a:outerShdw blurRad="38100" dist="38100" dir="2700000" algn="tl">
                <a:srgbClr val="000000">
                  <a:alpha val="43137"/>
                </a:srgbClr>
              </a:outerShdw>
            </a:effectLst>
          </a:endParaRPr>
        </a:p>
      </dgm:t>
    </dgm:pt>
    <dgm:pt modelId="{13D697D9-12D4-4721-954D-EB675C1F0E97}" type="parTrans" cxnId="{ED997174-4270-4C28-A170-D5CE41EC8AAA}">
      <dgm:prSet/>
      <dgm:spPr/>
      <dgm:t>
        <a:bodyPr/>
        <a:lstStyle/>
        <a:p>
          <a:endParaRPr lang="en-US"/>
        </a:p>
      </dgm:t>
    </dgm:pt>
    <dgm:pt modelId="{E9DE85CB-757F-4F1C-9BCC-CF5F1CD8E699}" type="sibTrans" cxnId="{ED997174-4270-4C28-A170-D5CE41EC8AAA}">
      <dgm:prSet/>
      <dgm:spPr/>
      <dgm:t>
        <a:bodyPr/>
        <a:lstStyle/>
        <a:p>
          <a:endParaRPr lang="en-US"/>
        </a:p>
      </dgm:t>
    </dgm:pt>
    <dgm:pt modelId="{5FB04D6A-36E3-4AAD-9840-818451E92D72}">
      <dgm:prSet phldrT="[Text]" custT="1"/>
      <dgm:spPr/>
      <dgm:t>
        <a:bodyPr/>
        <a:lstStyle/>
        <a:p>
          <a:r>
            <a:rPr lang="ar-EG" sz="3200" b="1" dirty="0" smtClean="0">
              <a:effectLst>
                <a:outerShdw blurRad="38100" dist="38100" dir="2700000" algn="tl">
                  <a:srgbClr val="000000">
                    <a:alpha val="43137"/>
                  </a:srgbClr>
                </a:outerShdw>
              </a:effectLst>
            </a:rPr>
            <a:t>على المستوى التطبيقي </a:t>
          </a:r>
          <a:endParaRPr lang="en-US" sz="3200" dirty="0">
            <a:effectLst>
              <a:outerShdw blurRad="38100" dist="38100" dir="2700000" algn="tl">
                <a:srgbClr val="000000">
                  <a:alpha val="43137"/>
                </a:srgbClr>
              </a:outerShdw>
            </a:effectLst>
          </a:endParaRPr>
        </a:p>
      </dgm:t>
    </dgm:pt>
    <dgm:pt modelId="{78253005-CAD7-4929-B02B-BE9F82B250EB}" type="parTrans" cxnId="{C1E7415E-ACAA-45AE-881D-0D44D66F4944}">
      <dgm:prSet/>
      <dgm:spPr/>
      <dgm:t>
        <a:bodyPr/>
        <a:lstStyle/>
        <a:p>
          <a:endParaRPr lang="en-US"/>
        </a:p>
      </dgm:t>
    </dgm:pt>
    <dgm:pt modelId="{A6981118-232E-4F1C-8965-49B765C6B153}" type="sibTrans" cxnId="{C1E7415E-ACAA-45AE-881D-0D44D66F4944}">
      <dgm:prSet/>
      <dgm:spPr/>
      <dgm:t>
        <a:bodyPr/>
        <a:lstStyle/>
        <a:p>
          <a:endParaRPr lang="en-US"/>
        </a:p>
      </dgm:t>
    </dgm:pt>
    <dgm:pt modelId="{09FB1F52-567C-405D-8080-0C2EBCB5E656}">
      <dgm:prSet phldrT="[Text]" custT="1"/>
      <dgm:spPr/>
      <dgm:t>
        <a:bodyPr/>
        <a:lstStyle/>
        <a:p>
          <a:pPr algn="r" rtl="1"/>
          <a:r>
            <a:rPr lang="ar-EG" sz="1800" b="1" dirty="0" smtClean="0">
              <a:solidFill>
                <a:schemeClr val="tx1">
                  <a:lumMod val="95000"/>
                  <a:lumOff val="5000"/>
                </a:schemeClr>
              </a:solidFill>
              <a:effectLst/>
            </a:rPr>
            <a:t>حققت الشركات اليابانية بعد الحرب العالمية الثانية نجاحا ملحوظا مما اضطر الشركات الأمريكية للبحث عن أسباب هذا النجاح وذلك بسبب تباين مستوى أدائها بالمقارنة بالشركات اليابانية وذلك بعد أن أثبتت الدراسات أن الثقافة التنظيمية شاركت في تحقيق هذا النجاح . </a:t>
          </a:r>
          <a:endParaRPr lang="en-US" sz="1800" b="1" dirty="0">
            <a:solidFill>
              <a:schemeClr val="tx1">
                <a:lumMod val="95000"/>
                <a:lumOff val="5000"/>
              </a:schemeClr>
            </a:solidFill>
            <a:effectLst/>
          </a:endParaRPr>
        </a:p>
      </dgm:t>
    </dgm:pt>
    <dgm:pt modelId="{78BCAC50-6936-4287-B1DD-E0CC3F3EDA16}" type="parTrans" cxnId="{1C9323F5-6438-4570-95F6-4B699B58F942}">
      <dgm:prSet/>
      <dgm:spPr/>
      <dgm:t>
        <a:bodyPr/>
        <a:lstStyle/>
        <a:p>
          <a:endParaRPr lang="en-US"/>
        </a:p>
      </dgm:t>
    </dgm:pt>
    <dgm:pt modelId="{40D976B1-539E-4429-B1C2-D58238C97C6B}" type="sibTrans" cxnId="{1C9323F5-6438-4570-95F6-4B699B58F942}">
      <dgm:prSet/>
      <dgm:spPr/>
      <dgm:t>
        <a:bodyPr/>
        <a:lstStyle/>
        <a:p>
          <a:endParaRPr lang="en-US"/>
        </a:p>
      </dgm:t>
    </dgm:pt>
    <dgm:pt modelId="{050C6801-94A3-40AA-A335-67A0DA097ADC}">
      <dgm:prSet phldrT="[Text]" custT="1"/>
      <dgm:spPr/>
      <dgm:t>
        <a:bodyPr/>
        <a:lstStyle/>
        <a:p>
          <a:r>
            <a:rPr lang="ar-EG" sz="3200" b="1" dirty="0" smtClean="0"/>
            <a:t>على المستوى الاقتصادي </a:t>
          </a:r>
          <a:endParaRPr lang="en-US" sz="3200" dirty="0"/>
        </a:p>
      </dgm:t>
    </dgm:pt>
    <dgm:pt modelId="{AB8708FB-7C21-4D46-8656-57B9DF646619}" type="parTrans" cxnId="{F47CF497-779A-4D51-8EE2-17C23181F238}">
      <dgm:prSet/>
      <dgm:spPr/>
      <dgm:t>
        <a:bodyPr/>
        <a:lstStyle/>
        <a:p>
          <a:endParaRPr lang="en-US"/>
        </a:p>
      </dgm:t>
    </dgm:pt>
    <dgm:pt modelId="{94DC67A7-0B7E-4B3E-8C11-56864D45CE5E}" type="sibTrans" cxnId="{F47CF497-779A-4D51-8EE2-17C23181F238}">
      <dgm:prSet/>
      <dgm:spPr/>
      <dgm:t>
        <a:bodyPr/>
        <a:lstStyle/>
        <a:p>
          <a:endParaRPr lang="en-US"/>
        </a:p>
      </dgm:t>
    </dgm:pt>
    <dgm:pt modelId="{E24698FD-110C-494B-B5CF-9F9FD5A58489}">
      <dgm:prSet phldrT="[Text]" custT="1"/>
      <dgm:spPr/>
      <dgm:t>
        <a:bodyPr/>
        <a:lstStyle/>
        <a:p>
          <a:pPr algn="r" rtl="1"/>
          <a:r>
            <a:rPr lang="ar-EG" sz="1800" b="1" dirty="0" smtClean="0">
              <a:solidFill>
                <a:schemeClr val="tx1">
                  <a:lumMod val="95000"/>
                  <a:lumOff val="5000"/>
                </a:schemeClr>
              </a:solidFill>
              <a:effectLst/>
            </a:rPr>
            <a:t>تزايدت الشركات متعددة الجنسيات وزادت </a:t>
          </a:r>
          <a:r>
            <a:rPr lang="ar-EG" sz="1800" b="1" dirty="0" err="1" smtClean="0">
              <a:solidFill>
                <a:schemeClr val="tx1">
                  <a:lumMod val="95000"/>
                  <a:lumOff val="5000"/>
                </a:schemeClr>
              </a:solidFill>
              <a:effectLst/>
            </a:rPr>
            <a:t>الاندماجات</a:t>
          </a:r>
          <a:r>
            <a:rPr lang="ar-EG" sz="1800" b="1" dirty="0" smtClean="0">
              <a:solidFill>
                <a:schemeClr val="tx1">
                  <a:lumMod val="95000"/>
                  <a:lumOff val="5000"/>
                </a:schemeClr>
              </a:solidFill>
              <a:effectLst/>
            </a:rPr>
            <a:t> بين الشركات مما دفع برجال الإدارة إلى إحداث التوافق بين الأفراد والمنظمات المدمجة وذلك بعد تعرض بعض المنظمات للفشل بسبب عدم التوافق بين سلوك الأفراد وقيمهم ، كنتيجة لزيادة الأعمال الدولية وانتشار الشركات متعددة الجنسيات</a:t>
          </a:r>
          <a:endParaRPr lang="en-US" sz="1800" b="1" dirty="0">
            <a:solidFill>
              <a:schemeClr val="tx1">
                <a:lumMod val="95000"/>
                <a:lumOff val="5000"/>
              </a:schemeClr>
            </a:solidFill>
            <a:effectLst/>
          </a:endParaRPr>
        </a:p>
      </dgm:t>
    </dgm:pt>
    <dgm:pt modelId="{AEB9D48D-7219-4344-96B8-96169313D514}" type="parTrans" cxnId="{78CADB95-0BB9-4611-9E2A-DAFCFFDCE2CE}">
      <dgm:prSet/>
      <dgm:spPr/>
      <dgm:t>
        <a:bodyPr/>
        <a:lstStyle/>
        <a:p>
          <a:endParaRPr lang="en-US"/>
        </a:p>
      </dgm:t>
    </dgm:pt>
    <dgm:pt modelId="{44B79902-E1BE-488E-8D1D-835D5528DBA6}" type="sibTrans" cxnId="{78CADB95-0BB9-4611-9E2A-DAFCFFDCE2CE}">
      <dgm:prSet/>
      <dgm:spPr/>
      <dgm:t>
        <a:bodyPr/>
        <a:lstStyle/>
        <a:p>
          <a:endParaRPr lang="en-US"/>
        </a:p>
      </dgm:t>
    </dgm:pt>
    <dgm:pt modelId="{8E424630-2F9C-4CBD-AAF8-7C1707EC36DF}">
      <dgm:prSet phldrT="[Text]" custT="1"/>
      <dgm:spPr/>
      <dgm:t>
        <a:bodyPr/>
        <a:lstStyle/>
        <a:p>
          <a:pPr algn="r" rtl="1"/>
          <a:r>
            <a:rPr lang="ar-EG" sz="2000" b="1" dirty="0" smtClean="0">
              <a:solidFill>
                <a:schemeClr val="tx1">
                  <a:lumMod val="95000"/>
                  <a:lumOff val="5000"/>
                </a:schemeClr>
              </a:solidFill>
              <a:effectLst/>
            </a:rPr>
            <a:t>ركز العديد من المؤلفين اهتمامهم بدراسة سلوك العاملين وذلك بعد أن أدركوا أن " المدخل الرشيد " أهمل الكثير من المفاهيم التنظيمية وركز على الجوانب المادية "</a:t>
          </a:r>
          <a:endParaRPr lang="en-US" sz="2000" dirty="0"/>
        </a:p>
      </dgm:t>
    </dgm:pt>
    <dgm:pt modelId="{6948C26E-71B7-4364-8CE0-257D65329865}" type="sibTrans" cxnId="{9BC83428-1C6B-4A1E-AEE4-BCEADECB6241}">
      <dgm:prSet/>
      <dgm:spPr/>
      <dgm:t>
        <a:bodyPr/>
        <a:lstStyle/>
        <a:p>
          <a:endParaRPr lang="en-US"/>
        </a:p>
      </dgm:t>
    </dgm:pt>
    <dgm:pt modelId="{53D6A285-3968-4DEA-88B2-F8D5817174E6}" type="parTrans" cxnId="{9BC83428-1C6B-4A1E-AEE4-BCEADECB6241}">
      <dgm:prSet/>
      <dgm:spPr/>
      <dgm:t>
        <a:bodyPr/>
        <a:lstStyle/>
        <a:p>
          <a:endParaRPr lang="en-US"/>
        </a:p>
      </dgm:t>
    </dgm:pt>
    <dgm:pt modelId="{266C48AB-6FAA-49CA-82B1-BEC777BA01C8}" type="pres">
      <dgm:prSet presAssocID="{46A92E92-E114-4232-B10D-B51AA29FA616}" presName="Name0" presStyleCnt="0">
        <dgm:presLayoutVars>
          <dgm:dir/>
          <dgm:animLvl val="lvl"/>
          <dgm:resizeHandles val="exact"/>
        </dgm:presLayoutVars>
      </dgm:prSet>
      <dgm:spPr/>
      <dgm:t>
        <a:bodyPr/>
        <a:lstStyle/>
        <a:p>
          <a:endParaRPr lang="en-GB"/>
        </a:p>
      </dgm:t>
    </dgm:pt>
    <dgm:pt modelId="{2731203A-D201-4925-9247-E878515A46CC}" type="pres">
      <dgm:prSet presAssocID="{928E2ED1-5407-40C7-807E-AD9188127F3A}" presName="linNode" presStyleCnt="0"/>
      <dgm:spPr/>
    </dgm:pt>
    <dgm:pt modelId="{63DAFD67-0E99-486F-AEAC-07CA9ACD36A6}" type="pres">
      <dgm:prSet presAssocID="{928E2ED1-5407-40C7-807E-AD9188127F3A}" presName="parentText" presStyleLbl="node1" presStyleIdx="0" presStyleCnt="3" custScaleX="80383" custScaleY="64476" custLinFactX="12414" custLinFactNeighborX="100000" custLinFactNeighborY="-4477">
        <dgm:presLayoutVars>
          <dgm:chMax val="1"/>
          <dgm:bulletEnabled val="1"/>
        </dgm:presLayoutVars>
      </dgm:prSet>
      <dgm:spPr/>
      <dgm:t>
        <a:bodyPr/>
        <a:lstStyle/>
        <a:p>
          <a:endParaRPr lang="en-US"/>
        </a:p>
      </dgm:t>
    </dgm:pt>
    <dgm:pt modelId="{B91D33A6-1F9C-4C0D-8E49-56BCAC48BFFC}" type="pres">
      <dgm:prSet presAssocID="{928E2ED1-5407-40C7-807E-AD9188127F3A}" presName="descendantText" presStyleLbl="alignAccFollowNode1" presStyleIdx="0" presStyleCnt="3" custScaleY="85632" custLinFactX="-2931" custLinFactNeighborX="-100000" custLinFactNeighborY="1856">
        <dgm:presLayoutVars>
          <dgm:bulletEnabled val="1"/>
        </dgm:presLayoutVars>
      </dgm:prSet>
      <dgm:spPr/>
      <dgm:t>
        <a:bodyPr/>
        <a:lstStyle/>
        <a:p>
          <a:endParaRPr lang="en-US"/>
        </a:p>
      </dgm:t>
    </dgm:pt>
    <dgm:pt modelId="{36A34E29-A2CE-479A-95DC-5C0368F48548}" type="pres">
      <dgm:prSet presAssocID="{E9DE85CB-757F-4F1C-9BCC-CF5F1CD8E699}" presName="sp" presStyleCnt="0"/>
      <dgm:spPr/>
    </dgm:pt>
    <dgm:pt modelId="{1D69C268-D78A-4541-998E-EAA3AA66E3D6}" type="pres">
      <dgm:prSet presAssocID="{5FB04D6A-36E3-4AAD-9840-818451E92D72}" presName="linNode" presStyleCnt="0"/>
      <dgm:spPr/>
    </dgm:pt>
    <dgm:pt modelId="{87484A42-367B-49A5-A009-989F5306B2AE}" type="pres">
      <dgm:prSet presAssocID="{5FB04D6A-36E3-4AAD-9840-818451E92D72}" presName="parentText" presStyleLbl="node1" presStyleIdx="1" presStyleCnt="3" custScaleX="84628" custScaleY="62109" custLinFactX="9808" custLinFactNeighborX="100000" custLinFactNeighborY="-2850">
        <dgm:presLayoutVars>
          <dgm:chMax val="1"/>
          <dgm:bulletEnabled val="1"/>
        </dgm:presLayoutVars>
      </dgm:prSet>
      <dgm:spPr/>
      <dgm:t>
        <a:bodyPr/>
        <a:lstStyle/>
        <a:p>
          <a:endParaRPr lang="en-US"/>
        </a:p>
      </dgm:t>
    </dgm:pt>
    <dgm:pt modelId="{B44685E2-D822-4919-8BEB-C2AE2DB3C66A}" type="pres">
      <dgm:prSet presAssocID="{5FB04D6A-36E3-4AAD-9840-818451E92D72}" presName="descendantText" presStyleLbl="alignAccFollowNode1" presStyleIdx="1" presStyleCnt="3" custLinFactX="-1466" custLinFactNeighborX="-100000" custLinFactNeighborY="1515">
        <dgm:presLayoutVars>
          <dgm:bulletEnabled val="1"/>
        </dgm:presLayoutVars>
      </dgm:prSet>
      <dgm:spPr/>
      <dgm:t>
        <a:bodyPr/>
        <a:lstStyle/>
        <a:p>
          <a:endParaRPr lang="en-US"/>
        </a:p>
      </dgm:t>
    </dgm:pt>
    <dgm:pt modelId="{234D5E9F-E2B7-4B8C-942B-E58DF1C2B14C}" type="pres">
      <dgm:prSet presAssocID="{A6981118-232E-4F1C-8965-49B765C6B153}" presName="sp" presStyleCnt="0"/>
      <dgm:spPr/>
    </dgm:pt>
    <dgm:pt modelId="{0C27D6C4-EB4B-4006-9485-60F3F0EA38C4}" type="pres">
      <dgm:prSet presAssocID="{050C6801-94A3-40AA-A335-67A0DA097ADC}" presName="linNode" presStyleCnt="0"/>
      <dgm:spPr/>
    </dgm:pt>
    <dgm:pt modelId="{75D9A544-AE6B-45B0-8004-E146059F6E22}" type="pres">
      <dgm:prSet presAssocID="{050C6801-94A3-40AA-A335-67A0DA097ADC}" presName="parentText" presStyleLbl="node1" presStyleIdx="2" presStyleCnt="3" custScaleX="88461" custScaleY="57484" custLinFactX="16583" custLinFactNeighborX="100000" custLinFactNeighborY="-3120">
        <dgm:presLayoutVars>
          <dgm:chMax val="1"/>
          <dgm:bulletEnabled val="1"/>
        </dgm:presLayoutVars>
      </dgm:prSet>
      <dgm:spPr/>
      <dgm:t>
        <a:bodyPr/>
        <a:lstStyle/>
        <a:p>
          <a:endParaRPr lang="en-US"/>
        </a:p>
      </dgm:t>
    </dgm:pt>
    <dgm:pt modelId="{94D8A771-9EC4-45D2-9F66-694C2D7E0A62}" type="pres">
      <dgm:prSet presAssocID="{050C6801-94A3-40AA-A335-67A0DA097ADC}" presName="descendantText" presStyleLbl="alignAccFollowNode1" presStyleIdx="2" presStyleCnt="3" custLinFactX="-1466" custLinFactNeighborX="-100000" custLinFactNeighborY="1174">
        <dgm:presLayoutVars>
          <dgm:bulletEnabled val="1"/>
        </dgm:presLayoutVars>
      </dgm:prSet>
      <dgm:spPr/>
      <dgm:t>
        <a:bodyPr/>
        <a:lstStyle/>
        <a:p>
          <a:endParaRPr lang="en-US"/>
        </a:p>
      </dgm:t>
    </dgm:pt>
  </dgm:ptLst>
  <dgm:cxnLst>
    <dgm:cxn modelId="{6F3F15F8-FC58-47E9-9BD5-6567CF566312}" type="presOf" srcId="{5FB04D6A-36E3-4AAD-9840-818451E92D72}" destId="{87484A42-367B-49A5-A009-989F5306B2AE}" srcOrd="0" destOrd="0" presId="urn:microsoft.com/office/officeart/2005/8/layout/vList5"/>
    <dgm:cxn modelId="{FF4AA362-17EE-4243-B37F-0F23BE9BAC67}" type="presOf" srcId="{050C6801-94A3-40AA-A335-67A0DA097ADC}" destId="{75D9A544-AE6B-45B0-8004-E146059F6E22}" srcOrd="0" destOrd="0" presId="urn:microsoft.com/office/officeart/2005/8/layout/vList5"/>
    <dgm:cxn modelId="{437E68CB-F2E5-4C7F-B097-7A31E0F5424C}" type="presOf" srcId="{E24698FD-110C-494B-B5CF-9F9FD5A58489}" destId="{94D8A771-9EC4-45D2-9F66-694C2D7E0A62}" srcOrd="0" destOrd="0" presId="urn:microsoft.com/office/officeart/2005/8/layout/vList5"/>
    <dgm:cxn modelId="{6D77B9AB-CD15-4635-BDB7-F25320688AB8}" type="presOf" srcId="{46A92E92-E114-4232-B10D-B51AA29FA616}" destId="{266C48AB-6FAA-49CA-82B1-BEC777BA01C8}" srcOrd="0" destOrd="0" presId="urn:microsoft.com/office/officeart/2005/8/layout/vList5"/>
    <dgm:cxn modelId="{9BC83428-1C6B-4A1E-AEE4-BCEADECB6241}" srcId="{928E2ED1-5407-40C7-807E-AD9188127F3A}" destId="{8E424630-2F9C-4CBD-AAF8-7C1707EC36DF}" srcOrd="0" destOrd="0" parTransId="{53D6A285-3968-4DEA-88B2-F8D5817174E6}" sibTransId="{6948C26E-71B7-4364-8CE0-257D65329865}"/>
    <dgm:cxn modelId="{F47CF497-779A-4D51-8EE2-17C23181F238}" srcId="{46A92E92-E114-4232-B10D-B51AA29FA616}" destId="{050C6801-94A3-40AA-A335-67A0DA097ADC}" srcOrd="2" destOrd="0" parTransId="{AB8708FB-7C21-4D46-8656-57B9DF646619}" sibTransId="{94DC67A7-0B7E-4B3E-8C11-56864D45CE5E}"/>
    <dgm:cxn modelId="{4822A913-68CF-4BFE-9BB3-2676454A5B55}" type="presOf" srcId="{928E2ED1-5407-40C7-807E-AD9188127F3A}" destId="{63DAFD67-0E99-486F-AEAC-07CA9ACD36A6}" srcOrd="0" destOrd="0" presId="urn:microsoft.com/office/officeart/2005/8/layout/vList5"/>
    <dgm:cxn modelId="{EB5B48DB-085E-4BCB-8CD4-55BAE7166ED6}" type="presOf" srcId="{09FB1F52-567C-405D-8080-0C2EBCB5E656}" destId="{B44685E2-D822-4919-8BEB-C2AE2DB3C66A}" srcOrd="0" destOrd="0" presId="urn:microsoft.com/office/officeart/2005/8/layout/vList5"/>
    <dgm:cxn modelId="{1C9323F5-6438-4570-95F6-4B699B58F942}" srcId="{5FB04D6A-36E3-4AAD-9840-818451E92D72}" destId="{09FB1F52-567C-405D-8080-0C2EBCB5E656}" srcOrd="0" destOrd="0" parTransId="{78BCAC50-6936-4287-B1DD-E0CC3F3EDA16}" sibTransId="{40D976B1-539E-4429-B1C2-D58238C97C6B}"/>
    <dgm:cxn modelId="{ED997174-4270-4C28-A170-D5CE41EC8AAA}" srcId="{46A92E92-E114-4232-B10D-B51AA29FA616}" destId="{928E2ED1-5407-40C7-807E-AD9188127F3A}" srcOrd="0" destOrd="0" parTransId="{13D697D9-12D4-4721-954D-EB675C1F0E97}" sibTransId="{E9DE85CB-757F-4F1C-9BCC-CF5F1CD8E699}"/>
    <dgm:cxn modelId="{62DF49C4-CFF9-4A21-9176-CFB0CB736012}" type="presOf" srcId="{8E424630-2F9C-4CBD-AAF8-7C1707EC36DF}" destId="{B91D33A6-1F9C-4C0D-8E49-56BCAC48BFFC}" srcOrd="0" destOrd="0" presId="urn:microsoft.com/office/officeart/2005/8/layout/vList5"/>
    <dgm:cxn modelId="{C1E7415E-ACAA-45AE-881D-0D44D66F4944}" srcId="{46A92E92-E114-4232-B10D-B51AA29FA616}" destId="{5FB04D6A-36E3-4AAD-9840-818451E92D72}" srcOrd="1" destOrd="0" parTransId="{78253005-CAD7-4929-B02B-BE9F82B250EB}" sibTransId="{A6981118-232E-4F1C-8965-49B765C6B153}"/>
    <dgm:cxn modelId="{78CADB95-0BB9-4611-9E2A-DAFCFFDCE2CE}" srcId="{050C6801-94A3-40AA-A335-67A0DA097ADC}" destId="{E24698FD-110C-494B-B5CF-9F9FD5A58489}" srcOrd="0" destOrd="0" parTransId="{AEB9D48D-7219-4344-96B8-96169313D514}" sibTransId="{44B79902-E1BE-488E-8D1D-835D5528DBA6}"/>
    <dgm:cxn modelId="{EC07ED17-22AE-444D-8ABE-733FE8AEE80F}" type="presParOf" srcId="{266C48AB-6FAA-49CA-82B1-BEC777BA01C8}" destId="{2731203A-D201-4925-9247-E878515A46CC}" srcOrd="0" destOrd="0" presId="urn:microsoft.com/office/officeart/2005/8/layout/vList5"/>
    <dgm:cxn modelId="{DB95DC08-305A-4D68-A279-10871F2623C7}" type="presParOf" srcId="{2731203A-D201-4925-9247-E878515A46CC}" destId="{63DAFD67-0E99-486F-AEAC-07CA9ACD36A6}" srcOrd="0" destOrd="0" presId="urn:microsoft.com/office/officeart/2005/8/layout/vList5"/>
    <dgm:cxn modelId="{FAF6095D-F0EC-4E25-8AD9-B3E89C2CA902}" type="presParOf" srcId="{2731203A-D201-4925-9247-E878515A46CC}" destId="{B91D33A6-1F9C-4C0D-8E49-56BCAC48BFFC}" srcOrd="1" destOrd="0" presId="urn:microsoft.com/office/officeart/2005/8/layout/vList5"/>
    <dgm:cxn modelId="{5A1E8450-657A-4033-A23D-A538E658FCA1}" type="presParOf" srcId="{266C48AB-6FAA-49CA-82B1-BEC777BA01C8}" destId="{36A34E29-A2CE-479A-95DC-5C0368F48548}" srcOrd="1" destOrd="0" presId="urn:microsoft.com/office/officeart/2005/8/layout/vList5"/>
    <dgm:cxn modelId="{23E69986-4C67-4F85-BE3F-F0B5C877863B}" type="presParOf" srcId="{266C48AB-6FAA-49CA-82B1-BEC777BA01C8}" destId="{1D69C268-D78A-4541-998E-EAA3AA66E3D6}" srcOrd="2" destOrd="0" presId="urn:microsoft.com/office/officeart/2005/8/layout/vList5"/>
    <dgm:cxn modelId="{F8A3B99D-6D48-4603-B108-55076F18D919}" type="presParOf" srcId="{1D69C268-D78A-4541-998E-EAA3AA66E3D6}" destId="{87484A42-367B-49A5-A009-989F5306B2AE}" srcOrd="0" destOrd="0" presId="urn:microsoft.com/office/officeart/2005/8/layout/vList5"/>
    <dgm:cxn modelId="{1524E94E-B4D6-422C-AF83-B4109ED3B348}" type="presParOf" srcId="{1D69C268-D78A-4541-998E-EAA3AA66E3D6}" destId="{B44685E2-D822-4919-8BEB-C2AE2DB3C66A}" srcOrd="1" destOrd="0" presId="urn:microsoft.com/office/officeart/2005/8/layout/vList5"/>
    <dgm:cxn modelId="{98CA4980-6C28-46BD-A73F-8B2919819D95}" type="presParOf" srcId="{266C48AB-6FAA-49CA-82B1-BEC777BA01C8}" destId="{234D5E9F-E2B7-4B8C-942B-E58DF1C2B14C}" srcOrd="3" destOrd="0" presId="urn:microsoft.com/office/officeart/2005/8/layout/vList5"/>
    <dgm:cxn modelId="{510D0FD9-F650-415E-8E94-97E20A8C0B29}" type="presParOf" srcId="{266C48AB-6FAA-49CA-82B1-BEC777BA01C8}" destId="{0C27D6C4-EB4B-4006-9485-60F3F0EA38C4}" srcOrd="4" destOrd="0" presId="urn:microsoft.com/office/officeart/2005/8/layout/vList5"/>
    <dgm:cxn modelId="{6A61AD3A-3961-4A85-9144-3042F0DD3F8D}" type="presParOf" srcId="{0C27D6C4-EB4B-4006-9485-60F3F0EA38C4}" destId="{75D9A544-AE6B-45B0-8004-E146059F6E22}" srcOrd="0" destOrd="0" presId="urn:microsoft.com/office/officeart/2005/8/layout/vList5"/>
    <dgm:cxn modelId="{836C261D-6C5F-402D-91C7-AB0B16487755}" type="presParOf" srcId="{0C27D6C4-EB4B-4006-9485-60F3F0EA38C4}" destId="{94D8A771-9EC4-45D2-9F66-694C2D7E0A62}"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88425F-1A6D-4CB3-8CFF-313170F3FBE9}" type="doc">
      <dgm:prSet loTypeId="urn:microsoft.com/office/officeart/2005/8/layout/radial6" loCatId="cycle" qsTypeId="urn:microsoft.com/office/officeart/2005/8/quickstyle/simple1" qsCatId="simple" csTypeId="urn:microsoft.com/office/officeart/2005/8/colors/colorful5" csCatId="colorful" phldr="1"/>
      <dgm:spPr/>
      <dgm:t>
        <a:bodyPr/>
        <a:lstStyle/>
        <a:p>
          <a:endParaRPr lang="en-US"/>
        </a:p>
      </dgm:t>
    </dgm:pt>
    <dgm:pt modelId="{8928B02A-AB7E-4ED3-90D8-7EB6E637BB78}">
      <dgm:prSet phldrT="[Text]" custT="1"/>
      <dgm:spPr/>
      <dgm:t>
        <a:bodyPr/>
        <a:lstStyle/>
        <a:p>
          <a:r>
            <a:rPr lang="ar-EG" sz="1800" b="1" dirty="0" smtClean="0">
              <a:solidFill>
                <a:schemeClr val="tx1"/>
              </a:solidFill>
              <a:effectLst>
                <a:outerShdw blurRad="38100" dist="38100" dir="2700000" algn="tl">
                  <a:srgbClr val="000000">
                    <a:alpha val="43137"/>
                  </a:srgbClr>
                </a:outerShdw>
              </a:effectLst>
            </a:rPr>
            <a:t>1ـ القيم والفروض التي تحدد ما هو هام داخل المنظمة</a:t>
          </a:r>
          <a:endParaRPr lang="en-US" sz="1800" b="1" dirty="0">
            <a:solidFill>
              <a:schemeClr val="tx1"/>
            </a:solidFill>
            <a:effectLst>
              <a:outerShdw blurRad="38100" dist="38100" dir="2700000" algn="tl">
                <a:srgbClr val="000000">
                  <a:alpha val="43137"/>
                </a:srgbClr>
              </a:outerShdw>
            </a:effectLst>
          </a:endParaRPr>
        </a:p>
      </dgm:t>
    </dgm:pt>
    <dgm:pt modelId="{96D47DBA-DAB6-4C8B-BC74-032D7856B9BA}" type="parTrans" cxnId="{4A139182-AA23-4F9E-825F-557EDEB6FB71}">
      <dgm:prSet/>
      <dgm:spPr/>
      <dgm:t>
        <a:bodyPr/>
        <a:lstStyle/>
        <a:p>
          <a:endParaRPr lang="en-US"/>
        </a:p>
      </dgm:t>
    </dgm:pt>
    <dgm:pt modelId="{3961E681-1D2A-495D-B216-89D838BD32EB}" type="sibTrans" cxnId="{4A139182-AA23-4F9E-825F-557EDEB6FB71}">
      <dgm:prSet/>
      <dgm:spPr/>
      <dgm:t>
        <a:bodyPr/>
        <a:lstStyle/>
        <a:p>
          <a:endParaRPr lang="en-US"/>
        </a:p>
      </dgm:t>
    </dgm:pt>
    <dgm:pt modelId="{D63E2CE8-E883-40E9-AB40-0393E2D1ED45}">
      <dgm:prSet custT="1"/>
      <dgm:spPr/>
      <dgm:t>
        <a:bodyPr/>
        <a:lstStyle/>
        <a:p>
          <a:r>
            <a:rPr lang="ar-EG" sz="1800" b="1" dirty="0" smtClean="0">
              <a:solidFill>
                <a:schemeClr val="tx1"/>
              </a:solidFill>
              <a:effectLst>
                <a:outerShdw blurRad="38100" dist="38100" dir="2700000" algn="tl">
                  <a:srgbClr val="000000">
                    <a:alpha val="43137"/>
                  </a:srgbClr>
                </a:outerShdw>
              </a:effectLst>
            </a:rPr>
            <a:t>2ـ المعتقدات بالنسبة لطريقة سير الأمور</a:t>
          </a:r>
          <a:endParaRPr lang="en-US" sz="1800" b="1" dirty="0">
            <a:solidFill>
              <a:schemeClr val="tx1"/>
            </a:solidFill>
            <a:effectLst>
              <a:outerShdw blurRad="38100" dist="38100" dir="2700000" algn="tl">
                <a:srgbClr val="000000">
                  <a:alpha val="43137"/>
                </a:srgbClr>
              </a:outerShdw>
            </a:effectLst>
          </a:endParaRPr>
        </a:p>
      </dgm:t>
    </dgm:pt>
    <dgm:pt modelId="{CC967E09-9B97-4564-B4CE-2806B60B7724}" type="parTrans" cxnId="{941ED405-BD4D-4909-9E39-67938F761029}">
      <dgm:prSet/>
      <dgm:spPr/>
      <dgm:t>
        <a:bodyPr/>
        <a:lstStyle/>
        <a:p>
          <a:endParaRPr lang="en-US"/>
        </a:p>
      </dgm:t>
    </dgm:pt>
    <dgm:pt modelId="{5EEBE346-1C99-4743-BB9C-87A3A8056310}" type="sibTrans" cxnId="{941ED405-BD4D-4909-9E39-67938F761029}">
      <dgm:prSet/>
      <dgm:spPr/>
      <dgm:t>
        <a:bodyPr/>
        <a:lstStyle/>
        <a:p>
          <a:endParaRPr lang="en-US"/>
        </a:p>
      </dgm:t>
    </dgm:pt>
    <dgm:pt modelId="{8DDEC56D-1F76-47B8-9713-7FE4B75F86EA}">
      <dgm:prSet custT="1"/>
      <dgm:spPr/>
      <dgm:t>
        <a:bodyPr/>
        <a:lstStyle/>
        <a:p>
          <a:r>
            <a:rPr lang="ar-EG" sz="1800" b="1" dirty="0" smtClean="0">
              <a:solidFill>
                <a:schemeClr val="tx1"/>
              </a:solidFill>
              <a:effectLst>
                <a:outerShdw blurRad="38100" dist="38100" dir="2700000" algn="tl">
                  <a:srgbClr val="000000">
                    <a:alpha val="43137"/>
                  </a:srgbClr>
                </a:outerShdw>
              </a:effectLst>
            </a:rPr>
            <a:t>3ـ القواعد والمعايير السلوكية ومجموعة من الاتجاهات التي يسهل فهم معانيها أكثر من القيم </a:t>
          </a:r>
          <a:endParaRPr lang="en-US" sz="1800" b="1" dirty="0">
            <a:solidFill>
              <a:schemeClr val="tx1"/>
            </a:solidFill>
            <a:effectLst>
              <a:outerShdw blurRad="38100" dist="38100" dir="2700000" algn="tl">
                <a:srgbClr val="000000">
                  <a:alpha val="43137"/>
                </a:srgbClr>
              </a:outerShdw>
            </a:effectLst>
          </a:endParaRPr>
        </a:p>
      </dgm:t>
    </dgm:pt>
    <dgm:pt modelId="{8A81F5E0-413E-4357-AC4D-855A47FF4CAF}" type="parTrans" cxnId="{F37DC677-2BAC-4106-BDBF-4637BDE17754}">
      <dgm:prSet/>
      <dgm:spPr/>
      <dgm:t>
        <a:bodyPr/>
        <a:lstStyle/>
        <a:p>
          <a:endParaRPr lang="en-US"/>
        </a:p>
      </dgm:t>
    </dgm:pt>
    <dgm:pt modelId="{89BAA175-0546-4A47-8EAD-F75266D303F9}" type="sibTrans" cxnId="{F37DC677-2BAC-4106-BDBF-4637BDE17754}">
      <dgm:prSet/>
      <dgm:spPr/>
      <dgm:t>
        <a:bodyPr/>
        <a:lstStyle/>
        <a:p>
          <a:endParaRPr lang="en-US"/>
        </a:p>
      </dgm:t>
    </dgm:pt>
    <dgm:pt modelId="{A79E2350-9F0B-4997-AD0D-95C37F3EB834}">
      <dgm:prSet phldrT="[Text]" custT="1"/>
      <dgm:spPr/>
      <dgm:t>
        <a:bodyPr/>
        <a:lstStyle/>
        <a:p>
          <a:r>
            <a:rPr lang="ar-EG" sz="3200" b="1" dirty="0" smtClean="0">
              <a:effectLst>
                <a:outerShdw blurRad="38100" dist="38100" dir="2700000" algn="tl">
                  <a:srgbClr val="000000">
                    <a:alpha val="43137"/>
                  </a:srgbClr>
                </a:outerShdw>
              </a:effectLst>
            </a:rPr>
            <a:t>مكونات الثقافة التنظيمية</a:t>
          </a:r>
          <a:endParaRPr lang="en-US" sz="3200" b="1" dirty="0">
            <a:effectLst>
              <a:outerShdw blurRad="38100" dist="38100" dir="2700000" algn="tl">
                <a:srgbClr val="000000">
                  <a:alpha val="43137"/>
                </a:srgbClr>
              </a:outerShdw>
            </a:effectLst>
          </a:endParaRPr>
        </a:p>
      </dgm:t>
    </dgm:pt>
    <dgm:pt modelId="{2DFD69D4-A04F-4BB6-9205-568BDDEE94A7}" type="sibTrans" cxnId="{8B303C7C-6911-49E4-984C-680A50578152}">
      <dgm:prSet/>
      <dgm:spPr/>
      <dgm:t>
        <a:bodyPr/>
        <a:lstStyle/>
        <a:p>
          <a:endParaRPr lang="en-US"/>
        </a:p>
      </dgm:t>
    </dgm:pt>
    <dgm:pt modelId="{7E909E94-C4F6-4B29-B907-03F771F4EB11}" type="parTrans" cxnId="{8B303C7C-6911-49E4-984C-680A50578152}">
      <dgm:prSet/>
      <dgm:spPr/>
      <dgm:t>
        <a:bodyPr/>
        <a:lstStyle/>
        <a:p>
          <a:endParaRPr lang="en-US"/>
        </a:p>
      </dgm:t>
    </dgm:pt>
    <dgm:pt modelId="{98D95DD5-B87D-422D-86F4-3172270F2C06}" type="pres">
      <dgm:prSet presAssocID="{5688425F-1A6D-4CB3-8CFF-313170F3FBE9}" presName="Name0" presStyleCnt="0">
        <dgm:presLayoutVars>
          <dgm:chMax val="1"/>
          <dgm:dir/>
          <dgm:animLvl val="ctr"/>
          <dgm:resizeHandles val="exact"/>
        </dgm:presLayoutVars>
      </dgm:prSet>
      <dgm:spPr/>
      <dgm:t>
        <a:bodyPr/>
        <a:lstStyle/>
        <a:p>
          <a:endParaRPr lang="en-GB"/>
        </a:p>
      </dgm:t>
    </dgm:pt>
    <dgm:pt modelId="{A4AF16A0-4B5E-4B2F-90A4-55CE43233B34}" type="pres">
      <dgm:prSet presAssocID="{A79E2350-9F0B-4997-AD0D-95C37F3EB834}" presName="centerShape" presStyleLbl="node0" presStyleIdx="0" presStyleCnt="1" custLinFactNeighborY="-3100"/>
      <dgm:spPr/>
      <dgm:t>
        <a:bodyPr/>
        <a:lstStyle/>
        <a:p>
          <a:endParaRPr lang="en-US"/>
        </a:p>
      </dgm:t>
    </dgm:pt>
    <dgm:pt modelId="{97A8AD2A-58FA-46ED-AFB6-F2B839560676}" type="pres">
      <dgm:prSet presAssocID="{8928B02A-AB7E-4ED3-90D8-7EB6E637BB78}" presName="node" presStyleLbl="node1" presStyleIdx="0" presStyleCnt="3" custScaleX="149721" custScaleY="133749" custRadScaleRad="93894">
        <dgm:presLayoutVars>
          <dgm:bulletEnabled val="1"/>
        </dgm:presLayoutVars>
      </dgm:prSet>
      <dgm:spPr/>
      <dgm:t>
        <a:bodyPr/>
        <a:lstStyle/>
        <a:p>
          <a:endParaRPr lang="en-US"/>
        </a:p>
      </dgm:t>
    </dgm:pt>
    <dgm:pt modelId="{FAF65B31-3945-409C-9610-E9881D4D439A}" type="pres">
      <dgm:prSet presAssocID="{8928B02A-AB7E-4ED3-90D8-7EB6E637BB78}" presName="dummy" presStyleCnt="0"/>
      <dgm:spPr/>
      <dgm:t>
        <a:bodyPr/>
        <a:lstStyle/>
        <a:p>
          <a:endParaRPr lang="en-GB"/>
        </a:p>
      </dgm:t>
    </dgm:pt>
    <dgm:pt modelId="{18475FFE-A709-4C61-95B9-68CFEBECAE11}" type="pres">
      <dgm:prSet presAssocID="{3961E681-1D2A-495D-B216-89D838BD32EB}" presName="sibTrans" presStyleLbl="sibTrans2D1" presStyleIdx="0" presStyleCnt="3"/>
      <dgm:spPr/>
      <dgm:t>
        <a:bodyPr/>
        <a:lstStyle/>
        <a:p>
          <a:endParaRPr lang="en-GB"/>
        </a:p>
      </dgm:t>
    </dgm:pt>
    <dgm:pt modelId="{A0161385-C0BA-4B7A-A2D7-5AC6971E926B}" type="pres">
      <dgm:prSet presAssocID="{D63E2CE8-E883-40E9-AB40-0393E2D1ED45}" presName="node" presStyleLbl="node1" presStyleIdx="1" presStyleCnt="3" custScaleX="152015" custScaleY="108914" custRadScaleRad="129557" custRadScaleInc="-139602">
        <dgm:presLayoutVars>
          <dgm:bulletEnabled val="1"/>
        </dgm:presLayoutVars>
      </dgm:prSet>
      <dgm:spPr/>
      <dgm:t>
        <a:bodyPr/>
        <a:lstStyle/>
        <a:p>
          <a:endParaRPr lang="en-GB"/>
        </a:p>
      </dgm:t>
    </dgm:pt>
    <dgm:pt modelId="{4692376B-EF5D-4228-BF1A-E7AC3E90310E}" type="pres">
      <dgm:prSet presAssocID="{D63E2CE8-E883-40E9-AB40-0393E2D1ED45}" presName="dummy" presStyleCnt="0"/>
      <dgm:spPr/>
      <dgm:t>
        <a:bodyPr/>
        <a:lstStyle/>
        <a:p>
          <a:endParaRPr lang="en-GB"/>
        </a:p>
      </dgm:t>
    </dgm:pt>
    <dgm:pt modelId="{6DF7DB8E-CBBA-45ED-9085-5B09BAF55303}" type="pres">
      <dgm:prSet presAssocID="{5EEBE346-1C99-4743-BB9C-87A3A8056310}" presName="sibTrans" presStyleLbl="sibTrans2D1" presStyleIdx="1" presStyleCnt="3"/>
      <dgm:spPr/>
      <dgm:t>
        <a:bodyPr/>
        <a:lstStyle/>
        <a:p>
          <a:endParaRPr lang="en-GB"/>
        </a:p>
      </dgm:t>
    </dgm:pt>
    <dgm:pt modelId="{8F35E700-F142-40FA-ACC3-7CF720DF791E}" type="pres">
      <dgm:prSet presAssocID="{8DDEC56D-1F76-47B8-9713-7FE4B75F86EA}" presName="node" presStyleLbl="node1" presStyleIdx="2" presStyleCnt="3" custScaleX="157379" custScaleY="144011" custRadScaleRad="124685" custRadScaleInc="145737">
        <dgm:presLayoutVars>
          <dgm:bulletEnabled val="1"/>
        </dgm:presLayoutVars>
      </dgm:prSet>
      <dgm:spPr/>
      <dgm:t>
        <a:bodyPr/>
        <a:lstStyle/>
        <a:p>
          <a:endParaRPr lang="en-GB"/>
        </a:p>
      </dgm:t>
    </dgm:pt>
    <dgm:pt modelId="{56E92170-3774-4725-B37E-47545D3ECB24}" type="pres">
      <dgm:prSet presAssocID="{8DDEC56D-1F76-47B8-9713-7FE4B75F86EA}" presName="dummy" presStyleCnt="0"/>
      <dgm:spPr/>
      <dgm:t>
        <a:bodyPr/>
        <a:lstStyle/>
        <a:p>
          <a:endParaRPr lang="en-GB"/>
        </a:p>
      </dgm:t>
    </dgm:pt>
    <dgm:pt modelId="{077D6C53-512F-4E94-8C8D-66A8351D0719}" type="pres">
      <dgm:prSet presAssocID="{89BAA175-0546-4A47-8EAD-F75266D303F9}" presName="sibTrans" presStyleLbl="sibTrans2D1" presStyleIdx="2" presStyleCnt="3"/>
      <dgm:spPr/>
      <dgm:t>
        <a:bodyPr/>
        <a:lstStyle/>
        <a:p>
          <a:endParaRPr lang="en-GB"/>
        </a:p>
      </dgm:t>
    </dgm:pt>
  </dgm:ptLst>
  <dgm:cxnLst>
    <dgm:cxn modelId="{3690F42C-4D83-4E4F-A3D9-4E952C2DFAC9}" type="presOf" srcId="{89BAA175-0546-4A47-8EAD-F75266D303F9}" destId="{077D6C53-512F-4E94-8C8D-66A8351D0719}" srcOrd="0" destOrd="0" presId="urn:microsoft.com/office/officeart/2005/8/layout/radial6"/>
    <dgm:cxn modelId="{903C1009-B095-4B58-B894-7E52B9DBAAF3}" type="presOf" srcId="{8928B02A-AB7E-4ED3-90D8-7EB6E637BB78}" destId="{97A8AD2A-58FA-46ED-AFB6-F2B839560676}" srcOrd="0" destOrd="0" presId="urn:microsoft.com/office/officeart/2005/8/layout/radial6"/>
    <dgm:cxn modelId="{4A139182-AA23-4F9E-825F-557EDEB6FB71}" srcId="{A79E2350-9F0B-4997-AD0D-95C37F3EB834}" destId="{8928B02A-AB7E-4ED3-90D8-7EB6E637BB78}" srcOrd="0" destOrd="0" parTransId="{96D47DBA-DAB6-4C8B-BC74-032D7856B9BA}" sibTransId="{3961E681-1D2A-495D-B216-89D838BD32EB}"/>
    <dgm:cxn modelId="{0FE91715-F1D6-4302-AD90-0AD592EAD51B}" type="presOf" srcId="{A79E2350-9F0B-4997-AD0D-95C37F3EB834}" destId="{A4AF16A0-4B5E-4B2F-90A4-55CE43233B34}" srcOrd="0" destOrd="0" presId="urn:microsoft.com/office/officeart/2005/8/layout/radial6"/>
    <dgm:cxn modelId="{941ED405-BD4D-4909-9E39-67938F761029}" srcId="{A79E2350-9F0B-4997-AD0D-95C37F3EB834}" destId="{D63E2CE8-E883-40E9-AB40-0393E2D1ED45}" srcOrd="1" destOrd="0" parTransId="{CC967E09-9B97-4564-B4CE-2806B60B7724}" sibTransId="{5EEBE346-1C99-4743-BB9C-87A3A8056310}"/>
    <dgm:cxn modelId="{5823FE16-0B2B-499F-9EC6-0168E010EF05}" type="presOf" srcId="{D63E2CE8-E883-40E9-AB40-0393E2D1ED45}" destId="{A0161385-C0BA-4B7A-A2D7-5AC6971E926B}" srcOrd="0" destOrd="0" presId="urn:microsoft.com/office/officeart/2005/8/layout/radial6"/>
    <dgm:cxn modelId="{F6235B11-FA18-4B77-A301-33D972F0CA6B}" type="presOf" srcId="{8DDEC56D-1F76-47B8-9713-7FE4B75F86EA}" destId="{8F35E700-F142-40FA-ACC3-7CF720DF791E}" srcOrd="0" destOrd="0" presId="urn:microsoft.com/office/officeart/2005/8/layout/radial6"/>
    <dgm:cxn modelId="{01C16A4F-821A-4538-914F-C1FD0C54F26B}" type="presOf" srcId="{5688425F-1A6D-4CB3-8CFF-313170F3FBE9}" destId="{98D95DD5-B87D-422D-86F4-3172270F2C06}" srcOrd="0" destOrd="0" presId="urn:microsoft.com/office/officeart/2005/8/layout/radial6"/>
    <dgm:cxn modelId="{8B303C7C-6911-49E4-984C-680A50578152}" srcId="{5688425F-1A6D-4CB3-8CFF-313170F3FBE9}" destId="{A79E2350-9F0B-4997-AD0D-95C37F3EB834}" srcOrd="0" destOrd="0" parTransId="{7E909E94-C4F6-4B29-B907-03F771F4EB11}" sibTransId="{2DFD69D4-A04F-4BB6-9205-568BDDEE94A7}"/>
    <dgm:cxn modelId="{C076D0B4-E82C-453C-A0D9-7C3FCBE0F032}" type="presOf" srcId="{5EEBE346-1C99-4743-BB9C-87A3A8056310}" destId="{6DF7DB8E-CBBA-45ED-9085-5B09BAF55303}" srcOrd="0" destOrd="0" presId="urn:microsoft.com/office/officeart/2005/8/layout/radial6"/>
    <dgm:cxn modelId="{1E92DE86-4646-4EB7-9107-226BF044717E}" type="presOf" srcId="{3961E681-1D2A-495D-B216-89D838BD32EB}" destId="{18475FFE-A709-4C61-95B9-68CFEBECAE11}" srcOrd="0" destOrd="0" presId="urn:microsoft.com/office/officeart/2005/8/layout/radial6"/>
    <dgm:cxn modelId="{F37DC677-2BAC-4106-BDBF-4637BDE17754}" srcId="{A79E2350-9F0B-4997-AD0D-95C37F3EB834}" destId="{8DDEC56D-1F76-47B8-9713-7FE4B75F86EA}" srcOrd="2" destOrd="0" parTransId="{8A81F5E0-413E-4357-AC4D-855A47FF4CAF}" sibTransId="{89BAA175-0546-4A47-8EAD-F75266D303F9}"/>
    <dgm:cxn modelId="{7F9388E4-1BB2-426C-9C37-5BFA83C516DD}" type="presParOf" srcId="{98D95DD5-B87D-422D-86F4-3172270F2C06}" destId="{A4AF16A0-4B5E-4B2F-90A4-55CE43233B34}" srcOrd="0" destOrd="0" presId="urn:microsoft.com/office/officeart/2005/8/layout/radial6"/>
    <dgm:cxn modelId="{E1B2163B-FF6B-4801-BF1D-0A5B843380F2}" type="presParOf" srcId="{98D95DD5-B87D-422D-86F4-3172270F2C06}" destId="{97A8AD2A-58FA-46ED-AFB6-F2B839560676}" srcOrd="1" destOrd="0" presId="urn:microsoft.com/office/officeart/2005/8/layout/radial6"/>
    <dgm:cxn modelId="{7BFD2EFF-C5E1-4621-BF16-BC2DCC26F7A0}" type="presParOf" srcId="{98D95DD5-B87D-422D-86F4-3172270F2C06}" destId="{FAF65B31-3945-409C-9610-E9881D4D439A}" srcOrd="2" destOrd="0" presId="urn:microsoft.com/office/officeart/2005/8/layout/radial6"/>
    <dgm:cxn modelId="{B2735652-A240-4472-8E06-0BB9C4221FA9}" type="presParOf" srcId="{98D95DD5-B87D-422D-86F4-3172270F2C06}" destId="{18475FFE-A709-4C61-95B9-68CFEBECAE11}" srcOrd="3" destOrd="0" presId="urn:microsoft.com/office/officeart/2005/8/layout/radial6"/>
    <dgm:cxn modelId="{BA9286BB-E88B-49E1-9655-7E9B4B46144F}" type="presParOf" srcId="{98D95DD5-B87D-422D-86F4-3172270F2C06}" destId="{A0161385-C0BA-4B7A-A2D7-5AC6971E926B}" srcOrd="4" destOrd="0" presId="urn:microsoft.com/office/officeart/2005/8/layout/radial6"/>
    <dgm:cxn modelId="{25303E4C-F27B-4D7A-9F7C-7DAAC3416464}" type="presParOf" srcId="{98D95DD5-B87D-422D-86F4-3172270F2C06}" destId="{4692376B-EF5D-4228-BF1A-E7AC3E90310E}" srcOrd="5" destOrd="0" presId="urn:microsoft.com/office/officeart/2005/8/layout/radial6"/>
    <dgm:cxn modelId="{550E313B-C56F-4CEC-857B-AB0A70618867}" type="presParOf" srcId="{98D95DD5-B87D-422D-86F4-3172270F2C06}" destId="{6DF7DB8E-CBBA-45ED-9085-5B09BAF55303}" srcOrd="6" destOrd="0" presId="urn:microsoft.com/office/officeart/2005/8/layout/radial6"/>
    <dgm:cxn modelId="{977778B9-F69D-4E9B-B6BA-C8259CC09ADD}" type="presParOf" srcId="{98D95DD5-B87D-422D-86F4-3172270F2C06}" destId="{8F35E700-F142-40FA-ACC3-7CF720DF791E}" srcOrd="7" destOrd="0" presId="urn:microsoft.com/office/officeart/2005/8/layout/radial6"/>
    <dgm:cxn modelId="{4DC3B0D6-402A-4B20-A726-354A91833AAD}" type="presParOf" srcId="{98D95DD5-B87D-422D-86F4-3172270F2C06}" destId="{56E92170-3774-4725-B37E-47545D3ECB24}" srcOrd="8" destOrd="0" presId="urn:microsoft.com/office/officeart/2005/8/layout/radial6"/>
    <dgm:cxn modelId="{4924AC9F-77DF-48A0-A978-1BAAED948819}" type="presParOf" srcId="{98D95DD5-B87D-422D-86F4-3172270F2C06}" destId="{077D6C53-512F-4E94-8C8D-66A8351D0719}" srcOrd="9"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B79F5C-D5AA-4F2F-A4DC-2FEFF106EB23}" type="doc">
      <dgm:prSet loTypeId="urn:microsoft.com/office/officeart/2005/8/layout/radial1" loCatId="cycle" qsTypeId="urn:microsoft.com/office/officeart/2005/8/quickstyle/simple1" qsCatId="simple" csTypeId="urn:microsoft.com/office/officeart/2005/8/colors/colorful1" csCatId="colorful" phldr="1"/>
      <dgm:spPr/>
      <dgm:t>
        <a:bodyPr/>
        <a:lstStyle/>
        <a:p>
          <a:endParaRPr lang="en-US"/>
        </a:p>
      </dgm:t>
    </dgm:pt>
    <dgm:pt modelId="{F1120851-24EB-45A0-A46E-F3C3E0B5EE02}">
      <dgm:prSet phldrT="[Text]"/>
      <dgm:spPr/>
      <dgm:t>
        <a:bodyPr/>
        <a:lstStyle/>
        <a:p>
          <a:r>
            <a:rPr lang="ar-EG" b="1" dirty="0" smtClean="0"/>
            <a:t>خصائص الثقافة التنظيمية </a:t>
          </a:r>
          <a:endParaRPr lang="en-US" b="1" dirty="0"/>
        </a:p>
      </dgm:t>
    </dgm:pt>
    <dgm:pt modelId="{5A7307EB-BE47-40ED-9BD4-3C7534D97E92}" type="parTrans" cxnId="{68EE32D1-1CA3-407F-B925-ADDBBCA72F96}">
      <dgm:prSet/>
      <dgm:spPr/>
      <dgm:t>
        <a:bodyPr/>
        <a:lstStyle/>
        <a:p>
          <a:endParaRPr lang="en-US"/>
        </a:p>
      </dgm:t>
    </dgm:pt>
    <dgm:pt modelId="{FEE027C0-FE31-4E4E-8B96-A835F8FF9323}" type="sibTrans" cxnId="{68EE32D1-1CA3-407F-B925-ADDBBCA72F96}">
      <dgm:prSet/>
      <dgm:spPr/>
      <dgm:t>
        <a:bodyPr/>
        <a:lstStyle/>
        <a:p>
          <a:endParaRPr lang="en-US"/>
        </a:p>
      </dgm:t>
    </dgm:pt>
    <dgm:pt modelId="{E8A714CD-82E9-4234-A0FC-B0AC4BDB6894}">
      <dgm:prSet phldrT="[Text]"/>
      <dgm:spPr/>
      <dgm:t>
        <a:bodyPr/>
        <a:lstStyle/>
        <a:p>
          <a:r>
            <a:rPr lang="ar-EG" b="1" dirty="0" smtClean="0"/>
            <a:t>الثقافة نظام مركب </a:t>
          </a:r>
        </a:p>
      </dgm:t>
    </dgm:pt>
    <dgm:pt modelId="{DC45F452-891E-498A-8C57-04C53917B672}" type="parTrans" cxnId="{040DC8CE-0C59-4F42-9DAC-B99A659E4315}">
      <dgm:prSet/>
      <dgm:spPr/>
      <dgm:t>
        <a:bodyPr/>
        <a:lstStyle/>
        <a:p>
          <a:endParaRPr lang="en-US" dirty="0"/>
        </a:p>
      </dgm:t>
    </dgm:pt>
    <dgm:pt modelId="{19CA55B3-13C5-4432-92D3-93E0D5252B38}" type="sibTrans" cxnId="{040DC8CE-0C59-4F42-9DAC-B99A659E4315}">
      <dgm:prSet/>
      <dgm:spPr/>
      <dgm:t>
        <a:bodyPr/>
        <a:lstStyle/>
        <a:p>
          <a:endParaRPr lang="en-US"/>
        </a:p>
      </dgm:t>
    </dgm:pt>
    <dgm:pt modelId="{94115067-B551-4F96-94C5-CD209B3C3E55}">
      <dgm:prSet phldrT="[Text]"/>
      <dgm:spPr/>
      <dgm:t>
        <a:bodyPr/>
        <a:lstStyle/>
        <a:p>
          <a:r>
            <a:rPr lang="ar-EG" b="1" dirty="0" smtClean="0"/>
            <a:t>الثقافة عملية تراكمية </a:t>
          </a:r>
          <a:endParaRPr lang="en-US" b="1" dirty="0"/>
        </a:p>
      </dgm:t>
    </dgm:pt>
    <dgm:pt modelId="{77B86204-6053-40AD-A79C-6BCE6D3FF775}" type="parTrans" cxnId="{DA82DEAC-7AC1-4DF8-B468-A2EC9A90D856}">
      <dgm:prSet/>
      <dgm:spPr/>
      <dgm:t>
        <a:bodyPr/>
        <a:lstStyle/>
        <a:p>
          <a:endParaRPr lang="en-US" dirty="0"/>
        </a:p>
      </dgm:t>
    </dgm:pt>
    <dgm:pt modelId="{64D39E6A-49F3-4390-91AF-4A4195DAFA77}" type="sibTrans" cxnId="{DA82DEAC-7AC1-4DF8-B468-A2EC9A90D856}">
      <dgm:prSet/>
      <dgm:spPr/>
      <dgm:t>
        <a:bodyPr/>
        <a:lstStyle/>
        <a:p>
          <a:endParaRPr lang="en-US"/>
        </a:p>
      </dgm:t>
    </dgm:pt>
    <dgm:pt modelId="{49A0A295-4324-4F31-8F35-11B4C400F28B}">
      <dgm:prSet/>
      <dgm:spPr/>
      <dgm:t>
        <a:bodyPr/>
        <a:lstStyle/>
        <a:p>
          <a:r>
            <a:rPr lang="ar-EG" b="1" dirty="0" smtClean="0"/>
            <a:t>الثقافة عملية إنسانية اجتماعية </a:t>
          </a:r>
          <a:endParaRPr lang="en-US" b="1" dirty="0"/>
        </a:p>
      </dgm:t>
    </dgm:pt>
    <dgm:pt modelId="{219F55BD-3EE7-462D-8E0C-F007DBD7BA9E}" type="parTrans" cxnId="{5F6E4789-E7B0-4C6C-88C2-4F2699389717}">
      <dgm:prSet/>
      <dgm:spPr/>
      <dgm:t>
        <a:bodyPr/>
        <a:lstStyle/>
        <a:p>
          <a:endParaRPr lang="en-US" dirty="0"/>
        </a:p>
      </dgm:t>
    </dgm:pt>
    <dgm:pt modelId="{B9E72B18-10BD-4BC0-9DC9-33CEA5513496}" type="sibTrans" cxnId="{5F6E4789-E7B0-4C6C-88C2-4F2699389717}">
      <dgm:prSet/>
      <dgm:spPr/>
      <dgm:t>
        <a:bodyPr/>
        <a:lstStyle/>
        <a:p>
          <a:endParaRPr lang="en-US"/>
        </a:p>
      </dgm:t>
    </dgm:pt>
    <dgm:pt modelId="{8BD6E251-0F73-4076-A54A-F816AF833094}">
      <dgm:prSet/>
      <dgm:spPr/>
      <dgm:t>
        <a:bodyPr/>
        <a:lstStyle/>
        <a:p>
          <a:r>
            <a:rPr lang="ar-EG" b="1" dirty="0" smtClean="0"/>
            <a:t>الثقافة نظام متغير ومتطور </a:t>
          </a:r>
          <a:endParaRPr lang="en-US" b="1" dirty="0"/>
        </a:p>
      </dgm:t>
    </dgm:pt>
    <dgm:pt modelId="{3ED2D94A-1D8A-4DA9-9632-378CEEACA64B}" type="parTrans" cxnId="{5DDC1A2F-B2AB-45F8-9BA8-968202119420}">
      <dgm:prSet/>
      <dgm:spPr/>
      <dgm:t>
        <a:bodyPr/>
        <a:lstStyle/>
        <a:p>
          <a:endParaRPr lang="en-US" dirty="0"/>
        </a:p>
      </dgm:t>
    </dgm:pt>
    <dgm:pt modelId="{EACC4122-E598-4BEC-A67D-A30A96170768}" type="sibTrans" cxnId="{5DDC1A2F-B2AB-45F8-9BA8-968202119420}">
      <dgm:prSet/>
      <dgm:spPr/>
      <dgm:t>
        <a:bodyPr/>
        <a:lstStyle/>
        <a:p>
          <a:endParaRPr lang="en-US"/>
        </a:p>
      </dgm:t>
    </dgm:pt>
    <dgm:pt modelId="{2021D057-7E24-4F53-9B8D-D5078E936E98}">
      <dgm:prSet/>
      <dgm:spPr/>
      <dgm:t>
        <a:bodyPr/>
        <a:lstStyle/>
        <a:p>
          <a:r>
            <a:rPr lang="ar-EG" b="1" dirty="0" smtClean="0"/>
            <a:t>الثقافة نظام متكامل </a:t>
          </a:r>
          <a:endParaRPr lang="en-US" b="1" dirty="0"/>
        </a:p>
      </dgm:t>
    </dgm:pt>
    <dgm:pt modelId="{1B861D34-1BE6-4290-91BC-B02648F192FA}" type="sibTrans" cxnId="{16A3D781-C561-44BC-A044-3F34B3DBA4FD}">
      <dgm:prSet/>
      <dgm:spPr/>
      <dgm:t>
        <a:bodyPr/>
        <a:lstStyle/>
        <a:p>
          <a:endParaRPr lang="en-US"/>
        </a:p>
      </dgm:t>
    </dgm:pt>
    <dgm:pt modelId="{BF9BBC76-FB0E-4457-9400-73B9D9B14DAD}" type="parTrans" cxnId="{16A3D781-C561-44BC-A044-3F34B3DBA4FD}">
      <dgm:prSet/>
      <dgm:spPr/>
      <dgm:t>
        <a:bodyPr/>
        <a:lstStyle/>
        <a:p>
          <a:endParaRPr lang="en-US" dirty="0"/>
        </a:p>
      </dgm:t>
    </dgm:pt>
    <dgm:pt modelId="{9A6E30A2-6F14-43EF-9570-FB6167644DF7}">
      <dgm:prSet phldrT="[Text]"/>
      <dgm:spPr/>
      <dgm:t>
        <a:bodyPr/>
        <a:lstStyle/>
        <a:p>
          <a:r>
            <a:rPr lang="ar-EG" b="1" dirty="0" smtClean="0"/>
            <a:t>الثقافة لها خاصية التكيف </a:t>
          </a:r>
          <a:endParaRPr lang="en-US" b="1" dirty="0"/>
        </a:p>
      </dgm:t>
    </dgm:pt>
    <dgm:pt modelId="{82D188E1-71C4-4370-A5C0-A05243E9876E}" type="parTrans" cxnId="{72923020-9B57-489C-9455-0D601E8996A8}">
      <dgm:prSet/>
      <dgm:spPr/>
      <dgm:t>
        <a:bodyPr/>
        <a:lstStyle/>
        <a:p>
          <a:endParaRPr lang="en-US" dirty="0"/>
        </a:p>
      </dgm:t>
    </dgm:pt>
    <dgm:pt modelId="{A613DFB4-7A72-417D-AE7D-51AD6914BB68}" type="sibTrans" cxnId="{72923020-9B57-489C-9455-0D601E8996A8}">
      <dgm:prSet/>
      <dgm:spPr/>
      <dgm:t>
        <a:bodyPr/>
        <a:lstStyle/>
        <a:p>
          <a:endParaRPr lang="en-US"/>
        </a:p>
      </dgm:t>
    </dgm:pt>
    <dgm:pt modelId="{2FCC3958-D7C5-4D5C-8D7F-7C1AC155B963}">
      <dgm:prSet/>
      <dgm:spPr/>
    </dgm:pt>
    <dgm:pt modelId="{F612E76C-6135-48F6-BD27-B40F61BD654D}" type="parTrans" cxnId="{1DDE4E36-0D06-41C1-A43C-309065151938}">
      <dgm:prSet/>
      <dgm:spPr/>
      <dgm:t>
        <a:bodyPr/>
        <a:lstStyle/>
        <a:p>
          <a:endParaRPr lang="en-GB"/>
        </a:p>
      </dgm:t>
    </dgm:pt>
    <dgm:pt modelId="{45AABCD6-411A-4A88-8294-56ED98ABD064}" type="sibTrans" cxnId="{1DDE4E36-0D06-41C1-A43C-309065151938}">
      <dgm:prSet/>
      <dgm:spPr/>
      <dgm:t>
        <a:bodyPr/>
        <a:lstStyle/>
        <a:p>
          <a:endParaRPr lang="en-GB"/>
        </a:p>
      </dgm:t>
    </dgm:pt>
    <dgm:pt modelId="{6D7AF450-AAC6-455F-BBBE-0352E1AD2A51}" type="pres">
      <dgm:prSet presAssocID="{8AB79F5C-D5AA-4F2F-A4DC-2FEFF106EB23}" presName="cycle" presStyleCnt="0">
        <dgm:presLayoutVars>
          <dgm:chMax val="1"/>
          <dgm:dir/>
          <dgm:animLvl val="ctr"/>
          <dgm:resizeHandles val="exact"/>
        </dgm:presLayoutVars>
      </dgm:prSet>
      <dgm:spPr/>
      <dgm:t>
        <a:bodyPr/>
        <a:lstStyle/>
        <a:p>
          <a:endParaRPr lang="en-GB"/>
        </a:p>
      </dgm:t>
    </dgm:pt>
    <dgm:pt modelId="{BF8D1306-2401-48E9-B732-06FB39DBF9B9}" type="pres">
      <dgm:prSet presAssocID="{F1120851-24EB-45A0-A46E-F3C3E0B5EE02}" presName="centerShape" presStyleLbl="node0" presStyleIdx="0" presStyleCnt="1"/>
      <dgm:spPr/>
      <dgm:t>
        <a:bodyPr/>
        <a:lstStyle/>
        <a:p>
          <a:endParaRPr lang="en-US"/>
        </a:p>
      </dgm:t>
    </dgm:pt>
    <dgm:pt modelId="{57CBE939-C6A1-4EEC-BC17-26590EA041C6}" type="pres">
      <dgm:prSet presAssocID="{DC45F452-891E-498A-8C57-04C53917B672}" presName="Name9" presStyleLbl="parChTrans1D2" presStyleIdx="0" presStyleCnt="6"/>
      <dgm:spPr/>
      <dgm:t>
        <a:bodyPr/>
        <a:lstStyle/>
        <a:p>
          <a:endParaRPr lang="en-GB"/>
        </a:p>
      </dgm:t>
    </dgm:pt>
    <dgm:pt modelId="{61B339B8-E363-4996-8DD6-5FA24289D7B7}" type="pres">
      <dgm:prSet presAssocID="{DC45F452-891E-498A-8C57-04C53917B672}" presName="connTx" presStyleLbl="parChTrans1D2" presStyleIdx="0" presStyleCnt="6"/>
      <dgm:spPr/>
      <dgm:t>
        <a:bodyPr/>
        <a:lstStyle/>
        <a:p>
          <a:endParaRPr lang="en-GB"/>
        </a:p>
      </dgm:t>
    </dgm:pt>
    <dgm:pt modelId="{5C703516-1F64-4D0F-991D-009252FA9926}" type="pres">
      <dgm:prSet presAssocID="{E8A714CD-82E9-4234-A0FC-B0AC4BDB6894}" presName="node" presStyleLbl="node1" presStyleIdx="0" presStyleCnt="6">
        <dgm:presLayoutVars>
          <dgm:bulletEnabled val="1"/>
        </dgm:presLayoutVars>
      </dgm:prSet>
      <dgm:spPr/>
      <dgm:t>
        <a:bodyPr/>
        <a:lstStyle/>
        <a:p>
          <a:endParaRPr lang="en-US"/>
        </a:p>
      </dgm:t>
    </dgm:pt>
    <dgm:pt modelId="{C62F9F25-2A43-4D4A-BEED-F9BE4F85548A}" type="pres">
      <dgm:prSet presAssocID="{BF9BBC76-FB0E-4457-9400-73B9D9B14DAD}" presName="Name9" presStyleLbl="parChTrans1D2" presStyleIdx="1" presStyleCnt="6"/>
      <dgm:spPr/>
      <dgm:t>
        <a:bodyPr/>
        <a:lstStyle/>
        <a:p>
          <a:endParaRPr lang="en-GB"/>
        </a:p>
      </dgm:t>
    </dgm:pt>
    <dgm:pt modelId="{8C8A92CF-5F44-405B-BBC0-17E94F25B32F}" type="pres">
      <dgm:prSet presAssocID="{BF9BBC76-FB0E-4457-9400-73B9D9B14DAD}" presName="connTx" presStyleLbl="parChTrans1D2" presStyleIdx="1" presStyleCnt="6"/>
      <dgm:spPr/>
      <dgm:t>
        <a:bodyPr/>
        <a:lstStyle/>
        <a:p>
          <a:endParaRPr lang="en-GB"/>
        </a:p>
      </dgm:t>
    </dgm:pt>
    <dgm:pt modelId="{B96C2083-1355-44DA-8557-E4ADF8AACF1B}" type="pres">
      <dgm:prSet presAssocID="{2021D057-7E24-4F53-9B8D-D5078E936E98}" presName="node" presStyleLbl="node1" presStyleIdx="1" presStyleCnt="6">
        <dgm:presLayoutVars>
          <dgm:bulletEnabled val="1"/>
        </dgm:presLayoutVars>
      </dgm:prSet>
      <dgm:spPr/>
      <dgm:t>
        <a:bodyPr/>
        <a:lstStyle/>
        <a:p>
          <a:endParaRPr lang="en-US"/>
        </a:p>
      </dgm:t>
    </dgm:pt>
    <dgm:pt modelId="{9AB9CA5D-3616-44AE-A8B5-F5C524D265A4}" type="pres">
      <dgm:prSet presAssocID="{3ED2D94A-1D8A-4DA9-9632-378CEEACA64B}" presName="Name9" presStyleLbl="parChTrans1D2" presStyleIdx="2" presStyleCnt="6"/>
      <dgm:spPr/>
      <dgm:t>
        <a:bodyPr/>
        <a:lstStyle/>
        <a:p>
          <a:endParaRPr lang="en-GB"/>
        </a:p>
      </dgm:t>
    </dgm:pt>
    <dgm:pt modelId="{99DF8CED-90E4-4DBC-9725-E85BC3C7F4CC}" type="pres">
      <dgm:prSet presAssocID="{3ED2D94A-1D8A-4DA9-9632-378CEEACA64B}" presName="connTx" presStyleLbl="parChTrans1D2" presStyleIdx="2" presStyleCnt="6"/>
      <dgm:spPr/>
      <dgm:t>
        <a:bodyPr/>
        <a:lstStyle/>
        <a:p>
          <a:endParaRPr lang="en-GB"/>
        </a:p>
      </dgm:t>
    </dgm:pt>
    <dgm:pt modelId="{40573CC3-FD71-49FE-B4F7-7F5F29D88331}" type="pres">
      <dgm:prSet presAssocID="{8BD6E251-0F73-4076-A54A-F816AF833094}" presName="node" presStyleLbl="node1" presStyleIdx="2" presStyleCnt="6">
        <dgm:presLayoutVars>
          <dgm:bulletEnabled val="1"/>
        </dgm:presLayoutVars>
      </dgm:prSet>
      <dgm:spPr/>
      <dgm:t>
        <a:bodyPr/>
        <a:lstStyle/>
        <a:p>
          <a:endParaRPr lang="en-GB"/>
        </a:p>
      </dgm:t>
    </dgm:pt>
    <dgm:pt modelId="{F63EDF7C-7E29-4EDB-9951-E5A7FEB0CA38}" type="pres">
      <dgm:prSet presAssocID="{219F55BD-3EE7-462D-8E0C-F007DBD7BA9E}" presName="Name9" presStyleLbl="parChTrans1D2" presStyleIdx="3" presStyleCnt="6"/>
      <dgm:spPr/>
      <dgm:t>
        <a:bodyPr/>
        <a:lstStyle/>
        <a:p>
          <a:endParaRPr lang="en-GB"/>
        </a:p>
      </dgm:t>
    </dgm:pt>
    <dgm:pt modelId="{58F76730-1ABB-408C-9A54-0E457C1CCAFD}" type="pres">
      <dgm:prSet presAssocID="{219F55BD-3EE7-462D-8E0C-F007DBD7BA9E}" presName="connTx" presStyleLbl="parChTrans1D2" presStyleIdx="3" presStyleCnt="6"/>
      <dgm:spPr/>
      <dgm:t>
        <a:bodyPr/>
        <a:lstStyle/>
        <a:p>
          <a:endParaRPr lang="en-GB"/>
        </a:p>
      </dgm:t>
    </dgm:pt>
    <dgm:pt modelId="{C61F89A4-65C1-4882-955A-3C61A0ACA8ED}" type="pres">
      <dgm:prSet presAssocID="{49A0A295-4324-4F31-8F35-11B4C400F28B}" presName="node" presStyleLbl="node1" presStyleIdx="3" presStyleCnt="6">
        <dgm:presLayoutVars>
          <dgm:bulletEnabled val="1"/>
        </dgm:presLayoutVars>
      </dgm:prSet>
      <dgm:spPr/>
      <dgm:t>
        <a:bodyPr/>
        <a:lstStyle/>
        <a:p>
          <a:endParaRPr lang="en-GB"/>
        </a:p>
      </dgm:t>
    </dgm:pt>
    <dgm:pt modelId="{7CED3073-22ED-4F6E-A6FA-58E792587B7A}" type="pres">
      <dgm:prSet presAssocID="{82D188E1-71C4-4370-A5C0-A05243E9876E}" presName="Name9" presStyleLbl="parChTrans1D2" presStyleIdx="4" presStyleCnt="6"/>
      <dgm:spPr/>
      <dgm:t>
        <a:bodyPr/>
        <a:lstStyle/>
        <a:p>
          <a:endParaRPr lang="en-GB"/>
        </a:p>
      </dgm:t>
    </dgm:pt>
    <dgm:pt modelId="{8F7DE94B-68E3-49BD-B991-2F5FAED114AC}" type="pres">
      <dgm:prSet presAssocID="{82D188E1-71C4-4370-A5C0-A05243E9876E}" presName="connTx" presStyleLbl="parChTrans1D2" presStyleIdx="4" presStyleCnt="6"/>
      <dgm:spPr/>
      <dgm:t>
        <a:bodyPr/>
        <a:lstStyle/>
        <a:p>
          <a:endParaRPr lang="en-GB"/>
        </a:p>
      </dgm:t>
    </dgm:pt>
    <dgm:pt modelId="{A9C325B1-E076-401F-95B7-183AF9ECB2BC}" type="pres">
      <dgm:prSet presAssocID="{9A6E30A2-6F14-43EF-9570-FB6167644DF7}" presName="node" presStyleLbl="node1" presStyleIdx="4" presStyleCnt="6">
        <dgm:presLayoutVars>
          <dgm:bulletEnabled val="1"/>
        </dgm:presLayoutVars>
      </dgm:prSet>
      <dgm:spPr/>
      <dgm:t>
        <a:bodyPr/>
        <a:lstStyle/>
        <a:p>
          <a:endParaRPr lang="en-US"/>
        </a:p>
      </dgm:t>
    </dgm:pt>
    <dgm:pt modelId="{77A97002-86B9-45B9-91E0-B9233D53B6B2}" type="pres">
      <dgm:prSet presAssocID="{77B86204-6053-40AD-A79C-6BCE6D3FF775}" presName="Name9" presStyleLbl="parChTrans1D2" presStyleIdx="5" presStyleCnt="6"/>
      <dgm:spPr/>
      <dgm:t>
        <a:bodyPr/>
        <a:lstStyle/>
        <a:p>
          <a:endParaRPr lang="en-GB"/>
        </a:p>
      </dgm:t>
    </dgm:pt>
    <dgm:pt modelId="{C9A9D7FA-F74D-446D-8FA7-2F2FB874A635}" type="pres">
      <dgm:prSet presAssocID="{77B86204-6053-40AD-A79C-6BCE6D3FF775}" presName="connTx" presStyleLbl="parChTrans1D2" presStyleIdx="5" presStyleCnt="6"/>
      <dgm:spPr/>
      <dgm:t>
        <a:bodyPr/>
        <a:lstStyle/>
        <a:p>
          <a:endParaRPr lang="en-GB"/>
        </a:p>
      </dgm:t>
    </dgm:pt>
    <dgm:pt modelId="{74D16B72-0BAE-4817-8D9F-C23177EC386F}" type="pres">
      <dgm:prSet presAssocID="{94115067-B551-4F96-94C5-CD209B3C3E55}" presName="node" presStyleLbl="node1" presStyleIdx="5" presStyleCnt="6">
        <dgm:presLayoutVars>
          <dgm:bulletEnabled val="1"/>
        </dgm:presLayoutVars>
      </dgm:prSet>
      <dgm:spPr/>
      <dgm:t>
        <a:bodyPr/>
        <a:lstStyle/>
        <a:p>
          <a:endParaRPr lang="en-US"/>
        </a:p>
      </dgm:t>
    </dgm:pt>
  </dgm:ptLst>
  <dgm:cxnLst>
    <dgm:cxn modelId="{B6AFA9E9-E954-4449-A172-8C2C57DD27D3}" type="presOf" srcId="{94115067-B551-4F96-94C5-CD209B3C3E55}" destId="{74D16B72-0BAE-4817-8D9F-C23177EC386F}" srcOrd="0" destOrd="0" presId="urn:microsoft.com/office/officeart/2005/8/layout/radial1"/>
    <dgm:cxn modelId="{6A39DE4C-ABAF-4BC3-8671-10470706C3F0}" type="presOf" srcId="{3ED2D94A-1D8A-4DA9-9632-378CEEACA64B}" destId="{99DF8CED-90E4-4DBC-9725-E85BC3C7F4CC}" srcOrd="1" destOrd="0" presId="urn:microsoft.com/office/officeart/2005/8/layout/radial1"/>
    <dgm:cxn modelId="{01A4CBA1-5D8E-45C1-9488-339CB6097D06}" type="presOf" srcId="{8AB79F5C-D5AA-4F2F-A4DC-2FEFF106EB23}" destId="{6D7AF450-AAC6-455F-BBBE-0352E1AD2A51}" srcOrd="0" destOrd="0" presId="urn:microsoft.com/office/officeart/2005/8/layout/radial1"/>
    <dgm:cxn modelId="{5C098D23-AD6A-4F4C-97E9-A4CA8581DC2F}" type="presOf" srcId="{9A6E30A2-6F14-43EF-9570-FB6167644DF7}" destId="{A9C325B1-E076-401F-95B7-183AF9ECB2BC}" srcOrd="0" destOrd="0" presId="urn:microsoft.com/office/officeart/2005/8/layout/radial1"/>
    <dgm:cxn modelId="{3D2B6562-5B7E-4E0A-8BD5-3FD4875B8B31}" type="presOf" srcId="{219F55BD-3EE7-462D-8E0C-F007DBD7BA9E}" destId="{58F76730-1ABB-408C-9A54-0E457C1CCAFD}" srcOrd="1" destOrd="0" presId="urn:microsoft.com/office/officeart/2005/8/layout/radial1"/>
    <dgm:cxn modelId="{12A5B058-7744-4DCB-894B-1CDA071176CD}" type="presOf" srcId="{BF9BBC76-FB0E-4457-9400-73B9D9B14DAD}" destId="{8C8A92CF-5F44-405B-BBC0-17E94F25B32F}" srcOrd="1" destOrd="0" presId="urn:microsoft.com/office/officeart/2005/8/layout/radial1"/>
    <dgm:cxn modelId="{52F7CE79-998D-4E49-8581-EB5CDEB7AF75}" type="presOf" srcId="{49A0A295-4324-4F31-8F35-11B4C400F28B}" destId="{C61F89A4-65C1-4882-955A-3C61A0ACA8ED}" srcOrd="0" destOrd="0" presId="urn:microsoft.com/office/officeart/2005/8/layout/radial1"/>
    <dgm:cxn modelId="{16A3D781-C561-44BC-A044-3F34B3DBA4FD}" srcId="{F1120851-24EB-45A0-A46E-F3C3E0B5EE02}" destId="{2021D057-7E24-4F53-9B8D-D5078E936E98}" srcOrd="1" destOrd="0" parTransId="{BF9BBC76-FB0E-4457-9400-73B9D9B14DAD}" sibTransId="{1B861D34-1BE6-4290-91BC-B02648F192FA}"/>
    <dgm:cxn modelId="{B5492AD7-44B7-4076-A237-F770377CAC52}" type="presOf" srcId="{3ED2D94A-1D8A-4DA9-9632-378CEEACA64B}" destId="{9AB9CA5D-3616-44AE-A8B5-F5C524D265A4}" srcOrd="0" destOrd="0" presId="urn:microsoft.com/office/officeart/2005/8/layout/radial1"/>
    <dgm:cxn modelId="{B5B05099-B4F5-42BB-852F-5F7211EA13E7}" type="presOf" srcId="{E8A714CD-82E9-4234-A0FC-B0AC4BDB6894}" destId="{5C703516-1F64-4D0F-991D-009252FA9926}" srcOrd="0" destOrd="0" presId="urn:microsoft.com/office/officeart/2005/8/layout/radial1"/>
    <dgm:cxn modelId="{8A5A58BE-A57E-49E9-B6A2-83F7997B08BA}" type="presOf" srcId="{219F55BD-3EE7-462D-8E0C-F007DBD7BA9E}" destId="{F63EDF7C-7E29-4EDB-9951-E5A7FEB0CA38}" srcOrd="0" destOrd="0" presId="urn:microsoft.com/office/officeart/2005/8/layout/radial1"/>
    <dgm:cxn modelId="{C7AA2058-4C5D-4143-9A4F-154E6436C45B}" type="presOf" srcId="{DC45F452-891E-498A-8C57-04C53917B672}" destId="{57CBE939-C6A1-4EEC-BC17-26590EA041C6}" srcOrd="0" destOrd="0" presId="urn:microsoft.com/office/officeart/2005/8/layout/radial1"/>
    <dgm:cxn modelId="{040DC8CE-0C59-4F42-9DAC-B99A659E4315}" srcId="{F1120851-24EB-45A0-A46E-F3C3E0B5EE02}" destId="{E8A714CD-82E9-4234-A0FC-B0AC4BDB6894}" srcOrd="0" destOrd="0" parTransId="{DC45F452-891E-498A-8C57-04C53917B672}" sibTransId="{19CA55B3-13C5-4432-92D3-93E0D5252B38}"/>
    <dgm:cxn modelId="{E0CF2C34-73EB-4B22-9DD2-5D6C101E7271}" type="presOf" srcId="{82D188E1-71C4-4370-A5C0-A05243E9876E}" destId="{8F7DE94B-68E3-49BD-B991-2F5FAED114AC}" srcOrd="1" destOrd="0" presId="urn:microsoft.com/office/officeart/2005/8/layout/radial1"/>
    <dgm:cxn modelId="{89F10B44-4D8B-4D1F-9E88-D14F32056DB0}" type="presOf" srcId="{8BD6E251-0F73-4076-A54A-F816AF833094}" destId="{40573CC3-FD71-49FE-B4F7-7F5F29D88331}" srcOrd="0" destOrd="0" presId="urn:microsoft.com/office/officeart/2005/8/layout/radial1"/>
    <dgm:cxn modelId="{677EDDE7-1F35-48C3-B460-34692D4354D6}" type="presOf" srcId="{82D188E1-71C4-4370-A5C0-A05243E9876E}" destId="{7CED3073-22ED-4F6E-A6FA-58E792587B7A}" srcOrd="0" destOrd="0" presId="urn:microsoft.com/office/officeart/2005/8/layout/radial1"/>
    <dgm:cxn modelId="{F0B6796D-DB27-40EA-9C77-3697EC35FC42}" type="presOf" srcId="{F1120851-24EB-45A0-A46E-F3C3E0B5EE02}" destId="{BF8D1306-2401-48E9-B732-06FB39DBF9B9}" srcOrd="0" destOrd="0" presId="urn:microsoft.com/office/officeart/2005/8/layout/radial1"/>
    <dgm:cxn modelId="{5F6E4789-E7B0-4C6C-88C2-4F2699389717}" srcId="{F1120851-24EB-45A0-A46E-F3C3E0B5EE02}" destId="{49A0A295-4324-4F31-8F35-11B4C400F28B}" srcOrd="3" destOrd="0" parTransId="{219F55BD-3EE7-462D-8E0C-F007DBD7BA9E}" sibTransId="{B9E72B18-10BD-4BC0-9DC9-33CEA5513496}"/>
    <dgm:cxn modelId="{4B064C62-7960-466D-BBCC-C4D4964F3D4E}" type="presOf" srcId="{77B86204-6053-40AD-A79C-6BCE6D3FF775}" destId="{77A97002-86B9-45B9-91E0-B9233D53B6B2}" srcOrd="0" destOrd="0" presId="urn:microsoft.com/office/officeart/2005/8/layout/radial1"/>
    <dgm:cxn modelId="{FF237629-CD4A-422D-84D8-7201A6598AAF}" type="presOf" srcId="{DC45F452-891E-498A-8C57-04C53917B672}" destId="{61B339B8-E363-4996-8DD6-5FA24289D7B7}" srcOrd="1" destOrd="0" presId="urn:microsoft.com/office/officeart/2005/8/layout/radial1"/>
    <dgm:cxn modelId="{5DDC1A2F-B2AB-45F8-9BA8-968202119420}" srcId="{F1120851-24EB-45A0-A46E-F3C3E0B5EE02}" destId="{8BD6E251-0F73-4076-A54A-F816AF833094}" srcOrd="2" destOrd="0" parTransId="{3ED2D94A-1D8A-4DA9-9632-378CEEACA64B}" sibTransId="{EACC4122-E598-4BEC-A67D-A30A96170768}"/>
    <dgm:cxn modelId="{1DDE4E36-0D06-41C1-A43C-309065151938}" srcId="{8AB79F5C-D5AA-4F2F-A4DC-2FEFF106EB23}" destId="{2FCC3958-D7C5-4D5C-8D7F-7C1AC155B963}" srcOrd="1" destOrd="0" parTransId="{F612E76C-6135-48F6-BD27-B40F61BD654D}" sibTransId="{45AABCD6-411A-4A88-8294-56ED98ABD064}"/>
    <dgm:cxn modelId="{68EE32D1-1CA3-407F-B925-ADDBBCA72F96}" srcId="{8AB79F5C-D5AA-4F2F-A4DC-2FEFF106EB23}" destId="{F1120851-24EB-45A0-A46E-F3C3E0B5EE02}" srcOrd="0" destOrd="0" parTransId="{5A7307EB-BE47-40ED-9BD4-3C7534D97E92}" sibTransId="{FEE027C0-FE31-4E4E-8B96-A835F8FF9323}"/>
    <dgm:cxn modelId="{41DEC34F-DB17-4046-A114-741652472A80}" type="presOf" srcId="{2021D057-7E24-4F53-9B8D-D5078E936E98}" destId="{B96C2083-1355-44DA-8557-E4ADF8AACF1B}" srcOrd="0" destOrd="0" presId="urn:microsoft.com/office/officeart/2005/8/layout/radial1"/>
    <dgm:cxn modelId="{E0EEBB02-F0C7-497C-BA3C-2ED485EABAF8}" type="presOf" srcId="{BF9BBC76-FB0E-4457-9400-73B9D9B14DAD}" destId="{C62F9F25-2A43-4D4A-BEED-F9BE4F85548A}" srcOrd="0" destOrd="0" presId="urn:microsoft.com/office/officeart/2005/8/layout/radial1"/>
    <dgm:cxn modelId="{72923020-9B57-489C-9455-0D601E8996A8}" srcId="{F1120851-24EB-45A0-A46E-F3C3E0B5EE02}" destId="{9A6E30A2-6F14-43EF-9570-FB6167644DF7}" srcOrd="4" destOrd="0" parTransId="{82D188E1-71C4-4370-A5C0-A05243E9876E}" sibTransId="{A613DFB4-7A72-417D-AE7D-51AD6914BB68}"/>
    <dgm:cxn modelId="{63E61F4F-14BC-47F3-B064-527BC659ADE4}" type="presOf" srcId="{77B86204-6053-40AD-A79C-6BCE6D3FF775}" destId="{C9A9D7FA-F74D-446D-8FA7-2F2FB874A635}" srcOrd="1" destOrd="0" presId="urn:microsoft.com/office/officeart/2005/8/layout/radial1"/>
    <dgm:cxn modelId="{DA82DEAC-7AC1-4DF8-B468-A2EC9A90D856}" srcId="{F1120851-24EB-45A0-A46E-F3C3E0B5EE02}" destId="{94115067-B551-4F96-94C5-CD209B3C3E55}" srcOrd="5" destOrd="0" parTransId="{77B86204-6053-40AD-A79C-6BCE6D3FF775}" sibTransId="{64D39E6A-49F3-4390-91AF-4A4195DAFA77}"/>
    <dgm:cxn modelId="{F699318C-BB30-469E-820A-2F259BE5147E}" type="presParOf" srcId="{6D7AF450-AAC6-455F-BBBE-0352E1AD2A51}" destId="{BF8D1306-2401-48E9-B732-06FB39DBF9B9}" srcOrd="0" destOrd="0" presId="urn:microsoft.com/office/officeart/2005/8/layout/radial1"/>
    <dgm:cxn modelId="{9BCD40A0-436A-4CD0-B2FF-9AD104892967}" type="presParOf" srcId="{6D7AF450-AAC6-455F-BBBE-0352E1AD2A51}" destId="{57CBE939-C6A1-4EEC-BC17-26590EA041C6}" srcOrd="1" destOrd="0" presId="urn:microsoft.com/office/officeart/2005/8/layout/radial1"/>
    <dgm:cxn modelId="{8867067C-D82E-4365-BDDD-DABB2DA65435}" type="presParOf" srcId="{57CBE939-C6A1-4EEC-BC17-26590EA041C6}" destId="{61B339B8-E363-4996-8DD6-5FA24289D7B7}" srcOrd="0" destOrd="0" presId="urn:microsoft.com/office/officeart/2005/8/layout/radial1"/>
    <dgm:cxn modelId="{B49C9712-A371-4F65-A161-631FC92F8AE8}" type="presParOf" srcId="{6D7AF450-AAC6-455F-BBBE-0352E1AD2A51}" destId="{5C703516-1F64-4D0F-991D-009252FA9926}" srcOrd="2" destOrd="0" presId="urn:microsoft.com/office/officeart/2005/8/layout/radial1"/>
    <dgm:cxn modelId="{3DEDF70E-DE11-452C-98D9-E68320D5A696}" type="presParOf" srcId="{6D7AF450-AAC6-455F-BBBE-0352E1AD2A51}" destId="{C62F9F25-2A43-4D4A-BEED-F9BE4F85548A}" srcOrd="3" destOrd="0" presId="urn:microsoft.com/office/officeart/2005/8/layout/radial1"/>
    <dgm:cxn modelId="{2D011F22-DDFC-45CF-8401-42799464A167}" type="presParOf" srcId="{C62F9F25-2A43-4D4A-BEED-F9BE4F85548A}" destId="{8C8A92CF-5F44-405B-BBC0-17E94F25B32F}" srcOrd="0" destOrd="0" presId="urn:microsoft.com/office/officeart/2005/8/layout/radial1"/>
    <dgm:cxn modelId="{8C3849CB-E890-4C7D-95DA-9C272A85FF9A}" type="presParOf" srcId="{6D7AF450-AAC6-455F-BBBE-0352E1AD2A51}" destId="{B96C2083-1355-44DA-8557-E4ADF8AACF1B}" srcOrd="4" destOrd="0" presId="urn:microsoft.com/office/officeart/2005/8/layout/radial1"/>
    <dgm:cxn modelId="{297E1415-D162-4D24-9119-DDF5025F37A1}" type="presParOf" srcId="{6D7AF450-AAC6-455F-BBBE-0352E1AD2A51}" destId="{9AB9CA5D-3616-44AE-A8B5-F5C524D265A4}" srcOrd="5" destOrd="0" presId="urn:microsoft.com/office/officeart/2005/8/layout/radial1"/>
    <dgm:cxn modelId="{BE3D58C7-C426-4369-AD98-CD1DDBF2684F}" type="presParOf" srcId="{9AB9CA5D-3616-44AE-A8B5-F5C524D265A4}" destId="{99DF8CED-90E4-4DBC-9725-E85BC3C7F4CC}" srcOrd="0" destOrd="0" presId="urn:microsoft.com/office/officeart/2005/8/layout/radial1"/>
    <dgm:cxn modelId="{6C463F49-C44A-4D4E-AE63-E4FC4B83924A}" type="presParOf" srcId="{6D7AF450-AAC6-455F-BBBE-0352E1AD2A51}" destId="{40573CC3-FD71-49FE-B4F7-7F5F29D88331}" srcOrd="6" destOrd="0" presId="urn:microsoft.com/office/officeart/2005/8/layout/radial1"/>
    <dgm:cxn modelId="{16A098AB-4C49-4789-8492-A57CE653AD14}" type="presParOf" srcId="{6D7AF450-AAC6-455F-BBBE-0352E1AD2A51}" destId="{F63EDF7C-7E29-4EDB-9951-E5A7FEB0CA38}" srcOrd="7" destOrd="0" presId="urn:microsoft.com/office/officeart/2005/8/layout/radial1"/>
    <dgm:cxn modelId="{DECB2180-4743-474B-9D51-4D1C30FB1B00}" type="presParOf" srcId="{F63EDF7C-7E29-4EDB-9951-E5A7FEB0CA38}" destId="{58F76730-1ABB-408C-9A54-0E457C1CCAFD}" srcOrd="0" destOrd="0" presId="urn:microsoft.com/office/officeart/2005/8/layout/radial1"/>
    <dgm:cxn modelId="{AEA41C1B-F1F5-4242-96B7-97836E9976C6}" type="presParOf" srcId="{6D7AF450-AAC6-455F-BBBE-0352E1AD2A51}" destId="{C61F89A4-65C1-4882-955A-3C61A0ACA8ED}" srcOrd="8" destOrd="0" presId="urn:microsoft.com/office/officeart/2005/8/layout/radial1"/>
    <dgm:cxn modelId="{9B4CB765-1CF3-484B-A161-CAB0CE987347}" type="presParOf" srcId="{6D7AF450-AAC6-455F-BBBE-0352E1AD2A51}" destId="{7CED3073-22ED-4F6E-A6FA-58E792587B7A}" srcOrd="9" destOrd="0" presId="urn:microsoft.com/office/officeart/2005/8/layout/radial1"/>
    <dgm:cxn modelId="{A3A608A0-5B63-44A4-979E-F340D3C7675B}" type="presParOf" srcId="{7CED3073-22ED-4F6E-A6FA-58E792587B7A}" destId="{8F7DE94B-68E3-49BD-B991-2F5FAED114AC}" srcOrd="0" destOrd="0" presId="urn:microsoft.com/office/officeart/2005/8/layout/radial1"/>
    <dgm:cxn modelId="{FE7DEC6B-D386-416F-8CCD-3B21A6A6B418}" type="presParOf" srcId="{6D7AF450-AAC6-455F-BBBE-0352E1AD2A51}" destId="{A9C325B1-E076-401F-95B7-183AF9ECB2BC}" srcOrd="10" destOrd="0" presId="urn:microsoft.com/office/officeart/2005/8/layout/radial1"/>
    <dgm:cxn modelId="{81508DC7-0CAD-41F3-AFB9-359470281320}" type="presParOf" srcId="{6D7AF450-AAC6-455F-BBBE-0352E1AD2A51}" destId="{77A97002-86B9-45B9-91E0-B9233D53B6B2}" srcOrd="11" destOrd="0" presId="urn:microsoft.com/office/officeart/2005/8/layout/radial1"/>
    <dgm:cxn modelId="{284E2520-3881-4002-8AEB-453730FA4C5B}" type="presParOf" srcId="{77A97002-86B9-45B9-91E0-B9233D53B6B2}" destId="{C9A9D7FA-F74D-446D-8FA7-2F2FB874A635}" srcOrd="0" destOrd="0" presId="urn:microsoft.com/office/officeart/2005/8/layout/radial1"/>
    <dgm:cxn modelId="{2619A321-B97F-454C-83F4-841E767480CE}" type="presParOf" srcId="{6D7AF450-AAC6-455F-BBBE-0352E1AD2A51}" destId="{74D16B72-0BAE-4817-8D9F-C23177EC386F}" srcOrd="12"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ADEEFDB7-B4AD-40C0-A8BD-5C91341B72D5}" type="doc">
      <dgm:prSet loTypeId="urn:microsoft.com/office/officeart/2005/8/layout/chevron2" loCatId="list" qsTypeId="urn:microsoft.com/office/officeart/2005/8/quickstyle/3d1" qsCatId="3D" csTypeId="urn:microsoft.com/office/officeart/2005/8/colors/colorful2" csCatId="colorful" phldr="1"/>
      <dgm:spPr/>
      <dgm:t>
        <a:bodyPr/>
        <a:lstStyle/>
        <a:p>
          <a:endParaRPr lang="en-US"/>
        </a:p>
      </dgm:t>
    </dgm:pt>
    <dgm:pt modelId="{AE490F79-C507-46CD-8223-2137CD87453A}">
      <dgm:prSet phldrT="[Text]"/>
      <dgm:spPr/>
      <dgm:t>
        <a:bodyPr/>
        <a:lstStyle/>
        <a:p>
          <a:r>
            <a:rPr lang="ar-EG" b="1" dirty="0" smtClean="0"/>
            <a:t>المرحلة الأولي</a:t>
          </a:r>
          <a:endParaRPr lang="en-US" b="1" dirty="0"/>
        </a:p>
      </dgm:t>
    </dgm:pt>
    <dgm:pt modelId="{BFC9DE14-D6A7-488E-ACF7-618CF66F90AB}" type="parTrans" cxnId="{FEC60FBD-5225-458B-9CFB-759EE249D5DE}">
      <dgm:prSet/>
      <dgm:spPr/>
      <dgm:t>
        <a:bodyPr/>
        <a:lstStyle/>
        <a:p>
          <a:endParaRPr lang="en-US"/>
        </a:p>
      </dgm:t>
    </dgm:pt>
    <dgm:pt modelId="{DDE18884-A05F-4EF6-83F8-A42247DB72DD}" type="sibTrans" cxnId="{FEC60FBD-5225-458B-9CFB-759EE249D5DE}">
      <dgm:prSet/>
      <dgm:spPr/>
      <dgm:t>
        <a:bodyPr/>
        <a:lstStyle/>
        <a:p>
          <a:endParaRPr lang="en-US"/>
        </a:p>
      </dgm:t>
    </dgm:pt>
    <dgm:pt modelId="{226F1B91-C27C-45C9-BAA4-AB07547B1716}">
      <dgm:prSet phldrT="[Text]"/>
      <dgm:spPr/>
      <dgm:t>
        <a:bodyPr/>
        <a:lstStyle/>
        <a:p>
          <a:r>
            <a:rPr lang="ar-EG" b="1" dirty="0" smtClean="0"/>
            <a:t>المرحلة الثالثة </a:t>
          </a:r>
          <a:endParaRPr lang="en-US" b="1" dirty="0"/>
        </a:p>
      </dgm:t>
    </dgm:pt>
    <dgm:pt modelId="{957B29AC-E5E6-4C8F-AA85-45025C7E2B93}" type="parTrans" cxnId="{FAAACA2A-A39B-47D2-963A-3EE8399ED9E8}">
      <dgm:prSet/>
      <dgm:spPr/>
      <dgm:t>
        <a:bodyPr/>
        <a:lstStyle/>
        <a:p>
          <a:endParaRPr lang="en-US"/>
        </a:p>
      </dgm:t>
    </dgm:pt>
    <dgm:pt modelId="{DF9ADEC0-BC2B-43CB-9E61-2EA8F0753C47}" type="sibTrans" cxnId="{FAAACA2A-A39B-47D2-963A-3EE8399ED9E8}">
      <dgm:prSet/>
      <dgm:spPr/>
      <dgm:t>
        <a:bodyPr/>
        <a:lstStyle/>
        <a:p>
          <a:endParaRPr lang="en-US"/>
        </a:p>
      </dgm:t>
    </dgm:pt>
    <dgm:pt modelId="{89027B5F-690A-466C-A420-24A72C7D3DAA}">
      <dgm:prSet phldrT="[Text]"/>
      <dgm:spPr/>
      <dgm:t>
        <a:bodyPr/>
        <a:lstStyle/>
        <a:p>
          <a:r>
            <a:rPr lang="ar-EG" b="1" dirty="0" smtClean="0"/>
            <a:t>المرحلة الرابعة </a:t>
          </a:r>
          <a:endParaRPr lang="en-US" b="1" dirty="0"/>
        </a:p>
      </dgm:t>
    </dgm:pt>
    <dgm:pt modelId="{98AB2447-7695-46A7-A374-8B7096527373}" type="parTrans" cxnId="{BDC8698C-C57E-41A1-B4B1-3C63C7E19647}">
      <dgm:prSet/>
      <dgm:spPr/>
      <dgm:t>
        <a:bodyPr/>
        <a:lstStyle/>
        <a:p>
          <a:endParaRPr lang="en-US"/>
        </a:p>
      </dgm:t>
    </dgm:pt>
    <dgm:pt modelId="{D7807E6D-167C-47B1-913C-1060759EF4C8}" type="sibTrans" cxnId="{BDC8698C-C57E-41A1-B4B1-3C63C7E19647}">
      <dgm:prSet/>
      <dgm:spPr/>
      <dgm:t>
        <a:bodyPr/>
        <a:lstStyle/>
        <a:p>
          <a:endParaRPr lang="en-US"/>
        </a:p>
      </dgm:t>
    </dgm:pt>
    <dgm:pt modelId="{73EA5517-E5FE-4636-982D-7EAA972405F2}">
      <dgm:prSet phldrT="[Text]"/>
      <dgm:spPr/>
      <dgm:t>
        <a:bodyPr/>
        <a:lstStyle/>
        <a:p>
          <a:r>
            <a:rPr lang="ar-EG" b="1" dirty="0" smtClean="0"/>
            <a:t>المرحلة الثانية </a:t>
          </a:r>
          <a:endParaRPr lang="en-US" b="1" dirty="0"/>
        </a:p>
      </dgm:t>
    </dgm:pt>
    <dgm:pt modelId="{AD2EC2AF-DA57-42E0-BE8F-8C539D8A56EC}" type="sibTrans" cxnId="{135734B2-BC64-46D2-BEA1-CB1A9A797B44}">
      <dgm:prSet/>
      <dgm:spPr/>
      <dgm:t>
        <a:bodyPr/>
        <a:lstStyle/>
        <a:p>
          <a:endParaRPr lang="en-US"/>
        </a:p>
      </dgm:t>
    </dgm:pt>
    <dgm:pt modelId="{1A48A23A-AD1B-4FDF-8B4B-9C4B651A0C66}" type="parTrans" cxnId="{135734B2-BC64-46D2-BEA1-CB1A9A797B44}">
      <dgm:prSet/>
      <dgm:spPr/>
      <dgm:t>
        <a:bodyPr/>
        <a:lstStyle/>
        <a:p>
          <a:endParaRPr lang="en-US"/>
        </a:p>
      </dgm:t>
    </dgm:pt>
    <dgm:pt modelId="{A93619AF-F3C9-4D9D-8542-69DEADD247F3}">
      <dgm:prSet phldrT="[Text]" custT="1"/>
      <dgm:spPr/>
      <dgm:t>
        <a:bodyPr/>
        <a:lstStyle/>
        <a:p>
          <a:pPr rtl="1"/>
          <a:r>
            <a:rPr lang="ar-EG" sz="1800" b="1" dirty="0" smtClean="0"/>
            <a:t>وتقوم المنظمة باختيار شخص يتولى قيادتها ويعتبر ممثل لها ومؤشر لكثير من معانيها ومعاييرها من المثل والقيم والمبادئ والسلوكيات في المنظمة حيث يجب أن يتوافر لدى العضو القيادي مجموعة من الخصائص مثل : السن ، مستوى التدريب ، درجة التعليم</a:t>
          </a:r>
          <a:r>
            <a:rPr lang="ar-EG" sz="1700" dirty="0" smtClean="0"/>
            <a:t>.</a:t>
          </a:r>
          <a:endParaRPr lang="en-US" sz="1700" dirty="0"/>
        </a:p>
      </dgm:t>
    </dgm:pt>
    <dgm:pt modelId="{601EF291-CF98-4F11-88F8-13F7FE69AB44}" type="sibTrans" cxnId="{8AA3BB82-FECC-482D-B9DD-1359DA5D9F10}">
      <dgm:prSet/>
      <dgm:spPr/>
      <dgm:t>
        <a:bodyPr/>
        <a:lstStyle/>
        <a:p>
          <a:endParaRPr lang="en-US"/>
        </a:p>
      </dgm:t>
    </dgm:pt>
    <dgm:pt modelId="{352DFA6B-D81E-4CA8-9A0C-484F013CB19F}" type="parTrans" cxnId="{8AA3BB82-FECC-482D-B9DD-1359DA5D9F10}">
      <dgm:prSet/>
      <dgm:spPr/>
      <dgm:t>
        <a:bodyPr/>
        <a:lstStyle/>
        <a:p>
          <a:endParaRPr lang="en-US"/>
        </a:p>
      </dgm:t>
    </dgm:pt>
    <dgm:pt modelId="{4E3500C2-13F1-4ADB-BE55-2BDAA7EA6584}">
      <dgm:prSet custT="1"/>
      <dgm:spPr/>
      <dgm:t>
        <a:bodyPr/>
        <a:lstStyle/>
        <a:p>
          <a:pPr rtl="1"/>
          <a:r>
            <a:rPr lang="ar-EG" sz="1800" b="1" dirty="0" smtClean="0"/>
            <a:t>وتختص بالعلاقات بين الأعضاء ، والوظائف ، الروح السائدة </a:t>
          </a:r>
          <a:r>
            <a:rPr lang="ar-EG" sz="1800" b="1" dirty="0" err="1" smtClean="0"/>
            <a:t>فى</a:t>
          </a:r>
          <a:r>
            <a:rPr lang="ar-EG" sz="1800" b="1" dirty="0" smtClean="0"/>
            <a:t> المنظمة من الأعضاء ، وقد يؤدى النجاح </a:t>
          </a:r>
          <a:r>
            <a:rPr lang="ar-EG" sz="1800" b="1" dirty="0" err="1" smtClean="0"/>
            <a:t>فى</a:t>
          </a:r>
          <a:r>
            <a:rPr lang="ar-EG" sz="1800" b="1" dirty="0" smtClean="0"/>
            <a:t> التعامل مع السلطة في المرحلة الأولى إلى وجود شعور بالنجاح في المنظمة وشعور بالانتماء</a:t>
          </a:r>
          <a:endParaRPr lang="en-US" sz="1800" b="1" dirty="0"/>
        </a:p>
      </dgm:t>
    </dgm:pt>
    <dgm:pt modelId="{F8B27C24-D00E-4737-A3D8-38B376153CE5}" type="parTrans" cxnId="{F8A2615B-1B02-4107-AE29-066B654CE6B8}">
      <dgm:prSet/>
      <dgm:spPr/>
      <dgm:t>
        <a:bodyPr/>
        <a:lstStyle/>
        <a:p>
          <a:endParaRPr lang="en-US"/>
        </a:p>
      </dgm:t>
    </dgm:pt>
    <dgm:pt modelId="{7CBAEE0A-BDE3-4671-AE6F-2F3DDB125AD6}" type="sibTrans" cxnId="{F8A2615B-1B02-4107-AE29-066B654CE6B8}">
      <dgm:prSet/>
      <dgm:spPr/>
      <dgm:t>
        <a:bodyPr/>
        <a:lstStyle/>
        <a:p>
          <a:endParaRPr lang="en-US"/>
        </a:p>
      </dgm:t>
    </dgm:pt>
    <dgm:pt modelId="{C3E201F1-F132-4D34-B0A5-7F363DFCA2C5}">
      <dgm:prSet custT="1"/>
      <dgm:spPr/>
      <dgm:t>
        <a:bodyPr/>
        <a:lstStyle/>
        <a:p>
          <a:pPr rtl="1"/>
          <a:r>
            <a:rPr lang="ar-EG" sz="1800" b="1" dirty="0" smtClean="0"/>
            <a:t>وتركز هذه المرحلة على الابتكار والاستقرار حيث تبدأ المنظمة في تبنى منظومة متطورة </a:t>
          </a:r>
        </a:p>
      </dgm:t>
    </dgm:pt>
    <dgm:pt modelId="{AFCD2505-145F-4F6E-AC27-8996BA6E793C}" type="parTrans" cxnId="{DEA525BB-E3B5-4D22-A33D-FB8E3D6DBC7B}">
      <dgm:prSet/>
      <dgm:spPr/>
      <dgm:t>
        <a:bodyPr/>
        <a:lstStyle/>
        <a:p>
          <a:endParaRPr lang="en-US"/>
        </a:p>
      </dgm:t>
    </dgm:pt>
    <dgm:pt modelId="{EA35D841-AA1D-4110-99B7-EE22105681EC}" type="sibTrans" cxnId="{DEA525BB-E3B5-4D22-A33D-FB8E3D6DBC7B}">
      <dgm:prSet/>
      <dgm:spPr/>
      <dgm:t>
        <a:bodyPr/>
        <a:lstStyle/>
        <a:p>
          <a:endParaRPr lang="en-US"/>
        </a:p>
      </dgm:t>
    </dgm:pt>
    <dgm:pt modelId="{FE68A1F3-13F6-492F-9A8B-E3EF3B1C9CE4}">
      <dgm:prSet custT="1"/>
      <dgm:spPr/>
      <dgm:t>
        <a:bodyPr/>
        <a:lstStyle/>
        <a:p>
          <a:pPr rtl="1"/>
          <a:r>
            <a:rPr lang="ar-EG" sz="1800" b="1" dirty="0" smtClean="0"/>
            <a:t>القيم والمعتقدات متطور والذي كان السبب في نجاحها المبدئي ولكن في نفس الوقت فإن التطوير والابتكار يعتبر ضرورة هامة في تحقيق التكوين الثقافي للمنظمة في هذه المرحلة تتعلم المنظمة المرونة والتكيف مع الظروف </a:t>
          </a:r>
          <a:r>
            <a:rPr lang="ar-EG" sz="1800" b="1" dirty="0" err="1" smtClean="0"/>
            <a:t>فى</a:t>
          </a:r>
          <a:r>
            <a:rPr lang="ar-EG" sz="1800" b="1" dirty="0" smtClean="0"/>
            <a:t> البيئة المحيطة   </a:t>
          </a:r>
          <a:endParaRPr lang="en-US" sz="1800" b="1" dirty="0"/>
        </a:p>
      </dgm:t>
    </dgm:pt>
    <dgm:pt modelId="{195DBDD7-43EB-4DA3-8D86-386126924ADE}" type="parTrans" cxnId="{5618FADD-9E16-4028-9B92-3555EB02880D}">
      <dgm:prSet/>
      <dgm:spPr/>
      <dgm:t>
        <a:bodyPr/>
        <a:lstStyle/>
        <a:p>
          <a:endParaRPr lang="en-US"/>
        </a:p>
      </dgm:t>
    </dgm:pt>
    <dgm:pt modelId="{2B41DEFB-2FDC-4ED9-96F7-C132F51D7EF3}" type="sibTrans" cxnId="{5618FADD-9E16-4028-9B92-3555EB02880D}">
      <dgm:prSet/>
      <dgm:spPr/>
      <dgm:t>
        <a:bodyPr/>
        <a:lstStyle/>
        <a:p>
          <a:endParaRPr lang="en-US"/>
        </a:p>
      </dgm:t>
    </dgm:pt>
    <dgm:pt modelId="{E631DA9C-4926-4154-8592-A4289EB08ECF}" type="pres">
      <dgm:prSet presAssocID="{ADEEFDB7-B4AD-40C0-A8BD-5C91341B72D5}" presName="linearFlow" presStyleCnt="0">
        <dgm:presLayoutVars>
          <dgm:dir/>
          <dgm:animLvl val="lvl"/>
          <dgm:resizeHandles val="exact"/>
        </dgm:presLayoutVars>
      </dgm:prSet>
      <dgm:spPr/>
      <dgm:t>
        <a:bodyPr/>
        <a:lstStyle/>
        <a:p>
          <a:endParaRPr lang="en-GB"/>
        </a:p>
      </dgm:t>
    </dgm:pt>
    <dgm:pt modelId="{2622B434-6A88-48FF-B658-619ACAF2180A}" type="pres">
      <dgm:prSet presAssocID="{AE490F79-C507-46CD-8223-2137CD87453A}" presName="composite" presStyleCnt="0"/>
      <dgm:spPr/>
    </dgm:pt>
    <dgm:pt modelId="{7C353CD7-36D7-48E2-966A-4094985A85AC}" type="pres">
      <dgm:prSet presAssocID="{AE490F79-C507-46CD-8223-2137CD87453A}" presName="parentText" presStyleLbl="alignNode1" presStyleIdx="0" presStyleCnt="4" custLinFactX="280264" custLinFactNeighborX="300000" custLinFactNeighborY="-4776">
        <dgm:presLayoutVars>
          <dgm:chMax val="1"/>
          <dgm:bulletEnabled val="1"/>
        </dgm:presLayoutVars>
      </dgm:prSet>
      <dgm:spPr/>
      <dgm:t>
        <a:bodyPr/>
        <a:lstStyle/>
        <a:p>
          <a:endParaRPr lang="en-US"/>
        </a:p>
      </dgm:t>
    </dgm:pt>
    <dgm:pt modelId="{60A10669-5991-4866-88AA-EA4D1B60F985}" type="pres">
      <dgm:prSet presAssocID="{AE490F79-C507-46CD-8223-2137CD87453A}" presName="descendantText" presStyleLbl="alignAcc1" presStyleIdx="0" presStyleCnt="4" custAng="10800000" custFlipVert="1" custScaleX="94047" custLinFactNeighborX="-20909" custLinFactNeighborY="4193">
        <dgm:presLayoutVars>
          <dgm:bulletEnabled val="1"/>
        </dgm:presLayoutVars>
      </dgm:prSet>
      <dgm:spPr/>
      <dgm:t>
        <a:bodyPr/>
        <a:lstStyle/>
        <a:p>
          <a:endParaRPr lang="en-US"/>
        </a:p>
      </dgm:t>
    </dgm:pt>
    <dgm:pt modelId="{3097FBF3-B25B-430A-88B4-9FB494099024}" type="pres">
      <dgm:prSet presAssocID="{DDE18884-A05F-4EF6-83F8-A42247DB72DD}" presName="sp" presStyleCnt="0"/>
      <dgm:spPr/>
    </dgm:pt>
    <dgm:pt modelId="{1F95E40E-711F-4C13-A646-C958B6D3FAD0}" type="pres">
      <dgm:prSet presAssocID="{73EA5517-E5FE-4636-982D-7EAA972405F2}" presName="composite" presStyleCnt="0"/>
      <dgm:spPr/>
    </dgm:pt>
    <dgm:pt modelId="{DCC8F309-8B5A-4091-BD39-271D2D8619CF}" type="pres">
      <dgm:prSet presAssocID="{73EA5517-E5FE-4636-982D-7EAA972405F2}" presName="parentText" presStyleLbl="alignNode1" presStyleIdx="1" presStyleCnt="4" custLinFactX="282486" custLinFactNeighborX="300000" custLinFactNeighborY="-14494">
        <dgm:presLayoutVars>
          <dgm:chMax val="1"/>
          <dgm:bulletEnabled val="1"/>
        </dgm:presLayoutVars>
      </dgm:prSet>
      <dgm:spPr/>
      <dgm:t>
        <a:bodyPr/>
        <a:lstStyle/>
        <a:p>
          <a:endParaRPr lang="en-GB"/>
        </a:p>
      </dgm:t>
    </dgm:pt>
    <dgm:pt modelId="{CC2CC465-8D5A-4FEE-BAA9-4B7C6ECE9207}" type="pres">
      <dgm:prSet presAssocID="{73EA5517-E5FE-4636-982D-7EAA972405F2}" presName="descendantText" presStyleLbl="alignAcc1" presStyleIdx="1" presStyleCnt="4" custAng="0" custScaleX="94957" custLinFactNeighborX="-20454" custLinFactNeighborY="-14850">
        <dgm:presLayoutVars>
          <dgm:bulletEnabled val="1"/>
        </dgm:presLayoutVars>
      </dgm:prSet>
      <dgm:spPr/>
      <dgm:t>
        <a:bodyPr/>
        <a:lstStyle/>
        <a:p>
          <a:endParaRPr lang="en-US"/>
        </a:p>
      </dgm:t>
    </dgm:pt>
    <dgm:pt modelId="{B2813B61-885F-4C13-B248-3988BACDF429}" type="pres">
      <dgm:prSet presAssocID="{AD2EC2AF-DA57-42E0-BE8F-8C539D8A56EC}" presName="sp" presStyleCnt="0"/>
      <dgm:spPr/>
    </dgm:pt>
    <dgm:pt modelId="{09968476-551A-40AF-9973-D50F1654F1B5}" type="pres">
      <dgm:prSet presAssocID="{226F1B91-C27C-45C9-BAA4-AB07547B1716}" presName="composite" presStyleCnt="0"/>
      <dgm:spPr/>
    </dgm:pt>
    <dgm:pt modelId="{374E2AB1-881F-44DC-AD07-B478A38418F3}" type="pres">
      <dgm:prSet presAssocID="{226F1B91-C27C-45C9-BAA4-AB07547B1716}" presName="parentText" presStyleLbl="alignNode1" presStyleIdx="2" presStyleCnt="4" custLinFactX="282645" custLinFactNeighborX="300000" custLinFactNeighborY="-28123">
        <dgm:presLayoutVars>
          <dgm:chMax val="1"/>
          <dgm:bulletEnabled val="1"/>
        </dgm:presLayoutVars>
      </dgm:prSet>
      <dgm:spPr/>
      <dgm:t>
        <a:bodyPr/>
        <a:lstStyle/>
        <a:p>
          <a:endParaRPr lang="en-GB"/>
        </a:p>
      </dgm:t>
    </dgm:pt>
    <dgm:pt modelId="{0AC47964-FF4B-438D-9693-B0311AF1B90A}" type="pres">
      <dgm:prSet presAssocID="{226F1B91-C27C-45C9-BAA4-AB07547B1716}" presName="descendantText" presStyleLbl="alignAcc1" presStyleIdx="2" presStyleCnt="4" custAng="0" custScaleX="95082" custLinFactNeighborX="-20391" custLinFactNeighborY="-43266">
        <dgm:presLayoutVars>
          <dgm:bulletEnabled val="1"/>
        </dgm:presLayoutVars>
      </dgm:prSet>
      <dgm:spPr/>
      <dgm:t>
        <a:bodyPr/>
        <a:lstStyle/>
        <a:p>
          <a:endParaRPr lang="en-US"/>
        </a:p>
      </dgm:t>
    </dgm:pt>
    <dgm:pt modelId="{B85A487B-4B1C-4427-9D3E-490D2792BDB0}" type="pres">
      <dgm:prSet presAssocID="{DF9ADEC0-BC2B-43CB-9E61-2EA8F0753C47}" presName="sp" presStyleCnt="0"/>
      <dgm:spPr/>
    </dgm:pt>
    <dgm:pt modelId="{61C21CB5-EF9E-4A25-B33C-35A31BF53592}" type="pres">
      <dgm:prSet presAssocID="{89027B5F-690A-466C-A420-24A72C7D3DAA}" presName="composite" presStyleCnt="0"/>
      <dgm:spPr/>
    </dgm:pt>
    <dgm:pt modelId="{CF45717E-1EEF-4D21-B36C-CA62C452A7B0}" type="pres">
      <dgm:prSet presAssocID="{89027B5F-690A-466C-A420-24A72C7D3DAA}" presName="parentText" presStyleLbl="alignNode1" presStyleIdx="3" presStyleCnt="4" custLinFactX="282645" custLinFactNeighborX="300000" custLinFactNeighborY="-42372">
        <dgm:presLayoutVars>
          <dgm:chMax val="1"/>
          <dgm:bulletEnabled val="1"/>
        </dgm:presLayoutVars>
      </dgm:prSet>
      <dgm:spPr/>
      <dgm:t>
        <a:bodyPr/>
        <a:lstStyle/>
        <a:p>
          <a:endParaRPr lang="en-US"/>
        </a:p>
      </dgm:t>
    </dgm:pt>
    <dgm:pt modelId="{91D80B26-0B2F-4651-B179-803DD7A671CA}" type="pres">
      <dgm:prSet presAssocID="{89027B5F-690A-466C-A420-24A72C7D3DAA}" presName="descendantText" presStyleLbl="alignAcc1" presStyleIdx="3" presStyleCnt="4" custScaleX="96587" custLinFactNeighborX="-19263" custLinFactNeighborY="-64711">
        <dgm:presLayoutVars>
          <dgm:bulletEnabled val="1"/>
        </dgm:presLayoutVars>
      </dgm:prSet>
      <dgm:spPr/>
      <dgm:t>
        <a:bodyPr/>
        <a:lstStyle/>
        <a:p>
          <a:endParaRPr lang="en-US"/>
        </a:p>
      </dgm:t>
    </dgm:pt>
  </dgm:ptLst>
  <dgm:cxnLst>
    <dgm:cxn modelId="{45364A3F-A780-4AEF-B1D8-8C45571F8CA5}" type="presOf" srcId="{AE490F79-C507-46CD-8223-2137CD87453A}" destId="{7C353CD7-36D7-48E2-966A-4094985A85AC}" srcOrd="0" destOrd="0" presId="urn:microsoft.com/office/officeart/2005/8/layout/chevron2"/>
    <dgm:cxn modelId="{135734B2-BC64-46D2-BEA1-CB1A9A797B44}" srcId="{ADEEFDB7-B4AD-40C0-A8BD-5C91341B72D5}" destId="{73EA5517-E5FE-4636-982D-7EAA972405F2}" srcOrd="1" destOrd="0" parTransId="{1A48A23A-AD1B-4FDF-8B4B-9C4B651A0C66}" sibTransId="{AD2EC2AF-DA57-42E0-BE8F-8C539D8A56EC}"/>
    <dgm:cxn modelId="{1A36FBCD-29CE-4D34-93EA-89250F6968E2}" type="presOf" srcId="{226F1B91-C27C-45C9-BAA4-AB07547B1716}" destId="{374E2AB1-881F-44DC-AD07-B478A38418F3}" srcOrd="0" destOrd="0" presId="urn:microsoft.com/office/officeart/2005/8/layout/chevron2"/>
    <dgm:cxn modelId="{F8A2615B-1B02-4107-AE29-066B654CE6B8}" srcId="{73EA5517-E5FE-4636-982D-7EAA972405F2}" destId="{4E3500C2-13F1-4ADB-BE55-2BDAA7EA6584}" srcOrd="0" destOrd="0" parTransId="{F8B27C24-D00E-4737-A3D8-38B376153CE5}" sibTransId="{7CBAEE0A-BDE3-4671-AE6F-2F3DDB125AD6}"/>
    <dgm:cxn modelId="{AC87F337-0E8A-4F3E-B598-2C9EB798E515}" type="presOf" srcId="{73EA5517-E5FE-4636-982D-7EAA972405F2}" destId="{DCC8F309-8B5A-4091-BD39-271D2D8619CF}" srcOrd="0" destOrd="0" presId="urn:microsoft.com/office/officeart/2005/8/layout/chevron2"/>
    <dgm:cxn modelId="{CD3FD3C8-050B-4FF4-8A44-52378D20488A}" type="presOf" srcId="{89027B5F-690A-466C-A420-24A72C7D3DAA}" destId="{CF45717E-1EEF-4D21-B36C-CA62C452A7B0}" srcOrd="0" destOrd="0" presId="urn:microsoft.com/office/officeart/2005/8/layout/chevron2"/>
    <dgm:cxn modelId="{769DD57D-E93E-428E-A93A-219189B3B705}" type="presOf" srcId="{FE68A1F3-13F6-492F-9A8B-E3EF3B1C9CE4}" destId="{91D80B26-0B2F-4651-B179-803DD7A671CA}" srcOrd="0" destOrd="0" presId="urn:microsoft.com/office/officeart/2005/8/layout/chevron2"/>
    <dgm:cxn modelId="{DEA525BB-E3B5-4D22-A33D-FB8E3D6DBC7B}" srcId="{226F1B91-C27C-45C9-BAA4-AB07547B1716}" destId="{C3E201F1-F132-4D34-B0A5-7F363DFCA2C5}" srcOrd="0" destOrd="0" parTransId="{AFCD2505-145F-4F6E-AC27-8996BA6E793C}" sibTransId="{EA35D841-AA1D-4110-99B7-EE22105681EC}"/>
    <dgm:cxn modelId="{874BC602-3D7C-48C3-BEF0-BC13170798F2}" type="presOf" srcId="{4E3500C2-13F1-4ADB-BE55-2BDAA7EA6584}" destId="{CC2CC465-8D5A-4FEE-BAA9-4B7C6ECE9207}" srcOrd="0" destOrd="0" presId="urn:microsoft.com/office/officeart/2005/8/layout/chevron2"/>
    <dgm:cxn modelId="{5618FADD-9E16-4028-9B92-3555EB02880D}" srcId="{89027B5F-690A-466C-A420-24A72C7D3DAA}" destId="{FE68A1F3-13F6-492F-9A8B-E3EF3B1C9CE4}" srcOrd="0" destOrd="0" parTransId="{195DBDD7-43EB-4DA3-8D86-386126924ADE}" sibTransId="{2B41DEFB-2FDC-4ED9-96F7-C132F51D7EF3}"/>
    <dgm:cxn modelId="{BDC8698C-C57E-41A1-B4B1-3C63C7E19647}" srcId="{ADEEFDB7-B4AD-40C0-A8BD-5C91341B72D5}" destId="{89027B5F-690A-466C-A420-24A72C7D3DAA}" srcOrd="3" destOrd="0" parTransId="{98AB2447-7695-46A7-A374-8B7096527373}" sibTransId="{D7807E6D-167C-47B1-913C-1060759EF4C8}"/>
    <dgm:cxn modelId="{8AA3BB82-FECC-482D-B9DD-1359DA5D9F10}" srcId="{AE490F79-C507-46CD-8223-2137CD87453A}" destId="{A93619AF-F3C9-4D9D-8542-69DEADD247F3}" srcOrd="0" destOrd="0" parTransId="{352DFA6B-D81E-4CA8-9A0C-484F013CB19F}" sibTransId="{601EF291-CF98-4F11-88F8-13F7FE69AB44}"/>
    <dgm:cxn modelId="{FEC60FBD-5225-458B-9CFB-759EE249D5DE}" srcId="{ADEEFDB7-B4AD-40C0-A8BD-5C91341B72D5}" destId="{AE490F79-C507-46CD-8223-2137CD87453A}" srcOrd="0" destOrd="0" parTransId="{BFC9DE14-D6A7-488E-ACF7-618CF66F90AB}" sibTransId="{DDE18884-A05F-4EF6-83F8-A42247DB72DD}"/>
    <dgm:cxn modelId="{0F9967B5-ECB4-40C9-853F-4CEDDB6B0E89}" type="presOf" srcId="{ADEEFDB7-B4AD-40C0-A8BD-5C91341B72D5}" destId="{E631DA9C-4926-4154-8592-A4289EB08ECF}" srcOrd="0" destOrd="0" presId="urn:microsoft.com/office/officeart/2005/8/layout/chevron2"/>
    <dgm:cxn modelId="{FAAACA2A-A39B-47D2-963A-3EE8399ED9E8}" srcId="{ADEEFDB7-B4AD-40C0-A8BD-5C91341B72D5}" destId="{226F1B91-C27C-45C9-BAA4-AB07547B1716}" srcOrd="2" destOrd="0" parTransId="{957B29AC-E5E6-4C8F-AA85-45025C7E2B93}" sibTransId="{DF9ADEC0-BC2B-43CB-9E61-2EA8F0753C47}"/>
    <dgm:cxn modelId="{B3E33442-06E6-4F43-9AFA-44351E2143E8}" type="presOf" srcId="{C3E201F1-F132-4D34-B0A5-7F363DFCA2C5}" destId="{0AC47964-FF4B-438D-9693-B0311AF1B90A}" srcOrd="0" destOrd="0" presId="urn:microsoft.com/office/officeart/2005/8/layout/chevron2"/>
    <dgm:cxn modelId="{759EC258-A2AF-4603-8046-2D983D2AF91C}" type="presOf" srcId="{A93619AF-F3C9-4D9D-8542-69DEADD247F3}" destId="{60A10669-5991-4866-88AA-EA4D1B60F985}" srcOrd="0" destOrd="0" presId="urn:microsoft.com/office/officeart/2005/8/layout/chevron2"/>
    <dgm:cxn modelId="{C3371090-A137-4100-BF4D-8FB90B042D48}" type="presParOf" srcId="{E631DA9C-4926-4154-8592-A4289EB08ECF}" destId="{2622B434-6A88-48FF-B658-619ACAF2180A}" srcOrd="0" destOrd="0" presId="urn:microsoft.com/office/officeart/2005/8/layout/chevron2"/>
    <dgm:cxn modelId="{511FDB88-32AC-4910-A54C-485A75FAE7CC}" type="presParOf" srcId="{2622B434-6A88-48FF-B658-619ACAF2180A}" destId="{7C353CD7-36D7-48E2-966A-4094985A85AC}" srcOrd="0" destOrd="0" presId="urn:microsoft.com/office/officeart/2005/8/layout/chevron2"/>
    <dgm:cxn modelId="{FFB9EFB1-1FBA-471F-9FEC-C9CD1EC33E08}" type="presParOf" srcId="{2622B434-6A88-48FF-B658-619ACAF2180A}" destId="{60A10669-5991-4866-88AA-EA4D1B60F985}" srcOrd="1" destOrd="0" presId="urn:microsoft.com/office/officeart/2005/8/layout/chevron2"/>
    <dgm:cxn modelId="{D777169E-A44C-4664-9116-0C4026F16CA3}" type="presParOf" srcId="{E631DA9C-4926-4154-8592-A4289EB08ECF}" destId="{3097FBF3-B25B-430A-88B4-9FB494099024}" srcOrd="1" destOrd="0" presId="urn:microsoft.com/office/officeart/2005/8/layout/chevron2"/>
    <dgm:cxn modelId="{42CC1879-4563-4F51-ADF1-0AAF12BB468E}" type="presParOf" srcId="{E631DA9C-4926-4154-8592-A4289EB08ECF}" destId="{1F95E40E-711F-4C13-A646-C958B6D3FAD0}" srcOrd="2" destOrd="0" presId="urn:microsoft.com/office/officeart/2005/8/layout/chevron2"/>
    <dgm:cxn modelId="{41823C3C-3261-47F8-B032-C32079B9636F}" type="presParOf" srcId="{1F95E40E-711F-4C13-A646-C958B6D3FAD0}" destId="{DCC8F309-8B5A-4091-BD39-271D2D8619CF}" srcOrd="0" destOrd="0" presId="urn:microsoft.com/office/officeart/2005/8/layout/chevron2"/>
    <dgm:cxn modelId="{7AAA5155-371E-4A09-B59E-B536651BA5FE}" type="presParOf" srcId="{1F95E40E-711F-4C13-A646-C958B6D3FAD0}" destId="{CC2CC465-8D5A-4FEE-BAA9-4B7C6ECE9207}" srcOrd="1" destOrd="0" presId="urn:microsoft.com/office/officeart/2005/8/layout/chevron2"/>
    <dgm:cxn modelId="{663DE87B-8BE7-47EF-BBB3-D4298D278D3F}" type="presParOf" srcId="{E631DA9C-4926-4154-8592-A4289EB08ECF}" destId="{B2813B61-885F-4C13-B248-3988BACDF429}" srcOrd="3" destOrd="0" presId="urn:microsoft.com/office/officeart/2005/8/layout/chevron2"/>
    <dgm:cxn modelId="{5A443CD3-85B3-4FC2-884B-C7672738593E}" type="presParOf" srcId="{E631DA9C-4926-4154-8592-A4289EB08ECF}" destId="{09968476-551A-40AF-9973-D50F1654F1B5}" srcOrd="4" destOrd="0" presId="urn:microsoft.com/office/officeart/2005/8/layout/chevron2"/>
    <dgm:cxn modelId="{7477AED5-BCFC-4274-8627-56CEC692CE67}" type="presParOf" srcId="{09968476-551A-40AF-9973-D50F1654F1B5}" destId="{374E2AB1-881F-44DC-AD07-B478A38418F3}" srcOrd="0" destOrd="0" presId="urn:microsoft.com/office/officeart/2005/8/layout/chevron2"/>
    <dgm:cxn modelId="{E82F672C-75F2-4653-B9D0-CE085CB83771}" type="presParOf" srcId="{09968476-551A-40AF-9973-D50F1654F1B5}" destId="{0AC47964-FF4B-438D-9693-B0311AF1B90A}" srcOrd="1" destOrd="0" presId="urn:microsoft.com/office/officeart/2005/8/layout/chevron2"/>
    <dgm:cxn modelId="{F1B2E813-8CFD-405B-81E2-8D38E8A2A86F}" type="presParOf" srcId="{E631DA9C-4926-4154-8592-A4289EB08ECF}" destId="{B85A487B-4B1C-4427-9D3E-490D2792BDB0}" srcOrd="5" destOrd="0" presId="urn:microsoft.com/office/officeart/2005/8/layout/chevron2"/>
    <dgm:cxn modelId="{2E834110-A410-46E1-A8DE-7DBA1D32CD13}" type="presParOf" srcId="{E631DA9C-4926-4154-8592-A4289EB08ECF}" destId="{61C21CB5-EF9E-4A25-B33C-35A31BF53592}" srcOrd="6" destOrd="0" presId="urn:microsoft.com/office/officeart/2005/8/layout/chevron2"/>
    <dgm:cxn modelId="{D338200C-7FA1-4EA9-92FB-328F1E7662AE}" type="presParOf" srcId="{61C21CB5-EF9E-4A25-B33C-35A31BF53592}" destId="{CF45717E-1EEF-4D21-B36C-CA62C452A7B0}" srcOrd="0" destOrd="0" presId="urn:microsoft.com/office/officeart/2005/8/layout/chevron2"/>
    <dgm:cxn modelId="{67B5D208-8D87-4E16-916E-1C715BEA9020}" type="presParOf" srcId="{61C21CB5-EF9E-4A25-B33C-35A31BF53592}" destId="{91D80B26-0B2F-4651-B179-803DD7A671CA}"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980DAFE-7E67-4614-AB76-78C340CA7B9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A3820A54-5A0B-455D-B5D8-C61E4483DF8F}">
      <dgm:prSet phldrT="[Text]" custT="1">
        <dgm:style>
          <a:lnRef idx="1">
            <a:schemeClr val="accent5"/>
          </a:lnRef>
          <a:fillRef idx="3">
            <a:schemeClr val="accent5"/>
          </a:fillRef>
          <a:effectRef idx="2">
            <a:schemeClr val="accent5"/>
          </a:effectRef>
          <a:fontRef idx="minor">
            <a:schemeClr val="lt1"/>
          </a:fontRef>
        </dgm:style>
      </dgm:prSet>
      <dgm:spPr/>
      <dgm:t>
        <a:bodyPr/>
        <a:lstStyle/>
        <a:p>
          <a:pPr rtl="1"/>
          <a:r>
            <a:rPr lang="ar-EG" sz="1800" b="1" dirty="0" smtClean="0"/>
            <a:t>التنظيم </a:t>
          </a:r>
          <a:r>
            <a:rPr lang="ar-EG" sz="1800" b="1" dirty="0" smtClean="0"/>
            <a:t>الإدارى </a:t>
          </a:r>
          <a:endParaRPr lang="en-US" sz="1800" b="1" dirty="0"/>
        </a:p>
      </dgm:t>
    </dgm:pt>
    <dgm:pt modelId="{8A2925F1-E6A3-4038-968E-9A0803410463}" type="parTrans" cxnId="{44D6BC93-BA3C-47DD-B655-0FD335D2990C}">
      <dgm:prSet/>
      <dgm:spPr/>
      <dgm:t>
        <a:bodyPr/>
        <a:lstStyle/>
        <a:p>
          <a:endParaRPr lang="en-US"/>
        </a:p>
      </dgm:t>
    </dgm:pt>
    <dgm:pt modelId="{589E1D23-38ED-411B-9DF5-85F67B1ACE7E}" type="sibTrans" cxnId="{44D6BC93-BA3C-47DD-B655-0FD335D2990C}">
      <dgm:prSet/>
      <dgm:spPr/>
      <dgm:t>
        <a:bodyPr/>
        <a:lstStyle/>
        <a:p>
          <a:endParaRPr lang="en-US"/>
        </a:p>
      </dgm:t>
    </dgm:pt>
    <dgm:pt modelId="{1862B91B-B927-489E-9B20-586503841683}">
      <dgm:prSet phldrT="[Text]">
        <dgm:style>
          <a:lnRef idx="1">
            <a:schemeClr val="accent5"/>
          </a:lnRef>
          <a:fillRef idx="3">
            <a:schemeClr val="accent5"/>
          </a:fillRef>
          <a:effectRef idx="2">
            <a:schemeClr val="accent5"/>
          </a:effectRef>
          <a:fontRef idx="minor">
            <a:schemeClr val="lt1"/>
          </a:fontRef>
        </dgm:style>
      </dgm:prSet>
      <dgm:spPr/>
      <dgm:t>
        <a:bodyPr/>
        <a:lstStyle/>
        <a:p>
          <a:pPr rtl="1"/>
          <a:r>
            <a:rPr lang="ar-EG" b="1" dirty="0" smtClean="0">
              <a:solidFill>
                <a:schemeClr val="bg1"/>
              </a:solidFill>
            </a:rPr>
            <a:t>حيث يؤثر التنظيم الادارى والنظم في الثقافة والأخلاقيات التنظيمية فكل من نظم استقطاب الأفراد وتدريبهم ، والهياكل التنظيمية الرسمية ، والسياسات والقواعد ونظم المكافآت والتعويضات كل ذلك يساهم في تشكيل الأخلاقيات </a:t>
          </a:r>
          <a:r>
            <a:rPr lang="ar-EG" b="1" dirty="0" smtClean="0">
              <a:solidFill>
                <a:schemeClr val="bg1"/>
              </a:solidFill>
            </a:rPr>
            <a:t>التنظيمية. </a:t>
          </a:r>
          <a:endParaRPr lang="en-US" b="1" dirty="0">
            <a:solidFill>
              <a:schemeClr val="bg1"/>
            </a:solidFill>
          </a:endParaRPr>
        </a:p>
      </dgm:t>
    </dgm:pt>
    <dgm:pt modelId="{2C649459-DFD8-46DA-8A8C-92D322CB3167}" type="parTrans" cxnId="{E4493427-C419-43FD-BF50-72B0A3C54322}">
      <dgm:prSet/>
      <dgm:spPr/>
      <dgm:t>
        <a:bodyPr/>
        <a:lstStyle/>
        <a:p>
          <a:endParaRPr lang="en-US"/>
        </a:p>
      </dgm:t>
    </dgm:pt>
    <dgm:pt modelId="{E6934FE2-A62B-4504-87C4-467E6CCD461E}" type="sibTrans" cxnId="{E4493427-C419-43FD-BF50-72B0A3C54322}">
      <dgm:prSet/>
      <dgm:spPr/>
      <dgm:t>
        <a:bodyPr/>
        <a:lstStyle/>
        <a:p>
          <a:endParaRPr lang="en-US"/>
        </a:p>
      </dgm:t>
    </dgm:pt>
    <dgm:pt modelId="{EDA0E3C8-3668-49BD-BBA1-721912EE15BA}">
      <dgm:prSet phldrT="[Text]" custT="1">
        <dgm:style>
          <a:lnRef idx="1">
            <a:schemeClr val="accent5"/>
          </a:lnRef>
          <a:fillRef idx="3">
            <a:schemeClr val="accent5"/>
          </a:fillRef>
          <a:effectRef idx="2">
            <a:schemeClr val="accent5"/>
          </a:effectRef>
          <a:fontRef idx="minor">
            <a:schemeClr val="lt1"/>
          </a:fontRef>
        </dgm:style>
      </dgm:prSet>
      <dgm:spPr/>
      <dgm:t>
        <a:bodyPr/>
        <a:lstStyle/>
        <a:p>
          <a:pPr rtl="1"/>
          <a:r>
            <a:rPr lang="ar-EG" sz="1800" b="1" dirty="0" smtClean="0"/>
            <a:t>الأخلاقيات الشخصية </a:t>
          </a:r>
          <a:endParaRPr lang="en-US" sz="1800" b="1" dirty="0"/>
        </a:p>
      </dgm:t>
    </dgm:pt>
    <dgm:pt modelId="{DFDE4FBA-1545-4074-A364-030ED79D65EE}" type="parTrans" cxnId="{255053D6-EF0B-4B9D-97A0-B5715FDA33B8}">
      <dgm:prSet/>
      <dgm:spPr/>
      <dgm:t>
        <a:bodyPr/>
        <a:lstStyle/>
        <a:p>
          <a:endParaRPr lang="en-US"/>
        </a:p>
      </dgm:t>
    </dgm:pt>
    <dgm:pt modelId="{D66EF694-06AA-45F9-91DB-38EB177B2A14}" type="sibTrans" cxnId="{255053D6-EF0B-4B9D-97A0-B5715FDA33B8}">
      <dgm:prSet/>
      <dgm:spPr/>
      <dgm:t>
        <a:bodyPr/>
        <a:lstStyle/>
        <a:p>
          <a:endParaRPr lang="en-US"/>
        </a:p>
      </dgm:t>
    </dgm:pt>
    <dgm:pt modelId="{1AFE4FE5-B019-4612-A95C-657563347F54}">
      <dgm:prSet phldrT="[Text]">
        <dgm:style>
          <a:lnRef idx="1">
            <a:schemeClr val="accent5"/>
          </a:lnRef>
          <a:fillRef idx="3">
            <a:schemeClr val="accent5"/>
          </a:fillRef>
          <a:effectRef idx="2">
            <a:schemeClr val="accent5"/>
          </a:effectRef>
          <a:fontRef idx="minor">
            <a:schemeClr val="lt1"/>
          </a:fontRef>
        </dgm:style>
      </dgm:prSet>
      <dgm:spPr/>
      <dgm:t>
        <a:bodyPr/>
        <a:lstStyle/>
        <a:p>
          <a:pPr rtl="1"/>
          <a:r>
            <a:rPr lang="ar-EG" b="1" dirty="0" smtClean="0">
              <a:solidFill>
                <a:schemeClr val="bg1"/>
              </a:solidFill>
            </a:rPr>
            <a:t>حيث أن لكل فرد مجموعة من الأخلاقيات والقيم الشخصية التى ينقلها الى المنظمة ثم يتم ترجمة هذه القيم والأخلاقيات الى سلوكيات وقرارات أخلاقية داخل المنظمة </a:t>
          </a:r>
          <a:r>
            <a:rPr lang="ar-EG" b="1" dirty="0" smtClean="0">
              <a:solidFill>
                <a:schemeClr val="bg1"/>
              </a:solidFill>
            </a:rPr>
            <a:t>.</a:t>
          </a:r>
          <a:endParaRPr lang="en-US" b="1" dirty="0">
            <a:solidFill>
              <a:schemeClr val="bg1"/>
            </a:solidFill>
          </a:endParaRPr>
        </a:p>
      </dgm:t>
    </dgm:pt>
    <dgm:pt modelId="{757F0AF1-6620-45AB-94B4-6D4911B456C1}" type="parTrans" cxnId="{B46FC195-3655-4D67-A0A9-BACB9AF384F4}">
      <dgm:prSet/>
      <dgm:spPr/>
      <dgm:t>
        <a:bodyPr/>
        <a:lstStyle/>
        <a:p>
          <a:endParaRPr lang="en-US"/>
        </a:p>
      </dgm:t>
    </dgm:pt>
    <dgm:pt modelId="{E45ADFD7-8AD9-42F2-B59F-A2BE59CF910F}" type="sibTrans" cxnId="{B46FC195-3655-4D67-A0A9-BACB9AF384F4}">
      <dgm:prSet/>
      <dgm:spPr/>
      <dgm:t>
        <a:bodyPr/>
        <a:lstStyle/>
        <a:p>
          <a:endParaRPr lang="en-US"/>
        </a:p>
      </dgm:t>
    </dgm:pt>
    <dgm:pt modelId="{73C1558B-4E98-4336-B4A1-64A4070B4BE5}">
      <dgm:prSet phldrT="[Text]" custT="1">
        <dgm:style>
          <a:lnRef idx="1">
            <a:schemeClr val="accent5"/>
          </a:lnRef>
          <a:fillRef idx="3">
            <a:schemeClr val="accent5"/>
          </a:fillRef>
          <a:effectRef idx="2">
            <a:schemeClr val="accent5"/>
          </a:effectRef>
          <a:fontRef idx="minor">
            <a:schemeClr val="lt1"/>
          </a:fontRef>
        </dgm:style>
      </dgm:prSet>
      <dgm:spPr/>
      <dgm:t>
        <a:bodyPr/>
        <a:lstStyle/>
        <a:p>
          <a:pPr rtl="1"/>
          <a:r>
            <a:rPr lang="ar-EG" sz="1800" b="1" dirty="0" smtClean="0"/>
            <a:t>الثقافة السائدة </a:t>
          </a:r>
          <a:endParaRPr lang="en-US" sz="1800" b="1" dirty="0"/>
        </a:p>
      </dgm:t>
    </dgm:pt>
    <dgm:pt modelId="{0FC120C9-FE0B-48BF-B651-51A67524E9D7}" type="parTrans" cxnId="{A4113569-C9E8-4623-A672-3777685E6F00}">
      <dgm:prSet/>
      <dgm:spPr/>
      <dgm:t>
        <a:bodyPr/>
        <a:lstStyle/>
        <a:p>
          <a:endParaRPr lang="en-US"/>
        </a:p>
      </dgm:t>
    </dgm:pt>
    <dgm:pt modelId="{91009C15-7CAE-4426-AC6A-58FB9C3253AC}" type="sibTrans" cxnId="{A4113569-C9E8-4623-A672-3777685E6F00}">
      <dgm:prSet/>
      <dgm:spPr/>
      <dgm:t>
        <a:bodyPr/>
        <a:lstStyle/>
        <a:p>
          <a:endParaRPr lang="en-US"/>
        </a:p>
      </dgm:t>
    </dgm:pt>
    <dgm:pt modelId="{67A5DED6-AD60-42AC-8E97-09CF3DBE8F14}">
      <dgm:prSet phldrT="[Text]">
        <dgm:style>
          <a:lnRef idx="1">
            <a:schemeClr val="accent5"/>
          </a:lnRef>
          <a:fillRef idx="3">
            <a:schemeClr val="accent5"/>
          </a:fillRef>
          <a:effectRef idx="2">
            <a:schemeClr val="accent5"/>
          </a:effectRef>
          <a:fontRef idx="minor">
            <a:schemeClr val="lt1"/>
          </a:fontRef>
        </dgm:style>
      </dgm:prSet>
      <dgm:spPr/>
      <dgm:t>
        <a:bodyPr/>
        <a:lstStyle/>
        <a:p>
          <a:pPr rtl="1"/>
          <a:r>
            <a:rPr lang="ar-EG" b="1" dirty="0" smtClean="0">
              <a:solidFill>
                <a:schemeClr val="bg1"/>
              </a:solidFill>
            </a:rPr>
            <a:t>ان تاريخ المنظمة والطقوس والشعائر والقصص والبطولات والرموز وثقافة المؤسسين ورجال الإدارة كل ذلك في تشكيل ثقافة وأخلاقيات الافراد في </a:t>
          </a:r>
          <a:r>
            <a:rPr lang="ar-EG" b="1" dirty="0" smtClean="0">
              <a:solidFill>
                <a:schemeClr val="bg1"/>
              </a:solidFill>
            </a:rPr>
            <a:t>المنظمة. </a:t>
          </a:r>
          <a:endParaRPr lang="en-US" b="1" dirty="0">
            <a:solidFill>
              <a:schemeClr val="bg1"/>
            </a:solidFill>
          </a:endParaRPr>
        </a:p>
      </dgm:t>
    </dgm:pt>
    <dgm:pt modelId="{9BCC1EFB-186F-4C22-8E4C-90CEEE50E001}" type="parTrans" cxnId="{CAF83846-B5B9-42A3-9393-3D0180182B09}">
      <dgm:prSet/>
      <dgm:spPr/>
      <dgm:t>
        <a:bodyPr/>
        <a:lstStyle/>
        <a:p>
          <a:endParaRPr lang="en-US"/>
        </a:p>
      </dgm:t>
    </dgm:pt>
    <dgm:pt modelId="{13A5CCFE-43EF-4E7C-B761-66BB9AAC1FDD}" type="sibTrans" cxnId="{CAF83846-B5B9-42A3-9393-3D0180182B09}">
      <dgm:prSet/>
      <dgm:spPr/>
      <dgm:t>
        <a:bodyPr/>
        <a:lstStyle/>
        <a:p>
          <a:endParaRPr lang="en-US"/>
        </a:p>
      </dgm:t>
    </dgm:pt>
    <dgm:pt modelId="{DEE0556D-45D1-4BD1-BAF3-1C81C9BB4DEB}" type="pres">
      <dgm:prSet presAssocID="{5980DAFE-7E67-4614-AB76-78C340CA7B90}" presName="linearFlow" presStyleCnt="0">
        <dgm:presLayoutVars>
          <dgm:dir/>
          <dgm:animLvl val="lvl"/>
          <dgm:resizeHandles val="exact"/>
        </dgm:presLayoutVars>
      </dgm:prSet>
      <dgm:spPr/>
      <dgm:t>
        <a:bodyPr/>
        <a:lstStyle/>
        <a:p>
          <a:endParaRPr lang="en-GB"/>
        </a:p>
      </dgm:t>
    </dgm:pt>
    <dgm:pt modelId="{63FAE329-819C-4AEF-A69D-249528C0A412}" type="pres">
      <dgm:prSet presAssocID="{A3820A54-5A0B-455D-B5D8-C61E4483DF8F}" presName="composite" presStyleCnt="0"/>
      <dgm:spPr/>
    </dgm:pt>
    <dgm:pt modelId="{371946F5-5120-4BDC-A8A2-0B42119F2D25}" type="pres">
      <dgm:prSet presAssocID="{A3820A54-5A0B-455D-B5D8-C61E4483DF8F}" presName="parentText" presStyleLbl="alignNode1" presStyleIdx="0" presStyleCnt="3" custLinFactX="410203" custLinFactNeighborX="500000" custLinFactNeighborY="-33">
        <dgm:presLayoutVars>
          <dgm:chMax val="1"/>
          <dgm:bulletEnabled val="1"/>
        </dgm:presLayoutVars>
      </dgm:prSet>
      <dgm:spPr/>
      <dgm:t>
        <a:bodyPr/>
        <a:lstStyle/>
        <a:p>
          <a:endParaRPr lang="en-US"/>
        </a:p>
      </dgm:t>
    </dgm:pt>
    <dgm:pt modelId="{D13FBBAC-0840-4A87-9093-3D2C709DBCDA}" type="pres">
      <dgm:prSet presAssocID="{A3820A54-5A0B-455D-B5D8-C61E4483DF8F}" presName="descendantText" presStyleLbl="alignAcc1" presStyleIdx="0" presStyleCnt="3" custLinFactNeighborX="-15596" custLinFactNeighborY="14635">
        <dgm:presLayoutVars>
          <dgm:bulletEnabled val="1"/>
        </dgm:presLayoutVars>
      </dgm:prSet>
      <dgm:spPr/>
      <dgm:t>
        <a:bodyPr/>
        <a:lstStyle/>
        <a:p>
          <a:endParaRPr lang="en-US"/>
        </a:p>
      </dgm:t>
    </dgm:pt>
    <dgm:pt modelId="{8E85B4D5-696E-4F37-AFC7-4D724E845458}" type="pres">
      <dgm:prSet presAssocID="{589E1D23-38ED-411B-9DF5-85F67B1ACE7E}" presName="sp" presStyleCnt="0"/>
      <dgm:spPr/>
    </dgm:pt>
    <dgm:pt modelId="{D4E79F77-872F-4E23-B702-FDD5B36763AC}" type="pres">
      <dgm:prSet presAssocID="{EDA0E3C8-3668-49BD-BBA1-721912EE15BA}" presName="composite" presStyleCnt="0"/>
      <dgm:spPr/>
    </dgm:pt>
    <dgm:pt modelId="{F6BAA7EB-0C6A-44D5-B4EF-47A2FFE2A4FB}" type="pres">
      <dgm:prSet presAssocID="{EDA0E3C8-3668-49BD-BBA1-721912EE15BA}" presName="parentText" presStyleLbl="alignNode1" presStyleIdx="1" presStyleCnt="3" custLinFactX="400000" custLinFactNeighborX="434264" custLinFactNeighborY="-11145">
        <dgm:presLayoutVars>
          <dgm:chMax val="1"/>
          <dgm:bulletEnabled val="1"/>
        </dgm:presLayoutVars>
      </dgm:prSet>
      <dgm:spPr/>
      <dgm:t>
        <a:bodyPr/>
        <a:lstStyle/>
        <a:p>
          <a:endParaRPr lang="en-US"/>
        </a:p>
      </dgm:t>
    </dgm:pt>
    <dgm:pt modelId="{312178A3-D04B-4B9E-B79A-7204B592F8CA}" type="pres">
      <dgm:prSet presAssocID="{EDA0E3C8-3668-49BD-BBA1-721912EE15BA}" presName="descendantText" presStyleLbl="alignAcc1" presStyleIdx="1" presStyleCnt="3" custLinFactNeighborX="-23430" custLinFactNeighborY="-6810">
        <dgm:presLayoutVars>
          <dgm:bulletEnabled val="1"/>
        </dgm:presLayoutVars>
      </dgm:prSet>
      <dgm:spPr/>
      <dgm:t>
        <a:bodyPr/>
        <a:lstStyle/>
        <a:p>
          <a:endParaRPr lang="en-US"/>
        </a:p>
      </dgm:t>
    </dgm:pt>
    <dgm:pt modelId="{CC769D93-8D3D-48A1-AB15-C9A0FB1D5D59}" type="pres">
      <dgm:prSet presAssocID="{D66EF694-06AA-45F9-91DB-38EB177B2A14}" presName="sp" presStyleCnt="0"/>
      <dgm:spPr/>
    </dgm:pt>
    <dgm:pt modelId="{52838F38-D9B1-4DC6-AC8B-2A69805C02BF}" type="pres">
      <dgm:prSet presAssocID="{73C1558B-4E98-4336-B4A1-64A4070B4BE5}" presName="composite" presStyleCnt="0"/>
      <dgm:spPr/>
    </dgm:pt>
    <dgm:pt modelId="{590E40C6-803B-48DF-AD2C-4DA789FD5602}" type="pres">
      <dgm:prSet presAssocID="{73C1558B-4E98-4336-B4A1-64A4070B4BE5}" presName="parentText" presStyleLbl="alignNode1" presStyleIdx="2" presStyleCnt="3" custLinFactX="400000" custLinFactNeighborX="434263" custLinFactNeighborY="-22121">
        <dgm:presLayoutVars>
          <dgm:chMax val="1"/>
          <dgm:bulletEnabled val="1"/>
        </dgm:presLayoutVars>
      </dgm:prSet>
      <dgm:spPr/>
      <dgm:t>
        <a:bodyPr/>
        <a:lstStyle/>
        <a:p>
          <a:endParaRPr lang="en-US"/>
        </a:p>
      </dgm:t>
    </dgm:pt>
    <dgm:pt modelId="{FF32767B-BA2D-49D2-BBAF-5F4ABBC59B8E}" type="pres">
      <dgm:prSet presAssocID="{73C1558B-4E98-4336-B4A1-64A4070B4BE5}" presName="descendantText" presStyleLbl="alignAcc1" presStyleIdx="2" presStyleCnt="3" custLinFactNeighborX="-14616" custLinFactNeighborY="-18218">
        <dgm:presLayoutVars>
          <dgm:bulletEnabled val="1"/>
        </dgm:presLayoutVars>
      </dgm:prSet>
      <dgm:spPr/>
      <dgm:t>
        <a:bodyPr/>
        <a:lstStyle/>
        <a:p>
          <a:endParaRPr lang="en-US"/>
        </a:p>
      </dgm:t>
    </dgm:pt>
  </dgm:ptLst>
  <dgm:cxnLst>
    <dgm:cxn modelId="{06B5856A-4C20-4286-9389-43814AC86559}" type="presOf" srcId="{5980DAFE-7E67-4614-AB76-78C340CA7B90}" destId="{DEE0556D-45D1-4BD1-BAF3-1C81C9BB4DEB}" srcOrd="0" destOrd="0" presId="urn:microsoft.com/office/officeart/2005/8/layout/chevron2"/>
    <dgm:cxn modelId="{1871AE03-9F14-4330-AF9F-4558D52A04D8}" type="presOf" srcId="{1862B91B-B927-489E-9B20-586503841683}" destId="{D13FBBAC-0840-4A87-9093-3D2C709DBCDA}" srcOrd="0" destOrd="0" presId="urn:microsoft.com/office/officeart/2005/8/layout/chevron2"/>
    <dgm:cxn modelId="{A4113569-C9E8-4623-A672-3777685E6F00}" srcId="{5980DAFE-7E67-4614-AB76-78C340CA7B90}" destId="{73C1558B-4E98-4336-B4A1-64A4070B4BE5}" srcOrd="2" destOrd="0" parTransId="{0FC120C9-FE0B-48BF-B651-51A67524E9D7}" sibTransId="{91009C15-7CAE-4426-AC6A-58FB9C3253AC}"/>
    <dgm:cxn modelId="{D87E5BD2-D8CB-4B3B-A03D-B3F437A8A07D}" type="presOf" srcId="{EDA0E3C8-3668-49BD-BBA1-721912EE15BA}" destId="{F6BAA7EB-0C6A-44D5-B4EF-47A2FFE2A4FB}" srcOrd="0" destOrd="0" presId="urn:microsoft.com/office/officeart/2005/8/layout/chevron2"/>
    <dgm:cxn modelId="{B46FC195-3655-4D67-A0A9-BACB9AF384F4}" srcId="{EDA0E3C8-3668-49BD-BBA1-721912EE15BA}" destId="{1AFE4FE5-B019-4612-A95C-657563347F54}" srcOrd="0" destOrd="0" parTransId="{757F0AF1-6620-45AB-94B4-6D4911B456C1}" sibTransId="{E45ADFD7-8AD9-42F2-B59F-A2BE59CF910F}"/>
    <dgm:cxn modelId="{2F15EB2F-E66E-4A2E-BF6F-CBB947584586}" type="presOf" srcId="{67A5DED6-AD60-42AC-8E97-09CF3DBE8F14}" destId="{FF32767B-BA2D-49D2-BBAF-5F4ABBC59B8E}" srcOrd="0" destOrd="0" presId="urn:microsoft.com/office/officeart/2005/8/layout/chevron2"/>
    <dgm:cxn modelId="{8FBBFA0C-2707-40A2-A6A2-604F180DA0BA}" type="presOf" srcId="{A3820A54-5A0B-455D-B5D8-C61E4483DF8F}" destId="{371946F5-5120-4BDC-A8A2-0B42119F2D25}" srcOrd="0" destOrd="0" presId="urn:microsoft.com/office/officeart/2005/8/layout/chevron2"/>
    <dgm:cxn modelId="{0F710E93-8AAF-44BF-9676-35CAFD41E8D3}" type="presOf" srcId="{1AFE4FE5-B019-4612-A95C-657563347F54}" destId="{312178A3-D04B-4B9E-B79A-7204B592F8CA}" srcOrd="0" destOrd="0" presId="urn:microsoft.com/office/officeart/2005/8/layout/chevron2"/>
    <dgm:cxn modelId="{CAF83846-B5B9-42A3-9393-3D0180182B09}" srcId="{73C1558B-4E98-4336-B4A1-64A4070B4BE5}" destId="{67A5DED6-AD60-42AC-8E97-09CF3DBE8F14}" srcOrd="0" destOrd="0" parTransId="{9BCC1EFB-186F-4C22-8E4C-90CEEE50E001}" sibTransId="{13A5CCFE-43EF-4E7C-B761-66BB9AAC1FDD}"/>
    <dgm:cxn modelId="{255053D6-EF0B-4B9D-97A0-B5715FDA33B8}" srcId="{5980DAFE-7E67-4614-AB76-78C340CA7B90}" destId="{EDA0E3C8-3668-49BD-BBA1-721912EE15BA}" srcOrd="1" destOrd="0" parTransId="{DFDE4FBA-1545-4074-A364-030ED79D65EE}" sibTransId="{D66EF694-06AA-45F9-91DB-38EB177B2A14}"/>
    <dgm:cxn modelId="{E4493427-C419-43FD-BF50-72B0A3C54322}" srcId="{A3820A54-5A0B-455D-B5D8-C61E4483DF8F}" destId="{1862B91B-B927-489E-9B20-586503841683}" srcOrd="0" destOrd="0" parTransId="{2C649459-DFD8-46DA-8A8C-92D322CB3167}" sibTransId="{E6934FE2-A62B-4504-87C4-467E6CCD461E}"/>
    <dgm:cxn modelId="{22C8ED1B-A743-4915-9DF6-AC8A6DA8C348}" type="presOf" srcId="{73C1558B-4E98-4336-B4A1-64A4070B4BE5}" destId="{590E40C6-803B-48DF-AD2C-4DA789FD5602}" srcOrd="0" destOrd="0" presId="urn:microsoft.com/office/officeart/2005/8/layout/chevron2"/>
    <dgm:cxn modelId="{44D6BC93-BA3C-47DD-B655-0FD335D2990C}" srcId="{5980DAFE-7E67-4614-AB76-78C340CA7B90}" destId="{A3820A54-5A0B-455D-B5D8-C61E4483DF8F}" srcOrd="0" destOrd="0" parTransId="{8A2925F1-E6A3-4038-968E-9A0803410463}" sibTransId="{589E1D23-38ED-411B-9DF5-85F67B1ACE7E}"/>
    <dgm:cxn modelId="{3B23382A-82CC-4ADC-A9D2-D186895CA956}" type="presParOf" srcId="{DEE0556D-45D1-4BD1-BAF3-1C81C9BB4DEB}" destId="{63FAE329-819C-4AEF-A69D-249528C0A412}" srcOrd="0" destOrd="0" presId="urn:microsoft.com/office/officeart/2005/8/layout/chevron2"/>
    <dgm:cxn modelId="{9FD9565F-8843-4C33-BAFD-78C7B048269C}" type="presParOf" srcId="{63FAE329-819C-4AEF-A69D-249528C0A412}" destId="{371946F5-5120-4BDC-A8A2-0B42119F2D25}" srcOrd="0" destOrd="0" presId="urn:microsoft.com/office/officeart/2005/8/layout/chevron2"/>
    <dgm:cxn modelId="{2ED07278-CC1B-45E5-9DAD-B1BF408CC65D}" type="presParOf" srcId="{63FAE329-819C-4AEF-A69D-249528C0A412}" destId="{D13FBBAC-0840-4A87-9093-3D2C709DBCDA}" srcOrd="1" destOrd="0" presId="urn:microsoft.com/office/officeart/2005/8/layout/chevron2"/>
    <dgm:cxn modelId="{82D50475-8FA1-4D85-9D6C-21414D09876D}" type="presParOf" srcId="{DEE0556D-45D1-4BD1-BAF3-1C81C9BB4DEB}" destId="{8E85B4D5-696E-4F37-AFC7-4D724E845458}" srcOrd="1" destOrd="0" presId="urn:microsoft.com/office/officeart/2005/8/layout/chevron2"/>
    <dgm:cxn modelId="{1556D2DA-2AC0-40DF-B2A8-FA569EF66130}" type="presParOf" srcId="{DEE0556D-45D1-4BD1-BAF3-1C81C9BB4DEB}" destId="{D4E79F77-872F-4E23-B702-FDD5B36763AC}" srcOrd="2" destOrd="0" presId="urn:microsoft.com/office/officeart/2005/8/layout/chevron2"/>
    <dgm:cxn modelId="{62109B1C-54C9-4B0B-A804-7CA726058720}" type="presParOf" srcId="{D4E79F77-872F-4E23-B702-FDD5B36763AC}" destId="{F6BAA7EB-0C6A-44D5-B4EF-47A2FFE2A4FB}" srcOrd="0" destOrd="0" presId="urn:microsoft.com/office/officeart/2005/8/layout/chevron2"/>
    <dgm:cxn modelId="{389FF9FB-7143-48D6-BC6E-006F29078585}" type="presParOf" srcId="{D4E79F77-872F-4E23-B702-FDD5B36763AC}" destId="{312178A3-D04B-4B9E-B79A-7204B592F8CA}" srcOrd="1" destOrd="0" presId="urn:microsoft.com/office/officeart/2005/8/layout/chevron2"/>
    <dgm:cxn modelId="{2984D3E7-FAAB-4575-8B29-9EC33C1E5BF3}" type="presParOf" srcId="{DEE0556D-45D1-4BD1-BAF3-1C81C9BB4DEB}" destId="{CC769D93-8D3D-48A1-AB15-C9A0FB1D5D59}" srcOrd="3" destOrd="0" presId="urn:microsoft.com/office/officeart/2005/8/layout/chevron2"/>
    <dgm:cxn modelId="{CCFF7665-8A41-4E35-AE0A-191F675219D9}" type="presParOf" srcId="{DEE0556D-45D1-4BD1-BAF3-1C81C9BB4DEB}" destId="{52838F38-D9B1-4DC6-AC8B-2A69805C02BF}" srcOrd="4" destOrd="0" presId="urn:microsoft.com/office/officeart/2005/8/layout/chevron2"/>
    <dgm:cxn modelId="{8C2F3296-4909-49BA-AAFE-69745272E61D}" type="presParOf" srcId="{52838F38-D9B1-4DC6-AC8B-2A69805C02BF}" destId="{590E40C6-803B-48DF-AD2C-4DA789FD5602}" srcOrd="0" destOrd="0" presId="urn:microsoft.com/office/officeart/2005/8/layout/chevron2"/>
    <dgm:cxn modelId="{35E3C32A-6C19-4EC5-84B2-D60F7E2EF597}" type="presParOf" srcId="{52838F38-D9B1-4DC6-AC8B-2A69805C02BF}" destId="{FF32767B-BA2D-49D2-BBAF-5F4ABBC59B8E}"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74AF75-89C6-4E63-AAEF-1E08E6D26C10}">
      <dsp:nvSpPr>
        <dsp:cNvPr id="0" name=""/>
        <dsp:cNvSpPr/>
      </dsp:nvSpPr>
      <dsp:spPr>
        <a:xfrm>
          <a:off x="2031216" y="774430"/>
          <a:ext cx="4043244" cy="4043244"/>
        </a:xfrm>
        <a:prstGeom prst="blockArc">
          <a:avLst>
            <a:gd name="adj1" fmla="val 11092405"/>
            <a:gd name="adj2" fmla="val 16739202"/>
            <a:gd name="adj3" fmla="val 4641"/>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9450A4E9-5455-4B70-A5A1-D5886FAC14F5}">
      <dsp:nvSpPr>
        <dsp:cNvPr id="0" name=""/>
        <dsp:cNvSpPr/>
      </dsp:nvSpPr>
      <dsp:spPr>
        <a:xfrm>
          <a:off x="2038154" y="634845"/>
          <a:ext cx="4043244" cy="4043244"/>
        </a:xfrm>
        <a:prstGeom prst="blockArc">
          <a:avLst>
            <a:gd name="adj1" fmla="val 4818572"/>
            <a:gd name="adj2" fmla="val 10849053"/>
            <a:gd name="adj3" fmla="val 4641"/>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D15BDC0E-A85E-4405-B5CC-3AE629655294}">
      <dsp:nvSpPr>
        <dsp:cNvPr id="0" name=""/>
        <dsp:cNvSpPr/>
      </dsp:nvSpPr>
      <dsp:spPr>
        <a:xfrm>
          <a:off x="2744549" y="642410"/>
          <a:ext cx="4043244" cy="4043244"/>
        </a:xfrm>
        <a:prstGeom prst="blockArc">
          <a:avLst>
            <a:gd name="adj1" fmla="val 37788"/>
            <a:gd name="adj2" fmla="val 6055052"/>
            <a:gd name="adj3" fmla="val 4641"/>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D615B1B1-6708-406B-97CD-14D7FAF64903}">
      <dsp:nvSpPr>
        <dsp:cNvPr id="0" name=""/>
        <dsp:cNvSpPr/>
      </dsp:nvSpPr>
      <dsp:spPr>
        <a:xfrm>
          <a:off x="2746582" y="756292"/>
          <a:ext cx="4043244" cy="4043244"/>
        </a:xfrm>
        <a:prstGeom prst="blockArc">
          <a:avLst>
            <a:gd name="adj1" fmla="val 15486510"/>
            <a:gd name="adj2" fmla="val 21439473"/>
            <a:gd name="adj3" fmla="val 4641"/>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0C8B855A-2EAC-440A-A485-7B90981A0812}">
      <dsp:nvSpPr>
        <dsp:cNvPr id="0" name=""/>
        <dsp:cNvSpPr/>
      </dsp:nvSpPr>
      <dsp:spPr>
        <a:xfrm>
          <a:off x="3531798" y="1694013"/>
          <a:ext cx="1861685" cy="1861685"/>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50800" dist="38100" dir="2700000" algn="tl" rotWithShape="0">
            <a:prstClr val="black">
              <a:alpha val="40000"/>
            </a:prst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rtl="1">
            <a:lnSpc>
              <a:spcPct val="90000"/>
            </a:lnSpc>
            <a:spcBef>
              <a:spcPct val="0"/>
            </a:spcBef>
            <a:spcAft>
              <a:spcPct val="35000"/>
            </a:spcAft>
          </a:pPr>
          <a:r>
            <a:rPr lang="ar-EG" sz="3000" b="1" kern="1200" dirty="0" smtClean="0">
              <a:solidFill>
                <a:schemeClr val="bg1"/>
              </a:solidFill>
              <a:effectLst>
                <a:outerShdw blurRad="38100" dist="38100" dir="2700000" algn="tl">
                  <a:srgbClr val="000000">
                    <a:alpha val="43137"/>
                  </a:srgbClr>
                </a:outerShdw>
              </a:effectLst>
            </a:rPr>
            <a:t>أنواع الثقافة التنظيمية</a:t>
          </a:r>
          <a:endParaRPr lang="en-US" sz="3000" b="0" kern="1200" dirty="0">
            <a:solidFill>
              <a:schemeClr val="bg1"/>
            </a:solidFill>
            <a:effectLst>
              <a:outerShdw blurRad="38100" dist="38100" dir="2700000" algn="tl">
                <a:srgbClr val="000000">
                  <a:alpha val="43137"/>
                </a:srgbClr>
              </a:outerShdw>
            </a:effectLst>
          </a:endParaRPr>
        </a:p>
      </dsp:txBody>
      <dsp:txXfrm>
        <a:off x="3804435" y="1966650"/>
        <a:ext cx="1316411" cy="1316411"/>
      </dsp:txXfrm>
    </dsp:sp>
    <dsp:sp modelId="{BAE7D64C-81FE-4A56-8D3D-48FF329DD0B9}">
      <dsp:nvSpPr>
        <dsp:cNvPr id="0" name=""/>
        <dsp:cNvSpPr/>
      </dsp:nvSpPr>
      <dsp:spPr>
        <a:xfrm>
          <a:off x="3491791" y="34981"/>
          <a:ext cx="1739015" cy="1621207"/>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EG" sz="1800" b="1" kern="1200" dirty="0" smtClean="0">
              <a:solidFill>
                <a:schemeClr val="tx1"/>
              </a:solidFill>
            </a:rPr>
            <a:t>النوع الأول يركز علي العادات وللقيم والمعتقدات واللوائح </a:t>
          </a:r>
          <a:endParaRPr lang="en-US" sz="1800" b="1" kern="1200" dirty="0">
            <a:solidFill>
              <a:schemeClr val="tx1"/>
            </a:solidFill>
          </a:endParaRPr>
        </a:p>
      </dsp:txBody>
      <dsp:txXfrm>
        <a:off x="3746464" y="272401"/>
        <a:ext cx="1229669" cy="1146367"/>
      </dsp:txXfrm>
    </dsp:sp>
    <dsp:sp modelId="{8DF19114-121F-412C-B42C-68C0755B3878}">
      <dsp:nvSpPr>
        <dsp:cNvPr id="0" name=""/>
        <dsp:cNvSpPr/>
      </dsp:nvSpPr>
      <dsp:spPr>
        <a:xfrm>
          <a:off x="5721022" y="1656187"/>
          <a:ext cx="2039476" cy="2059102"/>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EG" sz="1800" b="1" kern="1200" dirty="0" smtClean="0">
              <a:solidFill>
                <a:schemeClr val="tx1"/>
              </a:solidFill>
            </a:rPr>
            <a:t>النوع الثاني يعرفها كوسيلة إرشاد لأنها توضح للعاملين السلوك المطلوب تحقيقه</a:t>
          </a:r>
          <a:endParaRPr lang="en-US" sz="1800" b="1" kern="1200" dirty="0">
            <a:solidFill>
              <a:schemeClr val="tx1"/>
            </a:solidFill>
          </a:endParaRPr>
        </a:p>
      </dsp:txBody>
      <dsp:txXfrm>
        <a:off x="6019696" y="1957736"/>
        <a:ext cx="1442128" cy="1456004"/>
      </dsp:txXfrm>
    </dsp:sp>
    <dsp:sp modelId="{69FE951A-89BD-49C1-9C5B-CC6BB1820820}">
      <dsp:nvSpPr>
        <dsp:cNvPr id="0" name=""/>
        <dsp:cNvSpPr/>
      </dsp:nvSpPr>
      <dsp:spPr>
        <a:xfrm>
          <a:off x="3348245" y="3792395"/>
          <a:ext cx="2087850" cy="1621207"/>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EG" sz="1800" b="1" kern="1200" dirty="0" smtClean="0">
              <a:solidFill>
                <a:schemeClr val="tx1"/>
              </a:solidFill>
            </a:rPr>
            <a:t>النوع الثالث  أنها مفهوم استراتيجي وذلك لأنها تساهم في وضع الاستراتيجيات</a:t>
          </a:r>
          <a:endParaRPr lang="en-US" sz="1800" b="1" kern="1200" dirty="0">
            <a:solidFill>
              <a:schemeClr val="tx1"/>
            </a:solidFill>
          </a:endParaRPr>
        </a:p>
      </dsp:txBody>
      <dsp:txXfrm>
        <a:off x="3654004" y="4029815"/>
        <a:ext cx="1476332" cy="1146367"/>
      </dsp:txXfrm>
    </dsp:sp>
    <dsp:sp modelId="{ECA919CF-9B98-43EA-B708-85384A7E13E6}">
      <dsp:nvSpPr>
        <dsp:cNvPr id="0" name=""/>
        <dsp:cNvSpPr/>
      </dsp:nvSpPr>
      <dsp:spPr>
        <a:xfrm>
          <a:off x="910870" y="1597985"/>
          <a:ext cx="2348798" cy="2060613"/>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EG" sz="1800" b="1" kern="1200" dirty="0" smtClean="0">
              <a:solidFill>
                <a:schemeClr val="tx1"/>
              </a:solidFill>
            </a:rPr>
            <a:t>النوع الرابع يعرفها كوسيلة ذهنية لجميع العاملين داخل التنظيم ومساعدتهم على الابتكار داخل الإطار الوظيفي</a:t>
          </a:r>
          <a:endParaRPr lang="en-US" sz="1800" b="1" kern="1200" dirty="0">
            <a:solidFill>
              <a:schemeClr val="tx1"/>
            </a:solidFill>
          </a:endParaRPr>
        </a:p>
      </dsp:txBody>
      <dsp:txXfrm>
        <a:off x="1254844" y="1899755"/>
        <a:ext cx="1660850" cy="14570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1D33A6-1F9C-4C0D-8E49-56BCAC48BFFC}">
      <dsp:nvSpPr>
        <dsp:cNvPr id="0" name=""/>
        <dsp:cNvSpPr/>
      </dsp:nvSpPr>
      <dsp:spPr>
        <a:xfrm rot="5400000">
          <a:off x="1642014" y="-1609405"/>
          <a:ext cx="1414478" cy="4698508"/>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r" defTabSz="889000" rtl="1">
            <a:lnSpc>
              <a:spcPct val="90000"/>
            </a:lnSpc>
            <a:spcBef>
              <a:spcPct val="0"/>
            </a:spcBef>
            <a:spcAft>
              <a:spcPct val="15000"/>
            </a:spcAft>
            <a:buChar char="••"/>
          </a:pPr>
          <a:r>
            <a:rPr lang="ar-EG" sz="2000" b="1" kern="1200" dirty="0" smtClean="0">
              <a:solidFill>
                <a:schemeClr val="tx1">
                  <a:lumMod val="95000"/>
                  <a:lumOff val="5000"/>
                </a:schemeClr>
              </a:solidFill>
              <a:effectLst/>
            </a:rPr>
            <a:t>ركز العديد من المؤلفين اهتمامهم بدراسة سلوك العاملين وذلك بعد أن أدركوا أن " المدخل الرشيد " أهمل الكثير من المفاهيم التنظيمية وركز على الجوانب المادية "</a:t>
          </a:r>
          <a:endParaRPr lang="en-US" sz="2000" kern="1200" dirty="0"/>
        </a:p>
      </dsp:txBody>
      <dsp:txXfrm rot="-5400000">
        <a:off x="0" y="101658"/>
        <a:ext cx="4629459" cy="1276380"/>
      </dsp:txXfrm>
    </dsp:sp>
    <dsp:sp modelId="{63DAFD67-0E99-486F-AEAC-07CA9ACD36A6}">
      <dsp:nvSpPr>
        <dsp:cNvPr id="0" name=""/>
        <dsp:cNvSpPr/>
      </dsp:nvSpPr>
      <dsp:spPr>
        <a:xfrm>
          <a:off x="5179081" y="0"/>
          <a:ext cx="2124451" cy="1331276"/>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ar-EG" sz="3200" b="1" kern="1200" dirty="0" smtClean="0">
              <a:effectLst>
                <a:outerShdw blurRad="38100" dist="38100" dir="2700000" algn="tl">
                  <a:srgbClr val="000000">
                    <a:alpha val="43137"/>
                  </a:srgbClr>
                </a:outerShdw>
              </a:effectLst>
            </a:rPr>
            <a:t>على المستوى العلمي </a:t>
          </a:r>
          <a:endParaRPr lang="en-US" sz="3200" kern="1200" dirty="0">
            <a:effectLst>
              <a:outerShdw blurRad="38100" dist="38100" dir="2700000" algn="tl">
                <a:srgbClr val="000000">
                  <a:alpha val="43137"/>
                </a:srgbClr>
              </a:outerShdw>
            </a:effectLst>
          </a:endParaRPr>
        </a:p>
      </dsp:txBody>
      <dsp:txXfrm>
        <a:off x="5244069" y="64988"/>
        <a:ext cx="1994475" cy="1201300"/>
      </dsp:txXfrm>
    </dsp:sp>
    <dsp:sp modelId="{B44685E2-D822-4919-8BEB-C2AE2DB3C66A}">
      <dsp:nvSpPr>
        <dsp:cNvPr id="0" name=""/>
        <dsp:cNvSpPr/>
      </dsp:nvSpPr>
      <dsp:spPr>
        <a:xfrm rot="5400000">
          <a:off x="1523348" y="21344"/>
          <a:ext cx="1651810" cy="4698508"/>
        </a:xfrm>
        <a:prstGeom prst="round2SameRect">
          <a:avLst/>
        </a:prstGeom>
        <a:solidFill>
          <a:schemeClr val="accent2">
            <a:tint val="40000"/>
            <a:alpha val="90000"/>
            <a:hueOff val="2512910"/>
            <a:satOff val="-2189"/>
            <a:lumOff val="-3"/>
            <a:alphaOff val="0"/>
          </a:schemeClr>
        </a:solidFill>
        <a:ln w="9525" cap="flat" cmpd="sng" algn="ctr">
          <a:solidFill>
            <a:schemeClr val="accent2">
              <a:tint val="40000"/>
              <a:alpha val="90000"/>
              <a:hueOff val="2512910"/>
              <a:satOff val="-2189"/>
              <a:lumOff val="-3"/>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r" defTabSz="800100" rtl="1">
            <a:lnSpc>
              <a:spcPct val="90000"/>
            </a:lnSpc>
            <a:spcBef>
              <a:spcPct val="0"/>
            </a:spcBef>
            <a:spcAft>
              <a:spcPct val="15000"/>
            </a:spcAft>
            <a:buChar char="••"/>
          </a:pPr>
          <a:r>
            <a:rPr lang="ar-EG" sz="1800" b="1" kern="1200" dirty="0" smtClean="0">
              <a:solidFill>
                <a:schemeClr val="tx1">
                  <a:lumMod val="95000"/>
                  <a:lumOff val="5000"/>
                </a:schemeClr>
              </a:solidFill>
              <a:effectLst/>
            </a:rPr>
            <a:t>حققت الشركات اليابانية بعد الحرب العالمية الثانية نجاحا ملحوظا مما اضطر الشركات الأمريكية للبحث عن أسباب هذا النجاح وذلك بسبب تباين مستوى أدائها بالمقارنة بالشركات اليابانية وذلك بعد أن أثبتت الدراسات أن الثقافة التنظيمية شاركت في تحقيق هذا النجاح . </a:t>
          </a:r>
          <a:endParaRPr lang="en-US" sz="1800" b="1" kern="1200" dirty="0">
            <a:solidFill>
              <a:schemeClr val="tx1">
                <a:lumMod val="95000"/>
                <a:lumOff val="5000"/>
              </a:schemeClr>
            </a:solidFill>
            <a:effectLst/>
          </a:endParaRPr>
        </a:p>
      </dsp:txBody>
      <dsp:txXfrm rot="-5400000">
        <a:off x="0" y="1625328"/>
        <a:ext cx="4617873" cy="1490540"/>
      </dsp:txXfrm>
    </dsp:sp>
    <dsp:sp modelId="{87484A42-367B-49A5-A009-989F5306B2AE}">
      <dsp:nvSpPr>
        <dsp:cNvPr id="0" name=""/>
        <dsp:cNvSpPr/>
      </dsp:nvSpPr>
      <dsp:spPr>
        <a:xfrm>
          <a:off x="5104776" y="1645526"/>
          <a:ext cx="2236642" cy="1282404"/>
        </a:xfrm>
        <a:prstGeom prst="roundRect">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ar-EG" sz="3200" b="1" kern="1200" dirty="0" smtClean="0">
              <a:effectLst>
                <a:outerShdw blurRad="38100" dist="38100" dir="2700000" algn="tl">
                  <a:srgbClr val="000000">
                    <a:alpha val="43137"/>
                  </a:srgbClr>
                </a:outerShdw>
              </a:effectLst>
            </a:rPr>
            <a:t>على المستوى التطبيقي </a:t>
          </a:r>
          <a:endParaRPr lang="en-US" sz="3200" kern="1200" dirty="0">
            <a:effectLst>
              <a:outerShdw blurRad="38100" dist="38100" dir="2700000" algn="tl">
                <a:srgbClr val="000000">
                  <a:alpha val="43137"/>
                </a:srgbClr>
              </a:outerShdw>
            </a:effectLst>
          </a:endParaRPr>
        </a:p>
      </dsp:txBody>
      <dsp:txXfrm>
        <a:off x="5167378" y="1708128"/>
        <a:ext cx="2111438" cy="1157200"/>
      </dsp:txXfrm>
    </dsp:sp>
    <dsp:sp modelId="{94D8A771-9EC4-45D2-9F66-694C2D7E0A62}">
      <dsp:nvSpPr>
        <dsp:cNvPr id="0" name=""/>
        <dsp:cNvSpPr/>
      </dsp:nvSpPr>
      <dsp:spPr>
        <a:xfrm rot="5400000">
          <a:off x="1523348" y="1753320"/>
          <a:ext cx="1651810" cy="4698508"/>
        </a:xfrm>
        <a:prstGeom prst="round2SameRect">
          <a:avLst/>
        </a:prstGeom>
        <a:solidFill>
          <a:schemeClr val="accent2">
            <a:tint val="40000"/>
            <a:alpha val="90000"/>
            <a:hueOff val="5025821"/>
            <a:satOff val="-4378"/>
            <a:lumOff val="-6"/>
            <a:alphaOff val="0"/>
          </a:schemeClr>
        </a:solidFill>
        <a:ln w="9525" cap="flat" cmpd="sng" algn="ctr">
          <a:solidFill>
            <a:schemeClr val="accent2">
              <a:tint val="40000"/>
              <a:alpha val="90000"/>
              <a:hueOff val="5025821"/>
              <a:satOff val="-4378"/>
              <a:lumOff val="-6"/>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r" defTabSz="800100" rtl="1">
            <a:lnSpc>
              <a:spcPct val="90000"/>
            </a:lnSpc>
            <a:spcBef>
              <a:spcPct val="0"/>
            </a:spcBef>
            <a:spcAft>
              <a:spcPct val="15000"/>
            </a:spcAft>
            <a:buChar char="••"/>
          </a:pPr>
          <a:r>
            <a:rPr lang="ar-EG" sz="1800" b="1" kern="1200" dirty="0" smtClean="0">
              <a:solidFill>
                <a:schemeClr val="tx1">
                  <a:lumMod val="95000"/>
                  <a:lumOff val="5000"/>
                </a:schemeClr>
              </a:solidFill>
              <a:effectLst/>
            </a:rPr>
            <a:t>تزايدت الشركات متعددة الجنسيات وزادت </a:t>
          </a:r>
          <a:r>
            <a:rPr lang="ar-EG" sz="1800" b="1" kern="1200" dirty="0" err="1" smtClean="0">
              <a:solidFill>
                <a:schemeClr val="tx1">
                  <a:lumMod val="95000"/>
                  <a:lumOff val="5000"/>
                </a:schemeClr>
              </a:solidFill>
              <a:effectLst/>
            </a:rPr>
            <a:t>الاندماجات</a:t>
          </a:r>
          <a:r>
            <a:rPr lang="ar-EG" sz="1800" b="1" kern="1200" dirty="0" smtClean="0">
              <a:solidFill>
                <a:schemeClr val="tx1">
                  <a:lumMod val="95000"/>
                  <a:lumOff val="5000"/>
                </a:schemeClr>
              </a:solidFill>
              <a:effectLst/>
            </a:rPr>
            <a:t> بين الشركات مما دفع برجال الإدارة إلى إحداث التوافق بين الأفراد والمنظمات المدمجة وذلك بعد تعرض بعض المنظمات للفشل بسبب عدم التوافق بين سلوك الأفراد وقيمهم ، كنتيجة لزيادة الأعمال الدولية وانتشار الشركات متعددة الجنسيات</a:t>
          </a:r>
          <a:endParaRPr lang="en-US" sz="1800" b="1" kern="1200" dirty="0">
            <a:solidFill>
              <a:schemeClr val="tx1">
                <a:lumMod val="95000"/>
                <a:lumOff val="5000"/>
              </a:schemeClr>
            </a:solidFill>
            <a:effectLst/>
          </a:endParaRPr>
        </a:p>
      </dsp:txBody>
      <dsp:txXfrm rot="-5400000">
        <a:off x="0" y="3357304"/>
        <a:ext cx="4617873" cy="1490540"/>
      </dsp:txXfrm>
    </dsp:sp>
    <dsp:sp modelId="{75D9A544-AE6B-45B0-8004-E146059F6E22}">
      <dsp:nvSpPr>
        <dsp:cNvPr id="0" name=""/>
        <dsp:cNvSpPr/>
      </dsp:nvSpPr>
      <dsp:spPr>
        <a:xfrm>
          <a:off x="5003473" y="3442747"/>
          <a:ext cx="2337945" cy="1186908"/>
        </a:xfrm>
        <a:prstGeom prst="round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ar-EG" sz="3200" b="1" kern="1200" dirty="0" smtClean="0"/>
            <a:t>على المستوى الاقتصادي </a:t>
          </a:r>
          <a:endParaRPr lang="en-US" sz="3200" kern="1200" dirty="0"/>
        </a:p>
      </dsp:txBody>
      <dsp:txXfrm>
        <a:off x="5061413" y="3500687"/>
        <a:ext cx="2222065" cy="10710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7D6C53-512F-4E94-8C8D-66A8351D0719}">
      <dsp:nvSpPr>
        <dsp:cNvPr id="0" name=""/>
        <dsp:cNvSpPr/>
      </dsp:nvSpPr>
      <dsp:spPr>
        <a:xfrm>
          <a:off x="1290998" y="763036"/>
          <a:ext cx="4150550" cy="4150550"/>
        </a:xfrm>
        <a:prstGeom prst="blockArc">
          <a:avLst>
            <a:gd name="adj1" fmla="val 13035455"/>
            <a:gd name="adj2" fmla="val 17254504"/>
            <a:gd name="adj3" fmla="val 464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DF7DB8E-CBBA-45ED-9085-5B09BAF55303}">
      <dsp:nvSpPr>
        <dsp:cNvPr id="0" name=""/>
        <dsp:cNvSpPr/>
      </dsp:nvSpPr>
      <dsp:spPr>
        <a:xfrm>
          <a:off x="1704535" y="-705149"/>
          <a:ext cx="4685821" cy="4685821"/>
        </a:xfrm>
        <a:prstGeom prst="blockArc">
          <a:avLst>
            <a:gd name="adj1" fmla="val 39957"/>
            <a:gd name="adj2" fmla="val 10839957"/>
            <a:gd name="adj3" fmla="val 4110"/>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8475FFE-A709-4C61-95B9-68CFEBECAE11}">
      <dsp:nvSpPr>
        <dsp:cNvPr id="0" name=""/>
        <dsp:cNvSpPr/>
      </dsp:nvSpPr>
      <dsp:spPr>
        <a:xfrm>
          <a:off x="2595161" y="735865"/>
          <a:ext cx="4150550" cy="4150550"/>
        </a:xfrm>
        <a:prstGeom prst="blockArc">
          <a:avLst>
            <a:gd name="adj1" fmla="val 15002269"/>
            <a:gd name="adj2" fmla="val 19533025"/>
            <a:gd name="adj3" fmla="val 464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4AF16A0-4B5E-4B2F-90A4-55CE43233B34}">
      <dsp:nvSpPr>
        <dsp:cNvPr id="0" name=""/>
        <dsp:cNvSpPr/>
      </dsp:nvSpPr>
      <dsp:spPr>
        <a:xfrm>
          <a:off x="3023073" y="1728174"/>
          <a:ext cx="1910602" cy="191060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ar-EG" sz="3200" b="1" kern="1200" dirty="0" smtClean="0">
              <a:effectLst>
                <a:outerShdw blurRad="38100" dist="38100" dir="2700000" algn="tl">
                  <a:srgbClr val="000000">
                    <a:alpha val="43137"/>
                  </a:srgbClr>
                </a:outerShdw>
              </a:effectLst>
            </a:rPr>
            <a:t>مكونات الثقافة التنظيمية</a:t>
          </a:r>
          <a:endParaRPr lang="en-US" sz="3200" b="1" kern="1200" dirty="0">
            <a:effectLst>
              <a:outerShdw blurRad="38100" dist="38100" dir="2700000" algn="tl">
                <a:srgbClr val="000000">
                  <a:alpha val="43137"/>
                </a:srgbClr>
              </a:outerShdw>
            </a:effectLst>
          </a:endParaRPr>
        </a:p>
      </dsp:txBody>
      <dsp:txXfrm>
        <a:off x="3302874" y="2007975"/>
        <a:ext cx="1351000" cy="1351000"/>
      </dsp:txXfrm>
    </dsp:sp>
    <dsp:sp modelId="{97A8AD2A-58FA-46ED-AFB6-F2B839560676}">
      <dsp:nvSpPr>
        <dsp:cNvPr id="0" name=""/>
        <dsp:cNvSpPr/>
      </dsp:nvSpPr>
      <dsp:spPr>
        <a:xfrm>
          <a:off x="2977174" y="11411"/>
          <a:ext cx="2002401" cy="1788788"/>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EG" sz="1800" b="1" kern="1200" dirty="0" smtClean="0">
              <a:solidFill>
                <a:schemeClr val="tx1"/>
              </a:solidFill>
              <a:effectLst>
                <a:outerShdw blurRad="38100" dist="38100" dir="2700000" algn="tl">
                  <a:srgbClr val="000000">
                    <a:alpha val="43137"/>
                  </a:srgbClr>
                </a:outerShdw>
              </a:effectLst>
            </a:rPr>
            <a:t>1ـ القيم والفروض التي تحدد ما هو هام داخل المنظمة</a:t>
          </a:r>
          <a:endParaRPr lang="en-US" sz="1800" b="1" kern="1200" dirty="0">
            <a:solidFill>
              <a:schemeClr val="tx1"/>
            </a:solidFill>
            <a:effectLst>
              <a:outerShdw blurRad="38100" dist="38100" dir="2700000" algn="tl">
                <a:srgbClr val="000000">
                  <a:alpha val="43137"/>
                </a:srgbClr>
              </a:outerShdw>
            </a:effectLst>
          </a:endParaRPr>
        </a:p>
      </dsp:txBody>
      <dsp:txXfrm>
        <a:off x="3270419" y="273373"/>
        <a:ext cx="1415911" cy="1264864"/>
      </dsp:txXfrm>
    </dsp:sp>
    <dsp:sp modelId="{A0161385-C0BA-4B7A-A2D7-5AC6971E926B}">
      <dsp:nvSpPr>
        <dsp:cNvPr id="0" name=""/>
        <dsp:cNvSpPr/>
      </dsp:nvSpPr>
      <dsp:spPr>
        <a:xfrm>
          <a:off x="5325513" y="936112"/>
          <a:ext cx="2033082" cy="1456639"/>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EG" sz="1800" b="1" kern="1200" dirty="0" smtClean="0">
              <a:solidFill>
                <a:schemeClr val="tx1"/>
              </a:solidFill>
              <a:effectLst>
                <a:outerShdw blurRad="38100" dist="38100" dir="2700000" algn="tl">
                  <a:srgbClr val="000000">
                    <a:alpha val="43137"/>
                  </a:srgbClr>
                </a:outerShdw>
              </a:effectLst>
            </a:rPr>
            <a:t>2ـ المعتقدات بالنسبة لطريقة سير الأمور</a:t>
          </a:r>
          <a:endParaRPr lang="en-US" sz="1800" b="1" kern="1200" dirty="0">
            <a:solidFill>
              <a:schemeClr val="tx1"/>
            </a:solidFill>
            <a:effectLst>
              <a:outerShdw blurRad="38100" dist="38100" dir="2700000" algn="tl">
                <a:srgbClr val="000000">
                  <a:alpha val="43137"/>
                </a:srgbClr>
              </a:outerShdw>
            </a:effectLst>
          </a:endParaRPr>
        </a:p>
      </dsp:txBody>
      <dsp:txXfrm>
        <a:off x="5623251" y="1149432"/>
        <a:ext cx="1437606" cy="1029999"/>
      </dsp:txXfrm>
    </dsp:sp>
    <dsp:sp modelId="{8F35E700-F142-40FA-ACC3-7CF720DF791E}">
      <dsp:nvSpPr>
        <dsp:cNvPr id="0" name=""/>
        <dsp:cNvSpPr/>
      </dsp:nvSpPr>
      <dsp:spPr>
        <a:xfrm>
          <a:off x="700427" y="648072"/>
          <a:ext cx="2104821" cy="1926034"/>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EG" sz="1800" b="1" kern="1200" dirty="0" smtClean="0">
              <a:solidFill>
                <a:schemeClr val="tx1"/>
              </a:solidFill>
              <a:effectLst>
                <a:outerShdw blurRad="38100" dist="38100" dir="2700000" algn="tl">
                  <a:srgbClr val="000000">
                    <a:alpha val="43137"/>
                  </a:srgbClr>
                </a:outerShdw>
              </a:effectLst>
            </a:rPr>
            <a:t>3ـ القواعد والمعايير السلوكية ومجموعة من الاتجاهات التي يسهل فهم معانيها أكثر من القيم </a:t>
          </a:r>
          <a:endParaRPr lang="en-US" sz="1800" b="1" kern="1200" dirty="0">
            <a:solidFill>
              <a:schemeClr val="tx1"/>
            </a:solidFill>
            <a:effectLst>
              <a:outerShdw blurRad="38100" dist="38100" dir="2700000" algn="tl">
                <a:srgbClr val="000000">
                  <a:alpha val="43137"/>
                </a:srgbClr>
              </a:outerShdw>
            </a:effectLst>
          </a:endParaRPr>
        </a:p>
      </dsp:txBody>
      <dsp:txXfrm>
        <a:off x="1008671" y="930133"/>
        <a:ext cx="1488333" cy="13619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8D1306-2401-48E9-B732-06FB39DBF9B9}">
      <dsp:nvSpPr>
        <dsp:cNvPr id="0" name=""/>
        <dsp:cNvSpPr/>
      </dsp:nvSpPr>
      <dsp:spPr>
        <a:xfrm>
          <a:off x="4032167" y="1799919"/>
          <a:ext cx="1368713" cy="136871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ar-EG" sz="2300" b="1" kern="1200" dirty="0" smtClean="0"/>
            <a:t>خصائص الثقافة التنظيمية </a:t>
          </a:r>
          <a:endParaRPr lang="en-US" sz="2300" b="1" kern="1200" dirty="0"/>
        </a:p>
      </dsp:txBody>
      <dsp:txXfrm>
        <a:off x="4232610" y="2000362"/>
        <a:ext cx="967827" cy="967827"/>
      </dsp:txXfrm>
    </dsp:sp>
    <dsp:sp modelId="{57CBE939-C6A1-4EEC-BC17-26590EA041C6}">
      <dsp:nvSpPr>
        <dsp:cNvPr id="0" name=""/>
        <dsp:cNvSpPr/>
      </dsp:nvSpPr>
      <dsp:spPr>
        <a:xfrm rot="16200000">
          <a:off x="4510151" y="1580488"/>
          <a:ext cx="412744" cy="26117"/>
        </a:xfrm>
        <a:custGeom>
          <a:avLst/>
          <a:gdLst/>
          <a:ahLst/>
          <a:cxnLst/>
          <a:rect l="0" t="0" r="0" b="0"/>
          <a:pathLst>
            <a:path>
              <a:moveTo>
                <a:pt x="0" y="13058"/>
              </a:moveTo>
              <a:lnTo>
                <a:pt x="412744" y="13058"/>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4706205" y="1583228"/>
        <a:ext cx="20637" cy="20637"/>
      </dsp:txXfrm>
    </dsp:sp>
    <dsp:sp modelId="{5C703516-1F64-4D0F-991D-009252FA9926}">
      <dsp:nvSpPr>
        <dsp:cNvPr id="0" name=""/>
        <dsp:cNvSpPr/>
      </dsp:nvSpPr>
      <dsp:spPr>
        <a:xfrm>
          <a:off x="4032167" y="18460"/>
          <a:ext cx="1368713" cy="1368713"/>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EG" sz="1700" b="1" kern="1200" dirty="0" smtClean="0"/>
            <a:t>الثقافة نظام مركب </a:t>
          </a:r>
        </a:p>
      </dsp:txBody>
      <dsp:txXfrm>
        <a:off x="4232610" y="218903"/>
        <a:ext cx="967827" cy="967827"/>
      </dsp:txXfrm>
    </dsp:sp>
    <dsp:sp modelId="{C62F9F25-2A43-4D4A-BEED-F9BE4F85548A}">
      <dsp:nvSpPr>
        <dsp:cNvPr id="0" name=""/>
        <dsp:cNvSpPr/>
      </dsp:nvSpPr>
      <dsp:spPr>
        <a:xfrm rot="19800000">
          <a:off x="5281545" y="2025852"/>
          <a:ext cx="412744" cy="26117"/>
        </a:xfrm>
        <a:custGeom>
          <a:avLst/>
          <a:gdLst/>
          <a:ahLst/>
          <a:cxnLst/>
          <a:rect l="0" t="0" r="0" b="0"/>
          <a:pathLst>
            <a:path>
              <a:moveTo>
                <a:pt x="0" y="13058"/>
              </a:moveTo>
              <a:lnTo>
                <a:pt x="412744" y="13058"/>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477599" y="2028592"/>
        <a:ext cx="20637" cy="20637"/>
      </dsp:txXfrm>
    </dsp:sp>
    <dsp:sp modelId="{B96C2083-1355-44DA-8557-E4ADF8AACF1B}">
      <dsp:nvSpPr>
        <dsp:cNvPr id="0" name=""/>
        <dsp:cNvSpPr/>
      </dsp:nvSpPr>
      <dsp:spPr>
        <a:xfrm>
          <a:off x="5574955" y="909189"/>
          <a:ext cx="1368713" cy="1368713"/>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EG" sz="1700" b="1" kern="1200" dirty="0" smtClean="0"/>
            <a:t>الثقافة نظام متكامل </a:t>
          </a:r>
          <a:endParaRPr lang="en-US" sz="1700" b="1" kern="1200" dirty="0"/>
        </a:p>
      </dsp:txBody>
      <dsp:txXfrm>
        <a:off x="5775398" y="1109632"/>
        <a:ext cx="967827" cy="967827"/>
      </dsp:txXfrm>
    </dsp:sp>
    <dsp:sp modelId="{9AB9CA5D-3616-44AE-A8B5-F5C524D265A4}">
      <dsp:nvSpPr>
        <dsp:cNvPr id="0" name=""/>
        <dsp:cNvSpPr/>
      </dsp:nvSpPr>
      <dsp:spPr>
        <a:xfrm rot="1800000">
          <a:off x="5281545" y="2916581"/>
          <a:ext cx="412744" cy="26117"/>
        </a:xfrm>
        <a:custGeom>
          <a:avLst/>
          <a:gdLst/>
          <a:ahLst/>
          <a:cxnLst/>
          <a:rect l="0" t="0" r="0" b="0"/>
          <a:pathLst>
            <a:path>
              <a:moveTo>
                <a:pt x="0" y="13058"/>
              </a:moveTo>
              <a:lnTo>
                <a:pt x="412744" y="13058"/>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477599" y="2919321"/>
        <a:ext cx="20637" cy="20637"/>
      </dsp:txXfrm>
    </dsp:sp>
    <dsp:sp modelId="{40573CC3-FD71-49FE-B4F7-7F5F29D88331}">
      <dsp:nvSpPr>
        <dsp:cNvPr id="0" name=""/>
        <dsp:cNvSpPr/>
      </dsp:nvSpPr>
      <dsp:spPr>
        <a:xfrm>
          <a:off x="5574955" y="2690648"/>
          <a:ext cx="1368713" cy="1368713"/>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EG" sz="1700" b="1" kern="1200" dirty="0" smtClean="0"/>
            <a:t>الثقافة نظام متغير ومتطور </a:t>
          </a:r>
          <a:endParaRPr lang="en-US" sz="1700" b="1" kern="1200" dirty="0"/>
        </a:p>
      </dsp:txBody>
      <dsp:txXfrm>
        <a:off x="5775398" y="2891091"/>
        <a:ext cx="967827" cy="967827"/>
      </dsp:txXfrm>
    </dsp:sp>
    <dsp:sp modelId="{F63EDF7C-7E29-4EDB-9951-E5A7FEB0CA38}">
      <dsp:nvSpPr>
        <dsp:cNvPr id="0" name=""/>
        <dsp:cNvSpPr/>
      </dsp:nvSpPr>
      <dsp:spPr>
        <a:xfrm rot="5400000">
          <a:off x="4510151" y="3361946"/>
          <a:ext cx="412744" cy="26117"/>
        </a:xfrm>
        <a:custGeom>
          <a:avLst/>
          <a:gdLst/>
          <a:ahLst/>
          <a:cxnLst/>
          <a:rect l="0" t="0" r="0" b="0"/>
          <a:pathLst>
            <a:path>
              <a:moveTo>
                <a:pt x="0" y="13058"/>
              </a:moveTo>
              <a:lnTo>
                <a:pt x="412744" y="13058"/>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4706205" y="3364686"/>
        <a:ext cx="20637" cy="20637"/>
      </dsp:txXfrm>
    </dsp:sp>
    <dsp:sp modelId="{C61F89A4-65C1-4882-955A-3C61A0ACA8ED}">
      <dsp:nvSpPr>
        <dsp:cNvPr id="0" name=""/>
        <dsp:cNvSpPr/>
      </dsp:nvSpPr>
      <dsp:spPr>
        <a:xfrm>
          <a:off x="4032167" y="3581377"/>
          <a:ext cx="1368713" cy="1368713"/>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EG" sz="1700" b="1" kern="1200" dirty="0" smtClean="0"/>
            <a:t>الثقافة عملية إنسانية اجتماعية </a:t>
          </a:r>
          <a:endParaRPr lang="en-US" sz="1700" b="1" kern="1200" dirty="0"/>
        </a:p>
      </dsp:txBody>
      <dsp:txXfrm>
        <a:off x="4232610" y="3781820"/>
        <a:ext cx="967827" cy="967827"/>
      </dsp:txXfrm>
    </dsp:sp>
    <dsp:sp modelId="{7CED3073-22ED-4F6E-A6FA-58E792587B7A}">
      <dsp:nvSpPr>
        <dsp:cNvPr id="0" name=""/>
        <dsp:cNvSpPr/>
      </dsp:nvSpPr>
      <dsp:spPr>
        <a:xfrm rot="9000000">
          <a:off x="3738757" y="2916581"/>
          <a:ext cx="412744" cy="26117"/>
        </a:xfrm>
        <a:custGeom>
          <a:avLst/>
          <a:gdLst/>
          <a:ahLst/>
          <a:cxnLst/>
          <a:rect l="0" t="0" r="0" b="0"/>
          <a:pathLst>
            <a:path>
              <a:moveTo>
                <a:pt x="0" y="13058"/>
              </a:moveTo>
              <a:lnTo>
                <a:pt x="412744" y="13058"/>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3934811" y="2919321"/>
        <a:ext cx="20637" cy="20637"/>
      </dsp:txXfrm>
    </dsp:sp>
    <dsp:sp modelId="{A9C325B1-E076-401F-95B7-183AF9ECB2BC}">
      <dsp:nvSpPr>
        <dsp:cNvPr id="0" name=""/>
        <dsp:cNvSpPr/>
      </dsp:nvSpPr>
      <dsp:spPr>
        <a:xfrm>
          <a:off x="2489378" y="2690648"/>
          <a:ext cx="1368713" cy="1368713"/>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EG" sz="1700" b="1" kern="1200" dirty="0" smtClean="0"/>
            <a:t>الثقافة لها خاصية التكيف </a:t>
          </a:r>
          <a:endParaRPr lang="en-US" sz="1700" b="1" kern="1200" dirty="0"/>
        </a:p>
      </dsp:txBody>
      <dsp:txXfrm>
        <a:off x="2689821" y="2891091"/>
        <a:ext cx="967827" cy="967827"/>
      </dsp:txXfrm>
    </dsp:sp>
    <dsp:sp modelId="{77A97002-86B9-45B9-91E0-B9233D53B6B2}">
      <dsp:nvSpPr>
        <dsp:cNvPr id="0" name=""/>
        <dsp:cNvSpPr/>
      </dsp:nvSpPr>
      <dsp:spPr>
        <a:xfrm rot="12600000">
          <a:off x="3738757" y="2025852"/>
          <a:ext cx="412744" cy="26117"/>
        </a:xfrm>
        <a:custGeom>
          <a:avLst/>
          <a:gdLst/>
          <a:ahLst/>
          <a:cxnLst/>
          <a:rect l="0" t="0" r="0" b="0"/>
          <a:pathLst>
            <a:path>
              <a:moveTo>
                <a:pt x="0" y="13058"/>
              </a:moveTo>
              <a:lnTo>
                <a:pt x="412744" y="13058"/>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rot="10800000">
        <a:off x="3934811" y="2028592"/>
        <a:ext cx="20637" cy="20637"/>
      </dsp:txXfrm>
    </dsp:sp>
    <dsp:sp modelId="{74D16B72-0BAE-4817-8D9F-C23177EC386F}">
      <dsp:nvSpPr>
        <dsp:cNvPr id="0" name=""/>
        <dsp:cNvSpPr/>
      </dsp:nvSpPr>
      <dsp:spPr>
        <a:xfrm>
          <a:off x="2489378" y="909189"/>
          <a:ext cx="1368713" cy="1368713"/>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EG" sz="1700" b="1" kern="1200" dirty="0" smtClean="0"/>
            <a:t>الثقافة عملية تراكمية </a:t>
          </a:r>
          <a:endParaRPr lang="en-US" sz="1700" b="1" kern="1200" dirty="0"/>
        </a:p>
      </dsp:txBody>
      <dsp:txXfrm>
        <a:off x="2689821" y="1109632"/>
        <a:ext cx="967827" cy="96782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353CD7-36D7-48E2-966A-4094985A85AC}">
      <dsp:nvSpPr>
        <dsp:cNvPr id="0" name=""/>
        <dsp:cNvSpPr/>
      </dsp:nvSpPr>
      <dsp:spPr>
        <a:xfrm rot="5400000">
          <a:off x="6273151" y="238365"/>
          <a:ext cx="1589102" cy="1112371"/>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EG" sz="1700" b="1" kern="1200" dirty="0" smtClean="0"/>
            <a:t>المرحلة الأولي</a:t>
          </a:r>
          <a:endParaRPr lang="en-US" sz="1700" b="1" kern="1200" dirty="0"/>
        </a:p>
      </dsp:txBody>
      <dsp:txXfrm rot="-5400000">
        <a:off x="6511517" y="556186"/>
        <a:ext cx="1112371" cy="476731"/>
      </dsp:txXfrm>
    </dsp:sp>
    <dsp:sp modelId="{60A10669-5991-4866-88AA-EA4D1B60F985}">
      <dsp:nvSpPr>
        <dsp:cNvPr id="0" name=""/>
        <dsp:cNvSpPr/>
      </dsp:nvSpPr>
      <dsp:spPr>
        <a:xfrm rot="5400000" flipV="1">
          <a:off x="2615211" y="-2568013"/>
          <a:ext cx="1032916" cy="6263339"/>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r" defTabSz="800100" rtl="1">
            <a:lnSpc>
              <a:spcPct val="90000"/>
            </a:lnSpc>
            <a:spcBef>
              <a:spcPct val="0"/>
            </a:spcBef>
            <a:spcAft>
              <a:spcPct val="15000"/>
            </a:spcAft>
            <a:buChar char="••"/>
          </a:pPr>
          <a:r>
            <a:rPr lang="ar-EG" sz="1800" b="1" kern="1200" dirty="0" smtClean="0"/>
            <a:t>وتقوم المنظمة باختيار شخص يتولى قيادتها ويعتبر ممثل لها ومؤشر لكثير من معانيها ومعاييرها من المثل والقيم والمبادئ والسلوكيات في المنظمة حيث يجب أن يتوافر لدى العضو القيادي مجموعة من الخصائص مثل : السن ، مستوى التدريب ، درجة التعليم</a:t>
          </a:r>
          <a:r>
            <a:rPr lang="ar-EG" sz="1700" kern="1200" dirty="0" smtClean="0"/>
            <a:t>.</a:t>
          </a:r>
          <a:endParaRPr lang="en-US" sz="1700" kern="1200" dirty="0"/>
        </a:p>
      </dsp:txBody>
      <dsp:txXfrm rot="-5400000">
        <a:off x="50423" y="97621"/>
        <a:ext cx="6212916" cy="932070"/>
      </dsp:txXfrm>
    </dsp:sp>
    <dsp:sp modelId="{DCC8F309-8B5A-4091-BD39-271D2D8619CF}">
      <dsp:nvSpPr>
        <dsp:cNvPr id="0" name=""/>
        <dsp:cNvSpPr/>
      </dsp:nvSpPr>
      <dsp:spPr>
        <a:xfrm rot="5400000">
          <a:off x="6297868" y="1457573"/>
          <a:ext cx="1589102" cy="1112371"/>
        </a:xfrm>
        <a:prstGeom prst="chevron">
          <a:avLst/>
        </a:prstGeom>
        <a:gradFill rotWithShape="0">
          <a:gsLst>
            <a:gs pos="0">
              <a:schemeClr val="accent2">
                <a:hueOff val="1560506"/>
                <a:satOff val="-1946"/>
                <a:lumOff val="458"/>
                <a:alphaOff val="0"/>
                <a:shade val="51000"/>
                <a:satMod val="130000"/>
              </a:schemeClr>
            </a:gs>
            <a:gs pos="80000">
              <a:schemeClr val="accent2">
                <a:hueOff val="1560506"/>
                <a:satOff val="-1946"/>
                <a:lumOff val="458"/>
                <a:alphaOff val="0"/>
                <a:shade val="93000"/>
                <a:satMod val="130000"/>
              </a:schemeClr>
            </a:gs>
            <a:gs pos="100000">
              <a:schemeClr val="accent2">
                <a:hueOff val="1560506"/>
                <a:satOff val="-1946"/>
                <a:lumOff val="458"/>
                <a:alphaOff val="0"/>
                <a:shade val="94000"/>
                <a:satMod val="135000"/>
              </a:schemeClr>
            </a:gs>
          </a:gsLst>
          <a:lin ang="16200000" scaled="0"/>
        </a:gradFill>
        <a:ln w="9525" cap="flat" cmpd="sng" algn="ctr">
          <a:solidFill>
            <a:schemeClr val="accent2">
              <a:hueOff val="1560506"/>
              <a:satOff val="-1946"/>
              <a:lumOff val="458"/>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EG" sz="1700" b="1" kern="1200" dirty="0" smtClean="0"/>
            <a:t>المرحلة الثانية </a:t>
          </a:r>
          <a:endParaRPr lang="en-US" sz="1700" b="1" kern="1200" dirty="0"/>
        </a:p>
      </dsp:txBody>
      <dsp:txXfrm rot="-5400000">
        <a:off x="6536234" y="1775394"/>
        <a:ext cx="1112371" cy="476731"/>
      </dsp:txXfrm>
    </dsp:sp>
    <dsp:sp modelId="{CC2CC465-8D5A-4FEE-BAA9-4B7C6ECE9207}">
      <dsp:nvSpPr>
        <dsp:cNvPr id="0" name=""/>
        <dsp:cNvSpPr/>
      </dsp:nvSpPr>
      <dsp:spPr>
        <a:xfrm rot="5400000">
          <a:off x="2645513" y="-1349369"/>
          <a:ext cx="1032916" cy="6323943"/>
        </a:xfrm>
        <a:prstGeom prst="round2SameRect">
          <a:avLst/>
        </a:prstGeom>
        <a:solidFill>
          <a:schemeClr val="lt1">
            <a:alpha val="90000"/>
            <a:hueOff val="0"/>
            <a:satOff val="0"/>
            <a:lumOff val="0"/>
            <a:alphaOff val="0"/>
          </a:schemeClr>
        </a:solidFill>
        <a:ln w="9525" cap="flat" cmpd="sng" algn="ctr">
          <a:solidFill>
            <a:schemeClr val="accent2">
              <a:hueOff val="1560506"/>
              <a:satOff val="-1946"/>
              <a:lumOff val="458"/>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r" defTabSz="800100" rtl="1">
            <a:lnSpc>
              <a:spcPct val="90000"/>
            </a:lnSpc>
            <a:spcBef>
              <a:spcPct val="0"/>
            </a:spcBef>
            <a:spcAft>
              <a:spcPct val="15000"/>
            </a:spcAft>
            <a:buChar char="••"/>
          </a:pPr>
          <a:r>
            <a:rPr lang="ar-EG" sz="1800" b="1" kern="1200" dirty="0" smtClean="0"/>
            <a:t>وتختص بالعلاقات بين الأعضاء ، والوظائف ، الروح السائدة </a:t>
          </a:r>
          <a:r>
            <a:rPr lang="ar-EG" sz="1800" b="1" kern="1200" dirty="0" err="1" smtClean="0"/>
            <a:t>فى</a:t>
          </a:r>
          <a:r>
            <a:rPr lang="ar-EG" sz="1800" b="1" kern="1200" dirty="0" smtClean="0"/>
            <a:t> المنظمة من الأعضاء ، وقد يؤدى النجاح </a:t>
          </a:r>
          <a:r>
            <a:rPr lang="ar-EG" sz="1800" b="1" kern="1200" dirty="0" err="1" smtClean="0"/>
            <a:t>فى</a:t>
          </a:r>
          <a:r>
            <a:rPr lang="ar-EG" sz="1800" b="1" kern="1200" dirty="0" smtClean="0"/>
            <a:t> التعامل مع السلطة في المرحلة الأولى إلى وجود شعور بالنجاح في المنظمة وشعور بالانتماء</a:t>
          </a:r>
          <a:endParaRPr lang="en-US" sz="1800" b="1" kern="1200" dirty="0"/>
        </a:p>
      </dsp:txBody>
      <dsp:txXfrm rot="-5400000">
        <a:off x="0" y="1346567"/>
        <a:ext cx="6273520" cy="932070"/>
      </dsp:txXfrm>
    </dsp:sp>
    <dsp:sp modelId="{374E2AB1-881F-44DC-AD07-B478A38418F3}">
      <dsp:nvSpPr>
        <dsp:cNvPr id="0" name=""/>
        <dsp:cNvSpPr/>
      </dsp:nvSpPr>
      <dsp:spPr>
        <a:xfrm rot="5400000">
          <a:off x="6299636" y="2686639"/>
          <a:ext cx="1589102" cy="1112371"/>
        </a:xfrm>
        <a:prstGeom prst="chevron">
          <a:avLst/>
        </a:prstGeom>
        <a:gradFill rotWithShape="0">
          <a:gsLst>
            <a:gs pos="0">
              <a:schemeClr val="accent2">
                <a:hueOff val="3121013"/>
                <a:satOff val="-3893"/>
                <a:lumOff val="915"/>
                <a:alphaOff val="0"/>
                <a:shade val="51000"/>
                <a:satMod val="130000"/>
              </a:schemeClr>
            </a:gs>
            <a:gs pos="80000">
              <a:schemeClr val="accent2">
                <a:hueOff val="3121013"/>
                <a:satOff val="-3893"/>
                <a:lumOff val="915"/>
                <a:alphaOff val="0"/>
                <a:shade val="93000"/>
                <a:satMod val="130000"/>
              </a:schemeClr>
            </a:gs>
            <a:gs pos="100000">
              <a:schemeClr val="accent2">
                <a:hueOff val="3121013"/>
                <a:satOff val="-3893"/>
                <a:lumOff val="915"/>
                <a:alphaOff val="0"/>
                <a:shade val="94000"/>
                <a:satMod val="135000"/>
              </a:schemeClr>
            </a:gs>
          </a:gsLst>
          <a:lin ang="16200000" scaled="0"/>
        </a:gradFill>
        <a:ln w="9525" cap="flat" cmpd="sng" algn="ctr">
          <a:solidFill>
            <a:schemeClr val="accent2">
              <a:hueOff val="3121013"/>
              <a:satOff val="-3893"/>
              <a:lumOff val="915"/>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EG" sz="1700" b="1" kern="1200" dirty="0" smtClean="0"/>
            <a:t>المرحلة الثالثة </a:t>
          </a:r>
          <a:endParaRPr lang="en-US" sz="1700" b="1" kern="1200" dirty="0"/>
        </a:p>
      </dsp:txBody>
      <dsp:txXfrm rot="-5400000">
        <a:off x="6538002" y="3004460"/>
        <a:ext cx="1112371" cy="476731"/>
      </dsp:txXfrm>
    </dsp:sp>
    <dsp:sp modelId="{0AC47964-FF4B-438D-9693-B0311AF1B90A}">
      <dsp:nvSpPr>
        <dsp:cNvPr id="0" name=""/>
        <dsp:cNvSpPr/>
      </dsp:nvSpPr>
      <dsp:spPr>
        <a:xfrm rot="5400000">
          <a:off x="2649676" y="-201400"/>
          <a:ext cx="1032916" cy="6332268"/>
        </a:xfrm>
        <a:prstGeom prst="round2SameRect">
          <a:avLst/>
        </a:prstGeom>
        <a:solidFill>
          <a:schemeClr val="lt1">
            <a:alpha val="90000"/>
            <a:hueOff val="0"/>
            <a:satOff val="0"/>
            <a:lumOff val="0"/>
            <a:alphaOff val="0"/>
          </a:schemeClr>
        </a:solidFill>
        <a:ln w="9525" cap="flat" cmpd="sng" algn="ctr">
          <a:solidFill>
            <a:schemeClr val="accent2">
              <a:hueOff val="3121013"/>
              <a:satOff val="-3893"/>
              <a:lumOff val="915"/>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r" defTabSz="800100" rtl="1">
            <a:lnSpc>
              <a:spcPct val="90000"/>
            </a:lnSpc>
            <a:spcBef>
              <a:spcPct val="0"/>
            </a:spcBef>
            <a:spcAft>
              <a:spcPct val="15000"/>
            </a:spcAft>
            <a:buChar char="••"/>
          </a:pPr>
          <a:r>
            <a:rPr lang="ar-EG" sz="1800" b="1" kern="1200" dirty="0" smtClean="0"/>
            <a:t>وتركز هذه المرحلة على الابتكار والاستقرار حيث تبدأ المنظمة في تبنى منظومة متطورة </a:t>
          </a:r>
        </a:p>
      </dsp:txBody>
      <dsp:txXfrm rot="-5400000">
        <a:off x="1" y="2498698"/>
        <a:ext cx="6281845" cy="932070"/>
      </dsp:txXfrm>
    </dsp:sp>
    <dsp:sp modelId="{CF45717E-1EEF-4D21-B36C-CA62C452A7B0}">
      <dsp:nvSpPr>
        <dsp:cNvPr id="0" name=""/>
        <dsp:cNvSpPr/>
      </dsp:nvSpPr>
      <dsp:spPr>
        <a:xfrm rot="5400000">
          <a:off x="6299636" y="3905852"/>
          <a:ext cx="1589102" cy="1112371"/>
        </a:xfrm>
        <a:prstGeom prst="chevron">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EG" sz="1700" b="1" kern="1200" dirty="0" smtClean="0"/>
            <a:t>المرحلة الرابعة </a:t>
          </a:r>
          <a:endParaRPr lang="en-US" sz="1700" b="1" kern="1200" dirty="0"/>
        </a:p>
      </dsp:txBody>
      <dsp:txXfrm rot="-5400000">
        <a:off x="6538002" y="4223673"/>
        <a:ext cx="1112371" cy="476731"/>
      </dsp:txXfrm>
    </dsp:sp>
    <dsp:sp modelId="{91D80B26-0B2F-4651-B179-803DD7A671CA}">
      <dsp:nvSpPr>
        <dsp:cNvPr id="0" name=""/>
        <dsp:cNvSpPr/>
      </dsp:nvSpPr>
      <dsp:spPr>
        <a:xfrm rot="5400000">
          <a:off x="2699791" y="972620"/>
          <a:ext cx="1032916" cy="6432498"/>
        </a:xfrm>
        <a:prstGeom prst="round2Same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r" defTabSz="800100" rtl="1">
            <a:lnSpc>
              <a:spcPct val="90000"/>
            </a:lnSpc>
            <a:spcBef>
              <a:spcPct val="0"/>
            </a:spcBef>
            <a:spcAft>
              <a:spcPct val="15000"/>
            </a:spcAft>
            <a:buChar char="••"/>
          </a:pPr>
          <a:r>
            <a:rPr lang="ar-EG" sz="1800" b="1" kern="1200" dirty="0" smtClean="0"/>
            <a:t>القيم والمعتقدات متطور والذي كان السبب في نجاحها المبدئي ولكن في نفس الوقت فإن التطوير والابتكار يعتبر ضرورة هامة في تحقيق التكوين الثقافي للمنظمة في هذه المرحلة تتعلم المنظمة المرونة والتكيف مع الظروف </a:t>
          </a:r>
          <a:r>
            <a:rPr lang="ar-EG" sz="1800" b="1" kern="1200" dirty="0" err="1" smtClean="0"/>
            <a:t>فى</a:t>
          </a:r>
          <a:r>
            <a:rPr lang="ar-EG" sz="1800" b="1" kern="1200" dirty="0" smtClean="0"/>
            <a:t> البيئة المحيطة   </a:t>
          </a:r>
          <a:endParaRPr lang="en-US" sz="1800" b="1" kern="1200" dirty="0"/>
        </a:p>
      </dsp:txBody>
      <dsp:txXfrm rot="-5400000">
        <a:off x="1" y="3722834"/>
        <a:ext cx="6382075" cy="9320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1946F5-5120-4BDC-A8A2-0B42119F2D25}">
      <dsp:nvSpPr>
        <dsp:cNvPr id="0" name=""/>
        <dsp:cNvSpPr/>
      </dsp:nvSpPr>
      <dsp:spPr>
        <a:xfrm rot="5400000">
          <a:off x="7705820" y="204985"/>
          <a:ext cx="1354311" cy="948017"/>
        </a:xfrm>
        <a:prstGeom prst="chevron">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EG" sz="1800" b="1" kern="1200" dirty="0" smtClean="0"/>
            <a:t>التنظيم </a:t>
          </a:r>
          <a:r>
            <a:rPr lang="ar-EG" sz="1800" b="1" kern="1200" dirty="0" smtClean="0"/>
            <a:t>الإدارى </a:t>
          </a:r>
          <a:endParaRPr lang="en-US" sz="1800" b="1" kern="1200" dirty="0"/>
        </a:p>
      </dsp:txBody>
      <dsp:txXfrm rot="-5400000">
        <a:off x="7908968" y="475847"/>
        <a:ext cx="948017" cy="406294"/>
      </dsp:txXfrm>
    </dsp:sp>
    <dsp:sp modelId="{D13FBBAC-0840-4A87-9093-3D2C709DBCDA}">
      <dsp:nvSpPr>
        <dsp:cNvPr id="0" name=""/>
        <dsp:cNvSpPr/>
      </dsp:nvSpPr>
      <dsp:spPr>
        <a:xfrm rot="5400000">
          <a:off x="3514101" y="-3382915"/>
          <a:ext cx="880765" cy="7908967"/>
        </a:xfrm>
        <a:prstGeom prst="round2Same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5128" tIns="12065" rIns="12065" bIns="12065" numCol="1" spcCol="1270" anchor="ctr" anchorCtr="0">
          <a:noAutofit/>
        </a:bodyPr>
        <a:lstStyle/>
        <a:p>
          <a:pPr marL="171450" lvl="1" indent="-171450" algn="r" defTabSz="844550" rtl="1">
            <a:lnSpc>
              <a:spcPct val="90000"/>
            </a:lnSpc>
            <a:spcBef>
              <a:spcPct val="0"/>
            </a:spcBef>
            <a:spcAft>
              <a:spcPct val="15000"/>
            </a:spcAft>
            <a:buChar char="••"/>
          </a:pPr>
          <a:r>
            <a:rPr lang="ar-EG" sz="1900" b="1" kern="1200" dirty="0" smtClean="0">
              <a:solidFill>
                <a:schemeClr val="bg1"/>
              </a:solidFill>
            </a:rPr>
            <a:t>حيث يؤثر التنظيم الادارى والنظم في الثقافة والأخلاقيات التنظيمية فكل من نظم استقطاب الأفراد وتدريبهم ، والهياكل التنظيمية الرسمية ، والسياسات والقواعد ونظم المكافآت والتعويضات كل ذلك يساهم في تشكيل الأخلاقيات </a:t>
          </a:r>
          <a:r>
            <a:rPr lang="ar-EG" sz="1900" b="1" kern="1200" dirty="0" smtClean="0">
              <a:solidFill>
                <a:schemeClr val="bg1"/>
              </a:solidFill>
            </a:rPr>
            <a:t>التنظيمية. </a:t>
          </a:r>
          <a:endParaRPr lang="en-US" sz="1900" b="1" kern="1200" dirty="0">
            <a:solidFill>
              <a:schemeClr val="bg1"/>
            </a:solidFill>
          </a:endParaRPr>
        </a:p>
      </dsp:txBody>
      <dsp:txXfrm rot="-5400000">
        <a:off x="1" y="174180"/>
        <a:ext cx="7865972" cy="794775"/>
      </dsp:txXfrm>
    </dsp:sp>
    <dsp:sp modelId="{F6BAA7EB-0C6A-44D5-B4EF-47A2FFE2A4FB}">
      <dsp:nvSpPr>
        <dsp:cNvPr id="0" name=""/>
        <dsp:cNvSpPr/>
      </dsp:nvSpPr>
      <dsp:spPr>
        <a:xfrm rot="5400000">
          <a:off x="7705820" y="1211257"/>
          <a:ext cx="1354311" cy="948017"/>
        </a:xfrm>
        <a:prstGeom prst="chevron">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EG" sz="1800" b="1" kern="1200" dirty="0" smtClean="0"/>
            <a:t>الأخلاقيات الشخصية </a:t>
          </a:r>
          <a:endParaRPr lang="en-US" sz="1800" b="1" kern="1200" dirty="0"/>
        </a:p>
      </dsp:txBody>
      <dsp:txXfrm rot="-5400000">
        <a:off x="7908968" y="1482119"/>
        <a:ext cx="948017" cy="406294"/>
      </dsp:txXfrm>
    </dsp:sp>
    <dsp:sp modelId="{312178A3-D04B-4B9E-B79A-7204B592F8CA}">
      <dsp:nvSpPr>
        <dsp:cNvPr id="0" name=""/>
        <dsp:cNvSpPr/>
      </dsp:nvSpPr>
      <dsp:spPr>
        <a:xfrm rot="5400000">
          <a:off x="3514332" y="-2415232"/>
          <a:ext cx="880302" cy="7908967"/>
        </a:xfrm>
        <a:prstGeom prst="round2Same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5128" tIns="12065" rIns="12065" bIns="12065" numCol="1" spcCol="1270" anchor="ctr" anchorCtr="0">
          <a:noAutofit/>
        </a:bodyPr>
        <a:lstStyle/>
        <a:p>
          <a:pPr marL="171450" lvl="1" indent="-171450" algn="r" defTabSz="844550" rtl="1">
            <a:lnSpc>
              <a:spcPct val="90000"/>
            </a:lnSpc>
            <a:spcBef>
              <a:spcPct val="0"/>
            </a:spcBef>
            <a:spcAft>
              <a:spcPct val="15000"/>
            </a:spcAft>
            <a:buChar char="••"/>
          </a:pPr>
          <a:r>
            <a:rPr lang="ar-EG" sz="1900" b="1" kern="1200" dirty="0" smtClean="0">
              <a:solidFill>
                <a:schemeClr val="bg1"/>
              </a:solidFill>
            </a:rPr>
            <a:t>حيث أن لكل فرد مجموعة من الأخلاقيات والقيم الشخصية التى ينقلها الى المنظمة ثم يتم ترجمة هذه القيم والأخلاقيات الى سلوكيات وقرارات أخلاقية داخل المنظمة </a:t>
          </a:r>
          <a:r>
            <a:rPr lang="ar-EG" sz="1900" b="1" kern="1200" dirty="0" smtClean="0">
              <a:solidFill>
                <a:schemeClr val="bg1"/>
              </a:solidFill>
            </a:rPr>
            <a:t>.</a:t>
          </a:r>
          <a:endParaRPr lang="en-US" sz="1900" b="1" kern="1200" dirty="0">
            <a:solidFill>
              <a:schemeClr val="bg1"/>
            </a:solidFill>
          </a:endParaRPr>
        </a:p>
      </dsp:txBody>
      <dsp:txXfrm rot="-5400000">
        <a:off x="0" y="1142073"/>
        <a:ext cx="7865994" cy="794356"/>
      </dsp:txXfrm>
    </dsp:sp>
    <dsp:sp modelId="{590E40C6-803B-48DF-AD2C-4DA789FD5602}">
      <dsp:nvSpPr>
        <dsp:cNvPr id="0" name=""/>
        <dsp:cNvSpPr/>
      </dsp:nvSpPr>
      <dsp:spPr>
        <a:xfrm rot="5400000">
          <a:off x="7705814" y="2219370"/>
          <a:ext cx="1354311" cy="948017"/>
        </a:xfrm>
        <a:prstGeom prst="chevron">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EG" sz="1800" b="1" kern="1200" dirty="0" smtClean="0"/>
            <a:t>الثقافة السائدة </a:t>
          </a:r>
          <a:endParaRPr lang="en-US" sz="1800" b="1" kern="1200" dirty="0"/>
        </a:p>
      </dsp:txBody>
      <dsp:txXfrm rot="-5400000">
        <a:off x="7908962" y="2490232"/>
        <a:ext cx="948017" cy="406294"/>
      </dsp:txXfrm>
    </dsp:sp>
    <dsp:sp modelId="{FF32767B-BA2D-49D2-BBAF-5F4ABBC59B8E}">
      <dsp:nvSpPr>
        <dsp:cNvPr id="0" name=""/>
        <dsp:cNvSpPr/>
      </dsp:nvSpPr>
      <dsp:spPr>
        <a:xfrm rot="5400000">
          <a:off x="3514332" y="-1358894"/>
          <a:ext cx="880302" cy="7908967"/>
        </a:xfrm>
        <a:prstGeom prst="round2Same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35128" tIns="12065" rIns="12065" bIns="12065" numCol="1" spcCol="1270" anchor="ctr" anchorCtr="0">
          <a:noAutofit/>
        </a:bodyPr>
        <a:lstStyle/>
        <a:p>
          <a:pPr marL="171450" lvl="1" indent="-171450" algn="r" defTabSz="844550" rtl="1">
            <a:lnSpc>
              <a:spcPct val="90000"/>
            </a:lnSpc>
            <a:spcBef>
              <a:spcPct val="0"/>
            </a:spcBef>
            <a:spcAft>
              <a:spcPct val="15000"/>
            </a:spcAft>
            <a:buChar char="••"/>
          </a:pPr>
          <a:r>
            <a:rPr lang="ar-EG" sz="1900" b="1" kern="1200" dirty="0" smtClean="0">
              <a:solidFill>
                <a:schemeClr val="bg1"/>
              </a:solidFill>
            </a:rPr>
            <a:t>ان تاريخ المنظمة والطقوس والشعائر والقصص والبطولات والرموز وثقافة المؤسسين ورجال الإدارة كل ذلك في تشكيل ثقافة وأخلاقيات الافراد في </a:t>
          </a:r>
          <a:r>
            <a:rPr lang="ar-EG" sz="1900" b="1" kern="1200" dirty="0" smtClean="0">
              <a:solidFill>
                <a:schemeClr val="bg1"/>
              </a:solidFill>
            </a:rPr>
            <a:t>المنظمة. </a:t>
          </a:r>
          <a:endParaRPr lang="en-US" sz="1900" b="1" kern="1200" dirty="0">
            <a:solidFill>
              <a:schemeClr val="bg1"/>
            </a:solidFill>
          </a:endParaRPr>
        </a:p>
      </dsp:txBody>
      <dsp:txXfrm rot="-5400000">
        <a:off x="0" y="2198411"/>
        <a:ext cx="7865994" cy="794356"/>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7D37BE-F1D2-4A8E-9B95-78820144C264}" type="datetimeFigureOut">
              <a:rPr lang="en-US" smtClean="0"/>
              <a:t>4/5/2020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A2C86E-6BBB-44C2-9F96-BBA7DA55C927}" type="slidenum">
              <a:rPr lang="en-US" smtClean="0"/>
              <a:t>‹#›</a:t>
            </a:fld>
            <a:endParaRPr lang="en-US" dirty="0"/>
          </a:p>
        </p:txBody>
      </p:sp>
    </p:spTree>
    <p:extLst>
      <p:ext uri="{BB962C8B-B14F-4D97-AF65-F5344CB8AC3E}">
        <p14:creationId xmlns:p14="http://schemas.microsoft.com/office/powerpoint/2010/main" val="3697403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7D37BE-F1D2-4A8E-9B95-78820144C264}" type="datetimeFigureOut">
              <a:rPr lang="en-US" smtClean="0"/>
              <a:t>4/5/2020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A2C86E-6BBB-44C2-9F96-BBA7DA55C927}" type="slidenum">
              <a:rPr lang="en-US" smtClean="0"/>
              <a:t>‹#›</a:t>
            </a:fld>
            <a:endParaRPr lang="en-US" dirty="0"/>
          </a:p>
        </p:txBody>
      </p:sp>
    </p:spTree>
    <p:extLst>
      <p:ext uri="{BB962C8B-B14F-4D97-AF65-F5344CB8AC3E}">
        <p14:creationId xmlns:p14="http://schemas.microsoft.com/office/powerpoint/2010/main" val="1571174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7D37BE-F1D2-4A8E-9B95-78820144C264}" type="datetimeFigureOut">
              <a:rPr lang="en-US" smtClean="0"/>
              <a:t>4/5/2020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A2C86E-6BBB-44C2-9F96-BBA7DA55C927}" type="slidenum">
              <a:rPr lang="en-US" smtClean="0"/>
              <a:t>‹#›</a:t>
            </a:fld>
            <a:endParaRPr lang="en-US" dirty="0"/>
          </a:p>
        </p:txBody>
      </p:sp>
    </p:spTree>
    <p:extLst>
      <p:ext uri="{BB962C8B-B14F-4D97-AF65-F5344CB8AC3E}">
        <p14:creationId xmlns:p14="http://schemas.microsoft.com/office/powerpoint/2010/main" val="359453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7D37BE-F1D2-4A8E-9B95-78820144C264}" type="datetimeFigureOut">
              <a:rPr lang="en-US" smtClean="0"/>
              <a:t>4/5/2020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A2C86E-6BBB-44C2-9F96-BBA7DA55C927}" type="slidenum">
              <a:rPr lang="en-US" smtClean="0"/>
              <a:t>‹#›</a:t>
            </a:fld>
            <a:endParaRPr lang="en-US" dirty="0"/>
          </a:p>
        </p:txBody>
      </p:sp>
    </p:spTree>
    <p:extLst>
      <p:ext uri="{BB962C8B-B14F-4D97-AF65-F5344CB8AC3E}">
        <p14:creationId xmlns:p14="http://schemas.microsoft.com/office/powerpoint/2010/main" val="110667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7D37BE-F1D2-4A8E-9B95-78820144C264}" type="datetimeFigureOut">
              <a:rPr lang="en-US" smtClean="0"/>
              <a:t>4/5/2020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A2C86E-6BBB-44C2-9F96-BBA7DA55C927}" type="slidenum">
              <a:rPr lang="en-US" smtClean="0"/>
              <a:t>‹#›</a:t>
            </a:fld>
            <a:endParaRPr lang="en-US" dirty="0"/>
          </a:p>
        </p:txBody>
      </p:sp>
    </p:spTree>
    <p:extLst>
      <p:ext uri="{BB962C8B-B14F-4D97-AF65-F5344CB8AC3E}">
        <p14:creationId xmlns:p14="http://schemas.microsoft.com/office/powerpoint/2010/main" val="2617035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7D37BE-F1D2-4A8E-9B95-78820144C264}" type="datetimeFigureOut">
              <a:rPr lang="en-US" smtClean="0"/>
              <a:t>4/5/2020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BA2C86E-6BBB-44C2-9F96-BBA7DA55C927}" type="slidenum">
              <a:rPr lang="en-US" smtClean="0"/>
              <a:t>‹#›</a:t>
            </a:fld>
            <a:endParaRPr lang="en-US" dirty="0"/>
          </a:p>
        </p:txBody>
      </p:sp>
    </p:spTree>
    <p:extLst>
      <p:ext uri="{BB962C8B-B14F-4D97-AF65-F5344CB8AC3E}">
        <p14:creationId xmlns:p14="http://schemas.microsoft.com/office/powerpoint/2010/main" val="634078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7D37BE-F1D2-4A8E-9B95-78820144C264}" type="datetimeFigureOut">
              <a:rPr lang="en-US" smtClean="0"/>
              <a:t>4/5/2020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BA2C86E-6BBB-44C2-9F96-BBA7DA55C927}" type="slidenum">
              <a:rPr lang="en-US" smtClean="0"/>
              <a:t>‹#›</a:t>
            </a:fld>
            <a:endParaRPr lang="en-US" dirty="0"/>
          </a:p>
        </p:txBody>
      </p:sp>
    </p:spTree>
    <p:extLst>
      <p:ext uri="{BB962C8B-B14F-4D97-AF65-F5344CB8AC3E}">
        <p14:creationId xmlns:p14="http://schemas.microsoft.com/office/powerpoint/2010/main" val="257863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7D37BE-F1D2-4A8E-9B95-78820144C264}" type="datetimeFigureOut">
              <a:rPr lang="en-US" smtClean="0"/>
              <a:t>4/5/2020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A2C86E-6BBB-44C2-9F96-BBA7DA55C927}" type="slidenum">
              <a:rPr lang="en-US" smtClean="0"/>
              <a:t>‹#›</a:t>
            </a:fld>
            <a:endParaRPr lang="en-US" dirty="0"/>
          </a:p>
        </p:txBody>
      </p:sp>
    </p:spTree>
    <p:extLst>
      <p:ext uri="{BB962C8B-B14F-4D97-AF65-F5344CB8AC3E}">
        <p14:creationId xmlns:p14="http://schemas.microsoft.com/office/powerpoint/2010/main" val="1782280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D37BE-F1D2-4A8E-9B95-78820144C264}" type="datetimeFigureOut">
              <a:rPr lang="en-US" smtClean="0"/>
              <a:t>4/5/2020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BA2C86E-6BBB-44C2-9F96-BBA7DA55C927}" type="slidenum">
              <a:rPr lang="en-US" smtClean="0"/>
              <a:t>‹#›</a:t>
            </a:fld>
            <a:endParaRPr lang="en-US" dirty="0"/>
          </a:p>
        </p:txBody>
      </p:sp>
    </p:spTree>
    <p:extLst>
      <p:ext uri="{BB962C8B-B14F-4D97-AF65-F5344CB8AC3E}">
        <p14:creationId xmlns:p14="http://schemas.microsoft.com/office/powerpoint/2010/main" val="4264389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7D37BE-F1D2-4A8E-9B95-78820144C264}" type="datetimeFigureOut">
              <a:rPr lang="en-US" smtClean="0"/>
              <a:t>4/5/2020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BA2C86E-6BBB-44C2-9F96-BBA7DA55C927}" type="slidenum">
              <a:rPr lang="en-US" smtClean="0"/>
              <a:t>‹#›</a:t>
            </a:fld>
            <a:endParaRPr lang="en-US" dirty="0"/>
          </a:p>
        </p:txBody>
      </p:sp>
    </p:spTree>
    <p:extLst>
      <p:ext uri="{BB962C8B-B14F-4D97-AF65-F5344CB8AC3E}">
        <p14:creationId xmlns:p14="http://schemas.microsoft.com/office/powerpoint/2010/main" val="1056781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7D37BE-F1D2-4A8E-9B95-78820144C264}" type="datetimeFigureOut">
              <a:rPr lang="en-US" smtClean="0"/>
              <a:t>4/5/2020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BA2C86E-6BBB-44C2-9F96-BBA7DA55C927}" type="slidenum">
              <a:rPr lang="en-US" smtClean="0"/>
              <a:t>‹#›</a:t>
            </a:fld>
            <a:endParaRPr lang="en-US" dirty="0"/>
          </a:p>
        </p:txBody>
      </p:sp>
    </p:spTree>
    <p:extLst>
      <p:ext uri="{BB962C8B-B14F-4D97-AF65-F5344CB8AC3E}">
        <p14:creationId xmlns:p14="http://schemas.microsoft.com/office/powerpoint/2010/main" val="2826165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D37BE-F1D2-4A8E-9B95-78820144C264}" type="datetimeFigureOut">
              <a:rPr lang="en-US" smtClean="0"/>
              <a:t>4/5/2020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A2C86E-6BBB-44C2-9F96-BBA7DA55C927}" type="slidenum">
              <a:rPr lang="en-US" smtClean="0"/>
              <a:t>‹#›</a:t>
            </a:fld>
            <a:endParaRPr lang="en-US" dirty="0"/>
          </a:p>
        </p:txBody>
      </p:sp>
    </p:spTree>
    <p:extLst>
      <p:ext uri="{BB962C8B-B14F-4D97-AF65-F5344CB8AC3E}">
        <p14:creationId xmlns:p14="http://schemas.microsoft.com/office/powerpoint/2010/main" val="118749696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 Box 4"/>
          <p:cNvSpPr txBox="1">
            <a:spLocks noChangeArrowheads="1"/>
          </p:cNvSpPr>
          <p:nvPr/>
        </p:nvSpPr>
        <p:spPr bwMode="auto">
          <a:xfrm>
            <a:off x="1403648" y="1196752"/>
            <a:ext cx="7272808" cy="3637919"/>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lnSpc>
                <a:spcPct val="80000"/>
              </a:lnSpc>
              <a:spcBef>
                <a:spcPct val="0"/>
              </a:spcBef>
            </a:pPr>
            <a:endParaRPr lang="en-GB" sz="3600" b="1" dirty="0" smtClean="0">
              <a:solidFill>
                <a:schemeClr val="bg2">
                  <a:lumMod val="25000"/>
                </a:schemeClr>
              </a:solidFill>
              <a:effectLst>
                <a:outerShdw blurRad="38100" dist="38100" dir="2700000" algn="tl">
                  <a:srgbClr val="000000">
                    <a:alpha val="43137"/>
                  </a:srgbClr>
                </a:outerShdw>
              </a:effectLst>
              <a:latin typeface="+mj-lt"/>
              <a:ea typeface="+mj-ea"/>
              <a:cs typeface="+mj-cs"/>
            </a:endParaRPr>
          </a:p>
          <a:p>
            <a:pPr algn="ctr" rtl="1">
              <a:lnSpc>
                <a:spcPct val="80000"/>
              </a:lnSpc>
              <a:spcBef>
                <a:spcPct val="0"/>
              </a:spcBef>
            </a:pPr>
            <a:r>
              <a:rPr lang="ar-EG" sz="3600" b="1" dirty="0" smtClean="0">
                <a:solidFill>
                  <a:schemeClr val="bg2">
                    <a:lumMod val="25000"/>
                  </a:schemeClr>
                </a:solidFill>
                <a:effectLst>
                  <a:outerShdw blurRad="38100" dist="38100" dir="2700000" algn="tl">
                    <a:srgbClr val="000000">
                      <a:alpha val="43137"/>
                    </a:srgbClr>
                  </a:outerShdw>
                </a:effectLst>
                <a:latin typeface="+mj-lt"/>
                <a:ea typeface="+mj-ea"/>
                <a:cs typeface="+mj-cs"/>
              </a:rPr>
              <a:t>الفصل </a:t>
            </a:r>
            <a:r>
              <a:rPr lang="ar-EG" sz="3600" b="1" dirty="0" smtClean="0">
                <a:solidFill>
                  <a:schemeClr val="bg2">
                    <a:lumMod val="25000"/>
                  </a:schemeClr>
                </a:solidFill>
                <a:effectLst>
                  <a:outerShdw blurRad="38100" dist="38100" dir="2700000" algn="tl">
                    <a:srgbClr val="000000">
                      <a:alpha val="43137"/>
                    </a:srgbClr>
                  </a:outerShdw>
                </a:effectLst>
                <a:latin typeface="+mj-lt"/>
                <a:ea typeface="+mj-ea"/>
                <a:cs typeface="+mj-cs"/>
              </a:rPr>
              <a:t>الثامن</a:t>
            </a:r>
            <a:endParaRPr lang="en-GB" sz="3600" b="1" dirty="0" smtClean="0">
              <a:solidFill>
                <a:schemeClr val="bg2">
                  <a:lumMod val="25000"/>
                </a:schemeClr>
              </a:solidFill>
              <a:effectLst>
                <a:outerShdw blurRad="38100" dist="38100" dir="2700000" algn="tl">
                  <a:srgbClr val="000000">
                    <a:alpha val="43137"/>
                  </a:srgbClr>
                </a:outerShdw>
              </a:effectLst>
              <a:latin typeface="+mj-lt"/>
              <a:ea typeface="+mj-ea"/>
              <a:cs typeface="+mj-cs"/>
            </a:endParaRPr>
          </a:p>
          <a:p>
            <a:pPr algn="ctr" rtl="1">
              <a:lnSpc>
                <a:spcPct val="80000"/>
              </a:lnSpc>
              <a:spcBef>
                <a:spcPct val="0"/>
              </a:spcBef>
            </a:pPr>
            <a:endParaRPr lang="en-US" sz="3600" b="1" dirty="0">
              <a:solidFill>
                <a:schemeClr val="bg2">
                  <a:lumMod val="25000"/>
                </a:schemeClr>
              </a:solidFill>
              <a:effectLst>
                <a:outerShdw blurRad="38100" dist="38100" dir="2700000" algn="tl">
                  <a:srgbClr val="000000">
                    <a:alpha val="43137"/>
                  </a:srgbClr>
                </a:outerShdw>
              </a:effectLst>
              <a:latin typeface="+mj-lt"/>
              <a:ea typeface="+mj-ea"/>
              <a:cs typeface="+mj-cs"/>
            </a:endParaRPr>
          </a:p>
          <a:p>
            <a:pPr algn="ctr" rtl="1"/>
            <a:r>
              <a:rPr lang="ar-EG" sz="3600" b="1" dirty="0">
                <a:solidFill>
                  <a:srgbClr val="FF0000"/>
                </a:solidFill>
                <a:effectLst>
                  <a:outerShdw blurRad="38100" dist="38100" dir="2700000" algn="tl">
                    <a:srgbClr val="000000">
                      <a:alpha val="43137"/>
                    </a:srgbClr>
                  </a:outerShdw>
                </a:effectLst>
                <a:latin typeface="+mj-lt"/>
                <a:ea typeface="+mj-ea"/>
                <a:cs typeface="+mj-cs"/>
              </a:rPr>
              <a:t>الثقافة </a:t>
            </a:r>
            <a:r>
              <a:rPr lang="ar-EG" sz="3600" b="1" dirty="0" smtClean="0">
                <a:solidFill>
                  <a:srgbClr val="FF0000"/>
                </a:solidFill>
                <a:effectLst>
                  <a:outerShdw blurRad="38100" dist="38100" dir="2700000" algn="tl">
                    <a:srgbClr val="000000">
                      <a:alpha val="43137"/>
                    </a:srgbClr>
                  </a:outerShdw>
                </a:effectLst>
                <a:latin typeface="+mj-lt"/>
                <a:ea typeface="+mj-ea"/>
                <a:cs typeface="+mj-cs"/>
              </a:rPr>
              <a:t>التنظيمية</a:t>
            </a:r>
            <a:endParaRPr lang="en-GB" sz="3600" b="1" dirty="0" smtClean="0">
              <a:solidFill>
                <a:srgbClr val="FF0000"/>
              </a:solidFill>
              <a:effectLst>
                <a:outerShdw blurRad="38100" dist="38100" dir="2700000" algn="tl">
                  <a:srgbClr val="000000">
                    <a:alpha val="43137"/>
                  </a:srgbClr>
                </a:outerShdw>
              </a:effectLst>
              <a:latin typeface="+mj-lt"/>
              <a:ea typeface="+mj-ea"/>
              <a:cs typeface="+mj-cs"/>
            </a:endParaRPr>
          </a:p>
          <a:p>
            <a:pPr algn="ctr" rtl="1"/>
            <a:endParaRPr lang="en-GB" sz="3600" b="1" dirty="0" smtClean="0">
              <a:solidFill>
                <a:srgbClr val="FF0000"/>
              </a:solidFill>
              <a:effectLst>
                <a:outerShdw blurRad="38100" dist="38100" dir="2700000" algn="tl">
                  <a:srgbClr val="000000">
                    <a:alpha val="43137"/>
                  </a:srgbClr>
                </a:outerShdw>
              </a:effectLst>
              <a:latin typeface="+mj-lt"/>
              <a:ea typeface="+mj-ea"/>
              <a:cs typeface="+mj-cs"/>
            </a:endParaRPr>
          </a:p>
          <a:p>
            <a:pPr algn="ctr" rtl="1"/>
            <a:r>
              <a:rPr lang="ar-EG" sz="3600" b="1" dirty="0">
                <a:effectLst>
                  <a:outerShdw blurRad="38100" dist="38100" dir="2700000" algn="tl">
                    <a:srgbClr val="000000">
                      <a:alpha val="43137"/>
                    </a:srgbClr>
                  </a:outerShdw>
                </a:effectLst>
              </a:rPr>
              <a:t>الفرقة الاولي - كلية التجارة - جامعة </a:t>
            </a:r>
            <a:r>
              <a:rPr lang="ar-EG" sz="3600" b="1" dirty="0" smtClean="0">
                <a:effectLst>
                  <a:outerShdw blurRad="38100" dist="38100" dir="2700000" algn="tl">
                    <a:srgbClr val="000000">
                      <a:alpha val="43137"/>
                    </a:srgbClr>
                  </a:outerShdw>
                </a:effectLst>
              </a:rPr>
              <a:t>دمياط</a:t>
            </a:r>
            <a:endParaRPr lang="en-GB" sz="3600" b="1" dirty="0" smtClean="0">
              <a:effectLst>
                <a:outerShdw blurRad="38100" dist="38100" dir="2700000" algn="tl">
                  <a:srgbClr val="000000">
                    <a:alpha val="43137"/>
                  </a:srgbClr>
                </a:outerShdw>
              </a:effectLst>
            </a:endParaRPr>
          </a:p>
          <a:p>
            <a:pPr algn="ctr" rtl="1"/>
            <a:endParaRPr lang="en-US" sz="3600" b="1" dirty="0">
              <a:solidFill>
                <a:srgbClr val="FF0000"/>
              </a:solidFill>
              <a:effectLst>
                <a:outerShdw blurRad="38100" dist="38100" dir="2700000" algn="tl">
                  <a:srgbClr val="000000">
                    <a:alpha val="43137"/>
                  </a:srgbClr>
                </a:outerShdw>
              </a:effectLst>
              <a:latin typeface="+mj-lt"/>
              <a:ea typeface="+mj-ea"/>
              <a:cs typeface="+mj-cs"/>
            </a:endParaRPr>
          </a:p>
        </p:txBody>
      </p:sp>
      <p:sp>
        <p:nvSpPr>
          <p:cNvPr id="7" name="Text Box 5"/>
          <p:cNvSpPr txBox="1">
            <a:spLocks noChangeArrowheads="1"/>
          </p:cNvSpPr>
          <p:nvPr/>
        </p:nvSpPr>
        <p:spPr bwMode="auto">
          <a:xfrm>
            <a:off x="-36512" y="4869160"/>
            <a:ext cx="4193294" cy="2308324"/>
          </a:xfrm>
          <a:prstGeom prst="rect">
            <a:avLst/>
          </a:prstGeom>
          <a:noFill/>
          <a:ln w="9525">
            <a:noFill/>
            <a:miter lim="800000"/>
            <a:headEnd/>
            <a:tailEnd/>
          </a:ln>
          <a:effectLst>
            <a:outerShdw dist="12700" algn="ctr" rotWithShape="0">
              <a:schemeClr val="bg1">
                <a:alpha val="50000"/>
              </a:schemeClr>
            </a:outerShdw>
          </a:effectLst>
        </p:spPr>
        <p:txBody>
          <a:bodyPr wrap="square">
            <a:spAutoFit/>
          </a:bodyPr>
          <a:lstStyle/>
          <a:p>
            <a:pPr algn="ctr" rtl="1">
              <a:defRPr/>
            </a:pPr>
            <a:r>
              <a:rPr lang="ar-SA" sz="4800" b="1" dirty="0" smtClean="0">
                <a:solidFill>
                  <a:srgbClr val="FF0000"/>
                </a:solidFill>
                <a:effectLst>
                  <a:outerShdw blurRad="38100" dist="38100" dir="2700000" algn="tl">
                    <a:srgbClr val="000000">
                      <a:alpha val="43137"/>
                    </a:srgbClr>
                  </a:outerShdw>
                </a:effectLst>
                <a:cs typeface="PT Bold Heading" pitchFamily="2" charset="-78"/>
              </a:rPr>
              <a:t>إعداد</a:t>
            </a:r>
          </a:p>
          <a:p>
            <a:pPr algn="ctr" rtl="1">
              <a:defRPr/>
            </a:pPr>
            <a:r>
              <a:rPr lang="ar-SA" sz="4800" b="1" dirty="0" smtClean="0">
                <a:solidFill>
                  <a:srgbClr val="FF0000"/>
                </a:solidFill>
                <a:effectLst>
                  <a:outerShdw blurRad="38100" dist="38100" dir="2700000" algn="tl">
                    <a:srgbClr val="000000">
                      <a:alpha val="43137"/>
                    </a:srgbClr>
                  </a:outerShdw>
                </a:effectLst>
                <a:cs typeface="PT Bold Heading" pitchFamily="2" charset="-78"/>
              </a:rPr>
              <a:t> </a:t>
            </a:r>
            <a:r>
              <a:rPr lang="ar-EG" sz="4800" b="1" dirty="0" smtClean="0">
                <a:solidFill>
                  <a:srgbClr val="FF0000"/>
                </a:solidFill>
                <a:effectLst>
                  <a:outerShdw blurRad="38100" dist="38100" dir="2700000" algn="tl">
                    <a:srgbClr val="000000">
                      <a:alpha val="43137"/>
                    </a:srgbClr>
                  </a:outerShdw>
                </a:effectLst>
                <a:cs typeface="PT Bold Heading" pitchFamily="2" charset="-78"/>
              </a:rPr>
              <a:t>أ .د /محمد عبد الله الهنداوي</a:t>
            </a:r>
            <a:endParaRPr lang="ar-SA" sz="4800" b="1" dirty="0" smtClean="0">
              <a:solidFill>
                <a:srgbClr val="FF0000"/>
              </a:solidFill>
              <a:effectLst>
                <a:outerShdw blurRad="38100" dist="38100" dir="2700000" algn="tl">
                  <a:srgbClr val="000000">
                    <a:alpha val="43137"/>
                  </a:srgbClr>
                </a:outerShdw>
              </a:effectLst>
              <a:cs typeface="PT Bold Heading" pitchFamily="2" charset="-78"/>
            </a:endParaRPr>
          </a:p>
          <a:p>
            <a:pPr algn="ctr" rtl="1">
              <a:defRPr/>
            </a:pPr>
            <a:r>
              <a:rPr lang="ar-EG" sz="4800" b="1" dirty="0" smtClean="0">
                <a:solidFill>
                  <a:srgbClr val="FF0000"/>
                </a:solidFill>
                <a:effectLst>
                  <a:outerShdw blurRad="38100" dist="38100" dir="2700000" algn="tl">
                    <a:srgbClr val="000000">
                      <a:alpha val="43137"/>
                    </a:srgbClr>
                  </a:outerShdw>
                </a:effectLst>
                <a:cs typeface="PT Bold Heading" pitchFamily="2" charset="-78"/>
              </a:rPr>
              <a:t> </a:t>
            </a:r>
            <a:endParaRPr lang="en-US" sz="4800" b="1" dirty="0">
              <a:solidFill>
                <a:srgbClr val="FF0000"/>
              </a:solidFill>
              <a:effectLst>
                <a:outerShdw blurRad="38100" dist="38100" dir="2700000" algn="tl">
                  <a:srgbClr val="000000">
                    <a:alpha val="43137"/>
                  </a:srgbClr>
                </a:outerShdw>
              </a:effectLst>
              <a:cs typeface="PT Bold Heading" pitchFamily="2" charset="-78"/>
            </a:endParaRPr>
          </a:p>
        </p:txBody>
      </p:sp>
    </p:spTree>
    <p:extLst>
      <p:ext uri="{BB962C8B-B14F-4D97-AF65-F5344CB8AC3E}">
        <p14:creationId xmlns:p14="http://schemas.microsoft.com/office/powerpoint/2010/main" val="32202837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763688" y="1124744"/>
            <a:ext cx="7056784" cy="5733256"/>
          </a:xfrm>
        </p:spPr>
        <p:txBody>
          <a:bodyPr>
            <a:normAutofit fontScale="85000" lnSpcReduction="20000"/>
          </a:bodyPr>
          <a:lstStyle/>
          <a:p>
            <a:pPr marL="0" indent="0" algn="r">
              <a:buNone/>
            </a:pPr>
            <a:r>
              <a:rPr lang="ar-EG" sz="3100" b="1" dirty="0">
                <a:solidFill>
                  <a:schemeClr val="accent1">
                    <a:lumMod val="75000"/>
                  </a:schemeClr>
                </a:solidFill>
              </a:rPr>
              <a:t>كما</a:t>
            </a:r>
            <a:r>
              <a:rPr lang="ar-EG" sz="2800" b="1" dirty="0">
                <a:solidFill>
                  <a:srgbClr val="0070C0"/>
                </a:solidFill>
              </a:rPr>
              <a:t> </a:t>
            </a:r>
            <a:r>
              <a:rPr lang="ar-EG" sz="3100" b="1" dirty="0">
                <a:solidFill>
                  <a:schemeClr val="accent1">
                    <a:lumMod val="75000"/>
                  </a:schemeClr>
                </a:solidFill>
              </a:rPr>
              <a:t>تلعب الثقافة التنظيمية تؤدى مجموعة من الأدوار ذات التأثير </a:t>
            </a:r>
            <a:r>
              <a:rPr lang="ar-EG" sz="3100" b="1" dirty="0" smtClean="0">
                <a:solidFill>
                  <a:schemeClr val="accent1">
                    <a:lumMod val="75000"/>
                  </a:schemeClr>
                </a:solidFill>
              </a:rPr>
              <a:t>الواضح </a:t>
            </a:r>
            <a:r>
              <a:rPr lang="ar-EG" sz="3100" b="1" dirty="0">
                <a:solidFill>
                  <a:schemeClr val="accent1">
                    <a:lumMod val="75000"/>
                  </a:schemeClr>
                </a:solidFill>
              </a:rPr>
              <a:t>على كيان المنظمة وأهدافها وهذه الأدوار هي :</a:t>
            </a:r>
            <a:r>
              <a:rPr lang="ar-EG" sz="3100" b="1" dirty="0" smtClean="0">
                <a:solidFill>
                  <a:schemeClr val="accent1">
                    <a:lumMod val="75000"/>
                  </a:schemeClr>
                </a:solidFill>
              </a:rPr>
              <a:t>ـ</a:t>
            </a:r>
          </a:p>
          <a:p>
            <a:pPr marL="0" indent="0" algn="r">
              <a:buNone/>
            </a:pPr>
            <a:endParaRPr lang="en-US" sz="3100" b="1" dirty="0">
              <a:solidFill>
                <a:schemeClr val="accent1">
                  <a:lumMod val="75000"/>
                </a:schemeClr>
              </a:solidFill>
            </a:endParaRPr>
          </a:p>
          <a:p>
            <a:pPr marL="514350" indent="-514350" algn="just" rtl="1">
              <a:buFont typeface="+mj-lt"/>
              <a:buAutoNum type="arabicPeriod"/>
            </a:pPr>
            <a:r>
              <a:rPr lang="ar-EG" sz="2800" dirty="0" smtClean="0"/>
              <a:t>تحقيق </a:t>
            </a:r>
            <a:r>
              <a:rPr lang="ar-EG" sz="2800" b="1" dirty="0">
                <a:solidFill>
                  <a:srgbClr val="FF0000"/>
                </a:solidFill>
              </a:rPr>
              <a:t>التكامل الداخلي </a:t>
            </a:r>
            <a:r>
              <a:rPr lang="ar-EG" sz="2800" dirty="0"/>
              <a:t>بين أعضاء </a:t>
            </a:r>
            <a:r>
              <a:rPr lang="ar-EG" sz="2800" dirty="0" smtClean="0"/>
              <a:t>المنظمة.</a:t>
            </a:r>
            <a:endParaRPr lang="en-US" sz="2800" b="1" dirty="0"/>
          </a:p>
          <a:p>
            <a:pPr marL="514350" indent="-514350" algn="just" rtl="1">
              <a:buFont typeface="+mj-lt"/>
              <a:buAutoNum type="arabicPeriod"/>
            </a:pPr>
            <a:r>
              <a:rPr lang="ar-EG" sz="2800" dirty="0" smtClean="0"/>
              <a:t>تحقيق </a:t>
            </a:r>
            <a:r>
              <a:rPr lang="ar-EG" sz="2800" b="1" dirty="0">
                <a:solidFill>
                  <a:srgbClr val="FF0000"/>
                </a:solidFill>
              </a:rPr>
              <a:t>التكيف</a:t>
            </a:r>
            <a:r>
              <a:rPr lang="ar-EG" sz="2800" dirty="0"/>
              <a:t> بين أعضاء المنظمة والبيئة </a:t>
            </a:r>
            <a:r>
              <a:rPr lang="ar-EG" sz="2800" dirty="0" smtClean="0"/>
              <a:t>الخارجية.</a:t>
            </a:r>
            <a:endParaRPr lang="ar-EG" sz="2800" b="1" dirty="0" smtClean="0"/>
          </a:p>
          <a:p>
            <a:pPr marL="514350" indent="-514350" algn="just" rtl="1">
              <a:buFont typeface="+mj-lt"/>
              <a:buAutoNum type="arabicPeriod"/>
            </a:pPr>
            <a:r>
              <a:rPr lang="ar-EG" sz="2800" dirty="0" smtClean="0"/>
              <a:t>تحقيق </a:t>
            </a:r>
            <a:r>
              <a:rPr lang="ar-EG" sz="2800" b="1" dirty="0">
                <a:solidFill>
                  <a:srgbClr val="FF0000"/>
                </a:solidFill>
              </a:rPr>
              <a:t>التكيف</a:t>
            </a:r>
            <a:r>
              <a:rPr lang="ar-EG" sz="2800" dirty="0"/>
              <a:t> مع الظروف المتغيرة والأزمات </a:t>
            </a:r>
            <a:r>
              <a:rPr lang="ar-EG" sz="2800" dirty="0" smtClean="0"/>
              <a:t>الطارئة.</a:t>
            </a:r>
            <a:endParaRPr lang="en-US" sz="2800" b="1" dirty="0"/>
          </a:p>
          <a:p>
            <a:pPr marL="514350" indent="-514350" algn="just" rtl="1">
              <a:buFont typeface="+mj-lt"/>
              <a:buAutoNum type="arabicPeriod"/>
            </a:pPr>
            <a:r>
              <a:rPr lang="ar-EG" sz="2800" dirty="0" smtClean="0"/>
              <a:t>القيام </a:t>
            </a:r>
            <a:r>
              <a:rPr lang="ar-EG" sz="2800" b="1" dirty="0">
                <a:solidFill>
                  <a:srgbClr val="FF0000"/>
                </a:solidFill>
              </a:rPr>
              <a:t>بدور المرشد </a:t>
            </a:r>
            <a:r>
              <a:rPr lang="ar-EG" sz="2800" dirty="0"/>
              <a:t>لأعضاء المنظمة والأنشطة في </a:t>
            </a:r>
            <a:r>
              <a:rPr lang="ar-EG" sz="2800" dirty="0" smtClean="0"/>
              <a:t>المنظمة.</a:t>
            </a:r>
            <a:endParaRPr lang="ar-EG" sz="2800" b="1" dirty="0" smtClean="0"/>
          </a:p>
          <a:p>
            <a:pPr marL="514350" indent="-514350" algn="just" rtl="1">
              <a:buFont typeface="+mj-lt"/>
              <a:buAutoNum type="arabicPeriod"/>
            </a:pPr>
            <a:r>
              <a:rPr lang="ar-EG" sz="2800" dirty="0" smtClean="0"/>
              <a:t>تحدد </a:t>
            </a:r>
            <a:r>
              <a:rPr lang="ar-EG" sz="2800" b="1" dirty="0">
                <a:solidFill>
                  <a:srgbClr val="FF0000"/>
                </a:solidFill>
              </a:rPr>
              <a:t>أسلوب وسرعة استجابة أعضاء المنظمة </a:t>
            </a:r>
            <a:r>
              <a:rPr lang="ar-EG" sz="2800" dirty="0"/>
              <a:t>لتصرفات المنافسين واحتياجات العملاء بما يحقق للمنظمة تواجدها </a:t>
            </a:r>
            <a:r>
              <a:rPr lang="ar-EG" sz="2800" dirty="0" smtClean="0"/>
              <a:t>ونموها. </a:t>
            </a:r>
            <a:endParaRPr lang="en-US" sz="2800" b="1" dirty="0"/>
          </a:p>
          <a:p>
            <a:pPr marL="514350" indent="-514350" algn="just" rtl="1">
              <a:buFont typeface="+mj-lt"/>
              <a:buAutoNum type="arabicPeriod"/>
            </a:pPr>
            <a:r>
              <a:rPr lang="ar-EG" sz="2800" dirty="0" smtClean="0"/>
              <a:t> </a:t>
            </a:r>
            <a:r>
              <a:rPr lang="ar-EG" sz="2800" dirty="0"/>
              <a:t>تحديد </a:t>
            </a:r>
            <a:r>
              <a:rPr lang="ar-EG" sz="2800" b="1" dirty="0">
                <a:solidFill>
                  <a:srgbClr val="FF0000"/>
                </a:solidFill>
              </a:rPr>
              <a:t>التوجهات الرئيسية </a:t>
            </a:r>
            <a:r>
              <a:rPr lang="ar-EG" sz="2800" dirty="0"/>
              <a:t>التي يتم وضعها لتحقيق </a:t>
            </a:r>
            <a:r>
              <a:rPr lang="ar-EG" sz="2800" b="1" dirty="0">
                <a:solidFill>
                  <a:srgbClr val="FF0000"/>
                </a:solidFill>
              </a:rPr>
              <a:t>الأهداف</a:t>
            </a:r>
            <a:r>
              <a:rPr lang="ar-EG" sz="2800" dirty="0"/>
              <a:t> المخططة للمنظمة .</a:t>
            </a:r>
            <a:endParaRPr lang="en-US" sz="2800" b="1" dirty="0"/>
          </a:p>
          <a:p>
            <a:pPr marL="514350" indent="-514350" algn="just" rtl="1">
              <a:buFont typeface="+mj-lt"/>
              <a:buAutoNum type="arabicPeriod"/>
            </a:pPr>
            <a:r>
              <a:rPr lang="ar-EG" sz="2800" dirty="0" smtClean="0"/>
              <a:t>تنمية </a:t>
            </a:r>
            <a:r>
              <a:rPr lang="ar-EG" sz="2800" b="1" dirty="0">
                <a:solidFill>
                  <a:srgbClr val="FF0000"/>
                </a:solidFill>
              </a:rPr>
              <a:t>مشاركة الأفراد </a:t>
            </a:r>
            <a:r>
              <a:rPr lang="ar-EG" sz="2800" dirty="0"/>
              <a:t>في تشكيل القيم التنظيمية السائدة ومدى انتشارها </a:t>
            </a:r>
            <a:r>
              <a:rPr lang="ar-EG" sz="2800" dirty="0" smtClean="0"/>
              <a:t>بينهم. </a:t>
            </a:r>
            <a:endParaRPr lang="en-US" sz="2800" b="1" dirty="0"/>
          </a:p>
          <a:p>
            <a:pPr marL="514350" indent="-514350" algn="just" rtl="1">
              <a:buFont typeface="+mj-lt"/>
              <a:buAutoNum type="arabicPeriod"/>
            </a:pPr>
            <a:r>
              <a:rPr lang="ar-EG" sz="2800" dirty="0" smtClean="0"/>
              <a:t>تنمية </a:t>
            </a:r>
            <a:r>
              <a:rPr lang="ar-EG" sz="2800" b="1" dirty="0">
                <a:solidFill>
                  <a:srgbClr val="FF0000"/>
                </a:solidFill>
              </a:rPr>
              <a:t>درجة الانضباط </a:t>
            </a:r>
            <a:r>
              <a:rPr lang="ar-EG" sz="2800" dirty="0"/>
              <a:t>والالتزام التي يظهرها أفراد المنظمة .</a:t>
            </a:r>
            <a:endParaRPr lang="en-US" sz="2800" b="1" dirty="0"/>
          </a:p>
          <a:p>
            <a:pPr marL="514350" indent="-514350" algn="just" rtl="1">
              <a:buFont typeface="+mj-lt"/>
              <a:buAutoNum type="arabicPeriod"/>
            </a:pPr>
            <a:r>
              <a:rPr lang="ar-EG" sz="2800" dirty="0" smtClean="0"/>
              <a:t>توفير </a:t>
            </a:r>
            <a:r>
              <a:rPr lang="ar-EG" sz="2800" b="1" dirty="0">
                <a:solidFill>
                  <a:srgbClr val="FF0000"/>
                </a:solidFill>
              </a:rPr>
              <a:t>دعم كبير </a:t>
            </a:r>
            <a:r>
              <a:rPr lang="ar-EG" sz="2800" dirty="0"/>
              <a:t>يساعد قيادتها ويدفعها إلى النجاح في </a:t>
            </a:r>
            <a:r>
              <a:rPr lang="ar-EG" sz="2800" dirty="0" smtClean="0"/>
              <a:t>الأجل القصير </a:t>
            </a:r>
            <a:r>
              <a:rPr lang="ar-EG" sz="2800" dirty="0"/>
              <a:t>والطويل معا </a:t>
            </a:r>
            <a:r>
              <a:rPr lang="ar-EG" sz="2800" dirty="0" smtClean="0"/>
              <a:t>.</a:t>
            </a:r>
            <a:endParaRPr lang="en-US" sz="2800" b="1" dirty="0"/>
          </a:p>
        </p:txBody>
      </p:sp>
      <p:sp>
        <p:nvSpPr>
          <p:cNvPr id="9"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smtClean="0">
                <a:solidFill>
                  <a:srgbClr val="FF0000"/>
                </a:solidFill>
                <a:effectLst>
                  <a:outerShdw blurRad="38100" dist="38100" dir="2700000" algn="tl">
                    <a:srgbClr val="000000">
                      <a:alpha val="43137"/>
                    </a:srgbClr>
                  </a:outerShdw>
                </a:effectLst>
              </a:rPr>
              <a:t>ثانيا : أهمية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14016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259632" y="1124744"/>
            <a:ext cx="7560840" cy="5733256"/>
          </a:xfrm>
        </p:spPr>
        <p:txBody>
          <a:bodyPr>
            <a:normAutofit/>
          </a:bodyPr>
          <a:lstStyle/>
          <a:p>
            <a:pPr marL="0" indent="0" algn="r">
              <a:lnSpc>
                <a:spcPct val="80000"/>
              </a:lnSpc>
              <a:buNone/>
            </a:pPr>
            <a:r>
              <a:rPr lang="ar-EG" sz="2600" b="1" dirty="0">
                <a:solidFill>
                  <a:schemeClr val="accent1">
                    <a:lumMod val="75000"/>
                  </a:schemeClr>
                </a:solidFill>
              </a:rPr>
              <a:t>والثقافة التنظيمية تؤثر على سلوك العاملين ، كما تعتبر </a:t>
            </a:r>
            <a:r>
              <a:rPr lang="ar-EG" sz="2600" b="1" dirty="0" smtClean="0">
                <a:solidFill>
                  <a:schemeClr val="accent1">
                    <a:lumMod val="75000"/>
                  </a:schemeClr>
                </a:solidFill>
              </a:rPr>
              <a:t>أداة للرقابة الاجتماعية </a:t>
            </a:r>
            <a:r>
              <a:rPr lang="ar-EG" sz="2600" b="1" dirty="0">
                <a:solidFill>
                  <a:schemeClr val="accent1">
                    <a:lumMod val="75000"/>
                  </a:schemeClr>
                </a:solidFill>
              </a:rPr>
              <a:t>على الأفراد من خلال </a:t>
            </a:r>
            <a:r>
              <a:rPr lang="ar-EG" sz="2400" b="1" dirty="0" smtClean="0">
                <a:solidFill>
                  <a:schemeClr val="accent1">
                    <a:lumMod val="75000"/>
                  </a:schemeClr>
                </a:solidFill>
              </a:rPr>
              <a:t>:-</a:t>
            </a:r>
          </a:p>
          <a:p>
            <a:pPr marL="0" indent="0" algn="r">
              <a:lnSpc>
                <a:spcPct val="80000"/>
              </a:lnSpc>
              <a:buNone/>
            </a:pPr>
            <a:endParaRPr lang="ar-EG" sz="2400" b="1" dirty="0" smtClean="0">
              <a:solidFill>
                <a:schemeClr val="accent1">
                  <a:lumMod val="75000"/>
                </a:schemeClr>
              </a:solidFill>
            </a:endParaRPr>
          </a:p>
          <a:p>
            <a:pPr marL="0" indent="0" algn="just" rtl="1">
              <a:buNone/>
            </a:pPr>
            <a:r>
              <a:rPr lang="ar-EG" sz="2400" b="1" dirty="0" smtClean="0"/>
              <a:t>1.تأثير </a:t>
            </a:r>
            <a:r>
              <a:rPr lang="ar-EG" sz="2400" b="1" dirty="0"/>
              <a:t>ثقافة المنظمة على سلوك العاملين :ـ</a:t>
            </a:r>
            <a:endParaRPr lang="en-US" sz="2400" b="1" dirty="0"/>
          </a:p>
          <a:p>
            <a:pPr marL="0" indent="0" algn="r">
              <a:buNone/>
            </a:pPr>
            <a:r>
              <a:rPr lang="ar-EG" sz="2400" dirty="0" smtClean="0"/>
              <a:t>تؤثر </a:t>
            </a:r>
            <a:r>
              <a:rPr lang="ar-EG" sz="2400" dirty="0"/>
              <a:t>ثقافة المنظمة على سلوك العاملين لأن الثقافة تتكون من </a:t>
            </a:r>
            <a:r>
              <a:rPr lang="ar-EG" sz="2400" dirty="0" smtClean="0"/>
              <a:t>المعتقدات  والتوقعات </a:t>
            </a:r>
            <a:r>
              <a:rPr lang="ar-EG" sz="2400" dirty="0"/>
              <a:t>والقيم والفروض المشتركة بين العاملين في </a:t>
            </a:r>
            <a:r>
              <a:rPr lang="ar-EG" sz="2400" dirty="0" smtClean="0"/>
              <a:t>المنظمة</a:t>
            </a:r>
            <a:endParaRPr lang="ar-EG" sz="2400" b="1" dirty="0" smtClean="0"/>
          </a:p>
          <a:p>
            <a:pPr marL="0" indent="0" algn="r">
              <a:buNone/>
            </a:pPr>
            <a:r>
              <a:rPr lang="ar-EG" sz="2400" b="1" dirty="0" smtClean="0"/>
              <a:t>2.تعتبر </a:t>
            </a:r>
            <a:r>
              <a:rPr lang="ar-EG" sz="2400" b="1" dirty="0"/>
              <a:t>ثقافة المنظمة أداة للرقابة الاجتماعية على الأفراد :</a:t>
            </a:r>
            <a:endParaRPr lang="en-US" sz="2400" b="1" dirty="0"/>
          </a:p>
          <a:p>
            <a:pPr marL="0" indent="0" algn="r">
              <a:buNone/>
            </a:pPr>
            <a:r>
              <a:rPr lang="ar-EG" sz="2400" dirty="0" smtClean="0"/>
              <a:t>حيث </a:t>
            </a:r>
            <a:r>
              <a:rPr lang="ar-EG" sz="2400" dirty="0"/>
              <a:t>يسود اتفاق وفهم مشترك بين العاملين والإدارة بخصوص ما </a:t>
            </a:r>
            <a:r>
              <a:rPr lang="ar-EG" sz="2400" dirty="0" smtClean="0"/>
              <a:t>يعتبر معايير </a:t>
            </a:r>
            <a:r>
              <a:rPr lang="ar-EG" sz="2400" dirty="0"/>
              <a:t>مناسبة للسلوك وينفذها العاملون باتفاقهم ، وتؤثر تأثير مباشر على الأداء التنظيمي كما أن للثقافة التنظيمية مهمة أساسية تتمثل في المحافظة </a:t>
            </a:r>
            <a:endParaRPr lang="ar-EG" sz="2400" dirty="0" smtClean="0"/>
          </a:p>
          <a:p>
            <a:pPr marL="0" indent="0" algn="r">
              <a:buNone/>
            </a:pPr>
            <a:r>
              <a:rPr lang="ar-EG" sz="2400" dirty="0" smtClean="0"/>
              <a:t>على </a:t>
            </a:r>
            <a:r>
              <a:rPr lang="ar-EG" sz="2400" dirty="0"/>
              <a:t>بقاء واستمرار المنظمة وذلك من خلال قيامهـا بالآتي :ـ</a:t>
            </a:r>
            <a:endParaRPr lang="en-US" sz="2400" b="1" dirty="0"/>
          </a:p>
          <a:p>
            <a:pPr marL="457200" indent="-457200" algn="just" rtl="1">
              <a:buFont typeface="+mj-lt"/>
              <a:buAutoNum type="arabicPeriod"/>
            </a:pPr>
            <a:r>
              <a:rPr lang="ar-EG" sz="2400" b="1" dirty="0" smtClean="0">
                <a:solidFill>
                  <a:srgbClr val="FF0000"/>
                </a:solidFill>
              </a:rPr>
              <a:t>أهداف </a:t>
            </a:r>
            <a:r>
              <a:rPr lang="ar-EG" sz="2400" b="1" dirty="0">
                <a:solidFill>
                  <a:srgbClr val="FF0000"/>
                </a:solidFill>
              </a:rPr>
              <a:t>المنظمة ورسالتها  </a:t>
            </a:r>
            <a:endParaRPr lang="ar-EG" sz="2400" b="1" dirty="0" smtClean="0">
              <a:solidFill>
                <a:srgbClr val="FF0000"/>
              </a:solidFill>
            </a:endParaRPr>
          </a:p>
          <a:p>
            <a:pPr marL="457200" indent="-457200" algn="just" rtl="1">
              <a:buFont typeface="+mj-lt"/>
              <a:buAutoNum type="arabicPeriod"/>
            </a:pPr>
            <a:r>
              <a:rPr lang="ar-EG" sz="2400" b="1" dirty="0" smtClean="0">
                <a:solidFill>
                  <a:srgbClr val="FF0000"/>
                </a:solidFill>
              </a:rPr>
              <a:t>الوظائف </a:t>
            </a:r>
            <a:r>
              <a:rPr lang="ar-EG" sz="2400" b="1" dirty="0">
                <a:solidFill>
                  <a:srgbClr val="FF0000"/>
                </a:solidFill>
              </a:rPr>
              <a:t>المعلنة والغير معلنة للمنظمة</a:t>
            </a:r>
            <a:endParaRPr lang="en-US" sz="2400" b="1" dirty="0">
              <a:solidFill>
                <a:srgbClr val="FF0000"/>
              </a:solidFill>
            </a:endParaRPr>
          </a:p>
          <a:p>
            <a:pPr marL="0" indent="0" algn="r">
              <a:lnSpc>
                <a:spcPct val="80000"/>
              </a:lnSpc>
              <a:buNone/>
            </a:pPr>
            <a:endParaRPr lang="en-US" sz="2400" b="1" dirty="0">
              <a:solidFill>
                <a:schemeClr val="accent1">
                  <a:lumMod val="75000"/>
                </a:schemeClr>
              </a:solidFill>
            </a:endParaRPr>
          </a:p>
          <a:p>
            <a:pPr marL="0" indent="0" algn="r">
              <a:buNone/>
            </a:pPr>
            <a:endParaRPr lang="en-US" sz="2600" b="1" dirty="0">
              <a:solidFill>
                <a:schemeClr val="accent1">
                  <a:lumMod val="75000"/>
                </a:schemeClr>
              </a:solidFill>
            </a:endParaRPr>
          </a:p>
        </p:txBody>
      </p:sp>
      <p:sp>
        <p:nvSpPr>
          <p:cNvPr id="9"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smtClean="0">
                <a:solidFill>
                  <a:srgbClr val="FF0000"/>
                </a:solidFill>
                <a:effectLst>
                  <a:outerShdw blurRad="38100" dist="38100" dir="2700000" algn="tl">
                    <a:srgbClr val="000000">
                      <a:alpha val="43137"/>
                    </a:srgbClr>
                  </a:outerShdw>
                </a:effectLst>
              </a:rPr>
              <a:t>ثانيا</a:t>
            </a:r>
            <a:r>
              <a:rPr lang="ar-EG" sz="3600" b="1" dirty="0" smtClean="0">
                <a:solidFill>
                  <a:srgbClr val="FF0000"/>
                </a:solidFill>
                <a:effectLst>
                  <a:outerShdw blurRad="38100" dist="38100" dir="2700000" algn="tl">
                    <a:srgbClr val="000000">
                      <a:alpha val="43137"/>
                    </a:srgbClr>
                  </a:outerShdw>
                </a:effectLst>
              </a:rPr>
              <a:t>: أهمية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854867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smtClean="0">
                <a:solidFill>
                  <a:srgbClr val="FF0000"/>
                </a:solidFill>
                <a:effectLst>
                  <a:outerShdw blurRad="38100" dist="38100" dir="2700000" algn="tl">
                    <a:srgbClr val="000000">
                      <a:alpha val="43137"/>
                    </a:srgbClr>
                  </a:outerShdw>
                </a:effectLst>
              </a:rPr>
              <a:t>ثانيا</a:t>
            </a:r>
            <a:r>
              <a:rPr lang="ar-EG" sz="3600" b="1" dirty="0" smtClean="0">
                <a:solidFill>
                  <a:srgbClr val="FF0000"/>
                </a:solidFill>
                <a:effectLst>
                  <a:outerShdw blurRad="38100" dist="38100" dir="2700000" algn="tl">
                    <a:srgbClr val="000000">
                      <a:alpha val="43137"/>
                    </a:srgbClr>
                  </a:outerShdw>
                </a:effectLst>
              </a:rPr>
              <a:t> : أهمية الثقافة التنظيمية</a:t>
            </a:r>
            <a:endParaRPr lang="en-US" sz="3600" b="1" dirty="0">
              <a:solidFill>
                <a:srgbClr val="FF0000"/>
              </a:solidFill>
              <a:effectLst>
                <a:outerShdw blurRad="38100" dist="38100" dir="2700000" algn="tl">
                  <a:srgbClr val="000000">
                    <a:alpha val="43137"/>
                  </a:srgbClr>
                </a:outerShdw>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3450135079"/>
              </p:ext>
            </p:extLst>
          </p:nvPr>
        </p:nvGraphicFramePr>
        <p:xfrm>
          <a:off x="683568" y="1084704"/>
          <a:ext cx="8424936" cy="5821680"/>
        </p:xfrm>
        <a:graphic>
          <a:graphicData uri="http://schemas.openxmlformats.org/drawingml/2006/table">
            <a:tbl>
              <a:tblPr firstRow="1" bandRow="1">
                <a:tableStyleId>{21E4AEA4-8DFA-4A89-87EB-49C32662AFE0}</a:tableStyleId>
              </a:tblPr>
              <a:tblGrid>
                <a:gridCol w="3978442"/>
                <a:gridCol w="4446494"/>
              </a:tblGrid>
              <a:tr h="8324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EG" sz="3200" b="1" dirty="0" smtClean="0"/>
                        <a:t>خارج المنظمة </a:t>
                      </a:r>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EG" sz="3200" b="1" dirty="0" smtClean="0"/>
                        <a:t>داخل المنظمة </a:t>
                      </a:r>
                    </a:p>
                    <a:p>
                      <a:pPr algn="ctr"/>
                      <a:endParaRPr lang="en-US" dirty="0"/>
                    </a:p>
                  </a:txBody>
                  <a:tcPr/>
                </a:tc>
              </a:tr>
              <a:tr h="4756800">
                <a:tc>
                  <a:txBody>
                    <a:bodyPr/>
                    <a:lstStyle/>
                    <a:p>
                      <a:pPr algn="justLow" rtl="1">
                        <a:spcAft>
                          <a:spcPts val="0"/>
                        </a:spcAft>
                        <a:buFont typeface="Wingdings" pitchFamily="2" charset="2"/>
                        <a:buChar char="q"/>
                      </a:pPr>
                      <a:r>
                        <a:rPr lang="ar-EG" sz="2000" b="1" dirty="0" smtClean="0"/>
                        <a:t>تحقيق التكيف مع البيئة الخارجية وزيادة سمعة المنظمة أخلاقيا مما يؤثر على زيادة عدد العملاء وانتمائهم للمنظمة </a:t>
                      </a:r>
                      <a:r>
                        <a:rPr lang="ar-EG" sz="2000" b="1" dirty="0" smtClean="0"/>
                        <a:t>.</a:t>
                      </a:r>
                    </a:p>
                    <a:p>
                      <a:pPr algn="justLow" rtl="1">
                        <a:spcAft>
                          <a:spcPts val="0"/>
                        </a:spcAft>
                        <a:buFont typeface="Wingdings" pitchFamily="2" charset="2"/>
                        <a:buNone/>
                      </a:pPr>
                      <a:endParaRPr lang="en-US" sz="2000" b="1" dirty="0" smtClean="0"/>
                    </a:p>
                    <a:p>
                      <a:pPr algn="justLow" rtl="1">
                        <a:spcAft>
                          <a:spcPts val="0"/>
                        </a:spcAft>
                        <a:buFont typeface="Wingdings" pitchFamily="2" charset="2"/>
                        <a:buChar char="q"/>
                      </a:pPr>
                      <a:r>
                        <a:rPr lang="ar-EG" sz="2000" b="1" dirty="0" smtClean="0"/>
                        <a:t>تعتبر أداة للرقابة الاجتماعية </a:t>
                      </a:r>
                      <a:r>
                        <a:rPr lang="ar-EG" sz="2000" b="1" dirty="0" smtClean="0"/>
                        <a:t>.</a:t>
                      </a:r>
                    </a:p>
                    <a:p>
                      <a:pPr algn="justLow" rtl="1">
                        <a:spcAft>
                          <a:spcPts val="0"/>
                        </a:spcAft>
                        <a:buFont typeface="Wingdings" pitchFamily="2" charset="2"/>
                        <a:buNone/>
                      </a:pPr>
                      <a:endParaRPr lang="en-US" sz="2000" b="1" dirty="0" smtClean="0"/>
                    </a:p>
                    <a:p>
                      <a:pPr algn="justLow" rtl="1">
                        <a:spcAft>
                          <a:spcPts val="0"/>
                        </a:spcAft>
                        <a:buFont typeface="Wingdings" pitchFamily="2" charset="2"/>
                        <a:buChar char="q"/>
                      </a:pPr>
                      <a:r>
                        <a:rPr lang="ar-EG" sz="2000" b="1" dirty="0" smtClean="0"/>
                        <a:t>وسيلة لتحقيق استقرار النظام الاجتماعي</a:t>
                      </a:r>
                    </a:p>
                    <a:p>
                      <a:pPr algn="justLow" rtl="1">
                        <a:spcAft>
                          <a:spcPts val="0"/>
                        </a:spcAft>
                        <a:buFont typeface="Wingdings" pitchFamily="2" charset="2"/>
                        <a:buChar char="q"/>
                      </a:pPr>
                      <a:r>
                        <a:rPr lang="ar-EG" sz="2000" b="1" dirty="0" smtClean="0"/>
                        <a:t> نشر الثقافة بين الأفراد وتحقيق الالتزام </a:t>
                      </a:r>
                      <a:r>
                        <a:rPr lang="ar-EG" sz="2000" b="1" dirty="0" smtClean="0"/>
                        <a:t>الأخلاقى </a:t>
                      </a:r>
                      <a:r>
                        <a:rPr lang="ar-EG" sz="2000" b="1" dirty="0" smtClean="0"/>
                        <a:t>ونشر الوعي </a:t>
                      </a:r>
                      <a:r>
                        <a:rPr lang="ar-EG" sz="2000" b="1" dirty="0" smtClean="0"/>
                        <a:t>.</a:t>
                      </a:r>
                    </a:p>
                    <a:p>
                      <a:pPr algn="justLow" rtl="1">
                        <a:spcAft>
                          <a:spcPts val="0"/>
                        </a:spcAft>
                        <a:buFont typeface="Wingdings" pitchFamily="2" charset="2"/>
                        <a:buNone/>
                      </a:pPr>
                      <a:endParaRPr lang="en-US" sz="2000" b="1" dirty="0" smtClean="0"/>
                    </a:p>
                    <a:p>
                      <a:pPr algn="justLow" rtl="1">
                        <a:spcAft>
                          <a:spcPts val="0"/>
                        </a:spcAft>
                        <a:buFont typeface="Wingdings" pitchFamily="2" charset="2"/>
                        <a:buChar char="q"/>
                      </a:pPr>
                      <a:r>
                        <a:rPr lang="ar-EG" sz="2000" b="1" dirty="0" smtClean="0"/>
                        <a:t>المساهمة في زيادة ترشيد الموارد من خلال نشر السلوكيات والقيم التي تساعد على صياغة الأخلاق وتجنب إهدار الأموال العامة </a:t>
                      </a:r>
                      <a:r>
                        <a:rPr lang="ar-EG" sz="2000" b="1" dirty="0" smtClean="0"/>
                        <a:t>.</a:t>
                      </a:r>
                      <a:endParaRPr lang="en-US" sz="2000" b="1" dirty="0" smtClean="0"/>
                    </a:p>
                    <a:p>
                      <a:pPr algn="justLow" rtl="1">
                        <a:spcAft>
                          <a:spcPts val="0"/>
                        </a:spcAft>
                        <a:buFont typeface="Wingdings" pitchFamily="2" charset="2"/>
                        <a:buChar char="q"/>
                      </a:pPr>
                      <a:r>
                        <a:rPr lang="ar-EG" sz="2000" b="1" dirty="0" smtClean="0"/>
                        <a:t> زيادة الأمان وبث روح الود والألفة </a:t>
                      </a:r>
                      <a:r>
                        <a:rPr lang="ar-EG" sz="2000" b="1" dirty="0" smtClean="0"/>
                        <a:t>.</a:t>
                      </a:r>
                      <a:endParaRPr lang="en-US" sz="2000" b="1" dirty="0" smtClean="0"/>
                    </a:p>
                    <a:p>
                      <a:pPr algn="justLow" rtl="1">
                        <a:spcAft>
                          <a:spcPts val="0"/>
                        </a:spcAft>
                        <a:buFont typeface="Wingdings" pitchFamily="2" charset="2"/>
                        <a:buChar char="q"/>
                      </a:pPr>
                      <a:r>
                        <a:rPr lang="ar-EG" sz="2000" b="1" dirty="0" smtClean="0"/>
                        <a:t> سرعة استجابة الأفراد للتغييرات التي تحدث في المجتمع</a:t>
                      </a:r>
                      <a:endParaRPr lang="en-US" sz="2000" b="1" dirty="0"/>
                    </a:p>
                  </a:txBody>
                  <a:tcPr/>
                </a:tc>
                <a:tc>
                  <a:txBody>
                    <a:bodyPr/>
                    <a:lstStyle/>
                    <a:p>
                      <a:pPr marL="285750" indent="-285750" algn="justLow" rtl="1">
                        <a:buFont typeface="Wingdings" pitchFamily="2" charset="2"/>
                        <a:buChar char="q"/>
                      </a:pPr>
                      <a:r>
                        <a:rPr lang="ar-EG" sz="2000" b="1" dirty="0" smtClean="0">
                          <a:solidFill>
                            <a:schemeClr val="tx1"/>
                          </a:solidFill>
                        </a:rPr>
                        <a:t>تحقيق التكيف بين أفراد المنظمة وتنمية القدرة الاستيعابية للعاملين التأثير البالغ في تحويل السلوكيات الغير مقبولة وظيفيا وتحويلها إلى سلوكيات مرغوبة مما يحقق الفعالية </a:t>
                      </a:r>
                      <a:r>
                        <a:rPr lang="ar-EG" sz="2000" b="1" dirty="0" smtClean="0">
                          <a:solidFill>
                            <a:schemeClr val="tx1"/>
                          </a:solidFill>
                        </a:rPr>
                        <a:t>.</a:t>
                      </a:r>
                    </a:p>
                    <a:p>
                      <a:pPr marL="0" indent="0" algn="justLow" rtl="1">
                        <a:buFont typeface="Wingdings" pitchFamily="2" charset="2"/>
                        <a:buNone/>
                      </a:pPr>
                      <a:endParaRPr lang="en-US" sz="2000" b="1" dirty="0" smtClean="0">
                        <a:solidFill>
                          <a:schemeClr val="tx1"/>
                        </a:solidFill>
                      </a:endParaRPr>
                    </a:p>
                    <a:p>
                      <a:pPr marL="285750" indent="-285750" algn="justLow" rtl="1">
                        <a:spcAft>
                          <a:spcPts val="0"/>
                        </a:spcAft>
                        <a:buFont typeface="Wingdings" pitchFamily="2" charset="2"/>
                        <a:buChar char="q"/>
                      </a:pPr>
                      <a:r>
                        <a:rPr lang="ar-EG" sz="2000" b="1" dirty="0" smtClean="0">
                          <a:solidFill>
                            <a:schemeClr val="tx1"/>
                          </a:solidFill>
                        </a:rPr>
                        <a:t> منح الإحساس بالكيان والهوية والأمان لدى العاملين ، كما تعتبر أداة للتغيير ووسيلة من وسائل الابتكار </a:t>
                      </a:r>
                      <a:endParaRPr lang="ar-EG" sz="2000" b="1" dirty="0" smtClean="0">
                        <a:solidFill>
                          <a:schemeClr val="tx1"/>
                        </a:solidFill>
                      </a:endParaRPr>
                    </a:p>
                    <a:p>
                      <a:pPr marL="0" indent="0" algn="justLow" rtl="1">
                        <a:spcAft>
                          <a:spcPts val="0"/>
                        </a:spcAft>
                        <a:buFont typeface="Wingdings" pitchFamily="2" charset="2"/>
                        <a:buNone/>
                      </a:pPr>
                      <a:endParaRPr lang="ar-EG" sz="2000" b="1" dirty="0" smtClean="0">
                        <a:solidFill>
                          <a:schemeClr val="tx1"/>
                        </a:solidFill>
                      </a:endParaRPr>
                    </a:p>
                    <a:p>
                      <a:pPr marL="285750" indent="-285750" algn="justLow" rtl="1">
                        <a:spcAft>
                          <a:spcPts val="0"/>
                        </a:spcAft>
                        <a:buFont typeface="Wingdings" pitchFamily="2" charset="2"/>
                        <a:buChar char="q"/>
                      </a:pPr>
                      <a:r>
                        <a:rPr lang="ar-EG" sz="2000" b="1" dirty="0" smtClean="0">
                          <a:solidFill>
                            <a:schemeClr val="tx1"/>
                          </a:solidFill>
                        </a:rPr>
                        <a:t>يعتبر </a:t>
                      </a:r>
                      <a:r>
                        <a:rPr lang="ar-EG" sz="2000" b="1" dirty="0" smtClean="0">
                          <a:solidFill>
                            <a:schemeClr val="tx1"/>
                          </a:solidFill>
                        </a:rPr>
                        <a:t>أداة تنبأ لأي منظمة من خلال الثقافة السائدة</a:t>
                      </a:r>
                      <a:r>
                        <a:rPr lang="ar-EG" sz="2000" b="1" dirty="0" smtClean="0">
                          <a:solidFill>
                            <a:schemeClr val="tx1"/>
                          </a:solidFill>
                        </a:rPr>
                        <a:t>.</a:t>
                      </a:r>
                    </a:p>
                    <a:p>
                      <a:pPr marL="0" indent="0" algn="justLow" rtl="1">
                        <a:spcAft>
                          <a:spcPts val="0"/>
                        </a:spcAft>
                        <a:buFont typeface="Wingdings" pitchFamily="2" charset="2"/>
                        <a:buNone/>
                      </a:pPr>
                      <a:endParaRPr lang="en-US" sz="2000" b="1" dirty="0" smtClean="0">
                        <a:solidFill>
                          <a:schemeClr val="tx1"/>
                        </a:solidFill>
                      </a:endParaRPr>
                    </a:p>
                    <a:p>
                      <a:pPr marL="285750" indent="-285750" algn="justLow" rtl="1">
                        <a:spcAft>
                          <a:spcPts val="0"/>
                        </a:spcAft>
                        <a:buFont typeface="Wingdings" pitchFamily="2" charset="2"/>
                        <a:buChar char="q"/>
                      </a:pPr>
                      <a:r>
                        <a:rPr lang="ar-EG" sz="2000" b="1" dirty="0" smtClean="0">
                          <a:solidFill>
                            <a:schemeClr val="tx1"/>
                          </a:solidFill>
                        </a:rPr>
                        <a:t>تحدد </a:t>
                      </a:r>
                      <a:r>
                        <a:rPr lang="ar-EG" sz="2000" b="1" dirty="0" smtClean="0">
                          <a:solidFill>
                            <a:schemeClr val="tx1"/>
                          </a:solidFill>
                        </a:rPr>
                        <a:t>الثقافة التنظيمية أسلوب وسرعة استجابة الأفراد لتصرفات المنافسين واحتياجات العملاء بما يحقق للمنظمة تواجدها </a:t>
                      </a:r>
                      <a:r>
                        <a:rPr lang="ar-EG" sz="2000" b="1" dirty="0" smtClean="0">
                          <a:solidFill>
                            <a:schemeClr val="tx1"/>
                          </a:solidFill>
                        </a:rPr>
                        <a:t>.</a:t>
                      </a:r>
                      <a:endParaRPr lang="en-US" sz="2000" b="1" dirty="0" smtClean="0">
                        <a:solidFill>
                          <a:schemeClr val="tx1"/>
                        </a:solidFill>
                        <a:latin typeface="Times New Roman"/>
                        <a:ea typeface="Times New Roman"/>
                        <a:cs typeface="Simplified Arabic"/>
                      </a:endParaRPr>
                    </a:p>
                  </a:txBody>
                  <a:tcPr/>
                </a:tc>
              </a:tr>
            </a:tbl>
          </a:graphicData>
        </a:graphic>
      </p:graphicFrame>
    </p:spTree>
    <p:extLst>
      <p:ext uri="{BB962C8B-B14F-4D97-AF65-F5344CB8AC3E}">
        <p14:creationId xmlns:p14="http://schemas.microsoft.com/office/powerpoint/2010/main" val="7884674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259632" y="1124744"/>
            <a:ext cx="7560840" cy="5733256"/>
          </a:xfrm>
        </p:spPr>
        <p:txBody>
          <a:bodyPr>
            <a:normAutofit/>
          </a:bodyPr>
          <a:lstStyle/>
          <a:p>
            <a:pPr algn="r" rtl="1">
              <a:buFont typeface="Wingdings" pitchFamily="2" charset="2"/>
              <a:buChar char="q"/>
            </a:pPr>
            <a:r>
              <a:rPr lang="ar-EG" sz="2800" b="1" dirty="0">
                <a:solidFill>
                  <a:srgbClr val="FF0000"/>
                </a:solidFill>
                <a:effectLst>
                  <a:outerShdw blurRad="38100" dist="38100" dir="2700000" algn="tl">
                    <a:srgbClr val="000000">
                      <a:alpha val="43137"/>
                    </a:srgbClr>
                  </a:outerShdw>
                </a:effectLst>
              </a:rPr>
              <a:t>خصائص الثقافة </a:t>
            </a:r>
            <a:r>
              <a:rPr lang="ar-EG" sz="2800" b="1" dirty="0" smtClean="0">
                <a:solidFill>
                  <a:srgbClr val="FF0000"/>
                </a:solidFill>
                <a:effectLst>
                  <a:outerShdw blurRad="38100" dist="38100" dir="2700000" algn="tl">
                    <a:srgbClr val="000000">
                      <a:alpha val="43137"/>
                    </a:srgbClr>
                  </a:outerShdw>
                </a:effectLst>
              </a:rPr>
              <a:t>التنظيمية:</a:t>
            </a:r>
            <a:endParaRPr lang="en-US" sz="2600" b="1" dirty="0">
              <a:solidFill>
                <a:schemeClr val="accent1">
                  <a:lumMod val="75000"/>
                </a:schemeClr>
              </a:solidFill>
            </a:endParaRPr>
          </a:p>
        </p:txBody>
      </p:sp>
      <p:graphicFrame>
        <p:nvGraphicFramePr>
          <p:cNvPr id="5" name="Diagram 4"/>
          <p:cNvGraphicFramePr/>
          <p:nvPr>
            <p:extLst>
              <p:ext uri="{D42A27DB-BD31-4B8C-83A1-F6EECF244321}">
                <p14:modId xmlns:p14="http://schemas.microsoft.com/office/powerpoint/2010/main" val="1596006074"/>
              </p:ext>
            </p:extLst>
          </p:nvPr>
        </p:nvGraphicFramePr>
        <p:xfrm>
          <a:off x="395536" y="1556792"/>
          <a:ext cx="9433048"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smtClean="0">
                <a:solidFill>
                  <a:srgbClr val="FF0000"/>
                </a:solidFill>
                <a:effectLst>
                  <a:outerShdw blurRad="38100" dist="38100" dir="2700000" algn="tl">
                    <a:srgbClr val="000000">
                      <a:alpha val="43137"/>
                    </a:srgbClr>
                  </a:outerShdw>
                </a:effectLst>
              </a:rPr>
              <a:t>ثانيا</a:t>
            </a:r>
            <a:r>
              <a:rPr lang="ar-EG" sz="3600" b="1" dirty="0" smtClean="0">
                <a:solidFill>
                  <a:srgbClr val="FF0000"/>
                </a:solidFill>
                <a:effectLst>
                  <a:outerShdw blurRad="38100" dist="38100" dir="2700000" algn="tl">
                    <a:srgbClr val="000000">
                      <a:alpha val="43137"/>
                    </a:srgbClr>
                  </a:outerShdw>
                </a:effectLst>
              </a:rPr>
              <a:t> : أهمية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36526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259632" y="1124744"/>
            <a:ext cx="7560840" cy="5733256"/>
          </a:xfrm>
        </p:spPr>
        <p:txBody>
          <a:bodyPr>
            <a:normAutofit/>
          </a:bodyPr>
          <a:lstStyle/>
          <a:p>
            <a:pPr marL="0" indent="0" algn="r">
              <a:lnSpc>
                <a:spcPct val="80000"/>
              </a:lnSpc>
              <a:buNone/>
            </a:pPr>
            <a:r>
              <a:rPr lang="ar-EG" sz="2600" b="1" dirty="0">
                <a:solidFill>
                  <a:schemeClr val="accent1">
                    <a:lumMod val="75000"/>
                  </a:schemeClr>
                </a:solidFill>
              </a:rPr>
              <a:t>والثقافة التنظيمية تؤثر على سلوك العاملين ، كما تعتبر </a:t>
            </a:r>
            <a:r>
              <a:rPr lang="ar-EG" sz="2600" b="1" dirty="0" smtClean="0">
                <a:solidFill>
                  <a:schemeClr val="accent1">
                    <a:lumMod val="75000"/>
                  </a:schemeClr>
                </a:solidFill>
              </a:rPr>
              <a:t>أداة للرقابة الاجتماعية </a:t>
            </a:r>
            <a:r>
              <a:rPr lang="ar-EG" sz="2600" b="1" dirty="0">
                <a:solidFill>
                  <a:schemeClr val="accent1">
                    <a:lumMod val="75000"/>
                  </a:schemeClr>
                </a:solidFill>
              </a:rPr>
              <a:t>على الأفراد من خلال </a:t>
            </a:r>
            <a:r>
              <a:rPr lang="ar-EG" sz="2400" b="1" dirty="0" smtClean="0">
                <a:solidFill>
                  <a:schemeClr val="accent1">
                    <a:lumMod val="75000"/>
                  </a:schemeClr>
                </a:solidFill>
              </a:rPr>
              <a:t>:-</a:t>
            </a:r>
          </a:p>
          <a:p>
            <a:pPr algn="just" rtl="1">
              <a:lnSpc>
                <a:spcPct val="80000"/>
              </a:lnSpc>
              <a:buFont typeface="Wingdings" pitchFamily="2" charset="2"/>
              <a:buChar char="q"/>
            </a:pPr>
            <a:r>
              <a:rPr lang="ar-EG" sz="2400" b="1" dirty="0">
                <a:solidFill>
                  <a:srgbClr val="FF0000"/>
                </a:solidFill>
                <a:effectLst>
                  <a:outerShdw blurRad="38100" dist="38100" dir="2700000" algn="tl">
                    <a:srgbClr val="000000">
                      <a:alpha val="43137"/>
                    </a:srgbClr>
                  </a:outerShdw>
                </a:effectLst>
              </a:rPr>
              <a:t>أهمية الثقافة </a:t>
            </a:r>
            <a:r>
              <a:rPr lang="ar-EG" sz="2400" b="1" dirty="0" smtClean="0">
                <a:solidFill>
                  <a:srgbClr val="FF0000"/>
                </a:solidFill>
                <a:effectLst>
                  <a:outerShdw blurRad="38100" dist="38100" dir="2700000" algn="tl">
                    <a:srgbClr val="000000">
                      <a:alpha val="43137"/>
                    </a:srgbClr>
                  </a:outerShdw>
                </a:effectLst>
              </a:rPr>
              <a:t>التنظيمية:</a:t>
            </a:r>
            <a:endParaRPr lang="ar-EG" sz="2400" b="1" dirty="0">
              <a:solidFill>
                <a:schemeClr val="accent1">
                  <a:lumMod val="75000"/>
                </a:schemeClr>
              </a:solidFill>
            </a:endParaRPr>
          </a:p>
          <a:p>
            <a:pPr marL="263525" indent="0" algn="just" rtl="1">
              <a:lnSpc>
                <a:spcPct val="80000"/>
              </a:lnSpc>
              <a:buNone/>
              <a:tabLst>
                <a:tab pos="7264400" algn="l"/>
              </a:tabLst>
            </a:pPr>
            <a:r>
              <a:rPr lang="ar-EG" sz="2400" b="1" dirty="0" smtClean="0"/>
              <a:t>1.تأثير </a:t>
            </a:r>
            <a:r>
              <a:rPr lang="ar-EG" sz="2400" b="1" dirty="0"/>
              <a:t>ثقافة المنظمة على سلوك العاملين :ـ</a:t>
            </a:r>
            <a:endParaRPr lang="en-US" sz="2400" b="1" dirty="0"/>
          </a:p>
          <a:p>
            <a:pPr marL="457200" indent="-93663" algn="r">
              <a:buNone/>
              <a:tabLst>
                <a:tab pos="7264400" algn="l"/>
              </a:tabLst>
            </a:pPr>
            <a:r>
              <a:rPr lang="ar-EG" sz="2400" dirty="0" smtClean="0"/>
              <a:t>تؤثر </a:t>
            </a:r>
            <a:r>
              <a:rPr lang="ar-EG" sz="2400" dirty="0"/>
              <a:t>ثقافة المنظمة على سلوك العاملين لأن الثقافة تتكون من </a:t>
            </a:r>
            <a:r>
              <a:rPr lang="ar-EG" sz="2400" dirty="0" smtClean="0"/>
              <a:t>المعتقدات  والتوقعات </a:t>
            </a:r>
            <a:r>
              <a:rPr lang="ar-EG" sz="2400" dirty="0"/>
              <a:t>والقيم والفروض المشتركة بين العاملين في </a:t>
            </a:r>
            <a:r>
              <a:rPr lang="ar-EG" sz="2400" dirty="0" smtClean="0"/>
              <a:t>المنظمة</a:t>
            </a:r>
            <a:endParaRPr lang="ar-EG" sz="2400" b="1" dirty="0" smtClean="0"/>
          </a:p>
          <a:p>
            <a:pPr marL="7177088" indent="-6813550" algn="r">
              <a:buNone/>
              <a:tabLst>
                <a:tab pos="7177088" algn="l"/>
              </a:tabLst>
            </a:pPr>
            <a:r>
              <a:rPr lang="ar-EG" sz="2400" b="1" dirty="0"/>
              <a:t> </a:t>
            </a:r>
            <a:r>
              <a:rPr lang="ar-EG" sz="2400" b="1" dirty="0" smtClean="0"/>
              <a:t>  2.تعتبر </a:t>
            </a:r>
            <a:r>
              <a:rPr lang="ar-EG" sz="2400" b="1" dirty="0"/>
              <a:t>ثقافة المنظمة أداة للرقابة الاجتماعية على الأفراد :</a:t>
            </a:r>
            <a:endParaRPr lang="en-US" sz="2400" b="1" dirty="0"/>
          </a:p>
          <a:p>
            <a:pPr marL="457200" indent="-93663" algn="r">
              <a:buNone/>
              <a:tabLst>
                <a:tab pos="7264400" algn="l"/>
              </a:tabLst>
            </a:pPr>
            <a:r>
              <a:rPr lang="ar-EG" sz="2400" dirty="0" smtClean="0"/>
              <a:t>حيث </a:t>
            </a:r>
            <a:r>
              <a:rPr lang="ar-EG" sz="2400" dirty="0"/>
              <a:t>يسود اتفاق وفهم مشترك بين العاملين والإدارة بخصوص ما </a:t>
            </a:r>
            <a:r>
              <a:rPr lang="ar-EG" sz="2400" dirty="0" smtClean="0"/>
              <a:t>يعتبر معايير </a:t>
            </a:r>
            <a:r>
              <a:rPr lang="ar-EG" sz="2400" dirty="0"/>
              <a:t>مناسبة للسلوك وينفذها العاملون باتفاقهم ، وتؤثر تأثير مباشر على الأداء التنظيمي كما أن للثقافة التنظيمية مهمة أساسية تتمثل في المحافظة </a:t>
            </a:r>
            <a:endParaRPr lang="ar-EG" sz="2400" dirty="0" smtClean="0"/>
          </a:p>
          <a:p>
            <a:pPr marL="457200" indent="-93663" algn="r">
              <a:buNone/>
            </a:pPr>
            <a:r>
              <a:rPr lang="ar-EG" sz="2400" dirty="0" smtClean="0"/>
              <a:t>على </a:t>
            </a:r>
            <a:r>
              <a:rPr lang="ar-EG" sz="2400" dirty="0"/>
              <a:t>بقاء واستمرار المنظمة وذلك من خلال قيامهـا بالآتي :ـ</a:t>
            </a:r>
            <a:endParaRPr lang="en-US" sz="2400" b="1" dirty="0"/>
          </a:p>
          <a:p>
            <a:pPr marL="457200" indent="-93663" algn="just" rtl="1">
              <a:buFont typeface="+mj-lt"/>
              <a:buAutoNum type="arabicPeriod"/>
            </a:pPr>
            <a:r>
              <a:rPr lang="ar-EG" sz="2400" b="1" dirty="0" smtClean="0">
                <a:solidFill>
                  <a:srgbClr val="FF0000"/>
                </a:solidFill>
              </a:rPr>
              <a:t>أهداف </a:t>
            </a:r>
            <a:r>
              <a:rPr lang="ar-EG" sz="2400" b="1" dirty="0">
                <a:solidFill>
                  <a:srgbClr val="FF0000"/>
                </a:solidFill>
              </a:rPr>
              <a:t>المنظمة ورسالتها  </a:t>
            </a:r>
            <a:endParaRPr lang="ar-EG" sz="2400" b="1" dirty="0" smtClean="0">
              <a:solidFill>
                <a:srgbClr val="FF0000"/>
              </a:solidFill>
            </a:endParaRPr>
          </a:p>
          <a:p>
            <a:pPr marL="457200" indent="-93663" algn="just" rtl="1">
              <a:buFont typeface="+mj-lt"/>
              <a:buAutoNum type="arabicPeriod"/>
            </a:pPr>
            <a:r>
              <a:rPr lang="ar-EG" sz="2400" b="1" dirty="0" smtClean="0">
                <a:solidFill>
                  <a:srgbClr val="FF0000"/>
                </a:solidFill>
              </a:rPr>
              <a:t>الوظائف </a:t>
            </a:r>
            <a:r>
              <a:rPr lang="ar-EG" sz="2400" b="1" dirty="0">
                <a:solidFill>
                  <a:srgbClr val="FF0000"/>
                </a:solidFill>
              </a:rPr>
              <a:t>المعلنة والغير معلنة للمنظمة</a:t>
            </a:r>
            <a:endParaRPr lang="en-US" sz="2400" b="1" dirty="0">
              <a:solidFill>
                <a:srgbClr val="FF0000"/>
              </a:solidFill>
            </a:endParaRPr>
          </a:p>
          <a:p>
            <a:pPr marL="0" indent="0" algn="r">
              <a:lnSpc>
                <a:spcPct val="80000"/>
              </a:lnSpc>
              <a:buNone/>
            </a:pPr>
            <a:endParaRPr lang="en-US" sz="2400" b="1" dirty="0">
              <a:solidFill>
                <a:schemeClr val="accent1">
                  <a:lumMod val="75000"/>
                </a:schemeClr>
              </a:solidFill>
            </a:endParaRPr>
          </a:p>
          <a:p>
            <a:pPr marL="0" indent="0" algn="r">
              <a:buNone/>
            </a:pPr>
            <a:endParaRPr lang="en-US" sz="2600" b="1" dirty="0">
              <a:solidFill>
                <a:schemeClr val="accent1">
                  <a:lumMod val="75000"/>
                </a:schemeClr>
              </a:solidFill>
            </a:endParaRPr>
          </a:p>
        </p:txBody>
      </p:sp>
      <p:sp>
        <p:nvSpPr>
          <p:cNvPr id="5"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smtClean="0">
                <a:solidFill>
                  <a:srgbClr val="FF0000"/>
                </a:solidFill>
                <a:effectLst>
                  <a:outerShdw blurRad="38100" dist="38100" dir="2700000" algn="tl">
                    <a:srgbClr val="000000">
                      <a:alpha val="43137"/>
                    </a:srgbClr>
                  </a:outerShdw>
                </a:effectLst>
              </a:rPr>
              <a:t>ثانيا</a:t>
            </a:r>
            <a:r>
              <a:rPr lang="ar-EG" sz="3600" b="1" dirty="0" smtClean="0">
                <a:solidFill>
                  <a:srgbClr val="FF0000"/>
                </a:solidFill>
                <a:effectLst>
                  <a:outerShdw blurRad="38100" dist="38100" dir="2700000" algn="tl">
                    <a:srgbClr val="000000">
                      <a:alpha val="43137"/>
                    </a:srgbClr>
                  </a:outerShdw>
                </a:effectLst>
              </a:rPr>
              <a:t> : أهمية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783493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830260" y="1124744"/>
            <a:ext cx="6990212" cy="5733256"/>
          </a:xfrm>
        </p:spPr>
        <p:txBody>
          <a:bodyPr>
            <a:normAutofit lnSpcReduction="10000"/>
          </a:bodyPr>
          <a:lstStyle/>
          <a:p>
            <a:pPr algn="just" rtl="1">
              <a:lnSpc>
                <a:spcPct val="80000"/>
              </a:lnSpc>
              <a:buFont typeface="Wingdings" pitchFamily="2" charset="2"/>
              <a:buChar char="q"/>
            </a:pPr>
            <a:r>
              <a:rPr lang="ar-EG" sz="2800" b="1" dirty="0" smtClean="0">
                <a:solidFill>
                  <a:srgbClr val="FF0000"/>
                </a:solidFill>
              </a:rPr>
              <a:t>خصائص </a:t>
            </a:r>
            <a:r>
              <a:rPr lang="ar-EG" sz="2800" b="1" dirty="0">
                <a:solidFill>
                  <a:srgbClr val="FF0000"/>
                </a:solidFill>
              </a:rPr>
              <a:t>الثقافة التنظيمية</a:t>
            </a:r>
            <a:endParaRPr lang="ar-EG" sz="2600" b="1" dirty="0" smtClean="0">
              <a:solidFill>
                <a:schemeClr val="accent1">
                  <a:lumMod val="75000"/>
                </a:schemeClr>
              </a:solidFill>
            </a:endParaRPr>
          </a:p>
          <a:p>
            <a:pPr marL="0" indent="0" algn="just" rtl="1">
              <a:lnSpc>
                <a:spcPct val="80000"/>
              </a:lnSpc>
              <a:buNone/>
            </a:pPr>
            <a:r>
              <a:rPr lang="ar-EG" sz="2600" b="1" dirty="0">
                <a:solidFill>
                  <a:schemeClr val="accent1">
                    <a:lumMod val="75000"/>
                  </a:schemeClr>
                </a:solidFill>
              </a:rPr>
              <a:t>في الوقت الذي أوضحت فيه بعض الدراسات أنه يمكن خصائص الثقافة التنظيمية في الأتي </a:t>
            </a:r>
            <a:r>
              <a:rPr lang="ar-EG" sz="2600" b="1" dirty="0" smtClean="0">
                <a:solidFill>
                  <a:schemeClr val="accent1">
                    <a:lumMod val="75000"/>
                  </a:schemeClr>
                </a:solidFill>
              </a:rPr>
              <a:t>:</a:t>
            </a:r>
          </a:p>
          <a:p>
            <a:pPr marL="0" indent="0" algn="just" rtl="1">
              <a:lnSpc>
                <a:spcPct val="80000"/>
              </a:lnSpc>
              <a:buNone/>
            </a:pPr>
            <a:endParaRPr lang="ar-EG" sz="2400" b="1" dirty="0" smtClean="0">
              <a:solidFill>
                <a:schemeClr val="accent1">
                  <a:lumMod val="75000"/>
                </a:schemeClr>
              </a:solidFill>
            </a:endParaRPr>
          </a:p>
          <a:p>
            <a:pPr marL="457200" indent="-457200" algn="just" rtl="1">
              <a:lnSpc>
                <a:spcPct val="80000"/>
              </a:lnSpc>
              <a:buFont typeface="+mj-lt"/>
              <a:buAutoNum type="arabicPeriod"/>
            </a:pPr>
            <a:r>
              <a:rPr lang="ar-EG" sz="2400" b="1" dirty="0" smtClean="0">
                <a:solidFill>
                  <a:srgbClr val="FF0000"/>
                </a:solidFill>
              </a:rPr>
              <a:t>الجماعية </a:t>
            </a:r>
            <a:r>
              <a:rPr lang="ar-EG" sz="2400" b="1" dirty="0">
                <a:solidFill>
                  <a:srgbClr val="FF0000"/>
                </a:solidFill>
              </a:rPr>
              <a:t>:</a:t>
            </a:r>
            <a:r>
              <a:rPr lang="ar-EG" sz="2400" dirty="0"/>
              <a:t> وذلك من خلال جماعة العمل الذين يجتمعون معا لتحقيق هدف مشترك ويربط بينهم علاقات زمالة كبيرة وتحكمهم قواعد وسلوكيات ويؤدون أعمالهم وتربط بينهم مشاعر.</a:t>
            </a:r>
            <a:endParaRPr lang="en-US" sz="2400" b="1" dirty="0"/>
          </a:p>
          <a:p>
            <a:pPr marL="457200" indent="-457200" algn="just" rtl="1">
              <a:buFont typeface="+mj-lt"/>
              <a:buAutoNum type="arabicPeriod"/>
            </a:pPr>
            <a:r>
              <a:rPr lang="ar-EG" sz="2400" b="1" dirty="0">
                <a:solidFill>
                  <a:srgbClr val="FF0000"/>
                </a:solidFill>
              </a:rPr>
              <a:t>الابتكار </a:t>
            </a:r>
            <a:r>
              <a:rPr lang="ar-EG" sz="2400" b="1" dirty="0">
                <a:solidFill>
                  <a:srgbClr val="FF0000"/>
                </a:solidFill>
              </a:rPr>
              <a:t>: </a:t>
            </a:r>
            <a:r>
              <a:rPr lang="ar-EG" sz="2400" dirty="0"/>
              <a:t>يقصد بالابتكار تقديم فكرة جديدة ومتميزة ومن ثم تحويلها الى واقع ملموس .</a:t>
            </a:r>
            <a:endParaRPr lang="en-US" sz="2400" b="1" dirty="0"/>
          </a:p>
          <a:p>
            <a:pPr marL="457200" indent="-457200" algn="just" rtl="1">
              <a:buFont typeface="+mj-lt"/>
              <a:buAutoNum type="arabicPeriod"/>
            </a:pPr>
            <a:r>
              <a:rPr lang="ar-EG" sz="2400" b="1" dirty="0">
                <a:solidFill>
                  <a:srgbClr val="FF0000"/>
                </a:solidFill>
              </a:rPr>
              <a:t>التكيف </a:t>
            </a:r>
            <a:r>
              <a:rPr lang="ar-EG" sz="2400" b="1" dirty="0">
                <a:solidFill>
                  <a:srgbClr val="FF0000"/>
                </a:solidFill>
              </a:rPr>
              <a:t>البيئي : </a:t>
            </a:r>
            <a:r>
              <a:rPr lang="ar-EG" sz="2400" dirty="0"/>
              <a:t>تتحدد قدرة المنظمة على التكيف مع بيئتها الداخلية والخارجية من خلال منظومة من المعايير والقيم والمعتقدات والسلوك يتم ترجمتها وتفاعلها معا داخل التنظيم.</a:t>
            </a:r>
            <a:endParaRPr lang="en-US" sz="2400" b="1" dirty="0"/>
          </a:p>
          <a:p>
            <a:pPr marL="457200" indent="-457200" algn="just" rtl="1">
              <a:buFont typeface="+mj-lt"/>
              <a:buAutoNum type="arabicPeriod"/>
            </a:pPr>
            <a:r>
              <a:rPr lang="ar-EG" sz="2400" b="1" dirty="0">
                <a:solidFill>
                  <a:srgbClr val="FF0000"/>
                </a:solidFill>
              </a:rPr>
              <a:t>التجانس </a:t>
            </a:r>
            <a:r>
              <a:rPr lang="ar-EG" sz="2400" b="1" dirty="0">
                <a:solidFill>
                  <a:srgbClr val="FF0000"/>
                </a:solidFill>
              </a:rPr>
              <a:t>: </a:t>
            </a:r>
            <a:r>
              <a:rPr lang="ar-EG" sz="2400" dirty="0"/>
              <a:t>أعضاء الجماعة عندما يتميز بعضهم عن بعض كل حسب مسئوليته ودوره الذي يجيده في العمل وعندما يجمع أعضاء المنظمة نظام يحوى قيمهم ومعتقداتهم وأفكارهم يمكن أن نقول ونصف ثقافة المنظمـة بأنها متجانسة يساعــد ذلك المنظمة على تحقيق هدفهـا </a:t>
            </a:r>
            <a:r>
              <a:rPr lang="ar-EG" sz="2400" dirty="0" smtClean="0"/>
              <a:t>.</a:t>
            </a:r>
            <a:endParaRPr lang="en-US" sz="2400" b="1" dirty="0"/>
          </a:p>
        </p:txBody>
      </p:sp>
      <p:sp>
        <p:nvSpPr>
          <p:cNvPr id="9"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smtClean="0">
                <a:solidFill>
                  <a:srgbClr val="FF0000"/>
                </a:solidFill>
                <a:effectLst>
                  <a:outerShdw blurRad="38100" dist="38100" dir="2700000" algn="tl">
                    <a:srgbClr val="000000">
                      <a:alpha val="43137"/>
                    </a:srgbClr>
                  </a:outerShdw>
                </a:effectLst>
              </a:rPr>
              <a:t>ثانيا</a:t>
            </a:r>
            <a:r>
              <a:rPr lang="ar-EG" sz="3600" b="1" dirty="0" smtClean="0">
                <a:solidFill>
                  <a:srgbClr val="FF0000"/>
                </a:solidFill>
                <a:effectLst>
                  <a:outerShdw blurRad="38100" dist="38100" dir="2700000" algn="tl">
                    <a:srgbClr val="000000">
                      <a:alpha val="43137"/>
                    </a:srgbClr>
                  </a:outerShdw>
                </a:effectLst>
              </a:rPr>
              <a:t>: أهمية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913101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830260" y="1124744"/>
            <a:ext cx="6990212" cy="5733256"/>
          </a:xfrm>
        </p:spPr>
        <p:txBody>
          <a:bodyPr>
            <a:normAutofit/>
          </a:bodyPr>
          <a:lstStyle/>
          <a:p>
            <a:pPr algn="just" rtl="1">
              <a:lnSpc>
                <a:spcPct val="80000"/>
              </a:lnSpc>
              <a:buFont typeface="Wingdings" pitchFamily="2" charset="2"/>
              <a:buChar char="q"/>
            </a:pPr>
            <a:r>
              <a:rPr lang="ar-EG" sz="2800" b="1" dirty="0" smtClean="0">
                <a:solidFill>
                  <a:srgbClr val="FF0000"/>
                </a:solidFill>
              </a:rPr>
              <a:t>أنواع الثقافة </a:t>
            </a:r>
            <a:r>
              <a:rPr lang="ar-EG" sz="2800" b="1" dirty="0">
                <a:solidFill>
                  <a:srgbClr val="FF0000"/>
                </a:solidFill>
              </a:rPr>
              <a:t>التنظيمية</a:t>
            </a:r>
            <a:endParaRPr lang="ar-EG" sz="2600" b="1" dirty="0" smtClean="0">
              <a:solidFill>
                <a:schemeClr val="accent1">
                  <a:lumMod val="75000"/>
                </a:schemeClr>
              </a:solidFill>
            </a:endParaRPr>
          </a:p>
          <a:p>
            <a:pPr marL="0" indent="0" algn="just" rtl="1">
              <a:lnSpc>
                <a:spcPct val="80000"/>
              </a:lnSpc>
              <a:buNone/>
            </a:pPr>
            <a:r>
              <a:rPr lang="ar-EG" sz="2600" b="1" dirty="0">
                <a:solidFill>
                  <a:schemeClr val="accent1">
                    <a:lumMod val="75000"/>
                  </a:schemeClr>
                </a:solidFill>
              </a:rPr>
              <a:t>يمكن أن تكون الثقافة قوية أو ضعيفة وذلك بحسب مكوناتها ونتائجها مما ينعكس بالسلب أو الإيجاب على الأداء التنظيمي  ولقد حدد كذلك صفات الثقافة القوية والضعيفة وتمثل في :</a:t>
            </a:r>
            <a:r>
              <a:rPr lang="ar-EG" sz="2600" b="1" dirty="0" smtClean="0">
                <a:solidFill>
                  <a:schemeClr val="accent1">
                    <a:lumMod val="75000"/>
                  </a:schemeClr>
                </a:solidFill>
              </a:rPr>
              <a:t>ـ</a:t>
            </a:r>
            <a:endParaRPr lang="ar-EG" sz="2600" b="1" dirty="0">
              <a:solidFill>
                <a:schemeClr val="accent1">
                  <a:lumMod val="75000"/>
                </a:schemeClr>
              </a:solidFill>
            </a:endParaRPr>
          </a:p>
          <a:p>
            <a:pPr marL="0" indent="0" algn="just" rtl="1">
              <a:lnSpc>
                <a:spcPct val="80000"/>
              </a:lnSpc>
              <a:buNone/>
            </a:pPr>
            <a:endParaRPr lang="en-US" sz="2600" b="1" dirty="0">
              <a:solidFill>
                <a:schemeClr val="accent1">
                  <a:lumMod val="75000"/>
                </a:schemeClr>
              </a:solidFill>
            </a:endParaRPr>
          </a:p>
        </p:txBody>
      </p:sp>
      <p:sp>
        <p:nvSpPr>
          <p:cNvPr id="9"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smtClean="0">
                <a:solidFill>
                  <a:srgbClr val="FF0000"/>
                </a:solidFill>
                <a:effectLst>
                  <a:outerShdw blurRad="38100" dist="38100" dir="2700000" algn="tl">
                    <a:srgbClr val="000000">
                      <a:alpha val="43137"/>
                    </a:srgbClr>
                  </a:outerShdw>
                </a:effectLst>
              </a:rPr>
              <a:t>ثانيا</a:t>
            </a:r>
            <a:r>
              <a:rPr lang="ar-EG" sz="3600" b="1" dirty="0" smtClean="0">
                <a:solidFill>
                  <a:srgbClr val="FF0000"/>
                </a:solidFill>
                <a:effectLst>
                  <a:outerShdw blurRad="38100" dist="38100" dir="2700000" algn="tl">
                    <a:srgbClr val="000000">
                      <a:alpha val="43137"/>
                    </a:srgbClr>
                  </a:outerShdw>
                </a:effectLst>
              </a:rPr>
              <a:t> : أهمية الثقافة التنظيمية</a:t>
            </a:r>
            <a:endParaRPr lang="en-US" sz="3600" b="1" dirty="0">
              <a:solidFill>
                <a:srgbClr val="FF0000"/>
              </a:solidFill>
              <a:effectLst>
                <a:outerShdw blurRad="38100" dist="38100" dir="2700000" algn="tl">
                  <a:srgbClr val="000000">
                    <a:alpha val="43137"/>
                  </a:srgbClr>
                </a:outerShdw>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1986685940"/>
              </p:ext>
            </p:extLst>
          </p:nvPr>
        </p:nvGraphicFramePr>
        <p:xfrm>
          <a:off x="1830259" y="2675529"/>
          <a:ext cx="7178706" cy="3921823"/>
        </p:xfrm>
        <a:graphic>
          <a:graphicData uri="http://schemas.openxmlformats.org/drawingml/2006/table">
            <a:tbl>
              <a:tblPr firstRow="1" bandRow="1">
                <a:tableStyleId>{5C22544A-7EE6-4342-B048-85BDC9FD1C3A}</a:tableStyleId>
              </a:tblPr>
              <a:tblGrid>
                <a:gridCol w="3589353"/>
                <a:gridCol w="3589353"/>
              </a:tblGrid>
              <a:tr h="423809">
                <a:tc>
                  <a:txBody>
                    <a:bodyPr/>
                    <a:lstStyle/>
                    <a:p>
                      <a:pPr algn="ctr"/>
                      <a:r>
                        <a:rPr lang="ar-EG" sz="2400" b="1" dirty="0" smtClean="0"/>
                        <a:t>الثقافة الضعيفة </a:t>
                      </a:r>
                      <a:endParaRPr lang="en-US" sz="2400" b="1" dirty="0"/>
                    </a:p>
                  </a:txBody>
                  <a:tcPr/>
                </a:tc>
                <a:tc>
                  <a:txBody>
                    <a:bodyPr/>
                    <a:lstStyle/>
                    <a:p>
                      <a:pPr algn="ctr"/>
                      <a:r>
                        <a:rPr lang="ar-EG" sz="2400" b="1" dirty="0" smtClean="0"/>
                        <a:t>الثقافة القوية </a:t>
                      </a:r>
                      <a:endParaRPr lang="en-US" sz="2400" b="1" dirty="0"/>
                    </a:p>
                  </a:txBody>
                  <a:tcPr/>
                </a:tc>
              </a:tr>
              <a:tr h="3464623">
                <a:tc>
                  <a:txBody>
                    <a:bodyPr/>
                    <a:lstStyle/>
                    <a:p>
                      <a:pPr marL="342900" indent="-342900" algn="r" rtl="1">
                        <a:buFont typeface="+mj-lt"/>
                        <a:buAutoNum type="arabicPeriod"/>
                      </a:pPr>
                      <a:r>
                        <a:rPr lang="ar-EG" sz="1800" b="1" dirty="0" smtClean="0"/>
                        <a:t>لا تحظى بقبول واسع بين أعضاء المنظمة .</a:t>
                      </a:r>
                      <a:endParaRPr lang="en-US" sz="1800" b="1" dirty="0" smtClean="0"/>
                    </a:p>
                    <a:p>
                      <a:pPr marL="342900" indent="-342900" algn="r" rtl="1">
                        <a:buFont typeface="+mj-lt"/>
                        <a:buAutoNum type="arabicPeriod"/>
                      </a:pPr>
                      <a:r>
                        <a:rPr lang="ar-EG" sz="1800" b="1" dirty="0" smtClean="0"/>
                        <a:t>عدم تمسك أعضاء المنظمة بالقيم والمعتقدات</a:t>
                      </a:r>
                      <a:endParaRPr lang="en-US" sz="1800" b="1" dirty="0" smtClean="0"/>
                    </a:p>
                    <a:p>
                      <a:pPr marL="342900" indent="-342900" algn="r" rtl="1">
                        <a:buFont typeface="+mj-lt"/>
                        <a:buAutoNum type="arabicPeriod"/>
                      </a:pPr>
                      <a:r>
                        <a:rPr lang="ar-EG" sz="1800" b="1" dirty="0" smtClean="0"/>
                        <a:t>صعوبة التوافق والتوحد مع المنظمة وأهدافها وقيمها .</a:t>
                      </a:r>
                      <a:endParaRPr lang="en-US" sz="1800" b="1" dirty="0" smtClean="0"/>
                    </a:p>
                    <a:p>
                      <a:pPr marL="342900" indent="-342900" algn="r" rtl="1">
                        <a:buFont typeface="+mj-lt"/>
                        <a:buAutoNum type="arabicPeriod"/>
                      </a:pPr>
                      <a:r>
                        <a:rPr lang="ar-EG" sz="1800" b="1" dirty="0" smtClean="0"/>
                        <a:t>التوجيه الدائم للعاملين  </a:t>
                      </a:r>
                    </a:p>
                    <a:p>
                      <a:pPr marL="342900" indent="-342900" algn="r" rtl="1">
                        <a:buFont typeface="+mj-lt"/>
                        <a:buAutoNum type="arabicPeriod"/>
                      </a:pPr>
                      <a:r>
                        <a:rPr lang="ar-EG" sz="1800" b="1" dirty="0" smtClean="0"/>
                        <a:t>وزيادة الصراعات والمقاومة للتغيير</a:t>
                      </a:r>
                      <a:endParaRPr lang="en-US" sz="1800" b="1" dirty="0" smtClean="0"/>
                    </a:p>
                    <a:p>
                      <a:pPr marL="342900" indent="-342900" algn="r" rtl="1">
                        <a:buFont typeface="+mj-lt"/>
                        <a:buAutoNum type="arabicPeriod"/>
                      </a:pPr>
                      <a:r>
                        <a:rPr lang="ar-EG" sz="1800" b="1" dirty="0" smtClean="0"/>
                        <a:t> انعدام روح الفريق وقلة التعاون </a:t>
                      </a:r>
                    </a:p>
                    <a:p>
                      <a:pPr marL="342900" indent="-342900" algn="r" rtl="1">
                        <a:buFont typeface="+mj-lt"/>
                        <a:buAutoNum type="arabicPeriod"/>
                      </a:pPr>
                      <a:r>
                        <a:rPr lang="ar-EG" sz="1800" b="1" dirty="0" smtClean="0"/>
                        <a:t> انخفاض الإنتاجية  </a:t>
                      </a:r>
                    </a:p>
                    <a:p>
                      <a:endParaRPr lang="en-US" b="1" dirty="0"/>
                    </a:p>
                  </a:txBody>
                  <a:tcPr/>
                </a:tc>
                <a:tc>
                  <a:txBody>
                    <a:bodyPr/>
                    <a:lstStyle/>
                    <a:p>
                      <a:pPr marL="342900" indent="-342900" algn="r" rtl="1">
                        <a:buFont typeface="+mj-lt"/>
                        <a:buAutoNum type="arabicPeriod"/>
                      </a:pPr>
                      <a:r>
                        <a:rPr lang="ar-EG" sz="1800" b="1" dirty="0" smtClean="0"/>
                        <a:t>سرعة الانتشار والقبول بالثقة في جميع أو معظم أعضاء المنظمة .</a:t>
                      </a:r>
                      <a:endParaRPr lang="en-US" sz="1800" b="1" dirty="0" smtClean="0"/>
                    </a:p>
                    <a:p>
                      <a:pPr marL="342900" indent="-342900" algn="r" rtl="1">
                        <a:buFont typeface="+mj-lt"/>
                        <a:buAutoNum type="arabicPeriod"/>
                      </a:pPr>
                      <a:r>
                        <a:rPr lang="ar-EG" sz="1800" b="1" dirty="0" smtClean="0"/>
                        <a:t>اشتراك أعضاء المنظمة في مجموعة متجانسة من القيم والمعتقدات والتقاليد والمعايير والافتراضات التي تحكم سلوكهم واتجاهاتهم .</a:t>
                      </a:r>
                      <a:endParaRPr lang="en-US" sz="1800" b="1" dirty="0" smtClean="0"/>
                    </a:p>
                    <a:p>
                      <a:pPr marL="342900" indent="-342900" algn="r" rtl="1">
                        <a:buFont typeface="+mj-lt"/>
                        <a:buAutoNum type="arabicPeriod"/>
                      </a:pPr>
                      <a:r>
                        <a:rPr lang="ar-EG" sz="1800" b="1" dirty="0" smtClean="0"/>
                        <a:t>لتأثير الواضح على صياغة وتحقيق الاستقرار ونمو المنظمة .</a:t>
                      </a:r>
                      <a:endParaRPr lang="en-US" sz="1800" b="1" dirty="0" smtClean="0"/>
                    </a:p>
                    <a:p>
                      <a:pPr marL="342900" indent="-342900" algn="r" rtl="1">
                        <a:buFont typeface="+mj-lt"/>
                        <a:buAutoNum type="arabicPeriod"/>
                      </a:pPr>
                      <a:r>
                        <a:rPr lang="ar-EG" sz="1800" b="1" dirty="0" smtClean="0"/>
                        <a:t> العمل بروح الفريق   </a:t>
                      </a:r>
                    </a:p>
                    <a:p>
                      <a:pPr marL="342900" indent="-342900" algn="r" rtl="1">
                        <a:buFont typeface="+mj-lt"/>
                        <a:buAutoNum type="arabicPeriod"/>
                      </a:pPr>
                      <a:r>
                        <a:rPr lang="ar-EG" sz="1800" b="1" dirty="0" smtClean="0"/>
                        <a:t>تشجيع المهارات</a:t>
                      </a:r>
                    </a:p>
                    <a:p>
                      <a:pPr marL="342900" indent="-342900" algn="r" rtl="1">
                        <a:buFont typeface="+mj-lt"/>
                        <a:buAutoNum type="arabicPeriod"/>
                      </a:pPr>
                      <a:r>
                        <a:rPr lang="ar-EG" sz="1800" b="1" dirty="0" smtClean="0"/>
                        <a:t>تفويض السلطة انعدام الصراع </a:t>
                      </a:r>
                    </a:p>
                    <a:p>
                      <a:pPr marL="342900" indent="-342900" algn="r" rtl="1">
                        <a:buFont typeface="+mj-lt"/>
                        <a:buAutoNum type="arabicPeriod"/>
                      </a:pPr>
                      <a:r>
                        <a:rPr lang="ar-EG" sz="1800" b="1" dirty="0" smtClean="0"/>
                        <a:t>إتباع سياسات ناجحة ـ مشاركة العاملين </a:t>
                      </a:r>
                      <a:endParaRPr lang="en-US" b="1" dirty="0"/>
                    </a:p>
                  </a:txBody>
                  <a:tcPr/>
                </a:tc>
              </a:tr>
            </a:tbl>
          </a:graphicData>
        </a:graphic>
      </p:graphicFrame>
    </p:spTree>
    <p:extLst>
      <p:ext uri="{BB962C8B-B14F-4D97-AF65-F5344CB8AC3E}">
        <p14:creationId xmlns:p14="http://schemas.microsoft.com/office/powerpoint/2010/main" val="18641495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830260" y="1124744"/>
            <a:ext cx="6990212" cy="5733256"/>
          </a:xfrm>
        </p:spPr>
        <p:txBody>
          <a:bodyPr>
            <a:normAutofit/>
          </a:bodyPr>
          <a:lstStyle/>
          <a:p>
            <a:pPr algn="just" rtl="1">
              <a:lnSpc>
                <a:spcPct val="80000"/>
              </a:lnSpc>
              <a:buFont typeface="Wingdings" pitchFamily="2" charset="2"/>
              <a:buChar char="q"/>
            </a:pPr>
            <a:r>
              <a:rPr lang="ar-EG" sz="2800" b="1" dirty="0" smtClean="0">
                <a:solidFill>
                  <a:srgbClr val="FF0000"/>
                </a:solidFill>
              </a:rPr>
              <a:t>أنواع الثقافة </a:t>
            </a:r>
            <a:r>
              <a:rPr lang="ar-EG" sz="2800" b="1" dirty="0">
                <a:solidFill>
                  <a:srgbClr val="FF0000"/>
                </a:solidFill>
              </a:rPr>
              <a:t>التنظيمية</a:t>
            </a:r>
            <a:endParaRPr lang="ar-EG" sz="2600" b="1" dirty="0" smtClean="0">
              <a:solidFill>
                <a:schemeClr val="accent1">
                  <a:lumMod val="75000"/>
                </a:schemeClr>
              </a:solidFill>
            </a:endParaRPr>
          </a:p>
          <a:p>
            <a:pPr marL="0" indent="0" algn="just" rtl="1">
              <a:lnSpc>
                <a:spcPct val="80000"/>
              </a:lnSpc>
              <a:buNone/>
            </a:pPr>
            <a:r>
              <a:rPr lang="ar-EG" sz="2600" b="1" dirty="0">
                <a:solidFill>
                  <a:schemeClr val="accent1">
                    <a:lumMod val="75000"/>
                  </a:schemeClr>
                </a:solidFill>
              </a:rPr>
              <a:t>وهناك أنواع متعدد من الثقافة التنظيمية ولعل أهمها  : </a:t>
            </a:r>
          </a:p>
        </p:txBody>
      </p:sp>
      <p:sp>
        <p:nvSpPr>
          <p:cNvPr id="9"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smtClean="0">
                <a:solidFill>
                  <a:srgbClr val="FF0000"/>
                </a:solidFill>
                <a:effectLst>
                  <a:outerShdw blurRad="38100" dist="38100" dir="2700000" algn="tl">
                    <a:srgbClr val="000000">
                      <a:alpha val="43137"/>
                    </a:srgbClr>
                  </a:outerShdw>
                </a:effectLst>
              </a:rPr>
              <a:t>ثانيا</a:t>
            </a:r>
            <a:r>
              <a:rPr lang="ar-EG" sz="3600" b="1" dirty="0" smtClean="0">
                <a:solidFill>
                  <a:srgbClr val="FF0000"/>
                </a:solidFill>
                <a:effectLst>
                  <a:outerShdw blurRad="38100" dist="38100" dir="2700000" algn="tl">
                    <a:srgbClr val="000000">
                      <a:alpha val="43137"/>
                    </a:srgbClr>
                  </a:outerShdw>
                </a:effectLst>
              </a:rPr>
              <a:t> : أهمية الثقافة التنظيمية</a:t>
            </a:r>
            <a:endParaRPr lang="en-US" sz="3600" b="1" dirty="0">
              <a:solidFill>
                <a:srgbClr val="FF0000"/>
              </a:solidFill>
              <a:effectLst>
                <a:outerShdw blurRad="38100" dist="38100" dir="2700000" algn="tl">
                  <a:srgbClr val="000000">
                    <a:alpha val="43137"/>
                  </a:srgbClr>
                </a:outerShdw>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411335046"/>
              </p:ext>
            </p:extLst>
          </p:nvPr>
        </p:nvGraphicFramePr>
        <p:xfrm>
          <a:off x="179512" y="1988840"/>
          <a:ext cx="8784976" cy="4763558"/>
        </p:xfrm>
        <a:graphic>
          <a:graphicData uri="http://schemas.openxmlformats.org/drawingml/2006/table">
            <a:tbl>
              <a:tblPr firstRow="1" bandRow="1">
                <a:tableStyleId>{3C2FFA5D-87B4-456A-9821-1D502468CF0F}</a:tableStyleId>
              </a:tblPr>
              <a:tblGrid>
                <a:gridCol w="6840760"/>
                <a:gridCol w="1944216"/>
              </a:tblGrid>
              <a:tr h="740198">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EG" sz="1800" b="1" dirty="0" err="1" smtClean="0">
                          <a:solidFill>
                            <a:schemeClr val="tx1"/>
                          </a:solidFill>
                        </a:rPr>
                        <a:t>فى</a:t>
                      </a:r>
                      <a:r>
                        <a:rPr lang="ar-EG" sz="1800" b="1" dirty="0" smtClean="0">
                          <a:solidFill>
                            <a:schemeClr val="tx1"/>
                          </a:solidFill>
                        </a:rPr>
                        <a:t> هذه الثقافة تتحدد السلطات والمسئوليات ، حيث أن العمل منظم وهناك تنسيق بين الوحدات ويأخذ تسلسل السلطة وانتقال المعلومات هرميا ، وتعتمد هذه الثقافة على التحكم والالتزام .</a:t>
                      </a:r>
                      <a:endParaRPr lang="en-US" sz="1800" b="1" dirty="0" smtClean="0">
                        <a:solidFill>
                          <a:schemeClr val="tx1"/>
                        </a:solidFill>
                      </a:endParaRPr>
                    </a:p>
                  </a:txBody>
                  <a:tcPr/>
                </a:tc>
                <a:tc>
                  <a:txBody>
                    <a:bodyPr/>
                    <a:lstStyle/>
                    <a:p>
                      <a:pPr marL="457200" indent="-457200" algn="r" rtl="1">
                        <a:buFont typeface="+mj-lt"/>
                        <a:buAutoNum type="arabicPeriod"/>
                      </a:pPr>
                      <a:r>
                        <a:rPr lang="ar-EG" sz="2000" b="1" dirty="0" smtClean="0">
                          <a:solidFill>
                            <a:schemeClr val="tx1"/>
                          </a:solidFill>
                          <a:effectLst>
                            <a:outerShdw blurRad="38100" dist="38100" dir="2700000" algn="tl">
                              <a:srgbClr val="000000">
                                <a:alpha val="43137"/>
                              </a:srgbClr>
                            </a:outerShdw>
                          </a:effectLst>
                        </a:rPr>
                        <a:t>الثقافة البيروقراطية </a:t>
                      </a:r>
                      <a:endParaRPr lang="en-US" sz="2000" b="1" dirty="0">
                        <a:solidFill>
                          <a:schemeClr val="tx1"/>
                        </a:solidFill>
                        <a:effectLst>
                          <a:outerShdw blurRad="38100" dist="38100" dir="2700000" algn="tl">
                            <a:srgbClr val="000000">
                              <a:alpha val="43137"/>
                            </a:srgbClr>
                          </a:outerShdw>
                        </a:effectLst>
                      </a:endParaRPr>
                    </a:p>
                  </a:txBody>
                  <a:tcPr/>
                </a:tc>
              </a:tr>
              <a:tr h="518139">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EG" sz="1800" b="1" dirty="0" smtClean="0">
                          <a:solidFill>
                            <a:schemeClr val="tx1"/>
                          </a:solidFill>
                        </a:rPr>
                        <a:t>وتتميز بوجود بيئة عمل تساعد على الإبداع ويتسم أفرادها بحب المخاطرة في اتخاذ القرارات ومواجهة التحديات  </a:t>
                      </a:r>
                      <a:endParaRPr lang="en-US" sz="1800" b="1" dirty="0" smtClean="0">
                        <a:solidFill>
                          <a:schemeClr val="tx1"/>
                        </a:solidFill>
                      </a:endParaRPr>
                    </a:p>
                  </a:txBody>
                  <a:tcPr/>
                </a:tc>
                <a:tc>
                  <a:txBody>
                    <a:bodyPr/>
                    <a:lstStyle/>
                    <a:p>
                      <a:pPr marL="0" indent="0" algn="r" rtl="1">
                        <a:buFont typeface="+mj-lt"/>
                        <a:buNone/>
                      </a:pPr>
                      <a:r>
                        <a:rPr lang="ar-EG" sz="2000" b="1" dirty="0" smtClean="0">
                          <a:solidFill>
                            <a:schemeClr val="tx1"/>
                          </a:solidFill>
                          <a:effectLst>
                            <a:outerShdw blurRad="38100" dist="38100" dir="2700000" algn="tl">
                              <a:srgbClr val="000000">
                                <a:alpha val="43137"/>
                              </a:srgbClr>
                            </a:outerShdw>
                          </a:effectLst>
                        </a:rPr>
                        <a:t>2.   الثقافة </a:t>
                      </a:r>
                      <a:r>
                        <a:rPr lang="ar-EG" sz="2000" b="1" dirty="0" smtClean="0">
                          <a:solidFill>
                            <a:schemeClr val="tx1"/>
                          </a:solidFill>
                          <a:effectLst>
                            <a:outerShdw blurRad="38100" dist="38100" dir="2700000" algn="tl">
                              <a:srgbClr val="000000">
                                <a:alpha val="43137"/>
                              </a:srgbClr>
                            </a:outerShdw>
                          </a:effectLst>
                        </a:rPr>
                        <a:t>الإبداعية </a:t>
                      </a:r>
                      <a:endParaRPr lang="en-US" sz="2000" b="1" dirty="0">
                        <a:solidFill>
                          <a:schemeClr val="tx1"/>
                        </a:solidFill>
                        <a:effectLst>
                          <a:outerShdw blurRad="38100" dist="38100" dir="2700000" algn="tl">
                            <a:srgbClr val="000000">
                              <a:alpha val="43137"/>
                            </a:srgbClr>
                          </a:outerShdw>
                        </a:effectLst>
                      </a:endParaRPr>
                    </a:p>
                  </a:txBody>
                  <a:tcPr/>
                </a:tc>
              </a:tr>
              <a:tr h="740198">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EG" sz="1800" b="1" dirty="0" smtClean="0">
                          <a:solidFill>
                            <a:schemeClr val="tx1"/>
                          </a:solidFill>
                        </a:rPr>
                        <a:t>فيها يتم التركيز على طريقة إنجاز العمل وليس على النتائج التي تم تحقيقها فيسود الحذر بين أعضاء التنظيم ويعمل الكل على حماية أنفسهم وبالتالي تقل الرغبة في تحمل المخاطرة </a:t>
                      </a:r>
                      <a:endParaRPr lang="en-US" sz="1800" b="1" dirty="0" smtClean="0">
                        <a:solidFill>
                          <a:schemeClr val="tx1"/>
                        </a:solidFill>
                      </a:endParaRPr>
                    </a:p>
                  </a:txBody>
                  <a:tcPr/>
                </a:tc>
                <a:tc>
                  <a:txBody>
                    <a:bodyPr/>
                    <a:lstStyle/>
                    <a:p>
                      <a:pPr marL="0" indent="0" algn="r" rtl="1">
                        <a:buFont typeface="+mj-lt"/>
                        <a:buNone/>
                      </a:pPr>
                      <a:r>
                        <a:rPr lang="ar-EG" sz="2000" b="1" dirty="0" smtClean="0">
                          <a:solidFill>
                            <a:schemeClr val="tx1"/>
                          </a:solidFill>
                          <a:effectLst>
                            <a:outerShdw blurRad="38100" dist="38100" dir="2700000" algn="tl">
                              <a:srgbClr val="000000">
                                <a:alpha val="43137"/>
                              </a:srgbClr>
                            </a:outerShdw>
                          </a:effectLst>
                        </a:rPr>
                        <a:t>3.   ثقافة </a:t>
                      </a:r>
                      <a:r>
                        <a:rPr lang="ar-EG" sz="2000" b="1" dirty="0" smtClean="0">
                          <a:solidFill>
                            <a:schemeClr val="tx1"/>
                          </a:solidFill>
                          <a:effectLst>
                            <a:outerShdw blurRad="38100" dist="38100" dir="2700000" algn="tl">
                              <a:srgbClr val="000000">
                                <a:alpha val="43137"/>
                              </a:srgbClr>
                            </a:outerShdw>
                          </a:effectLst>
                        </a:rPr>
                        <a:t>العمليات </a:t>
                      </a:r>
                      <a:endParaRPr lang="en-US" sz="2000" b="1" dirty="0">
                        <a:solidFill>
                          <a:schemeClr val="tx1"/>
                        </a:solidFill>
                        <a:effectLst>
                          <a:outerShdw blurRad="38100" dist="38100" dir="2700000" algn="tl">
                            <a:srgbClr val="000000">
                              <a:alpha val="43137"/>
                            </a:srgbClr>
                          </a:outerShdw>
                        </a:effectLst>
                      </a:endParaRPr>
                    </a:p>
                  </a:txBody>
                  <a:tcPr/>
                </a:tc>
              </a:tr>
              <a:tr h="518139">
                <a:tc>
                  <a:txBody>
                    <a:bodyPr/>
                    <a:lstStyle/>
                    <a:p>
                      <a:pPr algn="r" rtl="1"/>
                      <a:r>
                        <a:rPr lang="ar-EG" sz="1800" b="1" dirty="0" smtClean="0">
                          <a:solidFill>
                            <a:schemeClr val="tx1"/>
                          </a:solidFill>
                        </a:rPr>
                        <a:t>وهى التي تكون موجهة نحو تحقيق الهدف وإنجاز العمل والتركيز على النتائج المثالية لتحقيق أفضل أداء وبأقل التكلفة </a:t>
                      </a:r>
                      <a:endParaRPr lang="en-US" sz="1800" b="1" dirty="0">
                        <a:solidFill>
                          <a:schemeClr val="tx1"/>
                        </a:solidFill>
                      </a:endParaRPr>
                    </a:p>
                  </a:txBody>
                  <a:tcPr/>
                </a:tc>
                <a:tc>
                  <a:txBody>
                    <a:bodyPr/>
                    <a:lstStyle/>
                    <a:p>
                      <a:pPr marL="0" indent="0" algn="r" rtl="1">
                        <a:buFont typeface="+mj-lt"/>
                        <a:buNone/>
                      </a:pPr>
                      <a:r>
                        <a:rPr lang="ar-EG" sz="2000" b="1" dirty="0" smtClean="0">
                          <a:solidFill>
                            <a:schemeClr val="tx1"/>
                          </a:solidFill>
                          <a:effectLst>
                            <a:outerShdw blurRad="38100" dist="38100" dir="2700000" algn="tl">
                              <a:srgbClr val="000000">
                                <a:alpha val="43137"/>
                              </a:srgbClr>
                            </a:outerShdw>
                          </a:effectLst>
                        </a:rPr>
                        <a:t>4.   ثقافة </a:t>
                      </a:r>
                      <a:r>
                        <a:rPr lang="ar-EG" sz="2000" b="1" dirty="0" smtClean="0">
                          <a:solidFill>
                            <a:schemeClr val="tx1"/>
                          </a:solidFill>
                          <a:effectLst>
                            <a:outerShdw blurRad="38100" dist="38100" dir="2700000" algn="tl">
                              <a:srgbClr val="000000">
                                <a:alpha val="43137"/>
                              </a:srgbClr>
                            </a:outerShdw>
                          </a:effectLst>
                        </a:rPr>
                        <a:t>المهمة </a:t>
                      </a:r>
                      <a:endParaRPr lang="en-US" sz="2000" b="1" dirty="0">
                        <a:solidFill>
                          <a:schemeClr val="tx1"/>
                        </a:solidFill>
                        <a:effectLst>
                          <a:outerShdw blurRad="38100" dist="38100" dir="2700000" algn="tl">
                            <a:srgbClr val="000000">
                              <a:alpha val="43137"/>
                            </a:srgbClr>
                          </a:outerShdw>
                        </a:effectLst>
                      </a:endParaRPr>
                    </a:p>
                  </a:txBody>
                  <a:tcPr/>
                </a:tc>
              </a:tr>
              <a:tr h="962258">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EG" sz="1800" b="1" dirty="0" smtClean="0">
                          <a:solidFill>
                            <a:schemeClr val="tx1"/>
                          </a:solidFill>
                        </a:rPr>
                        <a:t>وتركز هذه الثقافة على نوعية التخصصات الوظيفية وبالتالي على الأدوار الوظيفية أكثر من الأفراد والعاملين كما تعطى أهمية للقواعد والأنظمة وتوفر هذه الثقافة الأمن الوظيفي والاستمرارية والثبات في الأداء وتكون ملائمة للمنظمات البيروقراطية والمؤسسات العامة التي تركز على المسئولية الوظيفية</a:t>
                      </a:r>
                      <a:endParaRPr lang="en-US" sz="1800" b="1" dirty="0" smtClean="0">
                        <a:solidFill>
                          <a:schemeClr val="tx1"/>
                        </a:solidFill>
                      </a:endParaRPr>
                    </a:p>
                  </a:txBody>
                  <a:tcPr/>
                </a:tc>
                <a:tc>
                  <a:txBody>
                    <a:bodyPr/>
                    <a:lstStyle/>
                    <a:p>
                      <a:pPr marL="0" indent="0" algn="r" rtl="1">
                        <a:buFont typeface="+mj-lt"/>
                        <a:buNone/>
                      </a:pPr>
                      <a:r>
                        <a:rPr lang="ar-EG" sz="2000" b="1" dirty="0" smtClean="0">
                          <a:solidFill>
                            <a:schemeClr val="tx1"/>
                          </a:solidFill>
                          <a:effectLst>
                            <a:outerShdw blurRad="38100" dist="38100" dir="2700000" algn="tl">
                              <a:srgbClr val="000000">
                                <a:alpha val="43137"/>
                              </a:srgbClr>
                            </a:outerShdw>
                          </a:effectLst>
                        </a:rPr>
                        <a:t>5.   ثقافة </a:t>
                      </a:r>
                      <a:r>
                        <a:rPr lang="ar-EG" sz="2000" b="1" dirty="0" smtClean="0">
                          <a:solidFill>
                            <a:schemeClr val="tx1"/>
                          </a:solidFill>
                          <a:effectLst>
                            <a:outerShdw blurRad="38100" dist="38100" dir="2700000" algn="tl">
                              <a:srgbClr val="000000">
                                <a:alpha val="43137"/>
                              </a:srgbClr>
                            </a:outerShdw>
                          </a:effectLst>
                        </a:rPr>
                        <a:t>الدور </a:t>
                      </a:r>
                      <a:endParaRPr lang="en-US" sz="2000" b="1" dirty="0">
                        <a:solidFill>
                          <a:schemeClr val="tx1"/>
                        </a:solidFill>
                        <a:effectLst>
                          <a:outerShdw blurRad="38100" dist="38100" dir="2700000" algn="tl">
                            <a:srgbClr val="000000">
                              <a:alpha val="43137"/>
                            </a:srgbClr>
                          </a:outerShdw>
                        </a:effectLst>
                      </a:endParaRPr>
                    </a:p>
                  </a:txBody>
                  <a:tcPr/>
                </a:tc>
              </a:tr>
              <a:tr h="518139">
                <a:tc>
                  <a:txBody>
                    <a:bodyPr/>
                    <a:lstStyle/>
                    <a:p>
                      <a:pPr algn="r" rtl="1"/>
                      <a:r>
                        <a:rPr lang="ar-EG" sz="1800" b="1" dirty="0" smtClean="0">
                          <a:solidFill>
                            <a:schemeClr val="tx1"/>
                          </a:solidFill>
                        </a:rPr>
                        <a:t>وتتسم بيئة العمل في ظل هذه الثقافة بالصداقة ومساعدة العاملين بعضهم البعض بحيث يتولد لديهم إحساس بأنهم أسرة واحدة تعمل بانسجام وتوافق</a:t>
                      </a:r>
                      <a:endParaRPr lang="en-US" sz="1800" b="1" dirty="0">
                        <a:solidFill>
                          <a:schemeClr val="tx1"/>
                        </a:solidFill>
                      </a:endParaRPr>
                    </a:p>
                  </a:txBody>
                  <a:tcPr/>
                </a:tc>
                <a:tc>
                  <a:txBody>
                    <a:bodyPr/>
                    <a:lstStyle/>
                    <a:p>
                      <a:pPr marL="0" indent="0" algn="r" rtl="1">
                        <a:buFont typeface="+mj-lt"/>
                        <a:buNone/>
                      </a:pPr>
                      <a:r>
                        <a:rPr lang="ar-EG" sz="2000" b="1" dirty="0" smtClean="0">
                          <a:solidFill>
                            <a:schemeClr val="tx1"/>
                          </a:solidFill>
                          <a:effectLst>
                            <a:outerShdw blurRad="38100" dist="38100" dir="2700000" algn="tl">
                              <a:srgbClr val="000000">
                                <a:alpha val="43137"/>
                              </a:srgbClr>
                            </a:outerShdw>
                          </a:effectLst>
                        </a:rPr>
                        <a:t>6.   الثقافة </a:t>
                      </a:r>
                      <a:r>
                        <a:rPr lang="ar-EG" sz="2000" b="1" dirty="0" smtClean="0">
                          <a:solidFill>
                            <a:schemeClr val="tx1"/>
                          </a:solidFill>
                          <a:effectLst>
                            <a:outerShdw blurRad="38100" dist="38100" dir="2700000" algn="tl">
                              <a:srgbClr val="000000">
                                <a:alpha val="43137"/>
                              </a:srgbClr>
                            </a:outerShdw>
                          </a:effectLst>
                        </a:rPr>
                        <a:t>المساندة </a:t>
                      </a:r>
                      <a:endParaRPr lang="en-US" sz="2000" b="1" dirty="0">
                        <a:solidFill>
                          <a:schemeClr val="tx1"/>
                        </a:solidFill>
                        <a:effectLst>
                          <a:outerShdw blurRad="38100" dist="38100" dir="2700000" algn="tl">
                            <a:srgbClr val="000000">
                              <a:alpha val="43137"/>
                            </a:srgbClr>
                          </a:outerShdw>
                        </a:effectLst>
                      </a:endParaRPr>
                    </a:p>
                  </a:txBody>
                  <a:tcPr/>
                </a:tc>
              </a:tr>
            </a:tbl>
          </a:graphicData>
        </a:graphic>
      </p:graphicFrame>
    </p:spTree>
    <p:extLst>
      <p:ext uri="{BB962C8B-B14F-4D97-AF65-F5344CB8AC3E}">
        <p14:creationId xmlns:p14="http://schemas.microsoft.com/office/powerpoint/2010/main" val="31955176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830260" y="1124744"/>
            <a:ext cx="6990212" cy="5733256"/>
          </a:xfrm>
        </p:spPr>
        <p:txBody>
          <a:bodyPr>
            <a:normAutofit/>
          </a:bodyPr>
          <a:lstStyle/>
          <a:p>
            <a:pPr algn="just" rtl="1">
              <a:lnSpc>
                <a:spcPct val="80000"/>
              </a:lnSpc>
              <a:buFont typeface="Wingdings" pitchFamily="2" charset="2"/>
              <a:buChar char="q"/>
            </a:pPr>
            <a:r>
              <a:rPr lang="ar-EG" sz="2800" b="1" dirty="0">
                <a:solidFill>
                  <a:srgbClr val="FF0000"/>
                </a:solidFill>
              </a:rPr>
              <a:t>بناء الثقافة </a:t>
            </a:r>
            <a:r>
              <a:rPr lang="ar-EG" sz="2800" b="1" dirty="0" smtClean="0">
                <a:solidFill>
                  <a:srgbClr val="FF0000"/>
                </a:solidFill>
              </a:rPr>
              <a:t>التنظيمية </a:t>
            </a:r>
          </a:p>
          <a:p>
            <a:pPr marL="0" indent="0" algn="just" rtl="1">
              <a:lnSpc>
                <a:spcPct val="80000"/>
              </a:lnSpc>
              <a:buNone/>
            </a:pPr>
            <a:r>
              <a:rPr lang="ar-EG" sz="2600" dirty="0"/>
              <a:t>أن بناء الثقافة التنظيمية على أسس صحيحة من نشر القيم الأخلاقية والسلوكيات يعتبر عامل حاسم في الأداء القوى ، كما يعتبر وسيلة من وسائل تقدم المنظمات وسبب تميزها .</a:t>
            </a:r>
            <a:endParaRPr lang="en-US" sz="2600" dirty="0"/>
          </a:p>
          <a:p>
            <a:pPr marL="0" indent="0" algn="just" rtl="1">
              <a:lnSpc>
                <a:spcPct val="80000"/>
              </a:lnSpc>
              <a:buNone/>
            </a:pPr>
            <a:r>
              <a:rPr lang="ar-EG" sz="2600" b="1" dirty="0">
                <a:solidFill>
                  <a:schemeClr val="accent1">
                    <a:lumMod val="75000"/>
                  </a:schemeClr>
                </a:solidFill>
              </a:rPr>
              <a:t>كما وأن عملية التطوير الثقافي تمر بأربعة مراحل :</a:t>
            </a:r>
            <a:endParaRPr lang="en-US" sz="2600" b="1" dirty="0">
              <a:solidFill>
                <a:schemeClr val="accent1">
                  <a:lumMod val="75000"/>
                </a:schemeClr>
              </a:solidFill>
            </a:endParaRPr>
          </a:p>
          <a:p>
            <a:pPr marL="514350" lvl="0" indent="-514350" algn="r" rtl="1">
              <a:buFont typeface="+mj-lt"/>
              <a:buAutoNum type="arabicPeriod"/>
            </a:pPr>
            <a:r>
              <a:rPr lang="ar-EG" sz="2400" dirty="0"/>
              <a:t>تقوم القيادة </a:t>
            </a:r>
            <a:r>
              <a:rPr lang="ar-EG" sz="2400" b="1" dirty="0">
                <a:solidFill>
                  <a:srgbClr val="FF0000"/>
                </a:solidFill>
              </a:rPr>
              <a:t>بإنشاء استراتيجيات مستقبلية </a:t>
            </a:r>
            <a:r>
              <a:rPr lang="ar-EG" sz="2400" dirty="0"/>
              <a:t>تتناسب مع محتويات التنظيم</a:t>
            </a:r>
            <a:endParaRPr lang="en-US" sz="2400" b="1" dirty="0"/>
          </a:p>
          <a:p>
            <a:pPr marL="514350" lvl="0" indent="-514350" algn="r" rtl="1">
              <a:buFont typeface="+mj-lt"/>
              <a:buAutoNum type="arabicPeriod"/>
            </a:pPr>
            <a:r>
              <a:rPr lang="ar-EG" sz="2400" dirty="0"/>
              <a:t> يتم تنفيذ هذه الاستراتيجيات وبمرور الوقت يبدأ حدوث التكيف عليها وذلك من خلال </a:t>
            </a:r>
            <a:r>
              <a:rPr lang="ar-EG" sz="2400" b="1" dirty="0">
                <a:solidFill>
                  <a:srgbClr val="FF0000"/>
                </a:solidFill>
              </a:rPr>
              <a:t>الاتفاق على النجاح والاستمرار </a:t>
            </a:r>
            <a:r>
              <a:rPr lang="ar-EG" sz="2400" dirty="0"/>
              <a:t>ووضع العملاء موضع الاهتمام  .</a:t>
            </a:r>
            <a:endParaRPr lang="en-US" sz="2400" b="1" dirty="0"/>
          </a:p>
          <a:p>
            <a:pPr marL="514350" lvl="0" indent="-514350" algn="r" rtl="1">
              <a:buFont typeface="+mj-lt"/>
              <a:buAutoNum type="arabicPeriod"/>
            </a:pPr>
            <a:r>
              <a:rPr lang="ar-EG" sz="2400" dirty="0"/>
              <a:t>عند حدوث ذلك والإصرار عليه تبدأ ثقافة جديدة وهى </a:t>
            </a:r>
            <a:r>
              <a:rPr lang="ar-EG" sz="2400" b="1" dirty="0">
                <a:solidFill>
                  <a:srgbClr val="FF0000"/>
                </a:solidFill>
              </a:rPr>
              <a:t>مجموعة قيم</a:t>
            </a:r>
            <a:r>
              <a:rPr lang="ar-EG" sz="2400" dirty="0"/>
              <a:t> تؤكد على خدمة العميل حتى الموظفين أيضا .</a:t>
            </a:r>
            <a:endParaRPr lang="en-US" sz="2400" b="1" dirty="0"/>
          </a:p>
          <a:p>
            <a:pPr marL="514350" lvl="0" indent="-514350" algn="r" rtl="1">
              <a:buFont typeface="+mj-lt"/>
              <a:buAutoNum type="arabicPeriod"/>
            </a:pPr>
            <a:r>
              <a:rPr lang="ar-EG" sz="2400" dirty="0"/>
              <a:t>تقوم الإدارة بإيجاد </a:t>
            </a:r>
            <a:r>
              <a:rPr lang="ar-EG" sz="2400" b="1" dirty="0">
                <a:solidFill>
                  <a:srgbClr val="FF0000"/>
                </a:solidFill>
              </a:rPr>
              <a:t>البنية اللازمة للمحافظة </a:t>
            </a:r>
            <a:r>
              <a:rPr lang="ar-EG" sz="2400" dirty="0"/>
              <a:t>على هذه الثقافة والالتزام بها قياسا على أي استراتيجية أخرى .</a:t>
            </a:r>
            <a:endParaRPr lang="en-US" sz="2400" b="1" dirty="0"/>
          </a:p>
          <a:p>
            <a:pPr marL="0" indent="0" algn="r" rtl="1">
              <a:buNone/>
            </a:pPr>
            <a:endParaRPr lang="en-US" sz="2400" b="1" dirty="0"/>
          </a:p>
        </p:txBody>
      </p:sp>
      <p:sp>
        <p:nvSpPr>
          <p:cNvPr id="9"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smtClean="0">
                <a:solidFill>
                  <a:srgbClr val="FF0000"/>
                </a:solidFill>
                <a:effectLst>
                  <a:outerShdw blurRad="38100" dist="38100" dir="2700000" algn="tl">
                    <a:srgbClr val="000000">
                      <a:alpha val="43137"/>
                    </a:srgbClr>
                  </a:outerShdw>
                </a:effectLst>
              </a:rPr>
              <a:t>ثالثا : بناء وإدارة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23978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830260" y="1124744"/>
            <a:ext cx="6990212" cy="2088232"/>
          </a:xfrm>
        </p:spPr>
        <p:txBody>
          <a:bodyPr>
            <a:normAutofit/>
          </a:bodyPr>
          <a:lstStyle/>
          <a:p>
            <a:pPr algn="r" rtl="1">
              <a:buFont typeface="Wingdings" pitchFamily="2" charset="2"/>
              <a:buChar char="q"/>
            </a:pPr>
            <a:r>
              <a:rPr lang="ar-EG" sz="2800" b="1" dirty="0" smtClean="0">
                <a:solidFill>
                  <a:srgbClr val="FF0000"/>
                </a:solidFill>
              </a:rPr>
              <a:t> </a:t>
            </a:r>
            <a:r>
              <a:rPr lang="ar-EG" sz="2800" b="1" dirty="0">
                <a:solidFill>
                  <a:srgbClr val="FF0000"/>
                </a:solidFill>
              </a:rPr>
              <a:t>بناء وإدارة وتغيير الثقافة </a:t>
            </a:r>
            <a:r>
              <a:rPr lang="ar-EG" sz="2800" b="1" dirty="0" smtClean="0">
                <a:solidFill>
                  <a:srgbClr val="FF0000"/>
                </a:solidFill>
              </a:rPr>
              <a:t>التنظيمية:</a:t>
            </a:r>
            <a:endParaRPr lang="ar-EG" sz="2800" b="1" dirty="0">
              <a:solidFill>
                <a:srgbClr val="FF0000"/>
              </a:solidFill>
            </a:endParaRPr>
          </a:p>
          <a:p>
            <a:pPr marL="0" indent="0" algn="r" rtl="1">
              <a:buNone/>
            </a:pPr>
            <a:endParaRPr lang="en-US" sz="2400" b="1" dirty="0"/>
          </a:p>
        </p:txBody>
      </p:sp>
      <p:sp>
        <p:nvSpPr>
          <p:cNvPr id="9"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smtClean="0">
                <a:solidFill>
                  <a:srgbClr val="FF0000"/>
                </a:solidFill>
                <a:effectLst>
                  <a:outerShdw blurRad="38100" dist="38100" dir="2700000" algn="tl">
                    <a:srgbClr val="000000">
                      <a:alpha val="43137"/>
                    </a:srgbClr>
                  </a:outerShdw>
                </a:effectLst>
              </a:rPr>
              <a:t>ثالثا</a:t>
            </a:r>
            <a:r>
              <a:rPr lang="ar-EG" sz="3600" b="1" dirty="0" smtClean="0">
                <a:solidFill>
                  <a:srgbClr val="FF0000"/>
                </a:solidFill>
                <a:effectLst>
                  <a:outerShdw blurRad="38100" dist="38100" dir="2700000" algn="tl">
                    <a:srgbClr val="000000">
                      <a:alpha val="43137"/>
                    </a:srgbClr>
                  </a:outerShdw>
                </a:effectLst>
              </a:rPr>
              <a:t> : بناء وإدارة الثقافة التنظيمية</a:t>
            </a:r>
            <a:endParaRPr lang="en-US" sz="3600" b="1" dirty="0">
              <a:solidFill>
                <a:srgbClr val="FF0000"/>
              </a:solidFill>
              <a:effectLst>
                <a:outerShdw blurRad="38100" dist="38100" dir="2700000" algn="tl">
                  <a:srgbClr val="000000">
                    <a:alpha val="43137"/>
                  </a:srgbClr>
                </a:outerShdw>
              </a:effectLst>
            </a:endParaRPr>
          </a:p>
        </p:txBody>
      </p:sp>
      <p:graphicFrame>
        <p:nvGraphicFramePr>
          <p:cNvPr id="6" name="Diagram 5"/>
          <p:cNvGraphicFramePr/>
          <p:nvPr>
            <p:extLst>
              <p:ext uri="{D42A27DB-BD31-4B8C-83A1-F6EECF244321}">
                <p14:modId xmlns:p14="http://schemas.microsoft.com/office/powerpoint/2010/main" val="3519487552"/>
              </p:ext>
            </p:extLst>
          </p:nvPr>
        </p:nvGraphicFramePr>
        <p:xfrm>
          <a:off x="1115616" y="1671652"/>
          <a:ext cx="7772169" cy="5933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96679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763688" y="1052736"/>
            <a:ext cx="7056784" cy="5472608"/>
          </a:xfrm>
        </p:spPr>
        <p:txBody>
          <a:bodyPr>
            <a:normAutofit fontScale="92500" lnSpcReduction="10000"/>
          </a:bodyPr>
          <a:lstStyle/>
          <a:p>
            <a:pPr algn="just" rtl="1">
              <a:buFont typeface="Wingdings" pitchFamily="2" charset="2"/>
              <a:buChar char="q"/>
            </a:pPr>
            <a:r>
              <a:rPr lang="ar-EG" sz="2800" b="1" dirty="0" smtClean="0">
                <a:solidFill>
                  <a:srgbClr val="FF0000"/>
                </a:solidFill>
                <a:effectLst>
                  <a:outerShdw blurRad="38100" dist="38100" dir="2700000" algn="tl">
                    <a:srgbClr val="000000">
                      <a:alpha val="43137"/>
                    </a:srgbClr>
                  </a:outerShdw>
                </a:effectLst>
              </a:rPr>
              <a:t>تعريف </a:t>
            </a:r>
            <a:r>
              <a:rPr lang="ar-EG" sz="2800" b="1" dirty="0">
                <a:solidFill>
                  <a:srgbClr val="FF0000"/>
                </a:solidFill>
                <a:effectLst>
                  <a:outerShdw blurRad="38100" dist="38100" dir="2700000" algn="tl">
                    <a:srgbClr val="000000">
                      <a:alpha val="43137"/>
                    </a:srgbClr>
                  </a:outerShdw>
                </a:effectLst>
              </a:rPr>
              <a:t>الثقافة </a:t>
            </a:r>
            <a:r>
              <a:rPr lang="ar-EG" sz="2800" b="1" dirty="0" smtClean="0">
                <a:solidFill>
                  <a:srgbClr val="FF0000"/>
                </a:solidFill>
                <a:effectLst>
                  <a:outerShdw blurRad="38100" dist="38100" dir="2700000" algn="tl">
                    <a:srgbClr val="000000">
                      <a:alpha val="43137"/>
                    </a:srgbClr>
                  </a:outerShdw>
                </a:effectLst>
              </a:rPr>
              <a:t>التنظيمي</a:t>
            </a:r>
            <a:r>
              <a:rPr lang="ar-EG" sz="2800" b="1" dirty="0" smtClean="0">
                <a:solidFill>
                  <a:srgbClr val="FF0000"/>
                </a:solidFill>
                <a:effectLst>
                  <a:outerShdw blurRad="38100" dist="38100" dir="2700000" algn="tl">
                    <a:srgbClr val="000000">
                      <a:alpha val="43137"/>
                    </a:srgbClr>
                  </a:outerShdw>
                </a:effectLst>
              </a:rPr>
              <a:t>ة </a:t>
            </a:r>
            <a:r>
              <a:rPr lang="en-GB" sz="2800" b="1" dirty="0" smtClean="0">
                <a:solidFill>
                  <a:srgbClr val="FF0000"/>
                </a:solidFill>
                <a:effectLst>
                  <a:outerShdw blurRad="38100" dist="38100" dir="2700000" algn="tl">
                    <a:srgbClr val="000000">
                      <a:alpha val="43137"/>
                    </a:srgbClr>
                  </a:outerShdw>
                </a:effectLst>
              </a:rPr>
              <a:t> :</a:t>
            </a:r>
            <a:r>
              <a:rPr lang="ar-EG" sz="2800" b="1" dirty="0" smtClean="0">
                <a:solidFill>
                  <a:srgbClr val="FF0000"/>
                </a:solidFill>
                <a:effectLst>
                  <a:outerShdw blurRad="38100" dist="38100" dir="2700000" algn="tl">
                    <a:srgbClr val="000000">
                      <a:alpha val="43137"/>
                    </a:srgbClr>
                  </a:outerShdw>
                </a:effectLst>
              </a:rPr>
              <a:t> </a:t>
            </a:r>
            <a:endParaRPr lang="en-GB" sz="2800" b="1" dirty="0" smtClean="0">
              <a:solidFill>
                <a:srgbClr val="FF0000"/>
              </a:solidFill>
              <a:effectLst>
                <a:outerShdw blurRad="38100" dist="38100" dir="2700000" algn="tl">
                  <a:srgbClr val="000000">
                    <a:alpha val="43137"/>
                  </a:srgbClr>
                </a:outerShdw>
              </a:effectLst>
            </a:endParaRPr>
          </a:p>
          <a:p>
            <a:pPr marL="0" indent="0" algn="just" rtl="1">
              <a:buNone/>
            </a:pPr>
            <a:endParaRPr lang="ar-EG" sz="2800" b="1" dirty="0">
              <a:solidFill>
                <a:srgbClr val="FF0000"/>
              </a:solidFill>
              <a:effectLst>
                <a:outerShdw blurRad="38100" dist="38100" dir="2700000" algn="tl">
                  <a:srgbClr val="000000">
                    <a:alpha val="43137"/>
                  </a:srgbClr>
                </a:outerShdw>
              </a:effectLst>
            </a:endParaRPr>
          </a:p>
          <a:p>
            <a:pPr marL="0" indent="0" algn="r" rtl="1">
              <a:buNone/>
            </a:pPr>
            <a:r>
              <a:rPr lang="ar-EG" sz="2800" b="1" dirty="0" smtClean="0"/>
              <a:t>تعددت </a:t>
            </a:r>
            <a:r>
              <a:rPr lang="ar-EG" sz="2800" b="1" dirty="0"/>
              <a:t>تعريفات الثقافة التنظيمية فقد عرفها كل باحث من وجهة نظر معينة تختلف عن الأخرى ، ويمكن ا</a:t>
            </a:r>
            <a:r>
              <a:rPr lang="ar-EG" sz="2800" b="1" dirty="0" smtClean="0"/>
              <a:t>ستعراض </a:t>
            </a:r>
            <a:r>
              <a:rPr lang="ar-EG" sz="2800" b="1" dirty="0"/>
              <a:t>بعض من هذه التعريفات :</a:t>
            </a:r>
            <a:endParaRPr lang="en-US" sz="2800" b="1" dirty="0"/>
          </a:p>
          <a:p>
            <a:pPr algn="r" rtl="1">
              <a:buFont typeface="Wingdings" pitchFamily="2" charset="2"/>
              <a:buChar char="q"/>
            </a:pPr>
            <a:r>
              <a:rPr lang="ar-EG" sz="2800" dirty="0"/>
              <a:t>تعرف الثقافة التنظيمية بأنها </a:t>
            </a:r>
            <a:r>
              <a:rPr lang="ar-EG" sz="2800" b="1" dirty="0">
                <a:solidFill>
                  <a:schemeClr val="accent1">
                    <a:lumMod val="75000"/>
                  </a:schemeClr>
                </a:solidFill>
              </a:rPr>
              <a:t>عبارة عن مجموعة من القيم والسلوكيات التي يجتمع عليها أعضاء التنظيم والتي تنعكس بدورها على الأداء وتؤدى الى نجاح المنظمة وتميزها دون غيرها من المنظمات .</a:t>
            </a:r>
            <a:endParaRPr lang="en-US" sz="2800" b="1" dirty="0">
              <a:solidFill>
                <a:schemeClr val="accent1">
                  <a:lumMod val="75000"/>
                </a:schemeClr>
              </a:solidFill>
            </a:endParaRPr>
          </a:p>
          <a:p>
            <a:pPr algn="r" rtl="1">
              <a:buFont typeface="Wingdings" pitchFamily="2" charset="2"/>
              <a:buChar char="q"/>
            </a:pPr>
            <a:r>
              <a:rPr lang="ar-EG" sz="2800" dirty="0" smtClean="0"/>
              <a:t>ويمكن </a:t>
            </a:r>
            <a:r>
              <a:rPr lang="ar-EG" sz="2800" dirty="0"/>
              <a:t>القول بأنها </a:t>
            </a:r>
            <a:r>
              <a:rPr lang="ar-EG" sz="2800" b="1" dirty="0">
                <a:solidFill>
                  <a:schemeClr val="accent1">
                    <a:lumMod val="75000"/>
                  </a:schemeClr>
                </a:solidFill>
              </a:rPr>
              <a:t>هي مجموعة من القيم والمعتقدات التي تشكل منهج تفكير أعضاء المنظمة وإدراكاتهم ومن ثم تؤثر على أسلوب تفسيرهم الأشياء داخل المنظمة وخارجها مما ينعكس على سلوك الأفراد وممارسات الإدارة وأسلوبها في تحقيق رسالة المنظمة وأهدافها.</a:t>
            </a:r>
            <a:endParaRPr lang="en-US" sz="2800" b="1" dirty="0">
              <a:solidFill>
                <a:schemeClr val="accent1">
                  <a:lumMod val="75000"/>
                </a:schemeClr>
              </a:solidFill>
            </a:endParaRPr>
          </a:p>
        </p:txBody>
      </p:sp>
      <p:sp>
        <p:nvSpPr>
          <p:cNvPr id="8"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a:solidFill>
                  <a:srgbClr val="FF0000"/>
                </a:solidFill>
                <a:effectLst>
                  <a:outerShdw blurRad="38100" dist="38100" dir="2700000" algn="tl">
                    <a:srgbClr val="000000">
                      <a:alpha val="43137"/>
                    </a:srgbClr>
                  </a:outerShdw>
                </a:effectLst>
              </a:rPr>
              <a:t>أولا :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016787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830260" y="1124744"/>
            <a:ext cx="6990212" cy="5733256"/>
          </a:xfrm>
        </p:spPr>
        <p:txBody>
          <a:bodyPr>
            <a:normAutofit fontScale="92500" lnSpcReduction="20000"/>
          </a:bodyPr>
          <a:lstStyle/>
          <a:p>
            <a:pPr algn="r" rtl="1">
              <a:buFont typeface="Wingdings" pitchFamily="2" charset="2"/>
              <a:buChar char="q"/>
            </a:pPr>
            <a:r>
              <a:rPr lang="ar-EG" sz="2800" b="1" dirty="0" smtClean="0">
                <a:solidFill>
                  <a:srgbClr val="FF0000"/>
                </a:solidFill>
              </a:rPr>
              <a:t>أنــواع </a:t>
            </a:r>
            <a:r>
              <a:rPr lang="ar-EG" sz="2800" b="1" dirty="0">
                <a:solidFill>
                  <a:srgbClr val="FF0000"/>
                </a:solidFill>
              </a:rPr>
              <a:t>الثقافة </a:t>
            </a:r>
            <a:r>
              <a:rPr lang="ar-EG" sz="2800" b="1" dirty="0" smtClean="0">
                <a:solidFill>
                  <a:srgbClr val="FF0000"/>
                </a:solidFill>
              </a:rPr>
              <a:t>التنظيمية </a:t>
            </a:r>
            <a:r>
              <a:rPr lang="en-GB" sz="2800" b="1" dirty="0" smtClean="0">
                <a:solidFill>
                  <a:srgbClr val="FF0000"/>
                </a:solidFill>
              </a:rPr>
              <a:t>:</a:t>
            </a:r>
          </a:p>
          <a:p>
            <a:pPr marL="0" indent="0" algn="just" rtl="1">
              <a:buNone/>
            </a:pPr>
            <a:r>
              <a:rPr lang="ar-EG" sz="2800" b="1" dirty="0">
                <a:solidFill>
                  <a:schemeClr val="accent1">
                    <a:lumMod val="75000"/>
                  </a:schemeClr>
                </a:solidFill>
              </a:rPr>
              <a:t>وهناك طرق عديدة تساعد في استمرارية الثقافة التنظيمية والمحافظة عليها من أهمها </a:t>
            </a:r>
            <a:r>
              <a:rPr lang="ar-EG" sz="2800" b="1" dirty="0" smtClean="0">
                <a:solidFill>
                  <a:schemeClr val="accent1">
                    <a:lumMod val="75000"/>
                  </a:schemeClr>
                </a:solidFill>
              </a:rPr>
              <a:t>:</a:t>
            </a:r>
          </a:p>
          <a:p>
            <a:pPr marL="0" indent="0" algn="just" rtl="1">
              <a:buNone/>
            </a:pPr>
            <a:endParaRPr lang="en-US" sz="2800" b="1" dirty="0">
              <a:solidFill>
                <a:schemeClr val="accent1">
                  <a:lumMod val="75000"/>
                </a:schemeClr>
              </a:solidFill>
            </a:endParaRPr>
          </a:p>
          <a:p>
            <a:pPr marL="514350" indent="-514350" algn="r" rtl="1">
              <a:buFont typeface="+mj-lt"/>
              <a:buAutoNum type="arabicPeriod"/>
            </a:pPr>
            <a:r>
              <a:rPr lang="ar-EG" sz="2800" dirty="0"/>
              <a:t>قيام الإدارة العليا </a:t>
            </a:r>
            <a:r>
              <a:rPr lang="ar-EG" sz="2800" b="1" dirty="0">
                <a:solidFill>
                  <a:srgbClr val="FF0000"/>
                </a:solidFill>
              </a:rPr>
              <a:t>بصياغة القيم والمبادئ التنظيمية </a:t>
            </a:r>
            <a:r>
              <a:rPr lang="ar-EG" sz="2800" dirty="0"/>
              <a:t>وتعريف الأفراد والبيئة بها </a:t>
            </a:r>
            <a:endParaRPr lang="en-US" sz="2800" dirty="0"/>
          </a:p>
          <a:p>
            <a:pPr marL="514350" indent="-514350" algn="r" rtl="1">
              <a:buFont typeface="+mj-lt"/>
              <a:buAutoNum type="arabicPeriod"/>
            </a:pPr>
            <a:r>
              <a:rPr lang="ar-EG" sz="2800" dirty="0"/>
              <a:t>قيادة الأفراد بفاعلية من خلال </a:t>
            </a:r>
            <a:r>
              <a:rPr lang="ar-EG" sz="2800" b="1" dirty="0">
                <a:solidFill>
                  <a:srgbClr val="FF0000"/>
                </a:solidFill>
              </a:rPr>
              <a:t>تكريس السلوكيات المطلوبة </a:t>
            </a:r>
            <a:r>
              <a:rPr lang="ar-EG" sz="2800" dirty="0"/>
              <a:t>من خلال المثل والقيم العليا .</a:t>
            </a:r>
            <a:endParaRPr lang="en-US" sz="2800" dirty="0"/>
          </a:p>
          <a:p>
            <a:pPr marL="514350" indent="-514350" algn="r" rtl="1">
              <a:buFont typeface="+mj-lt"/>
              <a:buAutoNum type="arabicPeriod"/>
            </a:pPr>
            <a:r>
              <a:rPr lang="ar-EG" sz="2800" dirty="0"/>
              <a:t> تدعيم </a:t>
            </a:r>
            <a:r>
              <a:rPr lang="ar-EG" sz="2800" b="1" dirty="0">
                <a:solidFill>
                  <a:srgbClr val="FF0000"/>
                </a:solidFill>
              </a:rPr>
              <a:t>أواصر المحبة والصداقة </a:t>
            </a:r>
            <a:r>
              <a:rPr lang="ar-EG" sz="2800" dirty="0"/>
              <a:t>من خلال تنظيم الاحتفالات وحضور المناسبات الهامة مع الأفراد وكذلك اللقاءات الاجتماعية وتناقل الحكايات والشعارات والحديث عن الرموز الهامة </a:t>
            </a:r>
            <a:endParaRPr lang="en-GB" sz="2800" dirty="0" smtClean="0"/>
          </a:p>
          <a:p>
            <a:pPr marL="0" indent="0" algn="r">
              <a:buNone/>
            </a:pPr>
            <a:r>
              <a:rPr lang="ar-EG" sz="2800" dirty="0" smtClean="0"/>
              <a:t>مما </a:t>
            </a:r>
            <a:r>
              <a:rPr lang="ar-EG" sz="2800" dirty="0"/>
              <a:t>سبق تؤكد الدراسات التي تمت في هذا المجال أن القيادة يمكن أن تؤدى دورا أكبر في الثقافة التنظيمية وترسيخها وأن الأعضاء الأوائل يمكن أن ينقلوا قيمهم إلى باقي أفراد التنظيم ويعتبر هذا من أهم وأصعب مراحل التي تمر بها </a:t>
            </a:r>
            <a:r>
              <a:rPr lang="ar-EG" sz="2800" dirty="0" smtClean="0"/>
              <a:t>التنظيمات.</a:t>
            </a:r>
            <a:endParaRPr lang="en-US" sz="2800" b="1" dirty="0"/>
          </a:p>
        </p:txBody>
      </p:sp>
      <p:sp>
        <p:nvSpPr>
          <p:cNvPr id="9"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smtClean="0">
                <a:solidFill>
                  <a:srgbClr val="FF0000"/>
                </a:solidFill>
                <a:effectLst>
                  <a:outerShdw blurRad="38100" dist="38100" dir="2700000" algn="tl">
                    <a:srgbClr val="000000">
                      <a:alpha val="43137"/>
                    </a:srgbClr>
                  </a:outerShdw>
                </a:effectLst>
              </a:rPr>
              <a:t>ثالثا</a:t>
            </a:r>
            <a:r>
              <a:rPr lang="ar-EG" sz="3600" b="1" dirty="0" smtClean="0">
                <a:solidFill>
                  <a:srgbClr val="FF0000"/>
                </a:solidFill>
                <a:effectLst>
                  <a:outerShdw blurRad="38100" dist="38100" dir="2700000" algn="tl">
                    <a:srgbClr val="000000">
                      <a:alpha val="43137"/>
                    </a:srgbClr>
                  </a:outerShdw>
                </a:effectLst>
              </a:rPr>
              <a:t> : بناء وإدارة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0006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547664" y="1124744"/>
            <a:ext cx="7272808" cy="5733256"/>
          </a:xfrm>
        </p:spPr>
        <p:txBody>
          <a:bodyPr>
            <a:normAutofit fontScale="77500" lnSpcReduction="20000"/>
          </a:bodyPr>
          <a:lstStyle/>
          <a:p>
            <a:pPr algn="r" rtl="1">
              <a:buFont typeface="Wingdings" pitchFamily="2" charset="2"/>
              <a:buChar char="q"/>
            </a:pPr>
            <a:r>
              <a:rPr lang="ar-EG" sz="3100" b="1" dirty="0">
                <a:solidFill>
                  <a:srgbClr val="FF0000"/>
                </a:solidFill>
              </a:rPr>
              <a:t>إدارة </a:t>
            </a:r>
            <a:r>
              <a:rPr lang="ar-EG" sz="3100" b="1" dirty="0">
                <a:solidFill>
                  <a:srgbClr val="FF0000"/>
                </a:solidFill>
              </a:rPr>
              <a:t>وتغيير الثقافة </a:t>
            </a:r>
            <a:r>
              <a:rPr lang="ar-EG" sz="3100" b="1" dirty="0" smtClean="0">
                <a:solidFill>
                  <a:srgbClr val="FF0000"/>
                </a:solidFill>
              </a:rPr>
              <a:t>التنظيمية</a:t>
            </a:r>
            <a:r>
              <a:rPr lang="ar-EG" sz="2600" b="1" dirty="0" smtClean="0">
                <a:solidFill>
                  <a:srgbClr val="FF0000"/>
                </a:solidFill>
              </a:rPr>
              <a:t>:</a:t>
            </a:r>
            <a:endParaRPr lang="en-GB" sz="2800" b="1" dirty="0" smtClean="0">
              <a:solidFill>
                <a:srgbClr val="FF0000"/>
              </a:solidFill>
            </a:endParaRPr>
          </a:p>
          <a:p>
            <a:pPr marL="0" indent="0" algn="r">
              <a:buNone/>
            </a:pPr>
            <a:r>
              <a:rPr lang="ar-EG" sz="2800" dirty="0"/>
              <a:t>يعتبر تغيير الثقافة التنظيمية عملية ليست سهلة ولكنها ليست مستحيلة وذلك لأن التغيير في الثقافة يترتب عليه التغيير في بعض القيم والمبادئ التنظيمية التي تستهدف تحسين الأداء التنظيمي ، كما ويقصد بإدارة الثقافة التنظيمية بأنها دعم وتقوية الجوانب الثقافية ذات التأثير الايجابي على اِلأداء ونبذ العادات ذات التأثير السلبي. </a:t>
            </a:r>
            <a:endParaRPr lang="ar-EG" sz="2800" dirty="0" smtClean="0"/>
          </a:p>
          <a:p>
            <a:pPr marL="0" indent="0" algn="r">
              <a:buNone/>
            </a:pPr>
            <a:r>
              <a:rPr lang="ar-EG" sz="3400" b="1" dirty="0" smtClean="0">
                <a:solidFill>
                  <a:schemeClr val="accent1">
                    <a:lumMod val="75000"/>
                  </a:schemeClr>
                </a:solidFill>
              </a:rPr>
              <a:t>وأن </a:t>
            </a:r>
            <a:r>
              <a:rPr lang="ar-EG" sz="3400" b="1" dirty="0">
                <a:solidFill>
                  <a:schemeClr val="accent1">
                    <a:lumMod val="75000"/>
                  </a:schemeClr>
                </a:solidFill>
              </a:rPr>
              <a:t>إدارة الثقافة التنظيمية تقتضى من القائمين عليها الآتي: </a:t>
            </a:r>
            <a:endParaRPr lang="en-US" sz="3400" b="1" dirty="0">
              <a:solidFill>
                <a:schemeClr val="accent1">
                  <a:lumMod val="75000"/>
                </a:schemeClr>
              </a:solidFill>
            </a:endParaRPr>
          </a:p>
          <a:p>
            <a:pPr marL="514350" lvl="0" indent="-514350" algn="r" rtl="1">
              <a:buFont typeface="+mj-lt"/>
              <a:buAutoNum type="arabicPeriod"/>
            </a:pPr>
            <a:r>
              <a:rPr lang="ar-EG" sz="2800" dirty="0"/>
              <a:t>تحديد الأهداف والطرق المساعدة لها</a:t>
            </a:r>
          </a:p>
          <a:p>
            <a:pPr marL="514350" lvl="0" indent="-514350" algn="r" rtl="1">
              <a:buFont typeface="+mj-lt"/>
              <a:buAutoNum type="arabicPeriod"/>
            </a:pPr>
            <a:r>
              <a:rPr lang="ar-EG" sz="2800" dirty="0"/>
              <a:t>تحليل البيئة الثقافية للمنظمة</a:t>
            </a:r>
            <a:endParaRPr lang="en-US" sz="2800" b="1" dirty="0"/>
          </a:p>
          <a:p>
            <a:pPr marL="514350" indent="-514350" algn="r" rtl="1">
              <a:buFont typeface="+mj-lt"/>
              <a:buAutoNum type="arabicPeriod"/>
            </a:pPr>
            <a:r>
              <a:rPr lang="ar-EG" sz="2800" dirty="0"/>
              <a:t>التعرف على العقبات والبحث عن طرق إزالة هذه العقبات وذلك لإنجاز أنشطة المنظمة وكذلك الأنشطة المساعدة لها .</a:t>
            </a:r>
            <a:endParaRPr lang="en-US" sz="2800" b="1" dirty="0"/>
          </a:p>
          <a:p>
            <a:pPr marL="514350" indent="-514350" algn="r" rtl="1">
              <a:buFont typeface="+mj-lt"/>
              <a:buAutoNum type="arabicPeriod"/>
            </a:pPr>
            <a:r>
              <a:rPr lang="ar-EG" sz="2800" dirty="0"/>
              <a:t>التخطيط الكامل للأنشطة البرامج لتطوير العناصر المطلوب تطويرها</a:t>
            </a:r>
          </a:p>
          <a:p>
            <a:pPr marL="0" indent="0" algn="r">
              <a:buNone/>
            </a:pPr>
            <a:r>
              <a:rPr lang="ar-EG" sz="3400" b="1" dirty="0">
                <a:solidFill>
                  <a:schemeClr val="accent1">
                    <a:lumMod val="75000"/>
                  </a:schemeClr>
                </a:solidFill>
              </a:rPr>
              <a:t>كما ذكر بأن هناك طرق يمكن إتباعها لتغيير ثقافة المنظمة منها  :</a:t>
            </a:r>
            <a:endParaRPr lang="en-US" sz="3400" b="1" dirty="0">
              <a:solidFill>
                <a:schemeClr val="accent1">
                  <a:lumMod val="75000"/>
                </a:schemeClr>
              </a:solidFill>
            </a:endParaRPr>
          </a:p>
          <a:p>
            <a:pPr marL="514350" indent="-514350" algn="just" rtl="1">
              <a:buFont typeface="+mj-lt"/>
              <a:buAutoNum type="arabicPeriod"/>
            </a:pPr>
            <a:r>
              <a:rPr lang="ar-EG" sz="2800" dirty="0" smtClean="0"/>
              <a:t>الموائمة </a:t>
            </a:r>
            <a:r>
              <a:rPr lang="ar-EG" sz="2800" dirty="0"/>
              <a:t>بين الأهداف والنظم </a:t>
            </a:r>
            <a:r>
              <a:rPr lang="ar-EG" sz="2800" dirty="0" smtClean="0"/>
              <a:t>التنظيمية. </a:t>
            </a:r>
            <a:endParaRPr lang="ar-EG" sz="2800" dirty="0"/>
          </a:p>
          <a:p>
            <a:pPr marL="514350" indent="-514350" algn="just" rtl="1">
              <a:buFont typeface="+mj-lt"/>
              <a:buAutoNum type="arabicPeriod"/>
            </a:pPr>
            <a:r>
              <a:rPr lang="ar-EG" sz="2800" dirty="0" smtClean="0"/>
              <a:t>الموائمة </a:t>
            </a:r>
            <a:r>
              <a:rPr lang="ar-EG" sz="2800" dirty="0"/>
              <a:t>بين هذه القيم ومتطلبات </a:t>
            </a:r>
            <a:r>
              <a:rPr lang="ar-EG" sz="2800" dirty="0" smtClean="0"/>
              <a:t>العمل. </a:t>
            </a:r>
            <a:endParaRPr lang="en-US" sz="2800" b="1" dirty="0"/>
          </a:p>
          <a:p>
            <a:pPr marL="514350" indent="-514350" algn="just" rtl="1">
              <a:buFont typeface="+mj-lt"/>
              <a:buAutoNum type="arabicPeriod"/>
            </a:pPr>
            <a:r>
              <a:rPr lang="ar-EG" sz="2800" dirty="0" smtClean="0"/>
              <a:t>الموائمة </a:t>
            </a:r>
            <a:r>
              <a:rPr lang="ar-EG" sz="2800" dirty="0"/>
              <a:t>بين القيم الشخصية للعاملين وتلك الأهداف </a:t>
            </a:r>
            <a:r>
              <a:rPr lang="ar-EG" sz="2800" dirty="0" smtClean="0"/>
              <a:t>الموضوعة.</a:t>
            </a:r>
            <a:endParaRPr lang="en-US" sz="2800" b="1" dirty="0"/>
          </a:p>
        </p:txBody>
      </p:sp>
      <p:sp>
        <p:nvSpPr>
          <p:cNvPr id="9"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smtClean="0">
                <a:solidFill>
                  <a:srgbClr val="FF0000"/>
                </a:solidFill>
                <a:effectLst>
                  <a:outerShdw blurRad="38100" dist="38100" dir="2700000" algn="tl">
                    <a:srgbClr val="000000">
                      <a:alpha val="43137"/>
                    </a:srgbClr>
                  </a:outerShdw>
                </a:effectLst>
              </a:rPr>
              <a:t>ثالثا</a:t>
            </a:r>
            <a:r>
              <a:rPr lang="ar-EG" sz="3600" b="1" dirty="0" smtClean="0">
                <a:solidFill>
                  <a:srgbClr val="FF0000"/>
                </a:solidFill>
                <a:effectLst>
                  <a:outerShdw blurRad="38100" dist="38100" dir="2700000" algn="tl">
                    <a:srgbClr val="000000">
                      <a:alpha val="43137"/>
                    </a:srgbClr>
                  </a:outerShdw>
                </a:effectLst>
              </a:rPr>
              <a:t> : بناء وإدارة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331731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547664" y="1124744"/>
            <a:ext cx="7272808" cy="5733256"/>
          </a:xfrm>
        </p:spPr>
        <p:txBody>
          <a:bodyPr>
            <a:normAutofit/>
          </a:bodyPr>
          <a:lstStyle/>
          <a:p>
            <a:pPr algn="r" rtl="1">
              <a:buFont typeface="Wingdings" pitchFamily="2" charset="2"/>
              <a:buChar char="q"/>
            </a:pPr>
            <a:r>
              <a:rPr lang="ar-EG" sz="3100" b="1" dirty="0">
                <a:solidFill>
                  <a:srgbClr val="FF0000"/>
                </a:solidFill>
              </a:rPr>
              <a:t>مقومات الثقافة التنظيمية الناجحة </a:t>
            </a:r>
            <a:r>
              <a:rPr lang="ar-EG" sz="3100" b="1" dirty="0" smtClean="0">
                <a:solidFill>
                  <a:srgbClr val="FF0000"/>
                </a:solidFill>
              </a:rPr>
              <a:t>:</a:t>
            </a:r>
            <a:endParaRPr lang="en-US" sz="3100" b="1" dirty="0">
              <a:solidFill>
                <a:srgbClr val="FF0000"/>
              </a:solidFill>
            </a:endParaRPr>
          </a:p>
          <a:p>
            <a:pPr marL="0" indent="0" algn="r">
              <a:buNone/>
            </a:pPr>
            <a:r>
              <a:rPr lang="ar-EG" sz="2800" dirty="0"/>
              <a:t>بأنه حتى يمكن للثقافة التنظيمية تحقيق النجاح لابد من مشاركة المديرين استراتيجيا في تشكيل الثقافة التنظيمية . </a:t>
            </a:r>
            <a:endParaRPr lang="ar-EG" sz="2600" b="1" dirty="0">
              <a:solidFill>
                <a:schemeClr val="accent1">
                  <a:lumMod val="75000"/>
                </a:schemeClr>
              </a:solidFill>
            </a:endParaRPr>
          </a:p>
          <a:p>
            <a:pPr marL="0" indent="0" algn="r">
              <a:buNone/>
            </a:pPr>
            <a:r>
              <a:rPr lang="ar-EG" sz="2600" b="1" dirty="0" smtClean="0">
                <a:solidFill>
                  <a:schemeClr val="accent1">
                    <a:lumMod val="75000"/>
                  </a:schemeClr>
                </a:solidFill>
              </a:rPr>
              <a:t>أن </a:t>
            </a:r>
            <a:r>
              <a:rPr lang="ar-EG" sz="2600" b="1" dirty="0">
                <a:solidFill>
                  <a:schemeClr val="accent1">
                    <a:lumMod val="75000"/>
                  </a:schemeClr>
                </a:solidFill>
              </a:rPr>
              <a:t>هناك ظروف يجب توافرها حتى تستطيع الثقافة التنظيمية تحقيق النجاح وهى :ـ </a:t>
            </a:r>
          </a:p>
          <a:p>
            <a:pPr marL="514350" indent="-514350" algn="r" rtl="1">
              <a:buFont typeface="+mj-lt"/>
              <a:buAutoNum type="arabicPeriod"/>
            </a:pPr>
            <a:r>
              <a:rPr lang="ar-EG" sz="2800" dirty="0"/>
              <a:t> يجب أن </a:t>
            </a:r>
            <a:r>
              <a:rPr lang="ar-EG" sz="2800" b="1" dirty="0">
                <a:solidFill>
                  <a:srgbClr val="FF0000"/>
                </a:solidFill>
              </a:rPr>
              <a:t>تكون الثقافة قوية بمعانيها وبعناصرها </a:t>
            </a:r>
            <a:r>
              <a:rPr lang="ar-EG" sz="2800" dirty="0"/>
              <a:t>وتؤدى إلى مخرجات جيدة للمنظمة كأن تعمل الثقافة على زيادة الإنتاجية ، تخفيض التكلفة .</a:t>
            </a:r>
            <a:endParaRPr lang="en-US" sz="2800" b="1" dirty="0"/>
          </a:p>
          <a:p>
            <a:pPr marL="514350" indent="-514350" algn="r" rtl="1">
              <a:buFont typeface="+mj-lt"/>
              <a:buAutoNum type="arabicPeriod"/>
            </a:pPr>
            <a:r>
              <a:rPr lang="ar-EG" sz="2800" dirty="0"/>
              <a:t> الثقافة التنظيمية تلعب </a:t>
            </a:r>
            <a:r>
              <a:rPr lang="ar-EG" sz="2800" b="1" dirty="0">
                <a:solidFill>
                  <a:srgbClr val="FF0000"/>
                </a:solidFill>
              </a:rPr>
              <a:t>دورا فعال داخل المنظمة </a:t>
            </a:r>
          </a:p>
          <a:p>
            <a:pPr marL="514350" indent="-514350" algn="r" rtl="1">
              <a:buFont typeface="+mj-lt"/>
              <a:buAutoNum type="arabicPeriod"/>
            </a:pPr>
            <a:r>
              <a:rPr lang="ar-EG" sz="2800" dirty="0"/>
              <a:t>البيئة الخارجية تلعب الدور الفعال في بناء ثقافة المنظمة وذلك من خلال </a:t>
            </a:r>
            <a:r>
              <a:rPr lang="ar-EG" sz="2800" b="1" dirty="0">
                <a:solidFill>
                  <a:srgbClr val="FF0000"/>
                </a:solidFill>
              </a:rPr>
              <a:t>تمثيلها للبعيدين الثالث والرابع </a:t>
            </a:r>
            <a:r>
              <a:rPr lang="ar-EG" sz="2800" dirty="0"/>
              <a:t>والذي يبنى عليهما الشكل الكلى للصفات الخاصة بها</a:t>
            </a:r>
            <a:endParaRPr lang="en-US" sz="2800" b="1" dirty="0"/>
          </a:p>
          <a:p>
            <a:pPr marL="514350" indent="-514350" algn="r" rtl="1">
              <a:buFont typeface="+mj-lt"/>
              <a:buAutoNum type="arabicPeriod"/>
            </a:pPr>
            <a:endParaRPr lang="en-US" sz="2800" b="1" dirty="0"/>
          </a:p>
        </p:txBody>
      </p:sp>
      <p:sp>
        <p:nvSpPr>
          <p:cNvPr id="9"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smtClean="0">
                <a:solidFill>
                  <a:srgbClr val="FF0000"/>
                </a:solidFill>
                <a:effectLst>
                  <a:outerShdw blurRad="38100" dist="38100" dir="2700000" algn="tl">
                    <a:srgbClr val="000000">
                      <a:alpha val="43137"/>
                    </a:srgbClr>
                  </a:outerShdw>
                </a:effectLst>
              </a:rPr>
              <a:t>ثالثا</a:t>
            </a:r>
            <a:r>
              <a:rPr lang="ar-EG" sz="3600" b="1" dirty="0" smtClean="0">
                <a:solidFill>
                  <a:srgbClr val="FF0000"/>
                </a:solidFill>
                <a:effectLst>
                  <a:outerShdw blurRad="38100" dist="38100" dir="2700000" algn="tl">
                    <a:srgbClr val="000000">
                      <a:alpha val="43137"/>
                    </a:srgbClr>
                  </a:outerShdw>
                </a:effectLst>
              </a:rPr>
              <a:t>: بناء وإدارة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960305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547664" y="1124744"/>
            <a:ext cx="7272808" cy="5733256"/>
          </a:xfrm>
        </p:spPr>
        <p:txBody>
          <a:bodyPr>
            <a:normAutofit/>
          </a:bodyPr>
          <a:lstStyle/>
          <a:p>
            <a:pPr algn="r" rtl="1">
              <a:buFont typeface="Wingdings" pitchFamily="2" charset="2"/>
              <a:buChar char="q"/>
            </a:pPr>
            <a:r>
              <a:rPr lang="ar-EG" sz="3100" b="1" dirty="0">
                <a:solidFill>
                  <a:srgbClr val="FF0000"/>
                </a:solidFill>
              </a:rPr>
              <a:t>مقومات الثقافة التنظيمية الناجحة </a:t>
            </a:r>
            <a:r>
              <a:rPr lang="ar-EG" sz="3100" b="1" dirty="0" smtClean="0">
                <a:solidFill>
                  <a:srgbClr val="FF0000"/>
                </a:solidFill>
              </a:rPr>
              <a:t>:</a:t>
            </a:r>
            <a:endParaRPr lang="en-US" sz="3100" b="1" dirty="0">
              <a:solidFill>
                <a:srgbClr val="FF0000"/>
              </a:solidFill>
            </a:endParaRPr>
          </a:p>
          <a:p>
            <a:pPr marL="0" indent="0" algn="r">
              <a:buNone/>
            </a:pPr>
            <a:r>
              <a:rPr lang="ar-EG" sz="2800" dirty="0"/>
              <a:t>بأنه حتى يمكن للثقافة التنظيمية تحقيق النجاح لابد من مشاركة المديرين استراتيجيا في تشكيل الثقافة التنظيمية . </a:t>
            </a:r>
            <a:endParaRPr lang="ar-EG" sz="2600" b="1" dirty="0">
              <a:solidFill>
                <a:schemeClr val="accent1">
                  <a:lumMod val="75000"/>
                </a:schemeClr>
              </a:solidFill>
            </a:endParaRPr>
          </a:p>
          <a:p>
            <a:pPr marL="0" indent="0" algn="r">
              <a:buNone/>
            </a:pPr>
            <a:r>
              <a:rPr lang="ar-EG" sz="2600" b="1" dirty="0" smtClean="0">
                <a:solidFill>
                  <a:schemeClr val="accent1">
                    <a:lumMod val="75000"/>
                  </a:schemeClr>
                </a:solidFill>
              </a:rPr>
              <a:t>أن </a:t>
            </a:r>
            <a:r>
              <a:rPr lang="ar-EG" sz="2600" b="1" dirty="0">
                <a:solidFill>
                  <a:schemeClr val="accent1">
                    <a:lumMod val="75000"/>
                  </a:schemeClr>
                </a:solidFill>
              </a:rPr>
              <a:t>هناك ظروف يجب توافرها حتى تستطيع الثقافة التنظيمية تحقيق النجاح وهى :ـ </a:t>
            </a:r>
          </a:p>
          <a:p>
            <a:pPr marL="514350" indent="-514350" algn="r" rtl="1">
              <a:buFont typeface="+mj-lt"/>
              <a:buAutoNum type="arabicPeriod"/>
            </a:pPr>
            <a:r>
              <a:rPr lang="ar-EG" sz="2800" dirty="0"/>
              <a:t> يجب أن </a:t>
            </a:r>
            <a:r>
              <a:rPr lang="ar-EG" sz="2800" b="1" dirty="0">
                <a:solidFill>
                  <a:srgbClr val="FF0000"/>
                </a:solidFill>
              </a:rPr>
              <a:t>تكون الثقافة قوية بمعانيها وبعناصرها </a:t>
            </a:r>
            <a:r>
              <a:rPr lang="ar-EG" sz="2800" dirty="0"/>
              <a:t>وتؤدى إلى مخرجات جيدة للمنظمة كأن تعمل الثقافة على زيادة الإنتاجية ، تخفيض التكلفة .</a:t>
            </a:r>
            <a:endParaRPr lang="en-US" sz="2800" b="1" dirty="0"/>
          </a:p>
          <a:p>
            <a:pPr marL="514350" indent="-514350" algn="r" rtl="1">
              <a:buFont typeface="+mj-lt"/>
              <a:buAutoNum type="arabicPeriod"/>
            </a:pPr>
            <a:r>
              <a:rPr lang="ar-EG" sz="2800" dirty="0"/>
              <a:t> الثقافة التنظيمية تلعب </a:t>
            </a:r>
            <a:r>
              <a:rPr lang="ar-EG" sz="2800" b="1" dirty="0">
                <a:solidFill>
                  <a:srgbClr val="FF0000"/>
                </a:solidFill>
              </a:rPr>
              <a:t>دورا فعال داخل المنظمة </a:t>
            </a:r>
          </a:p>
          <a:p>
            <a:pPr marL="514350" indent="-514350" algn="r" rtl="1">
              <a:buFont typeface="+mj-lt"/>
              <a:buAutoNum type="arabicPeriod"/>
            </a:pPr>
            <a:r>
              <a:rPr lang="ar-EG" sz="2800" dirty="0"/>
              <a:t>البيئة الخارجية تلعب الدور الفعال في بناء ثقافة المنظمة وذلك من خلال </a:t>
            </a:r>
            <a:r>
              <a:rPr lang="ar-EG" sz="2800" b="1" dirty="0">
                <a:solidFill>
                  <a:srgbClr val="FF0000"/>
                </a:solidFill>
              </a:rPr>
              <a:t>تمثيلها للبعيدين الثالث والرابع </a:t>
            </a:r>
            <a:r>
              <a:rPr lang="ar-EG" sz="2800" dirty="0"/>
              <a:t>والذي يبنى عليهما الشكل الكلى للصفات الخاصة بها</a:t>
            </a:r>
            <a:endParaRPr lang="en-US" sz="2800" b="1" dirty="0"/>
          </a:p>
          <a:p>
            <a:pPr marL="514350" indent="-514350" algn="r" rtl="1">
              <a:buFont typeface="+mj-lt"/>
              <a:buAutoNum type="arabicPeriod"/>
            </a:pPr>
            <a:endParaRPr lang="en-US" sz="2800" b="1" dirty="0"/>
          </a:p>
        </p:txBody>
      </p:sp>
      <p:sp>
        <p:nvSpPr>
          <p:cNvPr id="9"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smtClean="0">
                <a:solidFill>
                  <a:srgbClr val="FF0000"/>
                </a:solidFill>
                <a:effectLst>
                  <a:outerShdw blurRad="38100" dist="38100" dir="2700000" algn="tl">
                    <a:srgbClr val="000000">
                      <a:alpha val="43137"/>
                    </a:srgbClr>
                  </a:outerShdw>
                </a:effectLst>
              </a:rPr>
              <a:t>ثالثا</a:t>
            </a:r>
            <a:r>
              <a:rPr lang="ar-EG" sz="3600" b="1" dirty="0" smtClean="0">
                <a:solidFill>
                  <a:srgbClr val="FF0000"/>
                </a:solidFill>
                <a:effectLst>
                  <a:outerShdw blurRad="38100" dist="38100" dir="2700000" algn="tl">
                    <a:srgbClr val="000000">
                      <a:alpha val="43137"/>
                    </a:srgbClr>
                  </a:outerShdw>
                </a:effectLst>
              </a:rPr>
              <a:t> : بناء وإدارة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885745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547664" y="1124744"/>
            <a:ext cx="7272808" cy="5733256"/>
          </a:xfrm>
        </p:spPr>
        <p:txBody>
          <a:bodyPr>
            <a:normAutofit/>
          </a:bodyPr>
          <a:lstStyle/>
          <a:p>
            <a:pPr algn="r" rtl="1">
              <a:buFont typeface="Wingdings" pitchFamily="2" charset="2"/>
              <a:buChar char="q"/>
            </a:pPr>
            <a:r>
              <a:rPr lang="ar-EG" sz="3100" b="1" dirty="0">
                <a:solidFill>
                  <a:srgbClr val="FF0000"/>
                </a:solidFill>
              </a:rPr>
              <a:t>علاقة الثقافة التنظيمية بقيم العمل : </a:t>
            </a:r>
            <a:endParaRPr lang="en-US" sz="3100" b="1" dirty="0">
              <a:solidFill>
                <a:srgbClr val="FF0000"/>
              </a:solidFill>
            </a:endParaRPr>
          </a:p>
          <a:p>
            <a:pPr marL="514350" indent="-514350" algn="just" rtl="1">
              <a:buFont typeface="+mj-lt"/>
              <a:buAutoNum type="arabicPeriod"/>
            </a:pPr>
            <a:r>
              <a:rPr lang="ar-EG" sz="2600" b="1" dirty="0">
                <a:solidFill>
                  <a:schemeClr val="accent1">
                    <a:lumMod val="75000"/>
                  </a:schemeClr>
                </a:solidFill>
              </a:rPr>
              <a:t>مفهوم </a:t>
            </a:r>
            <a:r>
              <a:rPr lang="ar-EG" sz="2600" b="1" dirty="0">
                <a:solidFill>
                  <a:schemeClr val="accent1">
                    <a:lumMod val="75000"/>
                  </a:schemeClr>
                </a:solidFill>
              </a:rPr>
              <a:t>القيم الأخلاقية : </a:t>
            </a:r>
            <a:r>
              <a:rPr lang="ar-EG" sz="2000" dirty="0"/>
              <a:t>تعرف الأخلاق على أنها القيم والمبادئ التى تحكم سلوكيات الفرد والجماعة لتحديد ما هو صحيح وما هو خاطئ.</a:t>
            </a:r>
            <a:endParaRPr lang="ar-EG" sz="2000" b="1" dirty="0"/>
          </a:p>
          <a:p>
            <a:pPr marL="514350" indent="-514350" algn="just" rtl="1">
              <a:buFont typeface="+mj-lt"/>
              <a:buAutoNum type="arabicPeriod"/>
            </a:pPr>
            <a:r>
              <a:rPr lang="ar-EG" sz="2600" b="1" dirty="0">
                <a:solidFill>
                  <a:schemeClr val="accent1">
                    <a:lumMod val="75000"/>
                  </a:schemeClr>
                </a:solidFill>
              </a:rPr>
              <a:t>مصادر</a:t>
            </a:r>
            <a:r>
              <a:rPr lang="ar-EG" sz="2600" b="1" dirty="0">
                <a:solidFill>
                  <a:schemeClr val="accent1">
                    <a:lumMod val="75000"/>
                  </a:schemeClr>
                </a:solidFill>
              </a:rPr>
              <a:t> </a:t>
            </a:r>
            <a:r>
              <a:rPr lang="ar-EG" sz="2600" b="1" dirty="0">
                <a:solidFill>
                  <a:schemeClr val="accent1">
                    <a:lumMod val="75000"/>
                  </a:schemeClr>
                </a:solidFill>
              </a:rPr>
              <a:t>نشأة القيم الأخلاقية في المنظمة : </a:t>
            </a:r>
            <a:r>
              <a:rPr lang="ar-EG" sz="2000" dirty="0" smtClean="0"/>
              <a:t>بأنه </a:t>
            </a:r>
            <a:r>
              <a:rPr lang="ar-EG" sz="2000" dirty="0"/>
              <a:t>حتى يمكن للثقافة التنظيمية تحقيق النجاح لابد من مشاركة المديرين استراتيجيا في تشكيل الثقافة التنظيمية . </a:t>
            </a:r>
            <a:endParaRPr lang="ar-EG" sz="2000" dirty="0" smtClean="0"/>
          </a:p>
          <a:p>
            <a:pPr marL="0" indent="0" algn="just" rtl="1">
              <a:buNone/>
            </a:pPr>
            <a:endParaRPr lang="ar-EG" sz="2000" b="1" dirty="0">
              <a:solidFill>
                <a:schemeClr val="accent1">
                  <a:lumMod val="75000"/>
                </a:schemeClr>
              </a:solidFill>
            </a:endParaRPr>
          </a:p>
        </p:txBody>
      </p:sp>
      <p:sp>
        <p:nvSpPr>
          <p:cNvPr id="9" name="Text Box 4"/>
          <p:cNvSpPr txBox="1">
            <a:spLocks noChangeArrowheads="1"/>
          </p:cNvSpPr>
          <p:nvPr/>
        </p:nvSpPr>
        <p:spPr bwMode="auto">
          <a:xfrm>
            <a:off x="1187624" y="294788"/>
            <a:ext cx="7632847" cy="5078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2700" b="1" dirty="0" smtClean="0">
                <a:solidFill>
                  <a:srgbClr val="FF0000"/>
                </a:solidFill>
                <a:effectLst>
                  <a:outerShdw blurRad="38100" dist="38100" dir="2700000" algn="tl">
                    <a:srgbClr val="000000">
                      <a:alpha val="43137"/>
                    </a:srgbClr>
                  </a:outerShdw>
                </a:effectLst>
              </a:rPr>
              <a:t>رابعا: </a:t>
            </a:r>
            <a:r>
              <a:rPr lang="ar-EG" sz="2700" b="1" dirty="0">
                <a:solidFill>
                  <a:srgbClr val="FF0000"/>
                </a:solidFill>
                <a:effectLst>
                  <a:outerShdw blurRad="38100" dist="38100" dir="2700000" algn="tl">
                    <a:srgbClr val="000000">
                      <a:alpha val="43137"/>
                    </a:srgbClr>
                  </a:outerShdw>
                </a:effectLst>
              </a:rPr>
              <a:t>علاقة الثقافة التنظيمية ببعض المتغيرات الأخرى في المنظمة</a:t>
            </a:r>
            <a:endParaRPr lang="en-US" sz="2700" b="1" dirty="0">
              <a:solidFill>
                <a:srgbClr val="FF0000"/>
              </a:solidFill>
              <a:effectLst>
                <a:outerShdw blurRad="38100" dist="38100" dir="2700000" algn="tl">
                  <a:srgbClr val="000000">
                    <a:alpha val="43137"/>
                  </a:srgbClr>
                </a:outerShdw>
              </a:effectLst>
            </a:endParaRPr>
          </a:p>
        </p:txBody>
      </p:sp>
      <p:graphicFrame>
        <p:nvGraphicFramePr>
          <p:cNvPr id="5" name="Diagram 4"/>
          <p:cNvGraphicFramePr/>
          <p:nvPr>
            <p:extLst>
              <p:ext uri="{D42A27DB-BD31-4B8C-83A1-F6EECF244321}">
                <p14:modId xmlns:p14="http://schemas.microsoft.com/office/powerpoint/2010/main" val="354673191"/>
              </p:ext>
            </p:extLst>
          </p:nvPr>
        </p:nvGraphicFramePr>
        <p:xfrm>
          <a:off x="179512" y="3573016"/>
          <a:ext cx="8856985" cy="36724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971213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547664" y="1124744"/>
            <a:ext cx="7272808" cy="5733256"/>
          </a:xfrm>
        </p:spPr>
        <p:txBody>
          <a:bodyPr>
            <a:normAutofit lnSpcReduction="10000"/>
          </a:bodyPr>
          <a:lstStyle/>
          <a:p>
            <a:pPr algn="r" rtl="1">
              <a:buFont typeface="Wingdings" pitchFamily="2" charset="2"/>
              <a:buChar char="q"/>
            </a:pPr>
            <a:r>
              <a:rPr lang="ar-EG" sz="3100" b="1" dirty="0">
                <a:solidFill>
                  <a:srgbClr val="FF0000"/>
                </a:solidFill>
              </a:rPr>
              <a:t>علاقة الثقافة التنظيمية بقيم العمل : </a:t>
            </a:r>
            <a:endParaRPr lang="en-US" sz="3100" b="1" dirty="0">
              <a:solidFill>
                <a:srgbClr val="FF0000"/>
              </a:solidFill>
            </a:endParaRPr>
          </a:p>
          <a:p>
            <a:pPr marL="457200" indent="-457200" algn="r" rtl="1">
              <a:buFont typeface="+mj-lt"/>
              <a:buAutoNum type="arabicPeriod" startAt="3"/>
            </a:pPr>
            <a:r>
              <a:rPr lang="ar-EG" sz="2600" b="1" dirty="0">
                <a:solidFill>
                  <a:schemeClr val="accent1">
                    <a:lumMod val="75000"/>
                  </a:schemeClr>
                </a:solidFill>
              </a:rPr>
              <a:t>السلوك </a:t>
            </a:r>
            <a:r>
              <a:rPr lang="ar-EG" sz="2600" b="1" dirty="0">
                <a:solidFill>
                  <a:schemeClr val="accent1">
                    <a:lumMod val="75000"/>
                  </a:schemeClr>
                </a:solidFill>
              </a:rPr>
              <a:t>الاخلاقى والسلوك الغير أخلاقي : </a:t>
            </a:r>
          </a:p>
          <a:p>
            <a:pPr marL="0" indent="0" algn="r" rtl="1">
              <a:buNone/>
            </a:pPr>
            <a:r>
              <a:rPr lang="ar-EG" sz="2000" dirty="0"/>
              <a:t>يقصد بالسلوك الاخلاقى : هو مجموعة التصرفات الأخلاقية الايجابية التى تصدر من المنظمات داخل خارج التنظيم مما يؤثر في طريقة أداء المنظمة من هذه التصرفــات ( الإضرار بمصلحة المجتمع ـ عدم الاهتمام بالمسئولية الاجتماعية ـ تفوق المصلحة الذاتية على المصلحة العامة ) مما يؤثر على سمعتها داخل المجتمع ، عكس ذلك التصرفات الغير أخلاقية وهى مجموعة التصرفات السلبية التى تؤثر في أداء المنظمة وسمعتها وطريقة تصرفات الأفراد داخل وخارج التنظيم </a:t>
            </a:r>
          </a:p>
          <a:p>
            <a:pPr marL="0" indent="0" algn="r" rtl="1">
              <a:buNone/>
            </a:pPr>
            <a:endParaRPr lang="ar-EG" sz="2000" dirty="0"/>
          </a:p>
          <a:p>
            <a:pPr marL="0" indent="0" algn="r">
              <a:buNone/>
            </a:pPr>
            <a:r>
              <a:rPr lang="ar-EG" sz="2600" b="1" dirty="0">
                <a:solidFill>
                  <a:schemeClr val="accent1">
                    <a:lumMod val="75000"/>
                  </a:schemeClr>
                </a:solidFill>
              </a:rPr>
              <a:t>الاخلاق الوظيفية : </a:t>
            </a:r>
            <a:r>
              <a:rPr lang="ar-EG" sz="2000" dirty="0"/>
              <a:t>تعرف الأخلاق الوظيفية بأنها مجموعة القيم التى ينشئها ويطورها مجموعة من الأفراد الذين تربطهم علاقات وظيفية لتحكم سلوكهم وأدائهم لأعمالهم واستخدامهم للموارد ، حيث تساهم هذه الأخلاقيات في تشكيل قيم العمل بين الأعضاء بعضهم البعض وبين تعامله مع الأطراف الأخرى داخل وخارج المنظمة .</a:t>
            </a:r>
            <a:endParaRPr lang="en-US" sz="2000" b="1" dirty="0"/>
          </a:p>
          <a:p>
            <a:pPr marL="0" indent="0" algn="r">
              <a:buNone/>
            </a:pPr>
            <a:r>
              <a:rPr lang="ar-EG" sz="2000" dirty="0"/>
              <a:t>ويتوجب على المديرين أن ينتبهوا عند اتخاذ القرارات متأكدين أن الارتضاء موجود بين الفريق العامل ، وأن المعايير الأخلاقية يتم تدعيمها لمبدأ مستديم والأربع مكونات للثقافة التنظيمية التي تنظر إليها لخصائص إدارية من </a:t>
            </a:r>
            <a:r>
              <a:rPr lang="ar-EG" sz="2000" b="1" dirty="0">
                <a:solidFill>
                  <a:srgbClr val="FF0000"/>
                </a:solidFill>
              </a:rPr>
              <a:t>( الثقة والجدارة بها ، والدعم والتنسيق ، الرقابة ) </a:t>
            </a:r>
            <a:r>
              <a:rPr lang="ar-EG" sz="2000" dirty="0"/>
              <a:t>تتواجد كلها في نفس الوقت يغض النظر عن نوع الثقافة.</a:t>
            </a:r>
            <a:endParaRPr lang="en-US" sz="2000" b="1" dirty="0"/>
          </a:p>
          <a:p>
            <a:endParaRPr lang="en-US" sz="1800" dirty="0"/>
          </a:p>
          <a:p>
            <a:pPr marL="0" indent="0" algn="just" rtl="1">
              <a:buNone/>
            </a:pPr>
            <a:endParaRPr lang="ar-EG" sz="2000" b="1" dirty="0">
              <a:solidFill>
                <a:schemeClr val="accent1">
                  <a:lumMod val="75000"/>
                </a:schemeClr>
              </a:solidFill>
            </a:endParaRPr>
          </a:p>
        </p:txBody>
      </p:sp>
      <p:sp>
        <p:nvSpPr>
          <p:cNvPr id="9" name="Text Box 4"/>
          <p:cNvSpPr txBox="1">
            <a:spLocks noChangeArrowheads="1"/>
          </p:cNvSpPr>
          <p:nvPr/>
        </p:nvSpPr>
        <p:spPr bwMode="auto">
          <a:xfrm>
            <a:off x="1187624" y="294788"/>
            <a:ext cx="7632847" cy="5078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2700" b="1" dirty="0" smtClean="0">
                <a:solidFill>
                  <a:srgbClr val="FF0000"/>
                </a:solidFill>
                <a:effectLst>
                  <a:outerShdw blurRad="38100" dist="38100" dir="2700000" algn="tl">
                    <a:srgbClr val="000000">
                      <a:alpha val="43137"/>
                    </a:srgbClr>
                  </a:outerShdw>
                </a:effectLst>
              </a:rPr>
              <a:t>رابعا: </a:t>
            </a:r>
            <a:r>
              <a:rPr lang="ar-EG" sz="2700" b="1" dirty="0">
                <a:solidFill>
                  <a:srgbClr val="FF0000"/>
                </a:solidFill>
                <a:effectLst>
                  <a:outerShdw blurRad="38100" dist="38100" dir="2700000" algn="tl">
                    <a:srgbClr val="000000">
                      <a:alpha val="43137"/>
                    </a:srgbClr>
                  </a:outerShdw>
                </a:effectLst>
              </a:rPr>
              <a:t>علاقة الثقافة التنظيمية ببعض المتغيرات الأخرى في المنظمة</a:t>
            </a:r>
            <a:endParaRPr lang="en-US" sz="27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881224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547664" y="1124744"/>
            <a:ext cx="7272808" cy="4464496"/>
          </a:xfrm>
        </p:spPr>
        <p:txBody>
          <a:bodyPr>
            <a:normAutofit/>
          </a:bodyPr>
          <a:lstStyle/>
          <a:p>
            <a:pPr marL="0" indent="0" algn="r" rtl="1">
              <a:buNone/>
            </a:pPr>
            <a:r>
              <a:rPr lang="ar-EG" sz="2600" b="1" dirty="0">
                <a:solidFill>
                  <a:schemeClr val="accent1">
                    <a:lumMod val="75000"/>
                  </a:schemeClr>
                </a:solidFill>
              </a:rPr>
              <a:t>كما </a:t>
            </a:r>
            <a:r>
              <a:rPr lang="ar-EG" sz="2600" b="1" dirty="0">
                <a:solidFill>
                  <a:schemeClr val="accent1">
                    <a:lumMod val="75000"/>
                  </a:schemeClr>
                </a:solidFill>
              </a:rPr>
              <a:t>أن هناك عناصر يجب توافرها في نظام القيم: </a:t>
            </a:r>
            <a:endParaRPr lang="en-US" sz="2600" b="1" dirty="0">
              <a:solidFill>
                <a:schemeClr val="accent1">
                  <a:lumMod val="75000"/>
                </a:schemeClr>
              </a:solidFill>
            </a:endParaRPr>
          </a:p>
          <a:p>
            <a:pPr marL="514350" indent="-514350" algn="just" rtl="1">
              <a:buFont typeface="+mj-lt"/>
              <a:buAutoNum type="arabicPeriod"/>
            </a:pPr>
            <a:r>
              <a:rPr lang="ar-EG" sz="2800" dirty="0" smtClean="0"/>
              <a:t>أن </a:t>
            </a:r>
            <a:r>
              <a:rPr lang="ar-EG" sz="2800" dirty="0"/>
              <a:t>يشارك المديرون والعاملون في وضع القيم وتعريفها حيث أن ذلك </a:t>
            </a:r>
            <a:r>
              <a:rPr lang="ar-EG" sz="2800" b="1" dirty="0">
                <a:solidFill>
                  <a:srgbClr val="FF0000"/>
                </a:solidFill>
              </a:rPr>
              <a:t>يحقق الالتزام</a:t>
            </a:r>
            <a:endParaRPr lang="en-US" sz="2800" b="1" dirty="0">
              <a:solidFill>
                <a:srgbClr val="FF0000"/>
              </a:solidFill>
            </a:endParaRPr>
          </a:p>
          <a:p>
            <a:pPr marL="514350" indent="-514350" algn="just" rtl="1">
              <a:buFont typeface="+mj-lt"/>
              <a:buAutoNum type="arabicPeriod"/>
            </a:pPr>
            <a:r>
              <a:rPr lang="ar-EG" sz="2800" dirty="0" smtClean="0"/>
              <a:t>الوضوح </a:t>
            </a:r>
            <a:r>
              <a:rPr lang="ar-EG" sz="2800" dirty="0"/>
              <a:t>والبساطة في </a:t>
            </a:r>
            <a:r>
              <a:rPr lang="ar-EG" sz="2800" b="1" dirty="0">
                <a:solidFill>
                  <a:srgbClr val="FF0000"/>
                </a:solidFill>
              </a:rPr>
              <a:t>وضع القيم </a:t>
            </a:r>
            <a:r>
              <a:rPr lang="ar-EG" sz="2800" dirty="0"/>
              <a:t>بحيث يسهل للأفراد تحويلها الى حقيقة في سلوكهم </a:t>
            </a:r>
            <a:endParaRPr lang="en-US" sz="2800" b="1" dirty="0"/>
          </a:p>
          <a:p>
            <a:pPr marL="514350" indent="-514350" algn="just" rtl="1">
              <a:buFont typeface="+mj-lt"/>
              <a:buAutoNum type="arabicPeriod"/>
            </a:pPr>
            <a:r>
              <a:rPr lang="ar-EG" sz="2800" dirty="0" smtClean="0"/>
              <a:t>أن </a:t>
            </a:r>
            <a:r>
              <a:rPr lang="ar-EG" sz="2800" dirty="0"/>
              <a:t>تشمل القيم كافة </a:t>
            </a:r>
            <a:r>
              <a:rPr lang="ar-EG" sz="2800" b="1" dirty="0">
                <a:solidFill>
                  <a:srgbClr val="FF0000"/>
                </a:solidFill>
              </a:rPr>
              <a:t>الأعضاء المحيطين </a:t>
            </a:r>
            <a:r>
              <a:rPr lang="ar-EG" sz="2800" dirty="0"/>
              <a:t>بالمنظمة ( المستهلك ـ العاملون ـ المجتمع)</a:t>
            </a:r>
            <a:endParaRPr lang="en-US" sz="2800" b="1" dirty="0"/>
          </a:p>
          <a:p>
            <a:pPr marL="514350" indent="-514350" algn="just" rtl="1">
              <a:buFont typeface="+mj-lt"/>
              <a:buAutoNum type="arabicPeriod"/>
            </a:pPr>
            <a:r>
              <a:rPr lang="ar-EG" sz="2800" dirty="0" smtClean="0"/>
              <a:t>أن </a:t>
            </a:r>
            <a:r>
              <a:rPr lang="ar-EG" sz="2800" dirty="0"/>
              <a:t>يتطابق </a:t>
            </a:r>
            <a:r>
              <a:rPr lang="ar-EG" sz="2800" b="1" dirty="0">
                <a:solidFill>
                  <a:srgbClr val="FF0000"/>
                </a:solidFill>
              </a:rPr>
              <a:t>السلوك والأفعال والقرارات </a:t>
            </a:r>
            <a:r>
              <a:rPr lang="ar-EG" sz="2800" dirty="0"/>
              <a:t>مع قيم المنظمة .</a:t>
            </a:r>
            <a:endParaRPr lang="en-US" sz="2800" b="1" dirty="0"/>
          </a:p>
          <a:p>
            <a:pPr marL="0" indent="0" algn="r">
              <a:buNone/>
            </a:pPr>
            <a:endParaRPr lang="en-US" sz="2800" b="1" dirty="0"/>
          </a:p>
          <a:p>
            <a:pPr marL="0" indent="0" algn="r">
              <a:buNone/>
            </a:pPr>
            <a:endParaRPr lang="en-US" sz="2800" b="1" dirty="0"/>
          </a:p>
          <a:p>
            <a:pPr marL="0" indent="0" algn="r">
              <a:buNone/>
            </a:pPr>
            <a:endParaRPr lang="en-US" sz="2800" b="1" dirty="0"/>
          </a:p>
          <a:p>
            <a:pPr algn="r" rtl="1">
              <a:buFont typeface="Wingdings" pitchFamily="2" charset="2"/>
              <a:buChar char="q"/>
            </a:pPr>
            <a:endParaRPr lang="en-US" sz="3100" b="1" dirty="0">
              <a:solidFill>
                <a:srgbClr val="FF0000"/>
              </a:solidFill>
            </a:endParaRPr>
          </a:p>
        </p:txBody>
      </p:sp>
      <p:sp>
        <p:nvSpPr>
          <p:cNvPr id="9" name="Text Box 4"/>
          <p:cNvSpPr txBox="1">
            <a:spLocks noChangeArrowheads="1"/>
          </p:cNvSpPr>
          <p:nvPr/>
        </p:nvSpPr>
        <p:spPr bwMode="auto">
          <a:xfrm>
            <a:off x="1187624" y="294788"/>
            <a:ext cx="7632847" cy="5078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2700" b="1" dirty="0" smtClean="0">
                <a:solidFill>
                  <a:srgbClr val="FF0000"/>
                </a:solidFill>
                <a:effectLst>
                  <a:outerShdw blurRad="38100" dist="38100" dir="2700000" algn="tl">
                    <a:srgbClr val="000000">
                      <a:alpha val="43137"/>
                    </a:srgbClr>
                  </a:outerShdw>
                </a:effectLst>
              </a:rPr>
              <a:t>رابعا: </a:t>
            </a:r>
            <a:r>
              <a:rPr lang="ar-EG" sz="2700" b="1" dirty="0">
                <a:solidFill>
                  <a:srgbClr val="FF0000"/>
                </a:solidFill>
                <a:effectLst>
                  <a:outerShdw blurRad="38100" dist="38100" dir="2700000" algn="tl">
                    <a:srgbClr val="000000">
                      <a:alpha val="43137"/>
                    </a:srgbClr>
                  </a:outerShdw>
                </a:effectLst>
              </a:rPr>
              <a:t>علاقة الثقافة التنظيمية ببعض المتغيرات الأخرى في المنظمة</a:t>
            </a:r>
            <a:endParaRPr lang="en-US" sz="27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069767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547664" y="1124744"/>
            <a:ext cx="7272808" cy="5616624"/>
          </a:xfrm>
        </p:spPr>
        <p:txBody>
          <a:bodyPr>
            <a:normAutofit fontScale="70000" lnSpcReduction="20000"/>
          </a:bodyPr>
          <a:lstStyle/>
          <a:p>
            <a:pPr marL="0" indent="0" algn="r" rtl="1">
              <a:buNone/>
            </a:pPr>
            <a:r>
              <a:rPr lang="ar-EG" sz="3700" b="1" dirty="0">
                <a:solidFill>
                  <a:schemeClr val="accent1">
                    <a:lumMod val="75000"/>
                  </a:schemeClr>
                </a:solidFill>
              </a:rPr>
              <a:t>كما نؤكد إلى أن قدرة المنظمة على زيادة الفعالية تتوقف على قدرة ثقافة المنظمة على تشكيل قيم الأفراد وتحفيزهم من خلال مجموعة من الأساليب والأدوات والممارسات من أهمها :ـ</a:t>
            </a:r>
            <a:endParaRPr lang="en-US" sz="3700" b="1" dirty="0">
              <a:solidFill>
                <a:schemeClr val="accent1">
                  <a:lumMod val="75000"/>
                </a:schemeClr>
              </a:solidFill>
            </a:endParaRPr>
          </a:p>
          <a:p>
            <a:pPr algn="just" rtl="1">
              <a:buFont typeface="Wingdings" pitchFamily="2" charset="2"/>
              <a:buChar char="ü"/>
            </a:pPr>
            <a:r>
              <a:rPr lang="ar-EG" b="1" dirty="0">
                <a:solidFill>
                  <a:schemeClr val="tx2">
                    <a:lumMod val="60000"/>
                    <a:lumOff val="40000"/>
                  </a:schemeClr>
                </a:solidFill>
              </a:rPr>
              <a:t>العمل بروح الفريق :</a:t>
            </a:r>
            <a:endParaRPr lang="en-US" b="1" dirty="0">
              <a:solidFill>
                <a:schemeClr val="tx2">
                  <a:lumMod val="60000"/>
                  <a:lumOff val="40000"/>
                </a:schemeClr>
              </a:solidFill>
            </a:endParaRPr>
          </a:p>
          <a:p>
            <a:pPr marL="0" indent="0" algn="r">
              <a:buNone/>
            </a:pPr>
            <a:r>
              <a:rPr lang="ar-EG" dirty="0"/>
              <a:t>ويتم ذلك من خلال تعليم العاملين الجدد بالقيم والمعايير السائدة للسلوك الوظيفي وكذلك القرارات داخل المنظمة وذلك حتى يتعلم الأفراد الجدد القيم والمحددات ذلك بصورة مباشرة ومعلنة ويحدث ذلك بأحد المدخلين هما :</a:t>
            </a:r>
            <a:r>
              <a:rPr lang="ar-EG" dirty="0" smtClean="0"/>
              <a:t>ـ</a:t>
            </a:r>
            <a:endParaRPr lang="ar-EG" b="1" dirty="0" smtClean="0"/>
          </a:p>
          <a:p>
            <a:pPr marL="0" indent="0" algn="r" defTabSz="1516063">
              <a:buNone/>
              <a:tabLst>
                <a:tab pos="6551613" algn="l"/>
              </a:tabLst>
            </a:pPr>
            <a:r>
              <a:rPr lang="ar-EG" b="1" dirty="0" smtClean="0">
                <a:solidFill>
                  <a:srgbClr val="FF0000"/>
                </a:solidFill>
              </a:rPr>
              <a:t>  1.التوجه </a:t>
            </a:r>
            <a:r>
              <a:rPr lang="ar-EG" b="1" dirty="0">
                <a:solidFill>
                  <a:srgbClr val="FF0000"/>
                </a:solidFill>
              </a:rPr>
              <a:t>التنظيمى الرسمي : </a:t>
            </a:r>
            <a:endParaRPr lang="en-US" b="1" dirty="0">
              <a:solidFill>
                <a:srgbClr val="FF0000"/>
              </a:solidFill>
            </a:endParaRPr>
          </a:p>
          <a:p>
            <a:pPr marL="0" indent="0" algn="r" defTabSz="1516063">
              <a:buNone/>
              <a:tabLst>
                <a:tab pos="6551613" algn="l"/>
              </a:tabLst>
            </a:pPr>
            <a:r>
              <a:rPr lang="ar-EG" dirty="0"/>
              <a:t>   حيث يتعلم الأفراد الجدد الثقافة التنظيمية وذلك لإكسابهم </a:t>
            </a:r>
            <a:r>
              <a:rPr lang="ar-EG" dirty="0" smtClean="0"/>
              <a:t>القيم</a:t>
            </a:r>
          </a:p>
          <a:p>
            <a:pPr marL="0" indent="0" algn="r" defTabSz="1516063">
              <a:buNone/>
              <a:tabLst>
                <a:tab pos="6551613" algn="l"/>
              </a:tabLst>
            </a:pPr>
            <a:r>
              <a:rPr lang="ar-EG" dirty="0"/>
              <a:t> </a:t>
            </a:r>
            <a:r>
              <a:rPr lang="ar-EG" dirty="0" smtClean="0"/>
              <a:t>  والمعايير </a:t>
            </a:r>
            <a:r>
              <a:rPr lang="ar-EG" dirty="0"/>
              <a:t>والالتزام والطاعة من الأفراد القدامى </a:t>
            </a:r>
            <a:r>
              <a:rPr lang="ar-EG" dirty="0" smtClean="0"/>
              <a:t>.</a:t>
            </a:r>
            <a:endParaRPr lang="en-US" b="1" dirty="0"/>
          </a:p>
          <a:p>
            <a:pPr marL="457200" lvl="1" indent="0" algn="r" defTabSz="1516063">
              <a:buNone/>
              <a:tabLst>
                <a:tab pos="6551613" algn="l"/>
              </a:tabLst>
            </a:pPr>
            <a:r>
              <a:rPr lang="ar-EG" b="1" dirty="0" smtClean="0">
                <a:solidFill>
                  <a:srgbClr val="FF0000"/>
                </a:solidFill>
              </a:rPr>
              <a:t>  2.التوجه </a:t>
            </a:r>
            <a:r>
              <a:rPr lang="ar-EG" b="1" dirty="0">
                <a:solidFill>
                  <a:srgbClr val="FF0000"/>
                </a:solidFill>
              </a:rPr>
              <a:t>بالجهد الفردي </a:t>
            </a:r>
            <a:r>
              <a:rPr lang="ar-EG" b="1" dirty="0" smtClean="0">
                <a:solidFill>
                  <a:srgbClr val="FF0000"/>
                </a:solidFill>
              </a:rPr>
              <a:t>:</a:t>
            </a:r>
            <a:endParaRPr lang="en-US" b="1" dirty="0">
              <a:solidFill>
                <a:srgbClr val="FF0000"/>
              </a:solidFill>
            </a:endParaRPr>
          </a:p>
          <a:p>
            <a:pPr marL="0" indent="0" algn="r" defTabSz="1516063">
              <a:buNone/>
              <a:tabLst>
                <a:tab pos="6551613" algn="l"/>
              </a:tabLst>
            </a:pPr>
            <a:r>
              <a:rPr lang="ar-EG" dirty="0" smtClean="0"/>
              <a:t>   ويتم </a:t>
            </a:r>
            <a:r>
              <a:rPr lang="ar-EG" dirty="0"/>
              <a:t>ذلك من خلال ترك قسط من الحرية للابتكار والتجديد والتطوير بصورة </a:t>
            </a:r>
            <a:endParaRPr lang="ar-EG" dirty="0" smtClean="0"/>
          </a:p>
          <a:p>
            <a:pPr marL="0" indent="0" algn="r" defTabSz="1516063">
              <a:buNone/>
              <a:tabLst>
                <a:tab pos="6551613" algn="l"/>
              </a:tabLst>
            </a:pPr>
            <a:r>
              <a:rPr lang="ar-EG" dirty="0"/>
              <a:t> </a:t>
            </a:r>
            <a:r>
              <a:rPr lang="ar-EG" dirty="0" smtClean="0"/>
              <a:t>  تؤدى </a:t>
            </a:r>
            <a:r>
              <a:rPr lang="ar-EG" dirty="0"/>
              <a:t>إلى زيادة فاعلية القيم والمعايير داخل المنظمة </a:t>
            </a:r>
            <a:r>
              <a:rPr lang="ar-EG" dirty="0" smtClean="0"/>
              <a:t>.</a:t>
            </a:r>
            <a:endParaRPr lang="en-US" sz="2800" b="1" dirty="0"/>
          </a:p>
        </p:txBody>
      </p:sp>
      <p:sp>
        <p:nvSpPr>
          <p:cNvPr id="9" name="Text Box 4"/>
          <p:cNvSpPr txBox="1">
            <a:spLocks noChangeArrowheads="1"/>
          </p:cNvSpPr>
          <p:nvPr/>
        </p:nvSpPr>
        <p:spPr bwMode="auto">
          <a:xfrm>
            <a:off x="1187624" y="294788"/>
            <a:ext cx="7632847" cy="5078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2700" b="1" dirty="0" smtClean="0">
                <a:solidFill>
                  <a:srgbClr val="FF0000"/>
                </a:solidFill>
                <a:effectLst>
                  <a:outerShdw blurRad="38100" dist="38100" dir="2700000" algn="tl">
                    <a:srgbClr val="000000">
                      <a:alpha val="43137"/>
                    </a:srgbClr>
                  </a:outerShdw>
                </a:effectLst>
              </a:rPr>
              <a:t>رابعا: </a:t>
            </a:r>
            <a:r>
              <a:rPr lang="ar-EG" sz="2700" b="1" dirty="0">
                <a:solidFill>
                  <a:srgbClr val="FF0000"/>
                </a:solidFill>
                <a:effectLst>
                  <a:outerShdw blurRad="38100" dist="38100" dir="2700000" algn="tl">
                    <a:srgbClr val="000000">
                      <a:alpha val="43137"/>
                    </a:srgbClr>
                  </a:outerShdw>
                </a:effectLst>
              </a:rPr>
              <a:t>علاقة الثقافة التنظيمية ببعض المتغيرات الأخرى في المنظمة</a:t>
            </a:r>
            <a:endParaRPr lang="en-US" sz="27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261154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187624" y="1124744"/>
            <a:ext cx="7632848" cy="5616624"/>
          </a:xfrm>
        </p:spPr>
        <p:txBody>
          <a:bodyPr>
            <a:normAutofit fontScale="70000" lnSpcReduction="20000"/>
          </a:bodyPr>
          <a:lstStyle/>
          <a:p>
            <a:pPr algn="r" rtl="1">
              <a:buFont typeface="Wingdings" pitchFamily="2" charset="2"/>
              <a:buChar char="q"/>
            </a:pPr>
            <a:r>
              <a:rPr lang="ar-EG" sz="4400" b="1" dirty="0">
                <a:solidFill>
                  <a:srgbClr val="FF0000"/>
                </a:solidFill>
              </a:rPr>
              <a:t>علاقة </a:t>
            </a:r>
            <a:r>
              <a:rPr lang="ar-EG" sz="4400" b="1" dirty="0">
                <a:solidFill>
                  <a:srgbClr val="FF0000"/>
                </a:solidFill>
              </a:rPr>
              <a:t>ثقافة المنظمة بالفعالية التنظيمية </a:t>
            </a:r>
            <a:r>
              <a:rPr lang="ar-EG" sz="4400" b="1" dirty="0">
                <a:solidFill>
                  <a:srgbClr val="FF0000"/>
                </a:solidFill>
              </a:rPr>
              <a:t>:</a:t>
            </a:r>
            <a:endParaRPr lang="en-US" sz="4400" b="1" dirty="0">
              <a:solidFill>
                <a:srgbClr val="FF0000"/>
              </a:solidFill>
            </a:endParaRPr>
          </a:p>
          <a:p>
            <a:pPr marL="0" indent="0" algn="r" rtl="1">
              <a:buNone/>
            </a:pPr>
            <a:r>
              <a:rPr lang="ar-EG" dirty="0"/>
              <a:t>هناك علاقة ايجابية بين ثقافة المنظمة وفاعليتها التنظيمية كما يتضح ذلك من الدراسات التى تمت في هذا المجال </a:t>
            </a:r>
            <a:r>
              <a:rPr lang="ar-EG" dirty="0" smtClean="0"/>
              <a:t>،أن </a:t>
            </a:r>
            <a:r>
              <a:rPr lang="ar-EG" dirty="0"/>
              <a:t>هناك سبع محددات أساسية </a:t>
            </a:r>
            <a:r>
              <a:rPr lang="ar-EG" dirty="0" smtClean="0"/>
              <a:t>لنجاح المنظمات </a:t>
            </a:r>
            <a:r>
              <a:rPr lang="ar-EG" dirty="0"/>
              <a:t>:ـ</a:t>
            </a:r>
            <a:endParaRPr lang="en-US" b="1" dirty="0"/>
          </a:p>
          <a:p>
            <a:pPr marL="400050" lvl="1" indent="0" algn="r" rtl="1">
              <a:buNone/>
            </a:pPr>
            <a:r>
              <a:rPr lang="ar-EG" dirty="0" smtClean="0"/>
              <a:t>ـ </a:t>
            </a:r>
            <a:r>
              <a:rPr lang="ar-EG" sz="3400" b="1" dirty="0" smtClean="0">
                <a:solidFill>
                  <a:schemeClr val="tx2">
                    <a:lumMod val="60000"/>
                    <a:lumOff val="40000"/>
                  </a:schemeClr>
                </a:solidFill>
              </a:rPr>
              <a:t>الهيكل</a:t>
            </a:r>
          </a:p>
          <a:p>
            <a:pPr marL="400050" lvl="1" indent="0" algn="r" rtl="1">
              <a:buNone/>
            </a:pPr>
            <a:r>
              <a:rPr lang="ar-EG" sz="3400" b="1" dirty="0" smtClean="0">
                <a:solidFill>
                  <a:schemeClr val="tx2">
                    <a:lumMod val="60000"/>
                    <a:lumOff val="40000"/>
                  </a:schemeClr>
                </a:solidFill>
              </a:rPr>
              <a:t>ـ الاستراتيجية</a:t>
            </a:r>
          </a:p>
          <a:p>
            <a:pPr marL="400050" lvl="1" indent="0" algn="r" rtl="1">
              <a:buNone/>
            </a:pPr>
            <a:r>
              <a:rPr lang="ar-EG" sz="3400" b="1" dirty="0" smtClean="0">
                <a:solidFill>
                  <a:schemeClr val="tx2">
                    <a:lumMod val="60000"/>
                    <a:lumOff val="40000"/>
                  </a:schemeClr>
                </a:solidFill>
              </a:rPr>
              <a:t>ـ </a:t>
            </a:r>
            <a:r>
              <a:rPr lang="ar-EG" sz="3400" b="1" dirty="0">
                <a:solidFill>
                  <a:schemeClr val="tx2">
                    <a:lumMod val="60000"/>
                    <a:lumOff val="40000"/>
                  </a:schemeClr>
                </a:solidFill>
              </a:rPr>
              <a:t>النظم </a:t>
            </a:r>
            <a:endParaRPr lang="ar-EG" sz="3400" b="1" dirty="0" smtClean="0">
              <a:solidFill>
                <a:schemeClr val="tx2">
                  <a:lumMod val="60000"/>
                  <a:lumOff val="40000"/>
                </a:schemeClr>
              </a:solidFill>
            </a:endParaRPr>
          </a:p>
          <a:p>
            <a:pPr marL="400050" lvl="1" indent="0" algn="r" rtl="1">
              <a:buNone/>
            </a:pPr>
            <a:r>
              <a:rPr lang="ar-EG" sz="3400" b="1" dirty="0" smtClean="0">
                <a:solidFill>
                  <a:schemeClr val="tx2">
                    <a:lumMod val="60000"/>
                    <a:lumOff val="40000"/>
                  </a:schemeClr>
                </a:solidFill>
              </a:rPr>
              <a:t>ـ العاملون</a:t>
            </a:r>
          </a:p>
          <a:p>
            <a:pPr marL="400050" lvl="1" indent="0" algn="r" rtl="1">
              <a:buNone/>
            </a:pPr>
            <a:r>
              <a:rPr lang="ar-EG" sz="3400" b="1" dirty="0" smtClean="0">
                <a:solidFill>
                  <a:schemeClr val="tx2">
                    <a:lumMod val="60000"/>
                    <a:lumOff val="40000"/>
                  </a:schemeClr>
                </a:solidFill>
              </a:rPr>
              <a:t>ـ </a:t>
            </a:r>
            <a:r>
              <a:rPr lang="ar-EG" sz="3400" b="1" dirty="0">
                <a:solidFill>
                  <a:schemeClr val="tx2">
                    <a:lumMod val="60000"/>
                    <a:lumOff val="40000"/>
                  </a:schemeClr>
                </a:solidFill>
              </a:rPr>
              <a:t>مهارات العاملون</a:t>
            </a:r>
            <a:endParaRPr lang="en-US" sz="3400" b="1" dirty="0">
              <a:solidFill>
                <a:schemeClr val="tx2">
                  <a:lumMod val="60000"/>
                  <a:lumOff val="40000"/>
                </a:schemeClr>
              </a:solidFill>
            </a:endParaRPr>
          </a:p>
          <a:p>
            <a:pPr marL="400050" lvl="1" indent="0" algn="r" rtl="1">
              <a:buNone/>
            </a:pPr>
            <a:r>
              <a:rPr lang="ar-EG" sz="3400" b="1" dirty="0" smtClean="0">
                <a:solidFill>
                  <a:schemeClr val="tx2">
                    <a:lumMod val="60000"/>
                    <a:lumOff val="40000"/>
                  </a:schemeClr>
                </a:solidFill>
              </a:rPr>
              <a:t>ـ </a:t>
            </a:r>
            <a:r>
              <a:rPr lang="ar-EG" sz="3400" b="1" dirty="0">
                <a:solidFill>
                  <a:schemeClr val="tx2">
                    <a:lumMod val="60000"/>
                    <a:lumOff val="40000"/>
                  </a:schemeClr>
                </a:solidFill>
              </a:rPr>
              <a:t>أسلوب التعامل </a:t>
            </a:r>
            <a:endParaRPr lang="ar-EG" sz="3400" b="1" dirty="0" smtClean="0">
              <a:solidFill>
                <a:schemeClr val="tx2">
                  <a:lumMod val="60000"/>
                  <a:lumOff val="40000"/>
                </a:schemeClr>
              </a:solidFill>
            </a:endParaRPr>
          </a:p>
          <a:p>
            <a:pPr marL="400050" lvl="1" indent="0" algn="r" rtl="1">
              <a:buNone/>
            </a:pPr>
            <a:r>
              <a:rPr lang="ar-EG" sz="3400" b="1" dirty="0" smtClean="0">
                <a:solidFill>
                  <a:schemeClr val="tx2">
                    <a:lumMod val="60000"/>
                    <a:lumOff val="40000"/>
                  </a:schemeClr>
                </a:solidFill>
              </a:rPr>
              <a:t>ـ </a:t>
            </a:r>
            <a:r>
              <a:rPr lang="ar-EG" sz="3400" b="1" dirty="0">
                <a:solidFill>
                  <a:schemeClr val="tx2">
                    <a:lumMod val="60000"/>
                    <a:lumOff val="40000"/>
                  </a:schemeClr>
                </a:solidFill>
              </a:rPr>
              <a:t>القيم السائدة</a:t>
            </a:r>
            <a:endParaRPr lang="en-US" sz="3400" b="1" dirty="0">
              <a:solidFill>
                <a:schemeClr val="tx2">
                  <a:lumMod val="60000"/>
                  <a:lumOff val="40000"/>
                </a:schemeClr>
              </a:solidFill>
            </a:endParaRPr>
          </a:p>
          <a:p>
            <a:pPr marL="0" indent="0" algn="r" rtl="1">
              <a:buNone/>
            </a:pPr>
            <a:r>
              <a:rPr lang="ar-EG" sz="3400" dirty="0"/>
              <a:t>وهناك علاقة بين الثقافة التنظيمية والفعالية التنظيمية ويمكن بيان ذلك فى شكل مقارنة للمنظمات الأجنبية العاملة في روسيا ومثيلاتها العاملة بأمريكا وتوصلت إلى أن هناك علاقة ايجابية بين خصائص الثقافة التنظيمية ومؤشرات الفعالية في روسيا ، وتننبأ الثقافة بمؤشرات الفعالية في روسيا ودرجة التنبأ تختلف عن أمريكا </a:t>
            </a:r>
            <a:r>
              <a:rPr lang="ar-EG" sz="3400" dirty="0" smtClean="0"/>
              <a:t>. تؤدى </a:t>
            </a:r>
            <a:r>
              <a:rPr lang="ar-EG" sz="3400" dirty="0"/>
              <a:t>إلى زيادة فاعلية القيم والمعايير داخل المنظمة </a:t>
            </a:r>
            <a:r>
              <a:rPr lang="ar-EG" sz="3400" dirty="0" smtClean="0"/>
              <a:t>.</a:t>
            </a:r>
            <a:endParaRPr lang="en-US" sz="3400" b="1" dirty="0"/>
          </a:p>
        </p:txBody>
      </p:sp>
      <p:sp>
        <p:nvSpPr>
          <p:cNvPr id="9" name="Text Box 4"/>
          <p:cNvSpPr txBox="1">
            <a:spLocks noChangeArrowheads="1"/>
          </p:cNvSpPr>
          <p:nvPr/>
        </p:nvSpPr>
        <p:spPr bwMode="auto">
          <a:xfrm>
            <a:off x="1187624" y="294788"/>
            <a:ext cx="7632847" cy="5078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2700" b="1" dirty="0" smtClean="0">
                <a:solidFill>
                  <a:srgbClr val="FF0000"/>
                </a:solidFill>
                <a:effectLst>
                  <a:outerShdw blurRad="38100" dist="38100" dir="2700000" algn="tl">
                    <a:srgbClr val="000000">
                      <a:alpha val="43137"/>
                    </a:srgbClr>
                  </a:outerShdw>
                </a:effectLst>
              </a:rPr>
              <a:t>رابعا: </a:t>
            </a:r>
            <a:r>
              <a:rPr lang="ar-EG" sz="2700" b="1" dirty="0">
                <a:solidFill>
                  <a:srgbClr val="FF0000"/>
                </a:solidFill>
                <a:effectLst>
                  <a:outerShdw blurRad="38100" dist="38100" dir="2700000" algn="tl">
                    <a:srgbClr val="000000">
                      <a:alpha val="43137"/>
                    </a:srgbClr>
                  </a:outerShdw>
                </a:effectLst>
              </a:rPr>
              <a:t>علاقة الثقافة التنظيمية ببعض المتغيرات الأخرى في المنظمة</a:t>
            </a:r>
            <a:endParaRPr lang="en-US" sz="27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023296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187624" y="1124744"/>
            <a:ext cx="7632848" cy="5616624"/>
          </a:xfrm>
        </p:spPr>
        <p:txBody>
          <a:bodyPr>
            <a:normAutofit fontScale="40000" lnSpcReduction="20000"/>
          </a:bodyPr>
          <a:lstStyle/>
          <a:p>
            <a:pPr algn="r" rtl="1">
              <a:buFont typeface="Wingdings" pitchFamily="2" charset="2"/>
              <a:buChar char="q"/>
            </a:pPr>
            <a:r>
              <a:rPr lang="ar-EG" sz="6500" b="1" dirty="0">
                <a:solidFill>
                  <a:srgbClr val="FF0000"/>
                </a:solidFill>
              </a:rPr>
              <a:t>علاقة ثقافة المنظمة بالفعالية التنظيمية </a:t>
            </a:r>
            <a:r>
              <a:rPr lang="ar-EG" sz="6500" b="1" dirty="0">
                <a:solidFill>
                  <a:srgbClr val="FF0000"/>
                </a:solidFill>
              </a:rPr>
              <a:t>:</a:t>
            </a:r>
          </a:p>
          <a:p>
            <a:pPr marL="0" indent="0" algn="r">
              <a:buNone/>
            </a:pPr>
            <a:r>
              <a:rPr lang="ar-EG" sz="5500" b="1" dirty="0">
                <a:solidFill>
                  <a:schemeClr val="accent1">
                    <a:lumMod val="75000"/>
                  </a:schemeClr>
                </a:solidFill>
              </a:rPr>
              <a:t>العلاقة </a:t>
            </a:r>
            <a:r>
              <a:rPr lang="ar-EG" sz="5500" b="1" dirty="0">
                <a:solidFill>
                  <a:schemeClr val="accent1">
                    <a:lumMod val="75000"/>
                  </a:schemeClr>
                </a:solidFill>
              </a:rPr>
              <a:t>بين ثقافة المنظمة والابتكار والإبداع :</a:t>
            </a:r>
            <a:endParaRPr lang="en-US" sz="5500" b="1" dirty="0">
              <a:solidFill>
                <a:schemeClr val="accent1">
                  <a:lumMod val="75000"/>
                </a:schemeClr>
              </a:solidFill>
            </a:endParaRPr>
          </a:p>
          <a:p>
            <a:pPr marL="0" indent="0" algn="r">
              <a:buNone/>
            </a:pPr>
            <a:r>
              <a:rPr lang="ar-EG" sz="4400" dirty="0"/>
              <a:t>تبين من الدراسات التي تمت في هذا المجال أن لثقافة المنظمة تأثير كبير على قدرة المنظمة على الابتكار والتطوير ويقصد بالابتكار تقديم فكرة جديدة ومتميزة ومن ثم تحويلها إلى واقع ملموس</a:t>
            </a:r>
          </a:p>
          <a:p>
            <a:pPr marL="0" indent="0" algn="r">
              <a:buNone/>
            </a:pPr>
            <a:r>
              <a:rPr lang="ar-EG" sz="5500" b="1" dirty="0">
                <a:solidFill>
                  <a:schemeClr val="accent1">
                    <a:lumMod val="75000"/>
                  </a:schemeClr>
                </a:solidFill>
              </a:rPr>
              <a:t>وتتمثل مجالات تأثيرالثقافة التنظيمية على الابتكار والتجديد فى  :</a:t>
            </a:r>
            <a:endParaRPr lang="en-US" sz="5500" b="1" dirty="0">
              <a:solidFill>
                <a:schemeClr val="accent1">
                  <a:lumMod val="75000"/>
                </a:schemeClr>
              </a:solidFill>
            </a:endParaRPr>
          </a:p>
          <a:p>
            <a:pPr algn="just" rtl="1"/>
            <a:r>
              <a:rPr lang="ar-EG" sz="5000" dirty="0" smtClean="0"/>
              <a:t>تأكيد </a:t>
            </a:r>
            <a:r>
              <a:rPr lang="ar-EG" sz="5000" dirty="0"/>
              <a:t>وتدعيم القيم الخاصة بالابتكار والإبداع </a:t>
            </a:r>
            <a:endParaRPr lang="en-US" sz="5000" b="1" dirty="0"/>
          </a:p>
          <a:p>
            <a:pPr algn="just" rtl="1"/>
            <a:r>
              <a:rPr lang="ar-EG" sz="5000" dirty="0" smtClean="0"/>
              <a:t>الاهتمام </a:t>
            </a:r>
            <a:r>
              <a:rPr lang="ar-EG" sz="5000" dirty="0"/>
              <a:t>بمناخ العمل الذي يشجع على الابتكار والإبداع ومن وسائل ذلك </a:t>
            </a:r>
            <a:r>
              <a:rPr lang="ar-EG" sz="4400" dirty="0" smtClean="0"/>
              <a:t>:</a:t>
            </a:r>
            <a:endParaRPr lang="en-US" sz="4400" b="1" dirty="0"/>
          </a:p>
          <a:p>
            <a:pPr marL="0" indent="0" algn="r">
              <a:buNone/>
            </a:pPr>
            <a:r>
              <a:rPr lang="ar-EG" sz="4400" dirty="0"/>
              <a:t> </a:t>
            </a:r>
            <a:r>
              <a:rPr lang="ar-EG" sz="4400" dirty="0" smtClean="0"/>
              <a:t>     1.</a:t>
            </a:r>
            <a:r>
              <a:rPr lang="ar-EG" sz="4400" b="1" dirty="0" smtClean="0">
                <a:solidFill>
                  <a:srgbClr val="FF0000"/>
                </a:solidFill>
              </a:rPr>
              <a:t>تجنب </a:t>
            </a:r>
            <a:r>
              <a:rPr lang="ar-EG" sz="4400" b="1" dirty="0">
                <a:solidFill>
                  <a:srgbClr val="FF0000"/>
                </a:solidFill>
              </a:rPr>
              <a:t>التعقيدات البيروقراطية </a:t>
            </a:r>
            <a:r>
              <a:rPr lang="ar-EG" sz="4400" dirty="0" smtClean="0"/>
              <a:t>2.</a:t>
            </a:r>
            <a:r>
              <a:rPr lang="ar-EG" sz="4500" b="1" dirty="0">
                <a:solidFill>
                  <a:srgbClr val="FF0000"/>
                </a:solidFill>
              </a:rPr>
              <a:t>إتباع </a:t>
            </a:r>
            <a:r>
              <a:rPr lang="ar-EG" sz="4500" b="1" dirty="0">
                <a:solidFill>
                  <a:srgbClr val="FF0000"/>
                </a:solidFill>
              </a:rPr>
              <a:t>سياسة الباب </a:t>
            </a:r>
            <a:r>
              <a:rPr lang="ar-EG" sz="4500" b="1" dirty="0">
                <a:solidFill>
                  <a:srgbClr val="FF0000"/>
                </a:solidFill>
              </a:rPr>
              <a:t>المفتوح      </a:t>
            </a:r>
            <a:r>
              <a:rPr lang="ar-EG" sz="4400" dirty="0" smtClean="0"/>
              <a:t>3.</a:t>
            </a:r>
            <a:r>
              <a:rPr lang="ar-EG" sz="4500" b="1" dirty="0">
                <a:solidFill>
                  <a:srgbClr val="FF0000"/>
                </a:solidFill>
              </a:rPr>
              <a:t>الإدارة </a:t>
            </a:r>
            <a:r>
              <a:rPr lang="ar-EG" sz="4500" b="1" dirty="0">
                <a:solidFill>
                  <a:srgbClr val="FF0000"/>
                </a:solidFill>
              </a:rPr>
              <a:t>بالتحول </a:t>
            </a:r>
            <a:endParaRPr lang="en-US" sz="4500" b="1" dirty="0">
              <a:solidFill>
                <a:srgbClr val="FF0000"/>
              </a:solidFill>
            </a:endParaRPr>
          </a:p>
          <a:p>
            <a:pPr marL="0" indent="0" algn="r">
              <a:buNone/>
            </a:pPr>
            <a:r>
              <a:rPr lang="ar-EG" sz="4400" dirty="0"/>
              <a:t>      </a:t>
            </a:r>
            <a:r>
              <a:rPr lang="ar-EG" sz="4400" dirty="0" smtClean="0"/>
              <a:t>4.</a:t>
            </a:r>
            <a:r>
              <a:rPr lang="ar-EG" sz="4500" b="1" dirty="0">
                <a:solidFill>
                  <a:srgbClr val="FF0000"/>
                </a:solidFill>
              </a:rPr>
              <a:t>تمكين </a:t>
            </a:r>
            <a:r>
              <a:rPr lang="ar-EG" sz="4500" b="1" dirty="0">
                <a:solidFill>
                  <a:srgbClr val="FF0000"/>
                </a:solidFill>
              </a:rPr>
              <a:t>العاملين </a:t>
            </a:r>
            <a:r>
              <a:rPr lang="ar-EG" sz="4500" b="1" dirty="0">
                <a:solidFill>
                  <a:srgbClr val="FF0000"/>
                </a:solidFill>
              </a:rPr>
              <a:t>          </a:t>
            </a:r>
            <a:r>
              <a:rPr lang="ar-EG" sz="4400" dirty="0" smtClean="0"/>
              <a:t>5.</a:t>
            </a:r>
            <a:r>
              <a:rPr lang="ar-EG" sz="4500" b="1" dirty="0">
                <a:solidFill>
                  <a:srgbClr val="FF0000"/>
                </a:solidFill>
              </a:rPr>
              <a:t>اللامركزية </a:t>
            </a:r>
            <a:r>
              <a:rPr lang="ar-EG" sz="4500" b="1" dirty="0">
                <a:solidFill>
                  <a:srgbClr val="FF0000"/>
                </a:solidFill>
              </a:rPr>
              <a:t>في اتخاذ القرارات </a:t>
            </a:r>
            <a:r>
              <a:rPr lang="ar-EG" sz="4500" b="1" dirty="0">
                <a:solidFill>
                  <a:srgbClr val="FF0000"/>
                </a:solidFill>
              </a:rPr>
              <a:t>       </a:t>
            </a:r>
            <a:r>
              <a:rPr lang="ar-EG" sz="4400" dirty="0" smtClean="0"/>
              <a:t>6.</a:t>
            </a:r>
            <a:r>
              <a:rPr lang="ar-EG" sz="4500" b="1" dirty="0">
                <a:solidFill>
                  <a:srgbClr val="FF0000"/>
                </a:solidFill>
              </a:rPr>
              <a:t>تنمية </a:t>
            </a:r>
            <a:r>
              <a:rPr lang="ar-EG" sz="4500" b="1" dirty="0">
                <a:solidFill>
                  <a:srgbClr val="FF0000"/>
                </a:solidFill>
              </a:rPr>
              <a:t>وتطوير </a:t>
            </a:r>
            <a:r>
              <a:rPr lang="ar-EG" sz="4500" b="1" dirty="0">
                <a:solidFill>
                  <a:srgbClr val="FF0000"/>
                </a:solidFill>
              </a:rPr>
              <a:t>العاملين</a:t>
            </a:r>
          </a:p>
          <a:p>
            <a:pPr marL="0" indent="0" algn="r">
              <a:buNone/>
            </a:pPr>
            <a:r>
              <a:rPr lang="ar-EG" sz="4400" dirty="0" smtClean="0"/>
              <a:t> </a:t>
            </a:r>
            <a:endParaRPr lang="en-US" sz="4400" b="1" dirty="0"/>
          </a:p>
          <a:p>
            <a:pPr algn="just" rtl="1"/>
            <a:r>
              <a:rPr lang="ar-EG" sz="5000" dirty="0" smtClean="0"/>
              <a:t>الاهتمام </a:t>
            </a:r>
            <a:r>
              <a:rPr lang="ar-EG" sz="5000" dirty="0"/>
              <a:t>بالطقوس التي تمارسها المنظمة في المناسبات المختلفة والتي تدعم الابتكار والأداء المتميز كالاحتفالات ومكافأة العاملين .</a:t>
            </a:r>
            <a:endParaRPr lang="en-US" sz="5000" b="1" dirty="0"/>
          </a:p>
          <a:p>
            <a:pPr algn="just" rtl="1"/>
            <a:r>
              <a:rPr lang="ar-EG" sz="5000" dirty="0" smtClean="0"/>
              <a:t>الاهتمام </a:t>
            </a:r>
            <a:r>
              <a:rPr lang="ar-EG" sz="5000" dirty="0"/>
              <a:t>بنشر القصص والحكايات عن المبتكرين سواء داخل أو خارج المنظمة.</a:t>
            </a:r>
            <a:endParaRPr lang="en-US" sz="5000" b="1" dirty="0"/>
          </a:p>
          <a:p>
            <a:pPr marL="0" indent="0" algn="r">
              <a:buNone/>
            </a:pPr>
            <a:r>
              <a:rPr lang="ar-EG" sz="5000" dirty="0" smtClean="0">
                <a:solidFill>
                  <a:srgbClr val="0070C0"/>
                </a:solidFill>
              </a:rPr>
              <a:t>وبالنظر </a:t>
            </a:r>
            <a:r>
              <a:rPr lang="ar-EG" sz="5000" dirty="0">
                <a:solidFill>
                  <a:srgbClr val="0070C0"/>
                </a:solidFill>
              </a:rPr>
              <a:t>إلى كيف تؤثر الثقافة التنظيمية والابتكار والتوجه بالسوق على الأداء التنظيمي واتضح وجود تأثير للثقافة التنظيمية على الأداء التنظيمي بجميع الدول محل الدراسة ، كذلك توصلت الدراسة إلى أن الثقافة التنظيمية التى تتميز بالتوجه بالإبداع والتنافس تؤثر على الأداء أكبر من تأثير الثقافة البيروقراطية على الأداء .، كما أن هناك علاقة ارتباط ايجابية بين خصائص ثقافة المنظمة والقدرة على التفكير الابتكارى </a:t>
            </a:r>
            <a:r>
              <a:rPr lang="ar-EG" sz="5000" dirty="0" smtClean="0">
                <a:solidFill>
                  <a:srgbClr val="0070C0"/>
                </a:solidFill>
              </a:rPr>
              <a:t>.</a:t>
            </a:r>
            <a:endParaRPr lang="en-US" sz="5000" b="1" dirty="0">
              <a:solidFill>
                <a:srgbClr val="0070C0"/>
              </a:solidFill>
            </a:endParaRPr>
          </a:p>
        </p:txBody>
      </p:sp>
      <p:sp>
        <p:nvSpPr>
          <p:cNvPr id="9" name="Text Box 4"/>
          <p:cNvSpPr txBox="1">
            <a:spLocks noChangeArrowheads="1"/>
          </p:cNvSpPr>
          <p:nvPr/>
        </p:nvSpPr>
        <p:spPr bwMode="auto">
          <a:xfrm>
            <a:off x="1187624" y="294788"/>
            <a:ext cx="7632847" cy="5078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2700" b="1" dirty="0" smtClean="0">
                <a:solidFill>
                  <a:srgbClr val="FF0000"/>
                </a:solidFill>
                <a:effectLst>
                  <a:outerShdw blurRad="38100" dist="38100" dir="2700000" algn="tl">
                    <a:srgbClr val="000000">
                      <a:alpha val="43137"/>
                    </a:srgbClr>
                  </a:outerShdw>
                </a:effectLst>
              </a:rPr>
              <a:t>رابعا: </a:t>
            </a:r>
            <a:r>
              <a:rPr lang="ar-EG" sz="2700" b="1" dirty="0">
                <a:solidFill>
                  <a:srgbClr val="FF0000"/>
                </a:solidFill>
                <a:effectLst>
                  <a:outerShdw blurRad="38100" dist="38100" dir="2700000" algn="tl">
                    <a:srgbClr val="000000">
                      <a:alpha val="43137"/>
                    </a:srgbClr>
                  </a:outerShdw>
                </a:effectLst>
              </a:rPr>
              <a:t>علاقة الثقافة التنظيمية ببعض المتغيرات الأخرى في المنظمة</a:t>
            </a:r>
            <a:endParaRPr lang="en-US" sz="27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0152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584176" y="1556792"/>
            <a:ext cx="7632848" cy="4952672"/>
          </a:xfrm>
        </p:spPr>
        <p:txBody>
          <a:bodyPr>
            <a:normAutofit/>
          </a:bodyPr>
          <a:lstStyle/>
          <a:p>
            <a:pPr marL="0" indent="0" algn="r" rtl="1">
              <a:buNone/>
            </a:pPr>
            <a:r>
              <a:rPr lang="ar-EG" sz="2800" b="1" dirty="0" smtClean="0">
                <a:solidFill>
                  <a:srgbClr val="FF0000"/>
                </a:solidFill>
                <a:effectLst>
                  <a:outerShdw blurRad="38100" dist="38100" dir="2700000" algn="tl">
                    <a:srgbClr val="000000">
                      <a:alpha val="43137"/>
                    </a:srgbClr>
                  </a:outerShdw>
                </a:effectLst>
              </a:rPr>
              <a:t> </a:t>
            </a:r>
            <a:endParaRPr lang="ar-EG" sz="2800" b="1" dirty="0">
              <a:solidFill>
                <a:srgbClr val="FF0000"/>
              </a:solidFill>
              <a:effectLst>
                <a:outerShdw blurRad="38100" dist="38100" dir="2700000" algn="tl">
                  <a:srgbClr val="000000">
                    <a:alpha val="43137"/>
                  </a:srgbClr>
                </a:outerShdw>
              </a:effectLst>
            </a:endParaRPr>
          </a:p>
        </p:txBody>
      </p:sp>
      <p:graphicFrame>
        <p:nvGraphicFramePr>
          <p:cNvPr id="8" name="Diagram 7"/>
          <p:cNvGraphicFramePr/>
          <p:nvPr>
            <p:extLst>
              <p:ext uri="{D42A27DB-BD31-4B8C-83A1-F6EECF244321}">
                <p14:modId xmlns:p14="http://schemas.microsoft.com/office/powerpoint/2010/main" val="809669787"/>
              </p:ext>
            </p:extLst>
          </p:nvPr>
        </p:nvGraphicFramePr>
        <p:xfrm>
          <a:off x="576064" y="908720"/>
          <a:ext cx="8567936" cy="525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p:cNvSpPr txBox="1"/>
          <p:nvPr/>
        </p:nvSpPr>
        <p:spPr>
          <a:xfrm>
            <a:off x="4823520" y="1196752"/>
            <a:ext cx="4320480" cy="452432"/>
          </a:xfrm>
          <a:prstGeom prst="rect">
            <a:avLst/>
          </a:prstGeom>
          <a:noFill/>
        </p:spPr>
        <p:txBody>
          <a:bodyPr wrap="square" rtlCol="0">
            <a:spAutoFit/>
          </a:bodyPr>
          <a:lstStyle/>
          <a:p>
            <a:pPr marL="457200" indent="-457200" algn="just" rtl="1">
              <a:lnSpc>
                <a:spcPct val="90000"/>
              </a:lnSpc>
              <a:spcBef>
                <a:spcPct val="20000"/>
              </a:spcBef>
              <a:buFont typeface="Wingdings" pitchFamily="2" charset="2"/>
              <a:buChar char="q"/>
            </a:pPr>
            <a:r>
              <a:rPr lang="ar-EG" sz="2600" b="1" dirty="0" smtClean="0">
                <a:solidFill>
                  <a:srgbClr val="FF0000"/>
                </a:solidFill>
                <a:effectLst>
                  <a:outerShdw blurRad="38100" dist="38100" dir="2700000" algn="tl">
                    <a:srgbClr val="000000">
                      <a:alpha val="43137"/>
                    </a:srgbClr>
                  </a:outerShdw>
                </a:effectLst>
              </a:rPr>
              <a:t>تعريف </a:t>
            </a:r>
            <a:r>
              <a:rPr lang="ar-EG" sz="2600" b="1" dirty="0">
                <a:solidFill>
                  <a:srgbClr val="FF0000"/>
                </a:solidFill>
                <a:effectLst>
                  <a:outerShdw blurRad="38100" dist="38100" dir="2700000" algn="tl">
                    <a:srgbClr val="000000">
                      <a:alpha val="43137"/>
                    </a:srgbClr>
                  </a:outerShdw>
                </a:effectLst>
              </a:rPr>
              <a:t>الثقافة التنظيمية </a:t>
            </a:r>
            <a:r>
              <a:rPr lang="en-GB" sz="2600" b="1" dirty="0">
                <a:solidFill>
                  <a:srgbClr val="FF0000"/>
                </a:solidFill>
                <a:effectLst>
                  <a:outerShdw blurRad="38100" dist="38100" dir="2700000" algn="tl">
                    <a:srgbClr val="000000">
                      <a:alpha val="43137"/>
                    </a:srgbClr>
                  </a:outerShdw>
                </a:effectLst>
              </a:rPr>
              <a:t> :</a:t>
            </a:r>
            <a:r>
              <a:rPr lang="ar-EG" sz="2600" b="1" dirty="0">
                <a:solidFill>
                  <a:srgbClr val="FF0000"/>
                </a:solidFill>
                <a:effectLst>
                  <a:outerShdw blurRad="38100" dist="38100" dir="2700000" algn="tl">
                    <a:srgbClr val="000000">
                      <a:alpha val="43137"/>
                    </a:srgbClr>
                  </a:outerShdw>
                </a:effectLst>
              </a:rPr>
              <a:t> </a:t>
            </a:r>
            <a:endParaRPr lang="en-GB" sz="2600" b="1" dirty="0">
              <a:solidFill>
                <a:srgbClr val="FF0000"/>
              </a:solidFill>
              <a:effectLst>
                <a:outerShdw blurRad="38100" dist="38100" dir="2700000" algn="tl">
                  <a:srgbClr val="000000">
                    <a:alpha val="43137"/>
                  </a:srgbClr>
                </a:outerShdw>
              </a:effectLst>
            </a:endParaRPr>
          </a:p>
        </p:txBody>
      </p:sp>
      <p:sp>
        <p:nvSpPr>
          <p:cNvPr id="10" name="Text Box 4"/>
          <p:cNvSpPr txBox="1">
            <a:spLocks noChangeArrowheads="1"/>
          </p:cNvSpPr>
          <p:nvPr/>
        </p:nvSpPr>
        <p:spPr bwMode="auto">
          <a:xfrm>
            <a:off x="1830260" y="26064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a:solidFill>
                  <a:srgbClr val="FF0000"/>
                </a:solidFill>
                <a:effectLst>
                  <a:outerShdw blurRad="38100" dist="38100" dir="2700000" algn="tl">
                    <a:srgbClr val="000000">
                      <a:alpha val="43137"/>
                    </a:srgbClr>
                  </a:outerShdw>
                </a:effectLst>
              </a:rPr>
              <a:t>أولا :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12932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763688" y="1052736"/>
            <a:ext cx="7056784" cy="5472608"/>
          </a:xfrm>
        </p:spPr>
        <p:txBody>
          <a:bodyPr>
            <a:normAutofit fontScale="92500" lnSpcReduction="20000"/>
          </a:bodyPr>
          <a:lstStyle/>
          <a:p>
            <a:pPr algn="just" rtl="1">
              <a:buFont typeface="Wingdings" pitchFamily="2" charset="2"/>
              <a:buChar char="q"/>
            </a:pPr>
            <a:r>
              <a:rPr lang="ar-EG" sz="2800" b="1" dirty="0" smtClean="0">
                <a:solidFill>
                  <a:srgbClr val="FF0000"/>
                </a:solidFill>
                <a:effectLst>
                  <a:outerShdw blurRad="38100" dist="38100" dir="2700000" algn="tl">
                    <a:srgbClr val="000000">
                      <a:alpha val="43137"/>
                    </a:srgbClr>
                  </a:outerShdw>
                </a:effectLst>
              </a:rPr>
              <a:t>أثر الثقافة علي المنظمة:</a:t>
            </a:r>
          </a:p>
          <a:p>
            <a:pPr marL="0" indent="0" algn="just" rtl="1">
              <a:buNone/>
            </a:pPr>
            <a:endParaRPr lang="ar-EG" sz="2800" b="1" dirty="0">
              <a:solidFill>
                <a:srgbClr val="FF0000"/>
              </a:solidFill>
              <a:effectLst>
                <a:outerShdw blurRad="38100" dist="38100" dir="2700000" algn="tl">
                  <a:srgbClr val="000000">
                    <a:alpha val="43137"/>
                  </a:srgbClr>
                </a:outerShdw>
              </a:effectLst>
            </a:endParaRPr>
          </a:p>
          <a:p>
            <a:pPr marL="363538" indent="0" algn="just" rtl="1">
              <a:buNone/>
            </a:pPr>
            <a:r>
              <a:rPr lang="ar-EG" sz="2800" b="1" dirty="0" smtClean="0">
                <a:solidFill>
                  <a:srgbClr val="FF0000"/>
                </a:solidFill>
                <a:effectLst>
                  <a:outerShdw blurRad="38100" dist="38100" dir="2700000" algn="tl">
                    <a:srgbClr val="000000">
                      <a:alpha val="43137"/>
                    </a:srgbClr>
                  </a:outerShdw>
                </a:effectLst>
              </a:rPr>
              <a:t>1. اثر الثقافة على العمال </a:t>
            </a:r>
            <a:endParaRPr lang="en-US" sz="2800" b="1" dirty="0" smtClean="0">
              <a:solidFill>
                <a:srgbClr val="FF0000"/>
              </a:solidFill>
              <a:effectLst>
                <a:outerShdw blurRad="38100" dist="38100" dir="2700000" algn="tl">
                  <a:srgbClr val="000000">
                    <a:alpha val="43137"/>
                  </a:srgbClr>
                </a:outerShdw>
              </a:effectLst>
            </a:endParaRPr>
          </a:p>
          <a:p>
            <a:pPr marL="363538" indent="0" algn="r" rtl="1">
              <a:buNone/>
            </a:pPr>
            <a:r>
              <a:rPr lang="ar-EG" sz="2800" dirty="0" smtClean="0"/>
              <a:t>تؤثر الثقافة على سلوك العمال </a:t>
            </a:r>
            <a:r>
              <a:rPr lang="ar-EG" sz="2800" b="1" dirty="0" smtClean="0">
                <a:solidFill>
                  <a:schemeClr val="accent1">
                    <a:lumMod val="75000"/>
                  </a:schemeClr>
                </a:solidFill>
              </a:rPr>
              <a:t>سواء داخل المنظمة او خارج المنظمة،</a:t>
            </a:r>
            <a:r>
              <a:rPr lang="ar-EG" sz="2800" dirty="0" smtClean="0"/>
              <a:t> فهى تؤثر فى </a:t>
            </a:r>
            <a:r>
              <a:rPr lang="ar-EG" sz="2800" b="1" dirty="0" smtClean="0">
                <a:solidFill>
                  <a:schemeClr val="accent1">
                    <a:lumMod val="75000"/>
                  </a:schemeClr>
                </a:solidFill>
              </a:rPr>
              <a:t>درجة الانتماء الى المنظمة ومدى التعاون مع الرؤساء وعدد ساعات العمل التى يرتضيها العمال وظروف مكان العمل فى المنظمة</a:t>
            </a:r>
            <a:r>
              <a:rPr lang="ar-EG" sz="2800" b="1" dirty="0" smtClean="0">
                <a:solidFill>
                  <a:schemeClr val="tx2">
                    <a:lumMod val="75000"/>
                  </a:schemeClr>
                </a:solidFill>
              </a:rPr>
              <a:t> </a:t>
            </a:r>
            <a:r>
              <a:rPr lang="ar-EG" sz="2800" dirty="0" smtClean="0"/>
              <a:t>وطرق الاتصال التى يستخدمونها فيما بينهم او بين الادارة واساليب صنع قراراتهم.</a:t>
            </a:r>
          </a:p>
          <a:p>
            <a:pPr marL="363538" indent="0" algn="r" rtl="1">
              <a:buNone/>
            </a:pPr>
            <a:endParaRPr lang="ar-EG" sz="2800" dirty="0" smtClean="0"/>
          </a:p>
          <a:p>
            <a:pPr marL="363538" indent="0" algn="just" rtl="1">
              <a:buNone/>
            </a:pPr>
            <a:r>
              <a:rPr lang="ar-EG" sz="2800" b="1" dirty="0" smtClean="0">
                <a:solidFill>
                  <a:srgbClr val="FF0000"/>
                </a:solidFill>
                <a:effectLst>
                  <a:outerShdw blurRad="38100" dist="38100" dir="2700000" algn="tl">
                    <a:srgbClr val="000000">
                      <a:alpha val="43137"/>
                    </a:srgbClr>
                  </a:outerShdw>
                </a:effectLst>
              </a:rPr>
              <a:t>2. اثر الثقافة على الإدارة وإستراتيجية المنظمة</a:t>
            </a:r>
            <a:endParaRPr lang="en-US" sz="2800" b="1" dirty="0" smtClean="0">
              <a:solidFill>
                <a:srgbClr val="FF0000"/>
              </a:solidFill>
              <a:effectLst>
                <a:outerShdw blurRad="38100" dist="38100" dir="2700000" algn="tl">
                  <a:srgbClr val="000000">
                    <a:alpha val="43137"/>
                  </a:srgbClr>
                </a:outerShdw>
              </a:effectLst>
            </a:endParaRPr>
          </a:p>
          <a:p>
            <a:pPr marL="363538" indent="0" algn="r" rtl="1">
              <a:buNone/>
            </a:pPr>
            <a:r>
              <a:rPr lang="ar-EG" sz="2800" dirty="0" smtClean="0"/>
              <a:t>تؤثر الثقافة على ادارة المنظمة وهذه بدورها تؤثر في استراتيجية المنظمة لان رجال الادارة ما هم الا افراد فى مجتمع معين له ثقافاته التى تؤثر فى ادراكهم وطريقة تفكيرهم وانماط سلوكهم وبالتالى </a:t>
            </a:r>
            <a:r>
              <a:rPr lang="ar-EG" sz="2800" b="1" dirty="0" smtClean="0">
                <a:solidFill>
                  <a:schemeClr val="accent1">
                    <a:lumMod val="75000"/>
                  </a:schemeClr>
                </a:solidFill>
              </a:rPr>
              <a:t>فان الاستراتيجيات التى تضعها الادارة العليا تتأثر بثقافات المجتمع بشكل او بآخر.</a:t>
            </a:r>
            <a:r>
              <a:rPr lang="ar-EG" sz="2800" dirty="0" smtClean="0"/>
              <a:t>	</a:t>
            </a:r>
            <a:endParaRPr lang="en-US" sz="2800" b="1" dirty="0"/>
          </a:p>
        </p:txBody>
      </p:sp>
      <p:sp>
        <p:nvSpPr>
          <p:cNvPr id="5"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a:solidFill>
                  <a:srgbClr val="FF0000"/>
                </a:solidFill>
                <a:effectLst>
                  <a:outerShdw blurRad="38100" dist="38100" dir="2700000" algn="tl">
                    <a:srgbClr val="000000">
                      <a:alpha val="43137"/>
                    </a:srgbClr>
                  </a:outerShdw>
                </a:effectLst>
              </a:rPr>
              <a:t>أولا :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93736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763688" y="1052736"/>
            <a:ext cx="7056784" cy="5472608"/>
          </a:xfrm>
        </p:spPr>
        <p:txBody>
          <a:bodyPr>
            <a:normAutofit fontScale="92500" lnSpcReduction="10000"/>
          </a:bodyPr>
          <a:lstStyle/>
          <a:p>
            <a:pPr algn="just" rtl="1">
              <a:buFont typeface="Wingdings" pitchFamily="2" charset="2"/>
              <a:buChar char="q"/>
            </a:pPr>
            <a:r>
              <a:rPr lang="ar-EG" sz="2800" b="1" dirty="0">
                <a:solidFill>
                  <a:srgbClr val="FF0000"/>
                </a:solidFill>
                <a:effectLst>
                  <a:outerShdw blurRad="38100" dist="38100" dir="2700000" algn="tl">
                    <a:srgbClr val="000000">
                      <a:alpha val="43137"/>
                    </a:srgbClr>
                  </a:outerShdw>
                </a:effectLst>
              </a:rPr>
              <a:t>النموذج السلوكي </a:t>
            </a:r>
            <a:r>
              <a:rPr lang="ar-EG" sz="2800" b="1" dirty="0" smtClean="0">
                <a:solidFill>
                  <a:srgbClr val="FF0000"/>
                </a:solidFill>
                <a:effectLst>
                  <a:outerShdw blurRad="38100" dist="38100" dir="2700000" algn="tl">
                    <a:srgbClr val="000000">
                      <a:alpha val="43137"/>
                    </a:srgbClr>
                  </a:outerShdw>
                </a:effectLst>
              </a:rPr>
              <a:t>للمنظمة:</a:t>
            </a:r>
            <a:endParaRPr lang="en-US" sz="2800" b="1" dirty="0">
              <a:solidFill>
                <a:srgbClr val="FF0000"/>
              </a:solidFill>
              <a:effectLst>
                <a:outerShdw blurRad="38100" dist="38100" dir="2700000" algn="tl">
                  <a:srgbClr val="000000">
                    <a:alpha val="43137"/>
                  </a:srgbClr>
                </a:outerShdw>
              </a:effectLst>
            </a:endParaRPr>
          </a:p>
          <a:p>
            <a:pPr marL="0" indent="0" algn="just" rtl="1">
              <a:buNone/>
            </a:pPr>
            <a:endParaRPr lang="ar-EG" sz="2800" b="1" dirty="0">
              <a:solidFill>
                <a:srgbClr val="FF0000"/>
              </a:solidFill>
              <a:effectLst>
                <a:outerShdw blurRad="38100" dist="38100" dir="2700000" algn="tl">
                  <a:srgbClr val="000000">
                    <a:alpha val="43137"/>
                  </a:srgbClr>
                </a:outerShdw>
              </a:effectLst>
            </a:endParaRPr>
          </a:p>
          <a:p>
            <a:pPr marL="514350" indent="-514350" algn="r" rtl="1">
              <a:buFont typeface="+mj-lt"/>
              <a:buAutoNum type="arabicPeriod"/>
            </a:pPr>
            <a:r>
              <a:rPr lang="ar-EG" sz="2800" dirty="0" smtClean="0"/>
              <a:t>تعمل </a:t>
            </a:r>
            <a:r>
              <a:rPr lang="ar-EG" sz="2800" dirty="0"/>
              <a:t>المنظمة </a:t>
            </a:r>
            <a:r>
              <a:rPr lang="ar-EG" sz="2800" b="1" dirty="0">
                <a:solidFill>
                  <a:schemeClr val="accent1">
                    <a:lumMod val="75000"/>
                  </a:schemeClr>
                </a:solidFill>
              </a:rPr>
              <a:t>داخل بيئة متغيرة</a:t>
            </a:r>
            <a:r>
              <a:rPr lang="ar-EG" sz="2800" dirty="0"/>
              <a:t>، ولذلك كان لابد من ان يتناسب النموذج السلوكى للمنظمة مع طبيعة البيئة التى توجد فيها، ولكن هذا التغيير فى البيئة لا يجب ان يؤثر على المنظمة بالشكل الذى يفقدها سماتها وهويتها والوحدة والتماسك الذى يجب ان تكون عليه</a:t>
            </a:r>
            <a:r>
              <a:rPr lang="ar-EG" sz="2800" dirty="0" smtClean="0"/>
              <a:t>.</a:t>
            </a:r>
          </a:p>
          <a:p>
            <a:pPr marL="0" indent="0" algn="r" rtl="1">
              <a:buNone/>
            </a:pPr>
            <a:endParaRPr lang="en-US" sz="2800" b="1" dirty="0"/>
          </a:p>
          <a:p>
            <a:pPr marL="514350" indent="-514350" algn="r" rtl="1">
              <a:buFont typeface="+mj-lt"/>
              <a:buAutoNum type="arabicPeriod" startAt="2"/>
            </a:pPr>
            <a:r>
              <a:rPr lang="ar-EG" sz="2800" dirty="0" smtClean="0"/>
              <a:t>لذلك </a:t>
            </a:r>
            <a:r>
              <a:rPr lang="ar-EG" sz="2800" dirty="0"/>
              <a:t>كان لابد وجود نموذج سلوكى معين للمنظمة </a:t>
            </a:r>
            <a:r>
              <a:rPr lang="ar-EG" sz="2800" b="1" dirty="0">
                <a:solidFill>
                  <a:schemeClr val="accent1">
                    <a:lumMod val="75000"/>
                  </a:schemeClr>
                </a:solidFill>
              </a:rPr>
              <a:t>يراعى ظروف البيئة المتغيرة ويعاد تشكيله او تعديله او تغيره كلما حدث هناك تغيرات جوهرية فى البيئة او المنظمة ومكوناتها </a:t>
            </a:r>
            <a:r>
              <a:rPr lang="ar-EG" sz="2800" dirty="0">
                <a:solidFill>
                  <a:schemeClr val="accent1">
                    <a:lumMod val="75000"/>
                  </a:schemeClr>
                </a:solidFill>
              </a:rPr>
              <a:t>،</a:t>
            </a:r>
            <a:r>
              <a:rPr lang="ar-EG" sz="2800" dirty="0"/>
              <a:t> ومع ملاحظة ان هذا النموذج يجب ان يتميز بالثبات النسبى والمرونة لمواجهة المواقف المختلفة فى نفس الوقت. 	</a:t>
            </a:r>
            <a:endParaRPr lang="en-US" sz="2800" b="1" dirty="0"/>
          </a:p>
        </p:txBody>
      </p:sp>
      <p:sp>
        <p:nvSpPr>
          <p:cNvPr id="6"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a:solidFill>
                  <a:srgbClr val="FF0000"/>
                </a:solidFill>
                <a:effectLst>
                  <a:outerShdw blurRad="38100" dist="38100" dir="2700000" algn="tl">
                    <a:srgbClr val="000000">
                      <a:alpha val="43137"/>
                    </a:srgbClr>
                  </a:outerShdw>
                </a:effectLst>
              </a:rPr>
              <a:t>أولا :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71306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Content Placeholder 2"/>
          <p:cNvSpPr>
            <a:spLocks noGrp="1"/>
          </p:cNvSpPr>
          <p:nvPr>
            <p:ph idx="1"/>
          </p:nvPr>
        </p:nvSpPr>
        <p:spPr>
          <a:xfrm>
            <a:off x="1763688" y="1484784"/>
            <a:ext cx="7272808" cy="5256584"/>
          </a:xfrm>
        </p:spPr>
        <p:txBody>
          <a:bodyPr>
            <a:normAutofit/>
          </a:bodyPr>
          <a:lstStyle/>
          <a:p>
            <a:pPr marL="0" indent="0" algn="r" rtl="1">
              <a:buNone/>
            </a:pPr>
            <a:r>
              <a:rPr lang="ar-EG" sz="2800" dirty="0"/>
              <a:t>	</a:t>
            </a:r>
            <a:endParaRPr lang="en-US" sz="2800" b="1" dirty="0"/>
          </a:p>
        </p:txBody>
      </p:sp>
      <p:graphicFrame>
        <p:nvGraphicFramePr>
          <p:cNvPr id="9" name="Diagram 8"/>
          <p:cNvGraphicFramePr/>
          <p:nvPr>
            <p:extLst>
              <p:ext uri="{D42A27DB-BD31-4B8C-83A1-F6EECF244321}">
                <p14:modId xmlns:p14="http://schemas.microsoft.com/office/powerpoint/2010/main" val="195408871"/>
              </p:ext>
            </p:extLst>
          </p:nvPr>
        </p:nvGraphicFramePr>
        <p:xfrm>
          <a:off x="1695077" y="1462311"/>
          <a:ext cx="7341419" cy="4928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5" name="Straight Arrow Connector 4"/>
          <p:cNvCxnSpPr/>
          <p:nvPr/>
        </p:nvCxnSpPr>
        <p:spPr>
          <a:xfrm flipH="1">
            <a:off x="6372200" y="2204864"/>
            <a:ext cx="504056"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0" name="Straight Arrow Connector 9"/>
          <p:cNvCxnSpPr/>
          <p:nvPr/>
        </p:nvCxnSpPr>
        <p:spPr>
          <a:xfrm flipH="1">
            <a:off x="6372200" y="3717032"/>
            <a:ext cx="504056"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1" name="Straight Arrow Connector 10"/>
          <p:cNvCxnSpPr/>
          <p:nvPr/>
        </p:nvCxnSpPr>
        <p:spPr>
          <a:xfrm flipH="1">
            <a:off x="6372200" y="5517232"/>
            <a:ext cx="360040"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4" name="TextBox 13"/>
          <p:cNvSpPr txBox="1"/>
          <p:nvPr/>
        </p:nvSpPr>
        <p:spPr>
          <a:xfrm>
            <a:off x="4644008" y="951111"/>
            <a:ext cx="4211960" cy="461665"/>
          </a:xfrm>
          <a:prstGeom prst="rect">
            <a:avLst/>
          </a:prstGeom>
          <a:noFill/>
        </p:spPr>
        <p:txBody>
          <a:bodyPr wrap="square" rtlCol="0">
            <a:spAutoFit/>
          </a:bodyPr>
          <a:lstStyle/>
          <a:p>
            <a:pPr marL="342900" indent="-342900" algn="just" rtl="1">
              <a:buFont typeface="Wingdings" pitchFamily="2" charset="2"/>
              <a:buChar char="q"/>
            </a:pPr>
            <a:r>
              <a:rPr lang="ar-EG" sz="2400" b="1" dirty="0" smtClean="0">
                <a:solidFill>
                  <a:srgbClr val="FF0000"/>
                </a:solidFill>
                <a:effectLst>
                  <a:outerShdw blurRad="38100" dist="38100" dir="2700000" algn="tl">
                    <a:srgbClr val="000000">
                      <a:alpha val="43137"/>
                    </a:srgbClr>
                  </a:outerShdw>
                </a:effectLst>
              </a:rPr>
              <a:t>أهمية </a:t>
            </a:r>
            <a:r>
              <a:rPr lang="ar-EG" sz="2400" b="1" dirty="0">
                <a:solidFill>
                  <a:srgbClr val="FF0000"/>
                </a:solidFill>
                <a:effectLst>
                  <a:outerShdw blurRad="38100" dist="38100" dir="2700000" algn="tl">
                    <a:srgbClr val="000000">
                      <a:alpha val="43137"/>
                    </a:srgbClr>
                  </a:outerShdw>
                </a:effectLst>
              </a:rPr>
              <a:t>دراسة الثقافة </a:t>
            </a:r>
            <a:r>
              <a:rPr lang="ar-EG" sz="2400" b="1" dirty="0" smtClean="0">
                <a:solidFill>
                  <a:srgbClr val="FF0000"/>
                </a:solidFill>
                <a:effectLst>
                  <a:outerShdw blurRad="38100" dist="38100" dir="2700000" algn="tl">
                    <a:srgbClr val="000000">
                      <a:alpha val="43137"/>
                    </a:srgbClr>
                  </a:outerShdw>
                </a:effectLst>
              </a:rPr>
              <a:t>التنظيمية:</a:t>
            </a:r>
            <a:endParaRPr lang="en-US" sz="2400" b="1" dirty="0">
              <a:solidFill>
                <a:srgbClr val="FF0000"/>
              </a:solidFill>
              <a:effectLst>
                <a:outerShdw blurRad="38100" dist="38100" dir="2700000" algn="tl">
                  <a:srgbClr val="000000">
                    <a:alpha val="43137"/>
                  </a:srgbClr>
                </a:outerShdw>
              </a:effectLst>
            </a:endParaRPr>
          </a:p>
        </p:txBody>
      </p:sp>
      <p:sp>
        <p:nvSpPr>
          <p:cNvPr id="15"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a:solidFill>
                  <a:srgbClr val="FF0000"/>
                </a:solidFill>
                <a:effectLst>
                  <a:outerShdw blurRad="38100" dist="38100" dir="2700000" algn="tl">
                    <a:srgbClr val="000000">
                      <a:alpha val="43137"/>
                    </a:srgbClr>
                  </a:outerShdw>
                </a:effectLst>
              </a:rPr>
              <a:t>أولا :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49836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763688" y="908720"/>
            <a:ext cx="7056784" cy="5472608"/>
          </a:xfrm>
        </p:spPr>
        <p:txBody>
          <a:bodyPr>
            <a:normAutofit/>
          </a:bodyPr>
          <a:lstStyle/>
          <a:p>
            <a:pPr algn="r" rtl="1">
              <a:buFont typeface="Wingdings" pitchFamily="2" charset="2"/>
              <a:buChar char="q"/>
            </a:pPr>
            <a:r>
              <a:rPr lang="ar-EG" sz="2400" b="1" dirty="0">
                <a:solidFill>
                  <a:srgbClr val="FF0000"/>
                </a:solidFill>
                <a:effectLst>
                  <a:outerShdw blurRad="38100" dist="38100" dir="2700000" algn="tl">
                    <a:srgbClr val="000000">
                      <a:alpha val="43137"/>
                    </a:srgbClr>
                  </a:outerShdw>
                </a:effectLst>
              </a:rPr>
              <a:t>مكونات الثقافة </a:t>
            </a:r>
            <a:r>
              <a:rPr lang="ar-EG" sz="2400" b="1" dirty="0" smtClean="0">
                <a:solidFill>
                  <a:srgbClr val="FF0000"/>
                </a:solidFill>
                <a:effectLst>
                  <a:outerShdw blurRad="38100" dist="38100" dir="2700000" algn="tl">
                    <a:srgbClr val="000000">
                      <a:alpha val="43137"/>
                    </a:srgbClr>
                  </a:outerShdw>
                </a:effectLst>
              </a:rPr>
              <a:t>التنظيمية:</a:t>
            </a:r>
            <a:endParaRPr lang="ar-EG" sz="2400" dirty="0" smtClean="0"/>
          </a:p>
          <a:p>
            <a:pPr marL="0" indent="0" algn="r" rtl="1">
              <a:buNone/>
            </a:pPr>
            <a:r>
              <a:rPr lang="ar-EG" sz="2400" dirty="0" smtClean="0"/>
              <a:t>تعتبر </a:t>
            </a:r>
            <a:r>
              <a:rPr lang="ar-EG" sz="2400" dirty="0"/>
              <a:t>مكونات الثقافة التنظيمية أحد أهم عناصر التقدم والنجاح في أي منظمة نؤكد على أن تأثير الثقافة على الأداء التنظيمي لا يعتمد على قوة الثقافة فقط ولكن يعتمد بالدرجة الأولى على الوزن النسبي والمزيج لمكونات هذه الثقافة وتتمثل فيما يلي </a:t>
            </a:r>
            <a:r>
              <a:rPr lang="ar-EG" sz="2400" dirty="0" smtClean="0"/>
              <a:t>:-</a:t>
            </a:r>
            <a:endParaRPr lang="en-GB" sz="2400" dirty="0"/>
          </a:p>
        </p:txBody>
      </p:sp>
      <p:graphicFrame>
        <p:nvGraphicFramePr>
          <p:cNvPr id="5" name="Diagram 4"/>
          <p:cNvGraphicFramePr/>
          <p:nvPr>
            <p:extLst>
              <p:ext uri="{D42A27DB-BD31-4B8C-83A1-F6EECF244321}">
                <p14:modId xmlns:p14="http://schemas.microsoft.com/office/powerpoint/2010/main" val="612601161"/>
              </p:ext>
            </p:extLst>
          </p:nvPr>
        </p:nvGraphicFramePr>
        <p:xfrm>
          <a:off x="1259632" y="2852936"/>
          <a:ext cx="7920880" cy="504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a:solidFill>
                  <a:srgbClr val="FF0000"/>
                </a:solidFill>
                <a:effectLst>
                  <a:outerShdw blurRad="38100" dist="38100" dir="2700000" algn="tl">
                    <a:srgbClr val="000000">
                      <a:alpha val="43137"/>
                    </a:srgbClr>
                  </a:outerShdw>
                </a:effectLst>
              </a:rPr>
              <a:t>أولا :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53284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763688" y="1124744"/>
            <a:ext cx="7056784" cy="5400600"/>
          </a:xfrm>
        </p:spPr>
        <p:txBody>
          <a:bodyPr>
            <a:normAutofit fontScale="92500" lnSpcReduction="10000"/>
          </a:bodyPr>
          <a:lstStyle/>
          <a:p>
            <a:pPr algn="just" rtl="1">
              <a:buFont typeface="Wingdings" pitchFamily="2" charset="2"/>
              <a:buChar char="q"/>
            </a:pPr>
            <a:r>
              <a:rPr lang="ar-EG" sz="2800" b="1" dirty="0" smtClean="0">
                <a:solidFill>
                  <a:srgbClr val="FF0000"/>
                </a:solidFill>
                <a:effectLst>
                  <a:outerShdw blurRad="38100" dist="38100" dir="2700000" algn="tl">
                    <a:srgbClr val="000000">
                      <a:alpha val="43137"/>
                    </a:srgbClr>
                  </a:outerShdw>
                </a:effectLst>
              </a:rPr>
              <a:t> </a:t>
            </a:r>
            <a:r>
              <a:rPr lang="ar-EG" sz="2800" b="1" dirty="0">
                <a:solidFill>
                  <a:srgbClr val="FF0000"/>
                </a:solidFill>
                <a:effectLst>
                  <a:outerShdw blurRad="38100" dist="38100" dir="2700000" algn="tl">
                    <a:srgbClr val="000000">
                      <a:alpha val="43137"/>
                    </a:srgbClr>
                  </a:outerShdw>
                </a:effectLst>
              </a:rPr>
              <a:t>محددات </a:t>
            </a:r>
            <a:r>
              <a:rPr lang="ar-EG" sz="2800" b="1" dirty="0">
                <a:solidFill>
                  <a:srgbClr val="FF0000"/>
                </a:solidFill>
                <a:effectLst>
                  <a:outerShdw blurRad="38100" dist="38100" dir="2700000" algn="tl">
                    <a:srgbClr val="000000">
                      <a:alpha val="43137"/>
                    </a:srgbClr>
                  </a:outerShdw>
                </a:effectLst>
              </a:rPr>
              <a:t>ثقافة المنظمة وتأثــيرها </a:t>
            </a:r>
            <a:r>
              <a:rPr lang="ar-EG" sz="2800" b="1" dirty="0">
                <a:solidFill>
                  <a:srgbClr val="FF0000"/>
                </a:solidFill>
                <a:effectLst>
                  <a:outerShdw blurRad="38100" dist="38100" dir="2700000" algn="tl">
                    <a:srgbClr val="000000">
                      <a:alpha val="43137"/>
                    </a:srgbClr>
                  </a:outerShdw>
                </a:effectLst>
              </a:rPr>
              <a:t>:</a:t>
            </a:r>
          </a:p>
          <a:p>
            <a:pPr marL="0" indent="0" algn="r">
              <a:buNone/>
            </a:pPr>
            <a:r>
              <a:rPr lang="ar-EG" sz="2800" b="1" dirty="0" smtClean="0">
                <a:solidFill>
                  <a:schemeClr val="accent5">
                    <a:lumMod val="75000"/>
                  </a:schemeClr>
                </a:solidFill>
              </a:rPr>
              <a:t>    تشير </a:t>
            </a:r>
            <a:r>
              <a:rPr lang="ar-EG" sz="2800" b="1" dirty="0">
                <a:solidFill>
                  <a:schemeClr val="accent5">
                    <a:lumMod val="75000"/>
                  </a:schemeClr>
                </a:solidFill>
              </a:rPr>
              <a:t>الكتابات إلى أن ثقافة المنظمة تتكون وتتشكل من خلال </a:t>
            </a:r>
            <a:r>
              <a:rPr lang="ar-EG" sz="2800" b="1" dirty="0" smtClean="0">
                <a:solidFill>
                  <a:schemeClr val="accent5">
                    <a:lumMod val="75000"/>
                  </a:schemeClr>
                </a:solidFill>
              </a:rPr>
              <a:t> </a:t>
            </a:r>
          </a:p>
          <a:p>
            <a:pPr marL="0" indent="0" algn="r">
              <a:buNone/>
            </a:pPr>
            <a:r>
              <a:rPr lang="ar-EG" sz="2800" b="1" dirty="0" smtClean="0">
                <a:solidFill>
                  <a:schemeClr val="accent5">
                    <a:lumMod val="75000"/>
                  </a:schemeClr>
                </a:solidFill>
              </a:rPr>
              <a:t>    تفاعل </a:t>
            </a:r>
            <a:r>
              <a:rPr lang="ar-EG" sz="2800" b="1" dirty="0">
                <a:solidFill>
                  <a:schemeClr val="accent5">
                    <a:lumMod val="75000"/>
                  </a:schemeClr>
                </a:solidFill>
              </a:rPr>
              <a:t>عدد من العناصر وهى </a:t>
            </a:r>
            <a:r>
              <a:rPr lang="ar-EG" sz="2800" b="1" dirty="0" smtClean="0">
                <a:solidFill>
                  <a:schemeClr val="accent5">
                    <a:lumMod val="75000"/>
                  </a:schemeClr>
                </a:solidFill>
              </a:rPr>
              <a:t>:</a:t>
            </a:r>
            <a:endParaRPr lang="en-US" sz="2800" b="1" dirty="0">
              <a:solidFill>
                <a:schemeClr val="accent5">
                  <a:lumMod val="75000"/>
                </a:schemeClr>
              </a:solidFill>
            </a:endParaRPr>
          </a:p>
          <a:p>
            <a:pPr marL="514350" indent="-514350" algn="just" rtl="1">
              <a:buFont typeface="+mj-lt"/>
              <a:buAutoNum type="arabicPeriod"/>
            </a:pPr>
            <a:r>
              <a:rPr lang="ar-EG" sz="2800" dirty="0" smtClean="0"/>
              <a:t>القيم </a:t>
            </a:r>
            <a:r>
              <a:rPr lang="ar-EG" sz="2800" dirty="0"/>
              <a:t>الخاصة بالأفراد وما لديهم من اهتمامات ودوافع .</a:t>
            </a:r>
            <a:endParaRPr lang="en-US" sz="2800" b="1" dirty="0"/>
          </a:p>
          <a:p>
            <a:pPr marL="514350" indent="-514350" algn="just" rtl="1">
              <a:buFont typeface="+mj-lt"/>
              <a:buAutoNum type="arabicPeriod"/>
            </a:pPr>
            <a:r>
              <a:rPr lang="ar-EG" sz="2800" dirty="0" smtClean="0"/>
              <a:t>مدى </a:t>
            </a:r>
            <a:r>
              <a:rPr lang="ar-EG" sz="2800" dirty="0"/>
              <a:t>توافق الوظائف مع خصائص الأفراد .</a:t>
            </a:r>
            <a:endParaRPr lang="en-US" sz="2800" b="1" dirty="0"/>
          </a:p>
          <a:p>
            <a:pPr marL="514350" indent="-514350" algn="just" rtl="1">
              <a:buFont typeface="+mj-lt"/>
              <a:buAutoNum type="arabicPeriod"/>
            </a:pPr>
            <a:r>
              <a:rPr lang="ar-EG" sz="2800" dirty="0" smtClean="0"/>
              <a:t>الهيكل </a:t>
            </a:r>
            <a:r>
              <a:rPr lang="ar-EG" sz="2800" dirty="0"/>
              <a:t>التنظيمي للمنظمة حيث تنعكس خصائصه على أساليب الاتصال ونمط اتخاذ القرار.</a:t>
            </a:r>
            <a:endParaRPr lang="en-US" sz="2800" b="1" dirty="0"/>
          </a:p>
          <a:p>
            <a:pPr marL="514350" indent="-514350" algn="just" rtl="1">
              <a:buFont typeface="+mj-lt"/>
              <a:buAutoNum type="arabicPeriod"/>
            </a:pPr>
            <a:r>
              <a:rPr lang="ar-EG" sz="2800" dirty="0" smtClean="0"/>
              <a:t>ما </a:t>
            </a:r>
            <a:r>
              <a:rPr lang="ar-EG" sz="2800" dirty="0"/>
              <a:t>يحققه الفرد من المنافع التي يحصل عليها في صورة حقوق مادية ومالية وأدبية تكون دلالة على مكانته الوظيفية وتنعكس على أدائه الوظيفي وبالطبع سلوكياته .</a:t>
            </a:r>
            <a:endParaRPr lang="en-US" sz="2800" b="1" dirty="0"/>
          </a:p>
          <a:p>
            <a:pPr marL="514350" indent="-514350" algn="just" rtl="1">
              <a:buFont typeface="+mj-lt"/>
              <a:buAutoNum type="arabicPeriod"/>
            </a:pPr>
            <a:r>
              <a:rPr lang="ar-EG" sz="2800" dirty="0" smtClean="0"/>
              <a:t>القيم </a:t>
            </a:r>
            <a:r>
              <a:rPr lang="ar-EG" sz="2800" dirty="0"/>
              <a:t>السائدة وما تشتمل عليه من خصائص وما ينعكس على طرق التفكير وأساليب التعامل بين أفراد المنظمة وبعضهم البعض داخل وخارج المنظمة </a:t>
            </a:r>
            <a:r>
              <a:rPr lang="ar-EG" sz="2800" dirty="0" smtClean="0"/>
              <a:t>.</a:t>
            </a:r>
            <a:endParaRPr lang="en-US" sz="2800" b="1" dirty="0"/>
          </a:p>
        </p:txBody>
      </p:sp>
      <p:sp>
        <p:nvSpPr>
          <p:cNvPr id="5"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a:solidFill>
                  <a:srgbClr val="FF0000"/>
                </a:solidFill>
                <a:effectLst>
                  <a:outerShdw blurRad="38100" dist="38100" dir="2700000" algn="tl">
                    <a:srgbClr val="000000">
                      <a:alpha val="43137"/>
                    </a:srgbClr>
                  </a:outerShdw>
                </a:effectLst>
              </a:rPr>
              <a:t>أولا :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491520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Content Placeholder 2"/>
          <p:cNvSpPr>
            <a:spLocks noGrp="1"/>
          </p:cNvSpPr>
          <p:nvPr>
            <p:ph idx="1"/>
          </p:nvPr>
        </p:nvSpPr>
        <p:spPr>
          <a:xfrm>
            <a:off x="1547664" y="1124744"/>
            <a:ext cx="7272808" cy="5400600"/>
          </a:xfrm>
        </p:spPr>
        <p:txBody>
          <a:bodyPr>
            <a:normAutofit/>
          </a:bodyPr>
          <a:lstStyle/>
          <a:p>
            <a:pPr algn="just" rtl="1">
              <a:buFont typeface="Wingdings" pitchFamily="2" charset="2"/>
              <a:buChar char="q"/>
            </a:pPr>
            <a:r>
              <a:rPr lang="ar-EG" sz="2800" b="1" dirty="0" smtClean="0">
                <a:solidFill>
                  <a:srgbClr val="FF0000"/>
                </a:solidFill>
                <a:effectLst>
                  <a:outerShdw blurRad="38100" dist="38100" dir="2700000" algn="tl">
                    <a:srgbClr val="000000">
                      <a:alpha val="43137"/>
                    </a:srgbClr>
                  </a:outerShdw>
                </a:effectLst>
              </a:rPr>
              <a:t>محددات </a:t>
            </a:r>
            <a:r>
              <a:rPr lang="ar-EG" sz="2800" b="1" dirty="0">
                <a:solidFill>
                  <a:srgbClr val="FF0000"/>
                </a:solidFill>
                <a:effectLst>
                  <a:outerShdw blurRad="38100" dist="38100" dir="2700000" algn="tl">
                    <a:srgbClr val="000000">
                      <a:alpha val="43137"/>
                    </a:srgbClr>
                  </a:outerShdw>
                </a:effectLst>
              </a:rPr>
              <a:t>ثقافة </a:t>
            </a:r>
            <a:r>
              <a:rPr lang="ar-EG" sz="2800" b="1" dirty="0" smtClean="0">
                <a:solidFill>
                  <a:srgbClr val="FF0000"/>
                </a:solidFill>
                <a:effectLst>
                  <a:outerShdw blurRad="38100" dist="38100" dir="2700000" algn="tl">
                    <a:srgbClr val="000000">
                      <a:alpha val="43137"/>
                    </a:srgbClr>
                  </a:outerShdw>
                </a:effectLst>
              </a:rPr>
              <a:t>وأنواعها:</a:t>
            </a:r>
            <a:endParaRPr lang="ar-EG" sz="2800" b="1" dirty="0">
              <a:solidFill>
                <a:srgbClr val="FF0000"/>
              </a:solidFill>
              <a:effectLst>
                <a:outerShdw blurRad="38100" dist="38100" dir="2700000" algn="tl">
                  <a:srgbClr val="000000">
                    <a:alpha val="43137"/>
                  </a:srgbClr>
                </a:outerShdw>
              </a:effectLst>
            </a:endParaRPr>
          </a:p>
          <a:p>
            <a:pPr marL="0" indent="0" algn="r">
              <a:buNone/>
            </a:pPr>
            <a:r>
              <a:rPr lang="ar-EG" sz="2800" dirty="0" smtClean="0"/>
              <a:t>    </a:t>
            </a:r>
            <a:r>
              <a:rPr lang="ar-EG" sz="2400" dirty="0" smtClean="0"/>
              <a:t>كما </a:t>
            </a:r>
            <a:r>
              <a:rPr lang="ar-EG" sz="2400" dirty="0"/>
              <a:t>أن هناك عديد من أوجه تأثير الثقافة على </a:t>
            </a:r>
            <a:r>
              <a:rPr lang="ar-EG" sz="2400" dirty="0" smtClean="0"/>
              <a:t>المنظمة أهمها </a:t>
            </a:r>
            <a:r>
              <a:rPr lang="ar-EG" sz="2400" dirty="0"/>
              <a:t>ما يلي :</a:t>
            </a:r>
            <a:endParaRPr lang="en-US" sz="2400" dirty="0"/>
          </a:p>
          <a:p>
            <a:pPr marL="0" indent="0" algn="r">
              <a:buNone/>
            </a:pPr>
            <a:r>
              <a:rPr lang="ar-EG" sz="2800" b="1" dirty="0" smtClean="0">
                <a:solidFill>
                  <a:schemeClr val="accent5">
                    <a:lumMod val="75000"/>
                  </a:schemeClr>
                </a:solidFill>
              </a:rPr>
              <a:t>    </a:t>
            </a:r>
            <a:endParaRPr lang="en-US" sz="2800" b="1" dirty="0"/>
          </a:p>
        </p:txBody>
      </p:sp>
      <p:graphicFrame>
        <p:nvGraphicFramePr>
          <p:cNvPr id="10" name="Table 9"/>
          <p:cNvGraphicFramePr>
            <a:graphicFrameLocks noGrp="1"/>
          </p:cNvGraphicFramePr>
          <p:nvPr>
            <p:extLst>
              <p:ext uri="{D42A27DB-BD31-4B8C-83A1-F6EECF244321}">
                <p14:modId xmlns:p14="http://schemas.microsoft.com/office/powerpoint/2010/main" val="2935618351"/>
              </p:ext>
            </p:extLst>
          </p:nvPr>
        </p:nvGraphicFramePr>
        <p:xfrm>
          <a:off x="1639608" y="2335388"/>
          <a:ext cx="7252872" cy="5159550"/>
        </p:xfrm>
        <a:graphic>
          <a:graphicData uri="http://schemas.openxmlformats.org/drawingml/2006/table">
            <a:tbl>
              <a:tblPr firstRow="1" bandRow="1">
                <a:tableStyleId>{21E4AEA4-8DFA-4A89-87EB-49C32662AFE0}</a:tableStyleId>
              </a:tblPr>
              <a:tblGrid>
                <a:gridCol w="5760639"/>
                <a:gridCol w="1492233"/>
              </a:tblGrid>
              <a:tr h="83139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EG" sz="2000" b="1" dirty="0" smtClean="0">
                          <a:solidFill>
                            <a:schemeClr val="tx1"/>
                          </a:solidFill>
                        </a:rPr>
                        <a:t>يشير التوجه إلى الطريقة التي تؤثر بها الثقافة في عملية تحقيق الأهداف </a:t>
                      </a:r>
                      <a:endParaRPr lang="en-US" sz="2000" b="1" dirty="0" smtClean="0">
                        <a:solidFill>
                          <a:schemeClr val="tx1"/>
                        </a:solidFill>
                      </a:endParaRPr>
                    </a:p>
                    <a:p>
                      <a:pPr algn="ctr" rtl="1"/>
                      <a:endParaRPr lang="en-US" sz="2000" b="1" dirty="0">
                        <a:solidFill>
                          <a:schemeClr val="tx1"/>
                        </a:solidFill>
                      </a:endParaRPr>
                    </a:p>
                  </a:txBody>
                  <a:tcPr/>
                </a:tc>
                <a:tc>
                  <a:txBody>
                    <a:bodyPr/>
                    <a:lstStyle/>
                    <a:p>
                      <a:pPr algn="ctr" rtl="1"/>
                      <a:r>
                        <a:rPr lang="ar-EG" sz="2000" b="1" dirty="0" smtClean="0">
                          <a:solidFill>
                            <a:schemeClr val="tx1"/>
                          </a:solidFill>
                        </a:rPr>
                        <a:t>1ـ التوجه : </a:t>
                      </a:r>
                      <a:endParaRPr lang="en-US" sz="2000" b="1" dirty="0">
                        <a:solidFill>
                          <a:schemeClr val="tx1"/>
                        </a:solidFill>
                      </a:endParaRPr>
                    </a:p>
                  </a:txBody>
                  <a:tcPr/>
                </a:tc>
              </a:tr>
              <a:tr h="831390">
                <a:tc>
                  <a:txBody>
                    <a:bodyPr/>
                    <a:lstStyle/>
                    <a:p>
                      <a:pPr marL="0" indent="0" algn="ctr" rtl="1">
                        <a:buNone/>
                      </a:pPr>
                      <a:r>
                        <a:rPr lang="ar-EG" sz="2000" b="1" dirty="0" smtClean="0">
                          <a:solidFill>
                            <a:schemeClr val="tx1"/>
                          </a:solidFill>
                        </a:rPr>
                        <a:t>يشير الانتشار إلى الدرجة التي يشارك بها الأفراد في تشكيل القيم التنظيمية السائدة ومدى انتشارها بينهم .</a:t>
                      </a:r>
                      <a:endParaRPr lang="en-US" sz="2000" b="1" dirty="0" smtClean="0">
                        <a:solidFill>
                          <a:schemeClr val="tx1"/>
                        </a:solidFill>
                      </a:endParaRPr>
                    </a:p>
                  </a:txBody>
                  <a:tcPr/>
                </a:tc>
                <a:tc>
                  <a:txBody>
                    <a:bodyPr/>
                    <a:lstStyle/>
                    <a:p>
                      <a:pPr algn="ctr" rtl="1"/>
                      <a:r>
                        <a:rPr lang="ar-EG" sz="2000" b="1" dirty="0" smtClean="0">
                          <a:solidFill>
                            <a:schemeClr val="tx1"/>
                          </a:solidFill>
                        </a:rPr>
                        <a:t>2ـ الانتشار : </a:t>
                      </a:r>
                      <a:endParaRPr lang="en-US" sz="2000" b="1" dirty="0">
                        <a:solidFill>
                          <a:schemeClr val="tx1"/>
                        </a:solidFill>
                      </a:endParaRPr>
                    </a:p>
                  </a:txBody>
                  <a:tcPr/>
                </a:tc>
              </a:tr>
              <a:tr h="837895">
                <a:tc>
                  <a:txBody>
                    <a:bodyPr/>
                    <a:lstStyle/>
                    <a:p>
                      <a:pPr algn="ctr" rtl="1"/>
                      <a:r>
                        <a:rPr lang="ar-EG" sz="2000" b="1" dirty="0" smtClean="0">
                          <a:solidFill>
                            <a:schemeClr val="tx1"/>
                          </a:solidFill>
                        </a:rPr>
                        <a:t>تشير قوة الثقافة إلى تأثيرها في أعضاء التنظيم فالعديد من المنظمات السياسية تمتلك قوة إرغام على أعضائها ولكن توجد منظمات أخرى تؤثر ثقافتها على العاملين بها دون وجود </a:t>
                      </a:r>
                      <a:r>
                        <a:rPr lang="ar-EG" sz="2000" b="1" dirty="0" err="1" smtClean="0">
                          <a:solidFill>
                            <a:schemeClr val="tx1"/>
                          </a:solidFill>
                        </a:rPr>
                        <a:t>أى</a:t>
                      </a:r>
                      <a:r>
                        <a:rPr lang="ar-EG" sz="2000" b="1" dirty="0" smtClean="0">
                          <a:solidFill>
                            <a:schemeClr val="tx1"/>
                          </a:solidFill>
                        </a:rPr>
                        <a:t> قدر من الإرغام </a:t>
                      </a:r>
                      <a:endParaRPr lang="en-US" sz="2000" b="1" dirty="0">
                        <a:solidFill>
                          <a:schemeClr val="tx1"/>
                        </a:solidFill>
                      </a:endParaRPr>
                    </a:p>
                  </a:txBody>
                  <a:tcPr/>
                </a:tc>
                <a:tc>
                  <a:txBody>
                    <a:bodyPr/>
                    <a:lstStyle/>
                    <a:p>
                      <a:pPr algn="ctr" rtl="1"/>
                      <a:r>
                        <a:rPr lang="ar-EG" sz="2000" b="1" dirty="0" smtClean="0">
                          <a:solidFill>
                            <a:schemeClr val="tx1"/>
                          </a:solidFill>
                        </a:rPr>
                        <a:t>3ـ القــوة : </a:t>
                      </a:r>
                      <a:endParaRPr lang="en-US" sz="2000" b="1" dirty="0">
                        <a:solidFill>
                          <a:schemeClr val="tx1"/>
                        </a:solidFill>
                      </a:endParaRPr>
                    </a:p>
                  </a:txBody>
                  <a:tcPr/>
                </a:tc>
              </a:tr>
              <a:tr h="837895">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EG" sz="2000" b="1" dirty="0" smtClean="0">
                          <a:solidFill>
                            <a:schemeClr val="tx1"/>
                          </a:solidFill>
                        </a:rPr>
                        <a:t>تعطى الثقافة المرنة للمنظمة فرصة للتكيف مع الظروف المتغيرة والأزمات الطارئة ويوجد عدد من الوسائل تستخدم لتحقيق المرونة .</a:t>
                      </a:r>
                      <a:endParaRPr lang="en-US" sz="2000" b="1" dirty="0" smtClean="0">
                        <a:solidFill>
                          <a:schemeClr val="tx1"/>
                        </a:solidFill>
                      </a:endParaRPr>
                    </a:p>
                    <a:p>
                      <a:pPr algn="ctr" rtl="1"/>
                      <a:endParaRPr lang="en-US" sz="2000" b="1" dirty="0">
                        <a:solidFill>
                          <a:schemeClr val="tx1"/>
                        </a:solidFill>
                      </a:endParaRPr>
                    </a:p>
                  </a:txBody>
                  <a:tcPr/>
                </a:tc>
                <a:tc>
                  <a:txBody>
                    <a:bodyPr/>
                    <a:lstStyle/>
                    <a:p>
                      <a:pPr algn="ctr" rtl="1"/>
                      <a:r>
                        <a:rPr lang="ar-EG" sz="2000" b="1" dirty="0" smtClean="0">
                          <a:solidFill>
                            <a:schemeClr val="tx1"/>
                          </a:solidFill>
                        </a:rPr>
                        <a:t>4ـ المرونة :</a:t>
                      </a:r>
                      <a:endParaRPr lang="en-US" sz="2000" b="1" dirty="0">
                        <a:solidFill>
                          <a:schemeClr val="tx1"/>
                        </a:solidFill>
                      </a:endParaRPr>
                    </a:p>
                  </a:txBody>
                  <a:tcPr/>
                </a:tc>
              </a:tr>
              <a:tr h="837895">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EG" sz="2000" b="1" dirty="0" smtClean="0">
                          <a:solidFill>
                            <a:schemeClr val="tx1"/>
                          </a:solidFill>
                        </a:rPr>
                        <a:t>تؤثر ثقافة المنظمة أيضا في درجة الالتزام التي يظهرها أفراد التنظيم واستعدادهم لبذل الجهود والولاء وإظهار انتمائهم للمنظمة ولتحقيق أهدافها </a:t>
                      </a:r>
                      <a:endParaRPr lang="en-US" sz="2000" b="1" dirty="0" smtClean="0">
                        <a:solidFill>
                          <a:schemeClr val="tx1"/>
                        </a:solidFill>
                      </a:endParaRPr>
                    </a:p>
                    <a:p>
                      <a:pPr algn="ctr" rtl="1"/>
                      <a:endParaRPr lang="en-US" sz="2000" b="1" dirty="0">
                        <a:solidFill>
                          <a:schemeClr val="tx1"/>
                        </a:solidFill>
                      </a:endParaRPr>
                    </a:p>
                  </a:txBody>
                  <a:tcPr/>
                </a:tc>
                <a:tc>
                  <a:txBody>
                    <a:bodyPr/>
                    <a:lstStyle/>
                    <a:p>
                      <a:pPr algn="ctr" rtl="1"/>
                      <a:r>
                        <a:rPr lang="ar-EG" sz="2000" b="1" dirty="0" smtClean="0">
                          <a:solidFill>
                            <a:schemeClr val="tx1"/>
                          </a:solidFill>
                        </a:rPr>
                        <a:t>5ـ الالتزام </a:t>
                      </a:r>
                      <a:endParaRPr lang="en-US" sz="2000" b="1" dirty="0">
                        <a:solidFill>
                          <a:schemeClr val="tx1"/>
                        </a:solidFill>
                      </a:endParaRPr>
                    </a:p>
                  </a:txBody>
                  <a:tcPr/>
                </a:tc>
              </a:tr>
            </a:tbl>
          </a:graphicData>
        </a:graphic>
      </p:graphicFrame>
      <p:sp>
        <p:nvSpPr>
          <p:cNvPr id="11" name="Text Box 4"/>
          <p:cNvSpPr txBox="1">
            <a:spLocks noChangeArrowheads="1"/>
          </p:cNvSpPr>
          <p:nvPr/>
        </p:nvSpPr>
        <p:spPr bwMode="auto">
          <a:xfrm>
            <a:off x="1830260" y="294788"/>
            <a:ext cx="6990211" cy="646331"/>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square">
            <a:spAutoFit/>
          </a:bodyPr>
          <a:lstStyle/>
          <a:p>
            <a:pPr algn="ctr" rtl="1"/>
            <a:r>
              <a:rPr lang="ar-EG" sz="3600" b="1" dirty="0">
                <a:solidFill>
                  <a:srgbClr val="FF0000"/>
                </a:solidFill>
                <a:effectLst>
                  <a:outerShdw blurRad="38100" dist="38100" dir="2700000" algn="tl">
                    <a:srgbClr val="000000">
                      <a:alpha val="43137"/>
                    </a:srgbClr>
                  </a:outerShdw>
                </a:effectLst>
              </a:rPr>
              <a:t>أولا : الثقافة التنظيمية</a:t>
            </a:r>
            <a:endParaRPr lang="en-US"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5959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676</TotalTime>
  <Words>3397</Words>
  <Application>Microsoft Office PowerPoint</Application>
  <PresentationFormat>On-screen Show (4:3)</PresentationFormat>
  <Paragraphs>290</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يعتبر الإعلان أحد الأنشطة الرئيسية في مجال تسويق السلع والخدمات للعديد من المؤسسات، يعتمد عليه في تحقيق أهداف بالأطراف التي تتعامل معها هذه المؤسسات، ولقد زادت أهمية استخدامه كوسيلة لترويج المنتجات والخدمات المختلفة التي أصبحت تتوافر بكميات ونوعيات متزايدة ومتطورة نتيجة لكونه يلعب أدوارا ووظائف مختلفة في تعريف وإيصال الأفكار للمستهلك عن مختلف المنتجات المعروضة في السوق، والتي تميزه عن باقي وسائل الاتصالات الترويجية الأخرى.</dc:title>
  <dc:creator>marwabelal</dc:creator>
  <cp:lastModifiedBy>mai</cp:lastModifiedBy>
  <cp:revision>105</cp:revision>
  <dcterms:created xsi:type="dcterms:W3CDTF">2020-03-19T11:58:18Z</dcterms:created>
  <dcterms:modified xsi:type="dcterms:W3CDTF">2020-04-05T20:04:36Z</dcterms:modified>
</cp:coreProperties>
</file>