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74"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2BB2312-D448-4D10-A2F3-1DC67EB6FEA1}" type="datetimeFigureOut">
              <a:rPr lang="ar-EG" smtClean="0"/>
              <a:t>20/08/1441</a:t>
            </a:fld>
            <a:endParaRPr lang="ar-EG"/>
          </a:p>
        </p:txBody>
      </p:sp>
      <p:sp>
        <p:nvSpPr>
          <p:cNvPr id="8" name="Slide Number Placeholder 7"/>
          <p:cNvSpPr>
            <a:spLocks noGrp="1"/>
          </p:cNvSpPr>
          <p:nvPr>
            <p:ph type="sldNum" sz="quarter" idx="11"/>
          </p:nvPr>
        </p:nvSpPr>
        <p:spPr/>
        <p:txBody>
          <a:bodyPr/>
          <a:lstStyle/>
          <a:p>
            <a:fld id="{EBEE56D2-25DD-4317-87B7-255D2522A380}" type="slidenum">
              <a:rPr lang="ar-EG" smtClean="0"/>
              <a:t>‹#›</a:t>
            </a:fld>
            <a:endParaRPr lang="ar-EG"/>
          </a:p>
        </p:txBody>
      </p:sp>
      <p:sp>
        <p:nvSpPr>
          <p:cNvPr id="9" name="Footer Placeholder 8"/>
          <p:cNvSpPr>
            <a:spLocks noGrp="1"/>
          </p:cNvSpPr>
          <p:nvPr>
            <p:ph type="ftr" sz="quarter" idx="12"/>
          </p:nvPr>
        </p:nvSpPr>
        <p:spPr/>
        <p:txBody>
          <a:bodyPr/>
          <a:lstStyle/>
          <a:p>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BB2312-D448-4D10-A2F3-1DC67EB6FEA1}"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BEE56D2-25DD-4317-87B7-255D2522A380}"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BB2312-D448-4D10-A2F3-1DC67EB6FEA1}"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BEE56D2-25DD-4317-87B7-255D2522A380}"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A2BB2312-D448-4D10-A2F3-1DC67EB6FEA1}"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BEE56D2-25DD-4317-87B7-255D2522A380}"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BB2312-D448-4D10-A2F3-1DC67EB6FEA1}"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BEE56D2-25DD-4317-87B7-255D2522A380}" type="slidenum">
              <a:rPr lang="ar-EG" smtClean="0"/>
              <a:t>‹#›</a:t>
            </a:fld>
            <a:endParaRPr lang="ar-EG"/>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A2BB2312-D448-4D10-A2F3-1DC67EB6FEA1}"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BEE56D2-25DD-4317-87B7-255D2522A380}" type="slidenum">
              <a:rPr lang="ar-EG" smtClean="0"/>
              <a:t>‹#›</a:t>
            </a:fld>
            <a:endParaRPr lang="ar-EG"/>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2BB2312-D448-4D10-A2F3-1DC67EB6FEA1}" type="datetimeFigureOut">
              <a:rPr lang="ar-EG" smtClean="0"/>
              <a:t>20/08/1441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BEE56D2-25DD-4317-87B7-255D2522A380}" type="slidenum">
              <a:rPr lang="ar-EG" smtClean="0"/>
              <a:t>‹#›</a:t>
            </a:fld>
            <a:endParaRPr lang="ar-EG"/>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2BB2312-D448-4D10-A2F3-1DC67EB6FEA1}" type="datetimeFigureOut">
              <a:rPr lang="ar-EG" smtClean="0"/>
              <a:t>20/08/1441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BEE56D2-25DD-4317-87B7-255D2522A380}"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BB2312-D448-4D10-A2F3-1DC67EB6FEA1}" type="datetimeFigureOut">
              <a:rPr lang="ar-EG" smtClean="0"/>
              <a:t>20/08/1441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BEE56D2-25DD-4317-87B7-255D2522A380}"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BB2312-D448-4D10-A2F3-1DC67EB6FEA1}"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BEE56D2-25DD-4317-87B7-255D2522A380}"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BB2312-D448-4D10-A2F3-1DC67EB6FEA1}"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BEE56D2-25DD-4317-87B7-255D2522A380}" type="slidenum">
              <a:rPr lang="ar-EG" smtClean="0"/>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2BB2312-D448-4D10-A2F3-1DC67EB6FEA1}" type="datetimeFigureOut">
              <a:rPr lang="ar-EG" smtClean="0"/>
              <a:t>20/08/1441</a:t>
            </a:fld>
            <a:endParaRPr lang="ar-EG"/>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ar-EG"/>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EBEE56D2-25DD-4317-87B7-255D2522A380}" type="slidenum">
              <a:rPr lang="ar-EG" smtClean="0"/>
              <a:t>‹#›</a:t>
            </a:fld>
            <a:endParaRPr lang="ar-EG"/>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5"/>
            <a:ext cx="7772400" cy="2475706"/>
          </a:xfrm>
        </p:spPr>
        <p:txBody>
          <a:bodyPr>
            <a:normAutofit/>
          </a:bodyPr>
          <a:lstStyle/>
          <a:p>
            <a:r>
              <a:rPr lang="en-US" sz="3600" b="1" i="1" dirty="0" smtClean="0">
                <a:solidFill>
                  <a:srgbClr val="002060"/>
                </a:solidFill>
                <a:latin typeface="Palatino Linotype" pitchFamily="18" charset="0"/>
              </a:rPr>
              <a:t>Organizational Behavior</a:t>
            </a:r>
            <a:br>
              <a:rPr lang="en-US" sz="3600" b="1" i="1" dirty="0" smtClean="0">
                <a:solidFill>
                  <a:srgbClr val="002060"/>
                </a:solidFill>
                <a:latin typeface="Palatino Linotype" pitchFamily="18" charset="0"/>
              </a:rPr>
            </a:br>
            <a:r>
              <a:rPr lang="en-US" sz="3600" b="1" i="1" dirty="0" smtClean="0">
                <a:solidFill>
                  <a:srgbClr val="002060"/>
                </a:solidFill>
                <a:latin typeface="Palatino Linotype" pitchFamily="18" charset="0"/>
              </a:rPr>
              <a:t>First year, English program</a:t>
            </a:r>
            <a:br>
              <a:rPr lang="en-US" sz="3600" b="1" i="1" dirty="0" smtClean="0">
                <a:solidFill>
                  <a:srgbClr val="002060"/>
                </a:solidFill>
                <a:latin typeface="Palatino Linotype" pitchFamily="18" charset="0"/>
              </a:rPr>
            </a:br>
            <a:r>
              <a:rPr lang="en-US" sz="3600" b="1" i="1" dirty="0" smtClean="0">
                <a:solidFill>
                  <a:srgbClr val="002060"/>
                </a:solidFill>
                <a:latin typeface="Palatino Linotype" pitchFamily="18" charset="0"/>
              </a:rPr>
              <a:t>Week 10, Lecture 2</a:t>
            </a:r>
            <a:endParaRPr lang="ar-EG" sz="3600" b="1" i="1" dirty="0">
              <a:solidFill>
                <a:srgbClr val="002060"/>
              </a:solidFill>
              <a:latin typeface="Palatino Linotype" pitchFamily="18" charset="0"/>
            </a:endParaRPr>
          </a:p>
        </p:txBody>
      </p:sp>
      <p:sp>
        <p:nvSpPr>
          <p:cNvPr id="3" name="Subtitle 2"/>
          <p:cNvSpPr>
            <a:spLocks noGrp="1"/>
          </p:cNvSpPr>
          <p:nvPr>
            <p:ph type="subTitle" idx="1"/>
          </p:nvPr>
        </p:nvSpPr>
        <p:spPr/>
        <p:txBody>
          <a:bodyPr/>
          <a:lstStyle/>
          <a:p>
            <a:pPr algn="r"/>
            <a:r>
              <a:rPr lang="en-US" b="1" i="1" dirty="0" smtClean="0">
                <a:solidFill>
                  <a:srgbClr val="002060"/>
                </a:solidFill>
                <a:latin typeface="Palatino Linotype" pitchFamily="18" charset="0"/>
              </a:rPr>
              <a:t>Dr. Sally </a:t>
            </a:r>
            <a:r>
              <a:rPr lang="en-US" b="1" i="1" dirty="0" err="1" smtClean="0">
                <a:solidFill>
                  <a:srgbClr val="002060"/>
                </a:solidFill>
                <a:latin typeface="Palatino Linotype" pitchFamily="18" charset="0"/>
              </a:rPr>
              <a:t>Amer</a:t>
            </a:r>
            <a:endParaRPr lang="en-US" b="1" i="1" dirty="0" smtClean="0">
              <a:solidFill>
                <a:srgbClr val="002060"/>
              </a:solidFill>
              <a:latin typeface="Palatino Linotype" pitchFamily="18" charset="0"/>
            </a:endParaRPr>
          </a:p>
          <a:p>
            <a:pPr algn="r"/>
            <a:r>
              <a:rPr lang="en-US" b="1" i="1" dirty="0" smtClean="0">
                <a:solidFill>
                  <a:srgbClr val="002060"/>
                </a:solidFill>
                <a:latin typeface="Palatino Linotype" pitchFamily="18" charset="0"/>
              </a:rPr>
              <a:t>12-4-2020</a:t>
            </a:r>
          </a:p>
          <a:p>
            <a:pPr algn="r"/>
            <a:endParaRPr lang="ar-EG" dirty="0"/>
          </a:p>
        </p:txBody>
      </p:sp>
    </p:spTree>
    <p:extLst>
      <p:ext uri="{BB962C8B-B14F-4D97-AF65-F5344CB8AC3E}">
        <p14:creationId xmlns:p14="http://schemas.microsoft.com/office/powerpoint/2010/main" val="2117363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2060"/>
                </a:solidFill>
                <a:latin typeface="Palatino Linotype" pitchFamily="18" charset="0"/>
              </a:rPr>
              <a:t>Affective Events Theory (Cont.)</a:t>
            </a:r>
            <a:endParaRPr lang="ar-EG" b="1" i="1" dirty="0">
              <a:solidFill>
                <a:srgbClr val="002060"/>
              </a:solidFill>
              <a:latin typeface="Palatino Linotype" pitchFamily="18" charset="0"/>
            </a:endParaRPr>
          </a:p>
        </p:txBody>
      </p:sp>
      <p:sp>
        <p:nvSpPr>
          <p:cNvPr id="3" name="Content Placeholder 2"/>
          <p:cNvSpPr>
            <a:spLocks noGrp="1"/>
          </p:cNvSpPr>
          <p:nvPr>
            <p:ph idx="1"/>
          </p:nvPr>
        </p:nvSpPr>
        <p:spPr/>
        <p:txBody>
          <a:bodyPr>
            <a:normAutofit fontScale="92500"/>
          </a:bodyPr>
          <a:lstStyle/>
          <a:p>
            <a:pPr marL="0" indent="0" algn="justLow" rtl="0">
              <a:spcBef>
                <a:spcPts val="0"/>
              </a:spcBef>
              <a:buNone/>
            </a:pPr>
            <a:r>
              <a:rPr lang="en-US" b="1" i="1" dirty="0" smtClean="0">
                <a:solidFill>
                  <a:srgbClr val="FF0000"/>
                </a:solidFill>
                <a:latin typeface="Palatino Linotype" pitchFamily="18" charset="0"/>
              </a:rPr>
              <a:t>Tests of affective events theory suggest the following:</a:t>
            </a:r>
          </a:p>
          <a:p>
            <a:pPr marL="0" indent="0" algn="justLow" rtl="0">
              <a:spcBef>
                <a:spcPts val="0"/>
              </a:spcBef>
              <a:buNone/>
            </a:pPr>
            <a:r>
              <a:rPr lang="en-US" dirty="0" smtClean="0">
                <a:latin typeface="Palatino Linotype" pitchFamily="18" charset="0"/>
              </a:rPr>
              <a:t>1. An emotional episode is actually a series of emotional experiences, precipitated by a single event and containing elements of both emotions and mood cycles.</a:t>
            </a:r>
          </a:p>
          <a:p>
            <a:pPr marL="0" indent="0" algn="justLow" rtl="0">
              <a:spcBef>
                <a:spcPts val="0"/>
              </a:spcBef>
              <a:buNone/>
            </a:pPr>
            <a:r>
              <a:rPr lang="en-US" dirty="0" smtClean="0">
                <a:latin typeface="Palatino Linotype" pitchFamily="18" charset="0"/>
              </a:rPr>
              <a:t>2. Current emotions influence job satisfaction at any given time, along with the history of emotions surrounding the event.</a:t>
            </a:r>
          </a:p>
          <a:p>
            <a:pPr marL="0" indent="0" algn="justLow" rtl="0">
              <a:spcBef>
                <a:spcPts val="0"/>
              </a:spcBef>
              <a:buNone/>
            </a:pPr>
            <a:r>
              <a:rPr lang="en-US" dirty="0" smtClean="0">
                <a:latin typeface="Palatino Linotype" pitchFamily="18" charset="0"/>
              </a:rPr>
              <a:t>3. </a:t>
            </a:r>
            <a:r>
              <a:rPr lang="en-US" b="1" i="1" dirty="0" smtClean="0">
                <a:solidFill>
                  <a:srgbClr val="FF0000"/>
                </a:solidFill>
                <a:latin typeface="Palatino Linotype" pitchFamily="18" charset="0"/>
              </a:rPr>
              <a:t>Because moods and emotions fluctuate over time</a:t>
            </a:r>
            <a:r>
              <a:rPr lang="en-US" dirty="0" smtClean="0">
                <a:latin typeface="Palatino Linotype" pitchFamily="18" charset="0"/>
              </a:rPr>
              <a:t>, their effect on performance also fluctuates.</a:t>
            </a:r>
          </a:p>
          <a:p>
            <a:pPr marL="0" indent="0" algn="justLow" rtl="0">
              <a:spcBef>
                <a:spcPts val="0"/>
              </a:spcBef>
              <a:buNone/>
            </a:pPr>
            <a:r>
              <a:rPr lang="en-US" dirty="0" smtClean="0">
                <a:latin typeface="Palatino Linotype" pitchFamily="18" charset="0"/>
              </a:rPr>
              <a:t>4. </a:t>
            </a:r>
            <a:r>
              <a:rPr lang="en-US" b="1" i="1" dirty="0" smtClean="0">
                <a:solidFill>
                  <a:srgbClr val="FF0000"/>
                </a:solidFill>
                <a:latin typeface="Palatino Linotype" pitchFamily="18" charset="0"/>
              </a:rPr>
              <a:t>Emotion-driven behaviors are typically short in duration and of high variability.</a:t>
            </a:r>
          </a:p>
          <a:p>
            <a:pPr marL="0" indent="0" algn="justLow" rtl="0">
              <a:spcBef>
                <a:spcPts val="0"/>
              </a:spcBef>
              <a:buNone/>
            </a:pPr>
            <a:r>
              <a:rPr lang="en-US" dirty="0" smtClean="0">
                <a:latin typeface="Palatino Linotype" pitchFamily="18" charset="0"/>
              </a:rPr>
              <a:t>5. Because emotions, even positive ones, tend to be incompatible with behaviors required to do a job, they typically have a negative influence on job performance.</a:t>
            </a:r>
          </a:p>
          <a:p>
            <a:pPr marL="0" indent="0" algn="justLow" rtl="0">
              <a:spcBef>
                <a:spcPts val="0"/>
              </a:spcBef>
              <a:buNone/>
            </a:pPr>
            <a:endParaRPr lang="ar-EG" dirty="0"/>
          </a:p>
        </p:txBody>
      </p:sp>
    </p:spTree>
    <p:extLst>
      <p:ext uri="{BB962C8B-B14F-4D97-AF65-F5344CB8AC3E}">
        <p14:creationId xmlns:p14="http://schemas.microsoft.com/office/powerpoint/2010/main" val="4206625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21808" y="908720"/>
            <a:ext cx="6900384" cy="5217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7747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2060"/>
                </a:solidFill>
                <a:latin typeface="Palatino Linotype" pitchFamily="18" charset="0"/>
              </a:rPr>
              <a:t>Emotional Intelligence</a:t>
            </a:r>
            <a:endParaRPr lang="ar-EG" b="1" i="1" dirty="0">
              <a:solidFill>
                <a:srgbClr val="002060"/>
              </a:solidFill>
              <a:latin typeface="Palatino Linotype" pitchFamily="18" charset="0"/>
            </a:endParaRPr>
          </a:p>
        </p:txBody>
      </p:sp>
      <p:sp>
        <p:nvSpPr>
          <p:cNvPr id="3" name="Content Placeholder 2"/>
          <p:cNvSpPr>
            <a:spLocks noGrp="1"/>
          </p:cNvSpPr>
          <p:nvPr>
            <p:ph idx="1"/>
          </p:nvPr>
        </p:nvSpPr>
        <p:spPr/>
        <p:txBody>
          <a:bodyPr>
            <a:normAutofit/>
          </a:bodyPr>
          <a:lstStyle/>
          <a:p>
            <a:pPr marL="0" indent="0" algn="justLow" rtl="0">
              <a:spcBef>
                <a:spcPts val="0"/>
              </a:spcBef>
              <a:buNone/>
            </a:pPr>
            <a:r>
              <a:rPr lang="en-US" b="1" i="1" dirty="0" smtClean="0">
                <a:latin typeface="Palatino Linotype" pitchFamily="18" charset="0"/>
              </a:rPr>
              <a:t>Emotional intelligence (EI) is a person’s ability to </a:t>
            </a:r>
          </a:p>
          <a:p>
            <a:pPr marL="514350" indent="-514350" algn="justLow" rtl="0">
              <a:spcBef>
                <a:spcPts val="0"/>
              </a:spcBef>
              <a:buAutoNum type="arabicParenBoth"/>
            </a:pPr>
            <a:r>
              <a:rPr lang="en-US" b="1" i="1" dirty="0" smtClean="0">
                <a:latin typeface="Palatino Linotype" pitchFamily="18" charset="0"/>
              </a:rPr>
              <a:t>perceive emotions in the self and others, </a:t>
            </a:r>
          </a:p>
          <a:p>
            <a:pPr marL="0" indent="0" algn="justLow" rtl="0">
              <a:spcBef>
                <a:spcPts val="0"/>
              </a:spcBef>
              <a:buNone/>
            </a:pPr>
            <a:r>
              <a:rPr lang="en-US" b="1" i="1" dirty="0" smtClean="0">
                <a:latin typeface="Palatino Linotype" pitchFamily="18" charset="0"/>
              </a:rPr>
              <a:t>(2) understand the meaning of these emotions, and</a:t>
            </a:r>
          </a:p>
          <a:p>
            <a:pPr marL="0" indent="0" algn="justLow" rtl="0">
              <a:spcBef>
                <a:spcPts val="0"/>
              </a:spcBef>
              <a:buNone/>
            </a:pPr>
            <a:r>
              <a:rPr lang="en-US" b="1" i="1" dirty="0" smtClean="0">
                <a:latin typeface="Palatino Linotype" pitchFamily="18" charset="0"/>
              </a:rPr>
              <a:t>(3) regulate one’s emotions accordingly in a cascading model. </a:t>
            </a:r>
          </a:p>
          <a:p>
            <a:pPr marL="0" indent="0" algn="justLow" rtl="0">
              <a:spcBef>
                <a:spcPts val="0"/>
              </a:spcBef>
              <a:buNone/>
            </a:pPr>
            <a:r>
              <a:rPr lang="en-US" b="1" i="1" dirty="0" smtClean="0">
                <a:solidFill>
                  <a:srgbClr val="FF0000"/>
                </a:solidFill>
                <a:latin typeface="Palatino Linotype" pitchFamily="18" charset="0"/>
              </a:rPr>
              <a:t>People who know their own emotions and are good at reading emotional cues—for instance, knowing why they’re angry and how to express themselves without violating norms—are most likely to be effective.</a:t>
            </a:r>
            <a:endParaRPr lang="ar-EG" b="1" i="1" dirty="0">
              <a:solidFill>
                <a:srgbClr val="FF0000"/>
              </a:solidFill>
              <a:latin typeface="Palatino Linotype" pitchFamily="18" charset="0"/>
            </a:endParaRPr>
          </a:p>
        </p:txBody>
      </p:sp>
    </p:spTree>
    <p:extLst>
      <p:ext uri="{BB962C8B-B14F-4D97-AF65-F5344CB8AC3E}">
        <p14:creationId xmlns:p14="http://schemas.microsoft.com/office/powerpoint/2010/main" val="2162160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solidFill>
                  <a:srgbClr val="FF0000"/>
                </a:solidFill>
                <a:latin typeface="Palatino Linotype" pitchFamily="18" charset="0"/>
              </a:rPr>
              <a:t>Emotional Intelligence (EI) (Cont.)</a:t>
            </a:r>
            <a:endParaRPr lang="ar-EG" sz="3600" b="1" i="1" dirty="0">
              <a:solidFill>
                <a:srgbClr val="FF0000"/>
              </a:solidFill>
              <a:latin typeface="Palatino Linotype" pitchFamily="18" charset="0"/>
            </a:endParaRPr>
          </a:p>
        </p:txBody>
      </p:sp>
      <p:sp>
        <p:nvSpPr>
          <p:cNvPr id="3" name="Content Placeholder 2"/>
          <p:cNvSpPr>
            <a:spLocks noGrp="1"/>
          </p:cNvSpPr>
          <p:nvPr>
            <p:ph idx="1"/>
          </p:nvPr>
        </p:nvSpPr>
        <p:spPr/>
        <p:txBody>
          <a:bodyPr/>
          <a:lstStyle/>
          <a:p>
            <a:pPr marL="0" indent="0" algn="justLow" rtl="0">
              <a:spcBef>
                <a:spcPts val="0"/>
              </a:spcBef>
              <a:buNone/>
            </a:pPr>
            <a:r>
              <a:rPr lang="en-US" dirty="0" smtClean="0"/>
              <a:t>Emotional intelligence (EI) is the ability to detect and to manage emotional cues and information.</a:t>
            </a:r>
          </a:p>
          <a:p>
            <a:pPr marL="0" indent="0" algn="justLow" rtl="0">
              <a:spcBef>
                <a:spcPts val="0"/>
              </a:spcBef>
              <a:buNone/>
            </a:pPr>
            <a:endParaRPr lang="ar-EG"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2062" y="2636912"/>
            <a:ext cx="6619875" cy="3409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8648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FF0000"/>
                </a:solidFill>
                <a:latin typeface="Palatino Linotype" pitchFamily="18" charset="0"/>
              </a:rPr>
              <a:t>OB Applications of Emotions and Moods</a:t>
            </a:r>
            <a:endParaRPr lang="ar-EG" sz="3200" b="1" i="1" dirty="0">
              <a:solidFill>
                <a:srgbClr val="FF0000"/>
              </a:solidFill>
              <a:latin typeface="Palatino Linotype" pitchFamily="18" charset="0"/>
            </a:endParaRPr>
          </a:p>
        </p:txBody>
      </p:sp>
      <p:sp>
        <p:nvSpPr>
          <p:cNvPr id="3" name="Content Placeholder 2"/>
          <p:cNvSpPr>
            <a:spLocks noGrp="1"/>
          </p:cNvSpPr>
          <p:nvPr>
            <p:ph idx="1"/>
          </p:nvPr>
        </p:nvSpPr>
        <p:spPr/>
        <p:txBody>
          <a:bodyPr>
            <a:normAutofit/>
          </a:bodyPr>
          <a:lstStyle/>
          <a:p>
            <a:pPr marL="0" indent="0" algn="justLow" rtl="0">
              <a:spcBef>
                <a:spcPts val="0"/>
              </a:spcBef>
              <a:buNone/>
            </a:pPr>
            <a:r>
              <a:rPr lang="en-US" dirty="0"/>
              <a:t>E</a:t>
            </a:r>
            <a:r>
              <a:rPr lang="en-US" dirty="0" smtClean="0"/>
              <a:t>motions and moods can improve our ability to explain and predict the selection process in organizations, decision making, creativity, motivation, leadership, interpersonal conflict, negotiation, customer service, job attitudes, and deviant workplace behaviors.</a:t>
            </a:r>
          </a:p>
          <a:p>
            <a:pPr marL="0" indent="0" algn="justLow" rtl="0">
              <a:spcBef>
                <a:spcPts val="0"/>
              </a:spcBef>
              <a:buNone/>
            </a:pPr>
            <a:r>
              <a:rPr lang="en-US" b="1" i="1" dirty="0" smtClean="0">
                <a:solidFill>
                  <a:srgbClr val="FF0000"/>
                </a:solidFill>
              </a:rPr>
              <a:t>1) Selection</a:t>
            </a:r>
          </a:p>
          <a:p>
            <a:pPr marL="0" indent="0" algn="justLow" rtl="0">
              <a:spcBef>
                <a:spcPts val="0"/>
              </a:spcBef>
              <a:buNone/>
            </a:pPr>
            <a:r>
              <a:rPr lang="en-US" dirty="0" smtClean="0"/>
              <a:t>One implication from the evidence on EI to date is that employers should consider it a factor in hiring employees, especially in jobs that demand a high degree of social interaction. </a:t>
            </a:r>
            <a:r>
              <a:rPr lang="en-US" b="1" i="1" dirty="0">
                <a:solidFill>
                  <a:srgbClr val="FF0000"/>
                </a:solidFill>
                <a:latin typeface="Palatino Linotype" pitchFamily="18" charset="0"/>
              </a:rPr>
              <a:t>M</a:t>
            </a:r>
            <a:r>
              <a:rPr lang="en-US" b="1" i="1" dirty="0" smtClean="0">
                <a:solidFill>
                  <a:srgbClr val="FF0000"/>
                </a:solidFill>
                <a:latin typeface="Palatino Linotype" pitchFamily="18" charset="0"/>
              </a:rPr>
              <a:t>ore employers are starting to use EI measures to hire people.</a:t>
            </a:r>
            <a:endParaRPr lang="ar-EG" b="1" i="1" dirty="0">
              <a:solidFill>
                <a:srgbClr val="FF0000"/>
              </a:solidFill>
              <a:latin typeface="Palatino Linotype" pitchFamily="18" charset="0"/>
            </a:endParaRPr>
          </a:p>
        </p:txBody>
      </p:sp>
    </p:spTree>
    <p:extLst>
      <p:ext uri="{BB962C8B-B14F-4D97-AF65-F5344CB8AC3E}">
        <p14:creationId xmlns:p14="http://schemas.microsoft.com/office/powerpoint/2010/main" val="3776978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solidFill>
                  <a:srgbClr val="FF0000"/>
                </a:solidFill>
                <a:latin typeface="Palatino Linotype" pitchFamily="18" charset="0"/>
              </a:rPr>
              <a:t>OB Applications of Emotions and Moods (Cont.)</a:t>
            </a:r>
            <a:endParaRPr lang="ar-EG" sz="2800" b="1" i="1" dirty="0">
              <a:solidFill>
                <a:srgbClr val="FF0000"/>
              </a:solidFill>
              <a:latin typeface="Palatino Linotype" pitchFamily="18" charset="0"/>
            </a:endParaRPr>
          </a:p>
        </p:txBody>
      </p:sp>
      <p:sp>
        <p:nvSpPr>
          <p:cNvPr id="3" name="Content Placeholder 2"/>
          <p:cNvSpPr>
            <a:spLocks noGrp="1"/>
          </p:cNvSpPr>
          <p:nvPr>
            <p:ph idx="1"/>
          </p:nvPr>
        </p:nvSpPr>
        <p:spPr>
          <a:xfrm>
            <a:off x="467544" y="1628800"/>
            <a:ext cx="8229600" cy="4525963"/>
          </a:xfrm>
        </p:spPr>
        <p:txBody>
          <a:bodyPr>
            <a:normAutofit lnSpcReduction="10000"/>
          </a:bodyPr>
          <a:lstStyle/>
          <a:p>
            <a:pPr marL="0" indent="0" algn="justLow" rtl="0">
              <a:spcBef>
                <a:spcPts val="0"/>
              </a:spcBef>
              <a:buNone/>
            </a:pPr>
            <a:r>
              <a:rPr lang="en-US" b="1" i="1" dirty="0" smtClean="0">
                <a:solidFill>
                  <a:srgbClr val="FF0000"/>
                </a:solidFill>
                <a:latin typeface="Palatino Linotype" pitchFamily="18" charset="0"/>
              </a:rPr>
              <a:t>2) Decision Making:</a:t>
            </a:r>
          </a:p>
          <a:p>
            <a:pPr marL="0" indent="0" algn="justLow" rtl="0">
              <a:spcBef>
                <a:spcPts val="0"/>
              </a:spcBef>
              <a:buNone/>
            </a:pPr>
            <a:r>
              <a:rPr lang="en-US" dirty="0" smtClean="0">
                <a:latin typeface="Palatino Linotype" pitchFamily="18" charset="0"/>
              </a:rPr>
              <a:t>OB researchers are increasingly finding that moods and emotions have important effects on decision making. Positive moods and emotions seem to help. </a:t>
            </a:r>
            <a:r>
              <a:rPr lang="en-US" b="1" i="1" dirty="0" smtClean="0">
                <a:solidFill>
                  <a:srgbClr val="0070C0"/>
                </a:solidFill>
                <a:latin typeface="Palatino Linotype" pitchFamily="18" charset="0"/>
              </a:rPr>
              <a:t>People in good moods or experiencing positive emotions are more likely than others to use heuristics, or rules of thumb, to help make good decisions quickly. Positive emotions also enhance problem-solving skills, so positive people find better solutions to problems. </a:t>
            </a:r>
          </a:p>
          <a:p>
            <a:pPr marL="0" indent="0" algn="justLow" rtl="0">
              <a:spcBef>
                <a:spcPts val="0"/>
              </a:spcBef>
              <a:buNone/>
            </a:pPr>
            <a:r>
              <a:rPr lang="en-US" dirty="0" smtClean="0">
                <a:latin typeface="Palatino Linotype" pitchFamily="18" charset="0"/>
              </a:rPr>
              <a:t>While, depressed people are slower at processing information and tend to weigh all possible options rather than the most likely ones. They</a:t>
            </a:r>
            <a:r>
              <a:rPr lang="en-US" dirty="0">
                <a:latin typeface="Palatino Linotype" pitchFamily="18" charset="0"/>
              </a:rPr>
              <a:t> </a:t>
            </a:r>
            <a:r>
              <a:rPr lang="en-US" dirty="0" smtClean="0">
                <a:latin typeface="Palatino Linotype" pitchFamily="18" charset="0"/>
              </a:rPr>
              <a:t>search for the perfect solution, when there rarely is one.</a:t>
            </a:r>
            <a:endParaRPr lang="ar-EG" dirty="0">
              <a:latin typeface="Palatino Linotype" pitchFamily="18" charset="0"/>
            </a:endParaRPr>
          </a:p>
        </p:txBody>
      </p:sp>
    </p:spTree>
    <p:extLst>
      <p:ext uri="{BB962C8B-B14F-4D97-AF65-F5344CB8AC3E}">
        <p14:creationId xmlns:p14="http://schemas.microsoft.com/office/powerpoint/2010/main" val="286271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en-US" sz="2800" b="1" i="1" dirty="0" smtClean="0">
                <a:solidFill>
                  <a:srgbClr val="FF0000"/>
                </a:solidFill>
                <a:latin typeface="Palatino Linotype" pitchFamily="18" charset="0"/>
              </a:rPr>
              <a:t>OB Applications of Emotions and Moods (Cont.)</a:t>
            </a:r>
            <a:endParaRPr lang="ar-EG" sz="2800" b="1" i="1" dirty="0">
              <a:solidFill>
                <a:srgbClr val="FF0000"/>
              </a:solidFill>
              <a:latin typeface="Palatino Linotype" pitchFamily="18" charset="0"/>
            </a:endParaRPr>
          </a:p>
        </p:txBody>
      </p:sp>
      <p:sp>
        <p:nvSpPr>
          <p:cNvPr id="3" name="Content Placeholder 2"/>
          <p:cNvSpPr>
            <a:spLocks noGrp="1"/>
          </p:cNvSpPr>
          <p:nvPr>
            <p:ph idx="1"/>
          </p:nvPr>
        </p:nvSpPr>
        <p:spPr/>
        <p:txBody>
          <a:bodyPr>
            <a:normAutofit/>
          </a:bodyPr>
          <a:lstStyle/>
          <a:p>
            <a:pPr marL="0" indent="0" algn="l">
              <a:buNone/>
            </a:pPr>
            <a:r>
              <a:rPr lang="en-US" b="1" i="1" dirty="0" smtClean="0">
                <a:solidFill>
                  <a:srgbClr val="FF0000"/>
                </a:solidFill>
                <a:latin typeface="Palatino Linotype" pitchFamily="18" charset="0"/>
              </a:rPr>
              <a:t>3) Creativity</a:t>
            </a:r>
          </a:p>
          <a:p>
            <a:pPr marL="0" indent="0" algn="justLow" rtl="0">
              <a:spcBef>
                <a:spcPts val="0"/>
              </a:spcBef>
              <a:buNone/>
            </a:pPr>
            <a:r>
              <a:rPr lang="en-US" b="1" i="1" dirty="0" smtClean="0">
                <a:solidFill>
                  <a:srgbClr val="0070C0"/>
                </a:solidFill>
                <a:latin typeface="Palatino Linotype" pitchFamily="18" charset="0"/>
              </a:rPr>
              <a:t>People in good moods tend to be more creative than people in bad moods. </a:t>
            </a:r>
            <a:r>
              <a:rPr lang="en-US" dirty="0" smtClean="0">
                <a:latin typeface="Palatino Linotype" pitchFamily="18" charset="0"/>
              </a:rPr>
              <a:t>They</a:t>
            </a:r>
            <a:r>
              <a:rPr lang="en-US" dirty="0">
                <a:latin typeface="Palatino Linotype" pitchFamily="18" charset="0"/>
              </a:rPr>
              <a:t> </a:t>
            </a:r>
            <a:r>
              <a:rPr lang="en-US" dirty="0" smtClean="0">
                <a:latin typeface="Palatino Linotype" pitchFamily="18" charset="0"/>
              </a:rPr>
              <a:t>produce more ideas and more options, and others think their ideas are original. </a:t>
            </a:r>
            <a:r>
              <a:rPr lang="en-US" b="1" i="1" dirty="0" smtClean="0">
                <a:solidFill>
                  <a:srgbClr val="0070C0"/>
                </a:solidFill>
                <a:latin typeface="Palatino Linotype" pitchFamily="18" charset="0"/>
              </a:rPr>
              <a:t>It seems people experiencing positive moods or emotions are more flexible and open in their thinking, which may explain why they’re more creative. </a:t>
            </a:r>
          </a:p>
          <a:p>
            <a:pPr marL="0" indent="0" algn="justLow" rtl="0">
              <a:spcBef>
                <a:spcPts val="0"/>
              </a:spcBef>
              <a:buNone/>
            </a:pPr>
            <a:r>
              <a:rPr lang="en-US" dirty="0" smtClean="0">
                <a:latin typeface="Palatino Linotype" pitchFamily="18" charset="0"/>
              </a:rPr>
              <a:t>All the </a:t>
            </a:r>
            <a:r>
              <a:rPr lang="en-US" b="1" i="1" dirty="0" smtClean="0">
                <a:solidFill>
                  <a:srgbClr val="FF0000"/>
                </a:solidFill>
                <a:latin typeface="Palatino Linotype" pitchFamily="18" charset="0"/>
              </a:rPr>
              <a:t>activating moods</a:t>
            </a:r>
            <a:r>
              <a:rPr lang="en-US" dirty="0" smtClean="0">
                <a:latin typeface="Palatino Linotype" pitchFamily="18" charset="0"/>
              </a:rPr>
              <a:t>, whether positive or negative (anger, fear, or elation) lead to more creativity, whereas </a:t>
            </a:r>
            <a:r>
              <a:rPr lang="en-US" b="1" i="1" dirty="0" smtClean="0">
                <a:solidFill>
                  <a:srgbClr val="FF0000"/>
                </a:solidFill>
                <a:latin typeface="Palatino Linotype" pitchFamily="18" charset="0"/>
              </a:rPr>
              <a:t>deactivating moods </a:t>
            </a:r>
            <a:r>
              <a:rPr lang="en-US" dirty="0" smtClean="0">
                <a:latin typeface="Palatino Linotype" pitchFamily="18" charset="0"/>
              </a:rPr>
              <a:t>(like sorrow, depression, or serenity) lead to less. </a:t>
            </a:r>
            <a:endParaRPr lang="ar-EG" dirty="0">
              <a:latin typeface="Palatino Linotype" pitchFamily="18" charset="0"/>
            </a:endParaRPr>
          </a:p>
        </p:txBody>
      </p:sp>
    </p:spTree>
    <p:extLst>
      <p:ext uri="{BB962C8B-B14F-4D97-AF65-F5344CB8AC3E}">
        <p14:creationId xmlns:p14="http://schemas.microsoft.com/office/powerpoint/2010/main" val="3092158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solidFill>
                  <a:srgbClr val="FF0000"/>
                </a:solidFill>
                <a:latin typeface="Palatino Linotype" pitchFamily="18" charset="0"/>
              </a:rPr>
              <a:t>OB Applications of Emotions and Moods (Cont.)</a:t>
            </a:r>
            <a:endParaRPr lang="ar-EG" sz="2800" b="1" i="1" dirty="0">
              <a:solidFill>
                <a:srgbClr val="FF0000"/>
              </a:solidFill>
              <a:latin typeface="Palatino Linotype" pitchFamily="18" charset="0"/>
            </a:endParaRPr>
          </a:p>
        </p:txBody>
      </p:sp>
      <p:sp>
        <p:nvSpPr>
          <p:cNvPr id="3" name="Content Placeholder 2"/>
          <p:cNvSpPr>
            <a:spLocks noGrp="1"/>
          </p:cNvSpPr>
          <p:nvPr>
            <p:ph idx="1"/>
          </p:nvPr>
        </p:nvSpPr>
        <p:spPr/>
        <p:txBody>
          <a:bodyPr>
            <a:normAutofit fontScale="55000" lnSpcReduction="20000"/>
          </a:bodyPr>
          <a:lstStyle/>
          <a:p>
            <a:pPr marL="0" indent="0" algn="justLow" rtl="0">
              <a:spcBef>
                <a:spcPts val="0"/>
              </a:spcBef>
              <a:buNone/>
            </a:pPr>
            <a:r>
              <a:rPr lang="en-US" sz="5100" b="1" i="1" dirty="0" smtClean="0">
                <a:solidFill>
                  <a:srgbClr val="FF0000"/>
                </a:solidFill>
                <a:latin typeface="Palatino Linotype" pitchFamily="18" charset="0"/>
              </a:rPr>
              <a:t>4) Leadership</a:t>
            </a:r>
          </a:p>
          <a:p>
            <a:pPr marL="0" indent="0" algn="justLow" rtl="0">
              <a:spcBef>
                <a:spcPts val="0"/>
              </a:spcBef>
              <a:buNone/>
            </a:pPr>
            <a:endParaRPr lang="en-US" sz="5100" b="1" i="1" dirty="0" smtClean="0">
              <a:solidFill>
                <a:srgbClr val="FF0000"/>
              </a:solidFill>
              <a:latin typeface="Palatino Linotype" pitchFamily="18" charset="0"/>
            </a:endParaRPr>
          </a:p>
          <a:p>
            <a:pPr marL="0" indent="0" algn="justLow" rtl="0">
              <a:spcBef>
                <a:spcPts val="0"/>
              </a:spcBef>
              <a:buNone/>
            </a:pPr>
            <a:r>
              <a:rPr lang="en-US" sz="3800" dirty="0" smtClean="0">
                <a:latin typeface="Palatino Linotype" pitchFamily="18" charset="0"/>
              </a:rPr>
              <a:t>Effective leaders rely on emotional appeals to help convey their messages.</a:t>
            </a:r>
          </a:p>
          <a:p>
            <a:pPr marL="0" indent="0" algn="justLow" rtl="0">
              <a:spcBef>
                <a:spcPts val="0"/>
              </a:spcBef>
              <a:buNone/>
            </a:pPr>
            <a:r>
              <a:rPr lang="en-US" sz="3800" dirty="0" smtClean="0">
                <a:latin typeface="Palatino Linotype" pitchFamily="18" charset="0"/>
              </a:rPr>
              <a:t> </a:t>
            </a:r>
          </a:p>
          <a:p>
            <a:pPr marL="0" indent="0" algn="justLow" rtl="0">
              <a:spcBef>
                <a:spcPts val="0"/>
              </a:spcBef>
              <a:buNone/>
            </a:pPr>
            <a:r>
              <a:rPr lang="en-US" sz="3800" b="1" i="1" dirty="0" smtClean="0">
                <a:solidFill>
                  <a:srgbClr val="FF0000"/>
                </a:solidFill>
                <a:latin typeface="Palatino Linotype" pitchFamily="18" charset="0"/>
              </a:rPr>
              <a:t>In</a:t>
            </a:r>
            <a:r>
              <a:rPr lang="en-US" sz="3800" b="1" i="1" dirty="0">
                <a:solidFill>
                  <a:srgbClr val="FF0000"/>
                </a:solidFill>
                <a:latin typeface="Palatino Linotype" pitchFamily="18" charset="0"/>
              </a:rPr>
              <a:t> </a:t>
            </a:r>
            <a:r>
              <a:rPr lang="en-US" sz="3800" b="1" i="1" dirty="0" smtClean="0">
                <a:solidFill>
                  <a:srgbClr val="FF0000"/>
                </a:solidFill>
                <a:latin typeface="Palatino Linotype" pitchFamily="18" charset="0"/>
              </a:rPr>
              <a:t>fact, the expression of emotions in speeches is often the critical element that makes us accept or reject a leader’s message.</a:t>
            </a:r>
          </a:p>
          <a:p>
            <a:pPr marL="0" indent="0" algn="justLow" rtl="0">
              <a:spcBef>
                <a:spcPts val="0"/>
              </a:spcBef>
              <a:buNone/>
            </a:pPr>
            <a:endParaRPr lang="en-US" sz="3800" b="1" i="1" dirty="0" smtClean="0">
              <a:solidFill>
                <a:srgbClr val="FF0000"/>
              </a:solidFill>
              <a:latin typeface="Palatino Linotype" pitchFamily="18" charset="0"/>
            </a:endParaRPr>
          </a:p>
          <a:p>
            <a:pPr marL="0" indent="0" algn="justLow" rtl="0">
              <a:spcBef>
                <a:spcPts val="0"/>
              </a:spcBef>
              <a:buNone/>
            </a:pPr>
            <a:r>
              <a:rPr lang="en-US" sz="3800" b="1" i="1" dirty="0" smtClean="0">
                <a:solidFill>
                  <a:srgbClr val="FF0000"/>
                </a:solidFill>
                <a:latin typeface="Palatino Linotype" pitchFamily="18" charset="0"/>
              </a:rPr>
              <a:t> </a:t>
            </a:r>
            <a:r>
              <a:rPr lang="en-US" sz="3800" dirty="0" smtClean="0">
                <a:latin typeface="Palatino Linotype" pitchFamily="18" charset="0"/>
              </a:rPr>
              <a:t>“When leaders feel excited, enthusiastic, and active, they may be more likely to energize their subordinates and convey a sense of efficacy, competence, optimism, and enjoyment.”</a:t>
            </a:r>
          </a:p>
          <a:p>
            <a:pPr marL="0" indent="0" algn="justLow" rtl="0">
              <a:spcBef>
                <a:spcPts val="0"/>
              </a:spcBef>
              <a:buNone/>
            </a:pPr>
            <a:r>
              <a:rPr lang="en-US" sz="3800" dirty="0" smtClean="0">
                <a:latin typeface="Palatino Linotype" pitchFamily="18" charset="0"/>
              </a:rPr>
              <a:t> </a:t>
            </a:r>
          </a:p>
          <a:p>
            <a:pPr marL="0" indent="0" algn="justLow" rtl="0">
              <a:spcBef>
                <a:spcPts val="0"/>
              </a:spcBef>
              <a:buNone/>
            </a:pPr>
            <a:r>
              <a:rPr lang="en-US" sz="3800" dirty="0" smtClean="0">
                <a:latin typeface="Palatino Linotype" pitchFamily="18" charset="0"/>
              </a:rPr>
              <a:t>- </a:t>
            </a:r>
            <a:r>
              <a:rPr lang="en-US" sz="3800" b="1" i="1" dirty="0" smtClean="0">
                <a:solidFill>
                  <a:srgbClr val="0070C0"/>
                </a:solidFill>
                <a:latin typeface="Palatino Linotype" pitchFamily="18" charset="0"/>
              </a:rPr>
              <a:t>Leaders who focus on inspirational goals also generate greater optimism and enthusiasm in employees, leading to more positive social interactions with co-workers and customers.</a:t>
            </a:r>
            <a:endParaRPr lang="ar-EG" sz="3800" b="1" i="1" dirty="0">
              <a:solidFill>
                <a:srgbClr val="0070C0"/>
              </a:solidFill>
              <a:latin typeface="Palatino Linotype" pitchFamily="18" charset="0"/>
            </a:endParaRPr>
          </a:p>
        </p:txBody>
      </p:sp>
    </p:spTree>
    <p:extLst>
      <p:ext uri="{BB962C8B-B14F-4D97-AF65-F5344CB8AC3E}">
        <p14:creationId xmlns:p14="http://schemas.microsoft.com/office/powerpoint/2010/main" val="2948207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solidFill>
                  <a:srgbClr val="FF0000"/>
                </a:solidFill>
                <a:latin typeface="Palatino Linotype" pitchFamily="18" charset="0"/>
              </a:rPr>
              <a:t>How Managers Can Influence Moods</a:t>
            </a:r>
            <a:r>
              <a:rPr lang="en-US" dirty="0" smtClean="0"/>
              <a:t/>
            </a:r>
            <a:br>
              <a:rPr lang="en-US" dirty="0" smtClean="0"/>
            </a:br>
            <a:endParaRPr lang="ar-EG" dirty="0"/>
          </a:p>
        </p:txBody>
      </p:sp>
      <p:sp>
        <p:nvSpPr>
          <p:cNvPr id="3" name="Content Placeholder 2"/>
          <p:cNvSpPr>
            <a:spLocks noGrp="1"/>
          </p:cNvSpPr>
          <p:nvPr>
            <p:ph idx="1"/>
          </p:nvPr>
        </p:nvSpPr>
        <p:spPr/>
        <p:txBody>
          <a:bodyPr>
            <a:normAutofit fontScale="62500" lnSpcReduction="20000"/>
          </a:bodyPr>
          <a:lstStyle/>
          <a:p>
            <a:pPr marL="0" indent="0" algn="ctr">
              <a:buNone/>
            </a:pPr>
            <a:r>
              <a:rPr lang="en-US" sz="4500" b="1" i="1" dirty="0">
                <a:solidFill>
                  <a:srgbClr val="002060"/>
                </a:solidFill>
                <a:latin typeface="Palatino Linotype" pitchFamily="18" charset="0"/>
              </a:rPr>
              <a:t>W</a:t>
            </a:r>
            <a:r>
              <a:rPr lang="en-US" sz="4500" b="1" i="1" dirty="0" smtClean="0">
                <a:solidFill>
                  <a:srgbClr val="002060"/>
                </a:solidFill>
                <a:latin typeface="Palatino Linotype" pitchFamily="18" charset="0"/>
              </a:rPr>
              <a:t>hat can companies do to improve employees’ moods? </a:t>
            </a:r>
          </a:p>
          <a:p>
            <a:pPr marL="0" indent="0" algn="justLow" rtl="0">
              <a:spcBef>
                <a:spcPts val="0"/>
              </a:spcBef>
              <a:buNone/>
            </a:pPr>
            <a:r>
              <a:rPr lang="en-US" sz="4400" dirty="0" smtClean="0">
                <a:latin typeface="Palatino Linotype" pitchFamily="18" charset="0"/>
              </a:rPr>
              <a:t>- Managers can use humor and give their employees small tokens of appreciation for work well done.</a:t>
            </a:r>
          </a:p>
          <a:p>
            <a:pPr marL="0" indent="0" algn="justLow" rtl="0">
              <a:spcBef>
                <a:spcPts val="0"/>
              </a:spcBef>
              <a:buNone/>
            </a:pPr>
            <a:r>
              <a:rPr lang="en-US" sz="4400" dirty="0" smtClean="0">
                <a:latin typeface="Palatino Linotype" pitchFamily="18" charset="0"/>
              </a:rPr>
              <a:t>- Also, </a:t>
            </a:r>
            <a:r>
              <a:rPr lang="en-US" sz="4400" b="1" i="1" dirty="0" smtClean="0">
                <a:solidFill>
                  <a:srgbClr val="0070C0"/>
                </a:solidFill>
                <a:latin typeface="Palatino Linotype" pitchFamily="18" charset="0"/>
              </a:rPr>
              <a:t>when leaders themselves are in good moods, group members are more positive, and as a result they cooperate more. </a:t>
            </a:r>
          </a:p>
          <a:p>
            <a:pPr marL="0" indent="0" algn="justLow" rtl="0">
              <a:spcBef>
                <a:spcPts val="0"/>
              </a:spcBef>
              <a:buNone/>
            </a:pPr>
            <a:r>
              <a:rPr lang="en-US" sz="4400" dirty="0" smtClean="0">
                <a:latin typeface="Palatino Linotype" pitchFamily="18" charset="0"/>
              </a:rPr>
              <a:t>- Finally, selecting positive team members can have a contagion effect because positive moods transmit from team member to team member. </a:t>
            </a:r>
          </a:p>
        </p:txBody>
      </p:sp>
    </p:spTree>
    <p:extLst>
      <p:ext uri="{BB962C8B-B14F-4D97-AF65-F5344CB8AC3E}">
        <p14:creationId xmlns:p14="http://schemas.microsoft.com/office/powerpoint/2010/main" val="414314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548680"/>
            <a:ext cx="7704856" cy="5577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9813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sz="4000" b="1" i="1" dirty="0" smtClean="0">
                <a:solidFill>
                  <a:srgbClr val="0070C0"/>
                </a:solidFill>
                <a:latin typeface="Palatino Linotype" pitchFamily="18" charset="0"/>
              </a:rPr>
              <a:t>Chapter 4</a:t>
            </a:r>
          </a:p>
          <a:p>
            <a:pPr marL="0" indent="0" algn="ctr">
              <a:buNone/>
            </a:pPr>
            <a:r>
              <a:rPr lang="en-US" sz="4000" b="1" i="1" dirty="0" smtClean="0">
                <a:solidFill>
                  <a:srgbClr val="0070C0"/>
                </a:solidFill>
                <a:latin typeface="Palatino Linotype" pitchFamily="18" charset="0"/>
              </a:rPr>
              <a:t>Emotions and </a:t>
            </a:r>
            <a:r>
              <a:rPr lang="en-US" sz="4000" b="1" i="1" dirty="0" smtClean="0">
                <a:solidFill>
                  <a:srgbClr val="0070C0"/>
                </a:solidFill>
                <a:latin typeface="Palatino Linotype" pitchFamily="18" charset="0"/>
              </a:rPr>
              <a:t>Moods</a:t>
            </a:r>
          </a:p>
          <a:p>
            <a:pPr marL="0" indent="0" algn="ctr">
              <a:buNone/>
            </a:pPr>
            <a:r>
              <a:rPr lang="en-US" sz="4000" b="1" i="1" dirty="0" smtClean="0">
                <a:solidFill>
                  <a:srgbClr val="0070C0"/>
                </a:solidFill>
                <a:latin typeface="Palatino Linotype" pitchFamily="18" charset="0"/>
              </a:rPr>
              <a:t>Part Two</a:t>
            </a:r>
            <a:r>
              <a:rPr lang="en-US" sz="4000" b="1" i="1" dirty="0" smtClean="0">
                <a:solidFill>
                  <a:srgbClr val="0070C0"/>
                </a:solidFill>
                <a:latin typeface="Palatino Linotype" pitchFamily="18" charset="0"/>
              </a:rPr>
              <a:t> </a:t>
            </a:r>
            <a:endParaRPr lang="ar-EG" sz="4000" b="1" i="1" dirty="0">
              <a:solidFill>
                <a:srgbClr val="0070C0"/>
              </a:solidFill>
              <a:latin typeface="Palatino Linotype" pitchFamily="18" charset="0"/>
            </a:endParaRPr>
          </a:p>
        </p:txBody>
      </p:sp>
    </p:spTree>
    <p:extLst>
      <p:ext uri="{BB962C8B-B14F-4D97-AF65-F5344CB8AC3E}">
        <p14:creationId xmlns:p14="http://schemas.microsoft.com/office/powerpoint/2010/main" val="326723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i="1" dirty="0" smtClean="0">
                <a:solidFill>
                  <a:srgbClr val="0070C0"/>
                </a:solidFill>
              </a:rPr>
              <a:t>Learning Objectives</a:t>
            </a:r>
            <a:endParaRPr lang="ar-EG" b="1" i="1" dirty="0">
              <a:solidFill>
                <a:srgbClr val="0070C0"/>
              </a:solidFill>
            </a:endParaRPr>
          </a:p>
        </p:txBody>
      </p:sp>
      <p:sp>
        <p:nvSpPr>
          <p:cNvPr id="3" name="Content Placeholder 2"/>
          <p:cNvSpPr>
            <a:spLocks noGrp="1"/>
          </p:cNvSpPr>
          <p:nvPr>
            <p:ph idx="1"/>
          </p:nvPr>
        </p:nvSpPr>
        <p:spPr/>
        <p:txBody>
          <a:bodyPr/>
          <a:lstStyle/>
          <a:p>
            <a:pPr marL="0" indent="0" algn="justLow" rtl="0">
              <a:buNone/>
            </a:pPr>
            <a:r>
              <a:rPr lang="en-US" dirty="0" smtClean="0"/>
              <a:t>1- Show the impact emotional labor has on employees. </a:t>
            </a:r>
          </a:p>
          <a:p>
            <a:pPr marL="0" indent="0" algn="justLow" rtl="0">
              <a:buNone/>
            </a:pPr>
            <a:r>
              <a:rPr lang="en-US" dirty="0" smtClean="0"/>
              <a:t>2- Describe affective events theory and identify its applications.</a:t>
            </a:r>
          </a:p>
          <a:p>
            <a:pPr marL="0" indent="0" algn="justLow" rtl="0">
              <a:buNone/>
            </a:pPr>
            <a:r>
              <a:rPr lang="en-US" dirty="0" smtClean="0"/>
              <a:t>3- OB Applications of Emotions and Moods.</a:t>
            </a:r>
          </a:p>
          <a:p>
            <a:pPr marL="0" indent="0" algn="justLow" rtl="0">
              <a:buNone/>
            </a:pPr>
            <a:r>
              <a:rPr lang="en-US" dirty="0" smtClean="0"/>
              <a:t>4- How Managers Can Influence Moods.</a:t>
            </a:r>
          </a:p>
          <a:p>
            <a:pPr marL="0" indent="0" algn="justLow" rtl="0">
              <a:buNone/>
            </a:pPr>
            <a:endParaRPr lang="ar-EG" dirty="0"/>
          </a:p>
        </p:txBody>
      </p:sp>
    </p:spTree>
    <p:extLst>
      <p:ext uri="{BB962C8B-B14F-4D97-AF65-F5344CB8AC3E}">
        <p14:creationId xmlns:p14="http://schemas.microsoft.com/office/powerpoint/2010/main" val="227459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70C0"/>
                </a:solidFill>
                <a:latin typeface="Palatino Linotype" pitchFamily="18" charset="0"/>
              </a:rPr>
              <a:t>Emotional Labor</a:t>
            </a:r>
            <a:endParaRPr lang="ar-EG" b="1" i="1" dirty="0">
              <a:solidFill>
                <a:srgbClr val="0070C0"/>
              </a:solidFill>
              <a:latin typeface="Palatino Linotype" pitchFamily="18" charset="0"/>
            </a:endParaRPr>
          </a:p>
        </p:txBody>
      </p:sp>
      <p:sp>
        <p:nvSpPr>
          <p:cNvPr id="3" name="Content Placeholder 2"/>
          <p:cNvSpPr>
            <a:spLocks noGrp="1"/>
          </p:cNvSpPr>
          <p:nvPr>
            <p:ph idx="1"/>
          </p:nvPr>
        </p:nvSpPr>
        <p:spPr/>
        <p:txBody>
          <a:bodyPr>
            <a:normAutofit/>
          </a:bodyPr>
          <a:lstStyle/>
          <a:p>
            <a:pPr marL="0" indent="0" algn="justLow" rtl="0">
              <a:buNone/>
            </a:pPr>
            <a:r>
              <a:rPr lang="en-US" dirty="0" smtClean="0">
                <a:latin typeface="Palatino Linotype" pitchFamily="18" charset="0"/>
              </a:rPr>
              <a:t>Every employee expends </a:t>
            </a:r>
            <a:r>
              <a:rPr lang="en-US" b="1" i="1" dirty="0" smtClean="0">
                <a:solidFill>
                  <a:srgbClr val="FF0000"/>
                </a:solidFill>
                <a:latin typeface="Palatino Linotype" pitchFamily="18" charset="0"/>
              </a:rPr>
              <a:t>physical and mental labor</a:t>
            </a:r>
            <a:r>
              <a:rPr lang="en-US" i="1" dirty="0" smtClean="0">
                <a:solidFill>
                  <a:srgbClr val="FF0000"/>
                </a:solidFill>
                <a:latin typeface="Palatino Linotype" pitchFamily="18" charset="0"/>
              </a:rPr>
              <a:t> </a:t>
            </a:r>
            <a:r>
              <a:rPr lang="en-US" dirty="0" smtClean="0">
                <a:latin typeface="Palatino Linotype" pitchFamily="18" charset="0"/>
              </a:rPr>
              <a:t>by putting body and mind, respectively, into the job. But jobs also require </a:t>
            </a:r>
            <a:r>
              <a:rPr lang="en-US" b="1" i="1" dirty="0" smtClean="0">
                <a:solidFill>
                  <a:srgbClr val="FF0000"/>
                </a:solidFill>
                <a:latin typeface="Palatino Linotype" pitchFamily="18" charset="0"/>
              </a:rPr>
              <a:t>emotional labor </a:t>
            </a:r>
            <a:r>
              <a:rPr lang="en-US" dirty="0" smtClean="0">
                <a:latin typeface="Palatino Linotype" pitchFamily="18" charset="0"/>
              </a:rPr>
              <a:t>, </a:t>
            </a:r>
            <a:r>
              <a:rPr lang="en-US" b="1" i="1" dirty="0" smtClean="0">
                <a:solidFill>
                  <a:srgbClr val="00B0F0"/>
                </a:solidFill>
                <a:latin typeface="Palatino Linotype" pitchFamily="18" charset="0"/>
              </a:rPr>
              <a:t>an employee’s expression of organizationally</a:t>
            </a:r>
            <a:r>
              <a:rPr lang="en-US" b="1" i="1" dirty="0">
                <a:solidFill>
                  <a:srgbClr val="00B0F0"/>
                </a:solidFill>
                <a:latin typeface="Palatino Linotype" pitchFamily="18" charset="0"/>
              </a:rPr>
              <a:t> </a:t>
            </a:r>
            <a:r>
              <a:rPr lang="en-US" b="1" i="1" dirty="0" smtClean="0">
                <a:solidFill>
                  <a:srgbClr val="00B0F0"/>
                </a:solidFill>
                <a:latin typeface="Palatino Linotype" pitchFamily="18" charset="0"/>
              </a:rPr>
              <a:t>desired emotions during interpersonal transactions at work.</a:t>
            </a:r>
          </a:p>
          <a:p>
            <a:pPr marL="0" indent="0" algn="justLow" rtl="0">
              <a:buNone/>
            </a:pPr>
            <a:r>
              <a:rPr lang="en-US" dirty="0" smtClean="0">
                <a:latin typeface="Palatino Linotype" pitchFamily="18" charset="0"/>
              </a:rPr>
              <a:t>The concept of emotional labor emerged from studies of </a:t>
            </a:r>
            <a:r>
              <a:rPr lang="en-US" b="1" i="1" dirty="0" smtClean="0">
                <a:solidFill>
                  <a:srgbClr val="FF0000"/>
                </a:solidFill>
                <a:latin typeface="Palatino Linotype" pitchFamily="18" charset="0"/>
              </a:rPr>
              <a:t>service jobs</a:t>
            </a:r>
            <a:r>
              <a:rPr lang="en-US" dirty="0" smtClean="0">
                <a:latin typeface="Palatino Linotype" pitchFamily="18" charset="0"/>
              </a:rPr>
              <a:t>. Airlines expect their flight attendants to be cheerful; we expect funeral directors to be sad and doctors emotionally neutral. </a:t>
            </a:r>
            <a:r>
              <a:rPr lang="en-US" b="1" i="1" dirty="0" smtClean="0">
                <a:solidFill>
                  <a:srgbClr val="FF0000"/>
                </a:solidFill>
                <a:latin typeface="Palatino Linotype" pitchFamily="18" charset="0"/>
              </a:rPr>
              <a:t>But emotional labor is relevant to almost every job.</a:t>
            </a:r>
            <a:endParaRPr lang="ar-EG" b="1" i="1" dirty="0">
              <a:solidFill>
                <a:srgbClr val="FF0000"/>
              </a:solidFill>
              <a:latin typeface="Palatino Linotype" pitchFamily="18" charset="0"/>
            </a:endParaRPr>
          </a:p>
        </p:txBody>
      </p:sp>
    </p:spTree>
    <p:extLst>
      <p:ext uri="{BB962C8B-B14F-4D97-AF65-F5344CB8AC3E}">
        <p14:creationId xmlns:p14="http://schemas.microsoft.com/office/powerpoint/2010/main" val="213004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70C0"/>
                </a:solidFill>
                <a:latin typeface="Palatino Linotype" pitchFamily="18" charset="0"/>
              </a:rPr>
              <a:t>Emotional Labor</a:t>
            </a:r>
            <a:endParaRPr lang="ar-EG" b="1" i="1" dirty="0">
              <a:solidFill>
                <a:srgbClr val="0070C0"/>
              </a:solidFill>
              <a:latin typeface="Palatino Linotype" pitchFamily="18" charset="0"/>
            </a:endParaRPr>
          </a:p>
        </p:txBody>
      </p:sp>
      <p:sp>
        <p:nvSpPr>
          <p:cNvPr id="3" name="Content Placeholder 2"/>
          <p:cNvSpPr>
            <a:spLocks noGrp="1"/>
          </p:cNvSpPr>
          <p:nvPr>
            <p:ph idx="1"/>
          </p:nvPr>
        </p:nvSpPr>
        <p:spPr/>
        <p:txBody>
          <a:bodyPr>
            <a:normAutofit lnSpcReduction="10000"/>
          </a:bodyPr>
          <a:lstStyle/>
          <a:p>
            <a:pPr marL="0" indent="0" algn="justLow" rtl="0">
              <a:buNone/>
            </a:pPr>
            <a:r>
              <a:rPr lang="en-US" b="1" i="1" dirty="0" smtClean="0">
                <a:latin typeface="Palatino Linotype" pitchFamily="18" charset="0"/>
              </a:rPr>
              <a:t>The true challenge arises when employees have to project one emotion while feeling another.  This disparity is </a:t>
            </a:r>
            <a:r>
              <a:rPr lang="en-US" b="1" i="1" dirty="0" smtClean="0">
                <a:solidFill>
                  <a:srgbClr val="FF0000"/>
                </a:solidFill>
                <a:latin typeface="Palatino Linotype" pitchFamily="18" charset="0"/>
              </a:rPr>
              <a:t>emotional dissonance.</a:t>
            </a:r>
            <a:r>
              <a:rPr lang="en-US" b="1" i="1" dirty="0" smtClean="0">
                <a:latin typeface="Palatino Linotype" pitchFamily="18" charset="0"/>
              </a:rPr>
              <a:t> </a:t>
            </a:r>
          </a:p>
          <a:p>
            <a:pPr marL="0" indent="0" algn="justLow" rtl="0">
              <a:buNone/>
            </a:pPr>
            <a:r>
              <a:rPr lang="en-US" b="1" i="1" dirty="0" smtClean="0">
                <a:solidFill>
                  <a:srgbClr val="00B0F0"/>
                </a:solidFill>
                <a:latin typeface="Palatino Linotype" pitchFamily="18" charset="0"/>
              </a:rPr>
              <a:t>It’s from the increasing importance of emotional labor as a key component of effective job performance that we have come to understand the relevance of emotion within the field of OB.</a:t>
            </a:r>
          </a:p>
          <a:p>
            <a:pPr marL="0" indent="0" algn="justLow" rtl="0">
              <a:buNone/>
            </a:pPr>
            <a:r>
              <a:rPr lang="en-US" b="1" i="1" dirty="0" smtClean="0">
                <a:latin typeface="Palatino Linotype" pitchFamily="18" charset="0"/>
              </a:rPr>
              <a:t>It can help you, on the job especially, if you separate emotions </a:t>
            </a:r>
            <a:r>
              <a:rPr lang="en-US" b="1" i="1" dirty="0" smtClean="0">
                <a:solidFill>
                  <a:srgbClr val="FF0000"/>
                </a:solidFill>
                <a:latin typeface="Palatino Linotype" pitchFamily="18" charset="0"/>
              </a:rPr>
              <a:t>into felt or displayed emotions </a:t>
            </a:r>
            <a:r>
              <a:rPr lang="en-US" b="1" i="1" dirty="0" smtClean="0">
                <a:latin typeface="Palatino Linotype" pitchFamily="18" charset="0"/>
              </a:rPr>
              <a:t>. Felt emotions are an individual’s </a:t>
            </a:r>
            <a:r>
              <a:rPr lang="en-US" b="1" i="1" dirty="0" smtClean="0">
                <a:solidFill>
                  <a:srgbClr val="FF0000"/>
                </a:solidFill>
                <a:latin typeface="Palatino Linotype" pitchFamily="18" charset="0"/>
              </a:rPr>
              <a:t>actual </a:t>
            </a:r>
            <a:r>
              <a:rPr lang="en-US" b="1" i="1" dirty="0" smtClean="0">
                <a:latin typeface="Palatino Linotype" pitchFamily="18" charset="0"/>
              </a:rPr>
              <a:t>emotions. In contrast, displayed emotions are those that the organization requires workers </a:t>
            </a:r>
            <a:r>
              <a:rPr lang="en-US" b="1" i="1" dirty="0" smtClean="0">
                <a:solidFill>
                  <a:srgbClr val="FF0000"/>
                </a:solidFill>
                <a:latin typeface="Palatino Linotype" pitchFamily="18" charset="0"/>
              </a:rPr>
              <a:t>to show and considers appropriate in a given job.</a:t>
            </a:r>
          </a:p>
        </p:txBody>
      </p:sp>
    </p:spTree>
    <p:extLst>
      <p:ext uri="{BB962C8B-B14F-4D97-AF65-F5344CB8AC3E}">
        <p14:creationId xmlns:p14="http://schemas.microsoft.com/office/powerpoint/2010/main" val="3073094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2060"/>
                </a:solidFill>
                <a:latin typeface="Palatino Linotype" pitchFamily="18" charset="0"/>
              </a:rPr>
              <a:t>Emotional Labor (Cont.)</a:t>
            </a:r>
            <a:endParaRPr lang="ar-EG" b="1" i="1" dirty="0">
              <a:solidFill>
                <a:srgbClr val="002060"/>
              </a:solidFill>
              <a:latin typeface="Palatino Linotype" pitchFamily="18" charset="0"/>
            </a:endParaRPr>
          </a:p>
        </p:txBody>
      </p:sp>
      <p:sp>
        <p:nvSpPr>
          <p:cNvPr id="3" name="Content Placeholder 2"/>
          <p:cNvSpPr>
            <a:spLocks noGrp="1"/>
          </p:cNvSpPr>
          <p:nvPr>
            <p:ph idx="1"/>
          </p:nvPr>
        </p:nvSpPr>
        <p:spPr/>
        <p:txBody>
          <a:bodyPr>
            <a:normAutofit fontScale="92500" lnSpcReduction="10000"/>
          </a:bodyPr>
          <a:lstStyle/>
          <a:p>
            <a:pPr marL="0" indent="0" algn="justLow" rtl="0">
              <a:buNone/>
            </a:pPr>
            <a:r>
              <a:rPr lang="en-US" b="1" i="1" dirty="0" smtClean="0">
                <a:solidFill>
                  <a:srgbClr val="FF0000"/>
                </a:solidFill>
                <a:latin typeface="Palatino Linotype" pitchFamily="18" charset="0"/>
              </a:rPr>
              <a:t>Displaying fake emotions requires us to suppress real ones. </a:t>
            </a:r>
          </a:p>
          <a:p>
            <a:pPr marL="0" indent="0" algn="justLow" rtl="0">
              <a:buNone/>
            </a:pPr>
            <a:r>
              <a:rPr lang="en-US" b="1" i="1" dirty="0" smtClean="0">
                <a:solidFill>
                  <a:srgbClr val="FF0000"/>
                </a:solidFill>
                <a:latin typeface="Palatino Linotype" pitchFamily="18" charset="0"/>
              </a:rPr>
              <a:t>Surface acting is </a:t>
            </a:r>
            <a:r>
              <a:rPr lang="en-US" b="1" i="1" dirty="0" smtClean="0">
                <a:solidFill>
                  <a:srgbClr val="00B0F0"/>
                </a:solidFill>
                <a:latin typeface="Palatino Linotype" pitchFamily="18" charset="0"/>
              </a:rPr>
              <a:t>hiding inner feelings </a:t>
            </a:r>
            <a:r>
              <a:rPr lang="en-US" b="1" i="1" dirty="0" smtClean="0">
                <a:solidFill>
                  <a:srgbClr val="FF0000"/>
                </a:solidFill>
                <a:latin typeface="Palatino Linotype" pitchFamily="18" charset="0"/>
              </a:rPr>
              <a:t>and forgoing emotional expressions in response to display rules. </a:t>
            </a:r>
          </a:p>
          <a:p>
            <a:pPr marL="0" indent="0" algn="justLow" rtl="0">
              <a:buNone/>
            </a:pPr>
            <a:r>
              <a:rPr lang="en-US" b="1" i="1" dirty="0" smtClean="0">
                <a:solidFill>
                  <a:srgbClr val="00B0F0"/>
                </a:solidFill>
                <a:latin typeface="Palatino Linotype" pitchFamily="18" charset="0"/>
              </a:rPr>
              <a:t>A worker who smiles at a customer even when he doesn’t feel like it is surface acting. </a:t>
            </a:r>
          </a:p>
          <a:p>
            <a:pPr marL="0" indent="0" algn="justLow" rtl="0">
              <a:buNone/>
            </a:pPr>
            <a:r>
              <a:rPr lang="en-US" b="1" i="1" dirty="0" smtClean="0">
                <a:solidFill>
                  <a:srgbClr val="FF0000"/>
                </a:solidFill>
                <a:latin typeface="Palatino Linotype" pitchFamily="18" charset="0"/>
              </a:rPr>
              <a:t>Deep acting is trying to modify our true inner feelings based on display rules. </a:t>
            </a:r>
          </a:p>
          <a:p>
            <a:pPr marL="0" indent="0" algn="justLow" rtl="0">
              <a:buNone/>
            </a:pPr>
            <a:r>
              <a:rPr lang="en-US" dirty="0" smtClean="0">
                <a:latin typeface="Palatino Linotype" pitchFamily="18" charset="0"/>
              </a:rPr>
              <a:t>A health care provider trying to genuinely feel more empathy for her patients is deep acting. </a:t>
            </a:r>
          </a:p>
          <a:p>
            <a:pPr marL="0" indent="0" algn="justLow" rtl="0">
              <a:buNone/>
            </a:pPr>
            <a:r>
              <a:rPr lang="en-US" b="1" i="1" dirty="0" smtClean="0">
                <a:solidFill>
                  <a:srgbClr val="FF0000"/>
                </a:solidFill>
                <a:latin typeface="Palatino Linotype" pitchFamily="18" charset="0"/>
              </a:rPr>
              <a:t>Surface acting deals with </a:t>
            </a:r>
            <a:r>
              <a:rPr lang="en-US" b="1" i="1" dirty="0" smtClean="0">
                <a:solidFill>
                  <a:srgbClr val="0070C0"/>
                </a:solidFill>
                <a:latin typeface="Palatino Linotype" pitchFamily="18" charset="0"/>
              </a:rPr>
              <a:t>displayed emotions</a:t>
            </a:r>
            <a:r>
              <a:rPr lang="en-US" b="1" i="1" dirty="0" smtClean="0">
                <a:solidFill>
                  <a:srgbClr val="FF0000"/>
                </a:solidFill>
                <a:latin typeface="Palatino Linotype" pitchFamily="18" charset="0"/>
              </a:rPr>
              <a:t>, and deep acting deals with </a:t>
            </a:r>
            <a:r>
              <a:rPr lang="en-US" b="1" i="1" dirty="0" smtClean="0">
                <a:solidFill>
                  <a:srgbClr val="0070C0"/>
                </a:solidFill>
                <a:latin typeface="Palatino Linotype" pitchFamily="18" charset="0"/>
              </a:rPr>
              <a:t>felt emotions.</a:t>
            </a:r>
          </a:p>
          <a:p>
            <a:pPr marL="0" indent="0" algn="justLow" rtl="0">
              <a:buNone/>
            </a:pPr>
            <a:r>
              <a:rPr lang="en-US" dirty="0" smtClean="0">
                <a:latin typeface="Palatino Linotype" pitchFamily="18" charset="0"/>
              </a:rPr>
              <a:t> </a:t>
            </a:r>
            <a:r>
              <a:rPr lang="en-US" b="1" i="1" dirty="0" smtClean="0">
                <a:solidFill>
                  <a:srgbClr val="0070C0"/>
                </a:solidFill>
                <a:latin typeface="Palatino Linotype" pitchFamily="18" charset="0"/>
              </a:rPr>
              <a:t>Research shows that </a:t>
            </a:r>
            <a:r>
              <a:rPr lang="en-US" b="1" i="1" dirty="0" smtClean="0">
                <a:solidFill>
                  <a:srgbClr val="FF0000"/>
                </a:solidFill>
                <a:latin typeface="Palatino Linotype" pitchFamily="18" charset="0"/>
              </a:rPr>
              <a:t>surface acting </a:t>
            </a:r>
            <a:r>
              <a:rPr lang="en-US" b="1" i="1" dirty="0" smtClean="0">
                <a:solidFill>
                  <a:srgbClr val="0070C0"/>
                </a:solidFill>
                <a:latin typeface="Palatino Linotype" pitchFamily="18" charset="0"/>
              </a:rPr>
              <a:t>is </a:t>
            </a:r>
            <a:r>
              <a:rPr lang="en-US" b="1" i="1" dirty="0" smtClean="0">
                <a:solidFill>
                  <a:srgbClr val="FF0000"/>
                </a:solidFill>
                <a:latin typeface="Palatino Linotype" pitchFamily="18" charset="0"/>
              </a:rPr>
              <a:t>more stressful </a:t>
            </a:r>
            <a:r>
              <a:rPr lang="en-US" b="1" i="1" dirty="0" smtClean="0">
                <a:solidFill>
                  <a:srgbClr val="0070C0"/>
                </a:solidFill>
                <a:latin typeface="Palatino Linotype" pitchFamily="18" charset="0"/>
              </a:rPr>
              <a:t>to employees because it entails </a:t>
            </a:r>
            <a:r>
              <a:rPr lang="en-US" b="1" i="1" dirty="0" smtClean="0">
                <a:solidFill>
                  <a:srgbClr val="FF0000"/>
                </a:solidFill>
                <a:latin typeface="Palatino Linotype" pitchFamily="18" charset="0"/>
              </a:rPr>
              <a:t>denying their true emotions</a:t>
            </a:r>
            <a:r>
              <a:rPr lang="en-US" b="1" i="1" dirty="0" smtClean="0">
                <a:solidFill>
                  <a:srgbClr val="0070C0"/>
                </a:solidFill>
                <a:latin typeface="Palatino Linotype" pitchFamily="18" charset="0"/>
              </a:rPr>
              <a:t>.</a:t>
            </a:r>
            <a:endParaRPr lang="ar-EG" b="1" i="1" dirty="0">
              <a:solidFill>
                <a:srgbClr val="0070C0"/>
              </a:solidFill>
              <a:latin typeface="Palatino Linotype" pitchFamily="18" charset="0"/>
            </a:endParaRPr>
          </a:p>
        </p:txBody>
      </p:sp>
    </p:spTree>
    <p:extLst>
      <p:ext uri="{BB962C8B-B14F-4D97-AF65-F5344CB8AC3E}">
        <p14:creationId xmlns:p14="http://schemas.microsoft.com/office/powerpoint/2010/main" val="4054601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i="1" dirty="0" smtClean="0">
                <a:solidFill>
                  <a:srgbClr val="002060"/>
                </a:solidFill>
                <a:latin typeface="Palatino Linotype" pitchFamily="18" charset="0"/>
              </a:rPr>
              <a:t>Affective Events Theory (AET)</a:t>
            </a:r>
            <a:endParaRPr lang="ar-EG" sz="3600" b="1" i="1" dirty="0">
              <a:solidFill>
                <a:srgbClr val="002060"/>
              </a:solidFill>
              <a:latin typeface="Palatino Linotype" pitchFamily="18" charset="0"/>
            </a:endParaRPr>
          </a:p>
        </p:txBody>
      </p:sp>
      <p:sp>
        <p:nvSpPr>
          <p:cNvPr id="3" name="Content Placeholder 2"/>
          <p:cNvSpPr>
            <a:spLocks noGrp="1"/>
          </p:cNvSpPr>
          <p:nvPr>
            <p:ph idx="1"/>
          </p:nvPr>
        </p:nvSpPr>
        <p:spPr/>
        <p:txBody>
          <a:bodyPr>
            <a:normAutofit lnSpcReduction="10000"/>
          </a:bodyPr>
          <a:lstStyle/>
          <a:p>
            <a:pPr marL="0" indent="0" algn="justLow" rtl="0">
              <a:spcBef>
                <a:spcPts val="0"/>
              </a:spcBef>
              <a:buNone/>
            </a:pPr>
            <a:r>
              <a:rPr lang="en-US" sz="2800" dirty="0">
                <a:latin typeface="Palatino Linotype" pitchFamily="18" charset="0"/>
              </a:rPr>
              <a:t>A</a:t>
            </a:r>
            <a:r>
              <a:rPr lang="en-US" sz="2800" dirty="0" smtClean="0">
                <a:latin typeface="Palatino Linotype" pitchFamily="18" charset="0"/>
              </a:rPr>
              <a:t>ffective events theory (AET): A model that suggests that workplace events cause emotional reactions on the part of employees, which then influence workplace attitudes and behaviors.</a:t>
            </a:r>
          </a:p>
          <a:p>
            <a:pPr marL="0" indent="0" algn="justLow" rtl="0">
              <a:spcBef>
                <a:spcPts val="0"/>
              </a:spcBef>
              <a:buNone/>
            </a:pPr>
            <a:r>
              <a:rPr lang="en-US" sz="2800" b="1" i="1" dirty="0" smtClean="0">
                <a:solidFill>
                  <a:srgbClr val="FF0000"/>
                </a:solidFill>
                <a:latin typeface="Palatino Linotype" pitchFamily="18" charset="0"/>
              </a:rPr>
              <a:t>AET offers two important messages. </a:t>
            </a:r>
          </a:p>
          <a:p>
            <a:pPr marL="0" indent="0" algn="justLow" rtl="0">
              <a:spcBef>
                <a:spcPts val="0"/>
              </a:spcBef>
              <a:buNone/>
            </a:pPr>
            <a:r>
              <a:rPr lang="en-US" sz="2800" dirty="0" smtClean="0">
                <a:latin typeface="Palatino Linotype" pitchFamily="18" charset="0"/>
              </a:rPr>
              <a:t>First, emotions provide valuable insights into </a:t>
            </a:r>
            <a:r>
              <a:rPr lang="en-US" sz="2800" b="1" i="1" dirty="0" smtClean="0">
                <a:solidFill>
                  <a:srgbClr val="FF0000"/>
                </a:solidFill>
                <a:latin typeface="Palatino Linotype" pitchFamily="18" charset="0"/>
              </a:rPr>
              <a:t>how</a:t>
            </a:r>
            <a:r>
              <a:rPr lang="en-US" sz="2800" dirty="0" smtClean="0">
                <a:latin typeface="Palatino Linotype" pitchFamily="18" charset="0"/>
              </a:rPr>
              <a:t> </a:t>
            </a:r>
            <a:r>
              <a:rPr lang="en-US" sz="2800" b="1" i="1" dirty="0" smtClean="0">
                <a:solidFill>
                  <a:srgbClr val="FF0000"/>
                </a:solidFill>
                <a:latin typeface="Palatino Linotype" pitchFamily="18" charset="0"/>
              </a:rPr>
              <a:t>workplace hassles and uplifting events influence employee performance and satisfaction. </a:t>
            </a:r>
          </a:p>
          <a:p>
            <a:pPr marL="0" indent="0" algn="justLow" rtl="0">
              <a:spcBef>
                <a:spcPts val="0"/>
              </a:spcBef>
              <a:buNone/>
            </a:pPr>
            <a:r>
              <a:rPr lang="en-US" sz="2800" dirty="0" smtClean="0">
                <a:latin typeface="Palatino Linotype" pitchFamily="18" charset="0"/>
              </a:rPr>
              <a:t>Second, </a:t>
            </a:r>
            <a:r>
              <a:rPr lang="en-US" sz="2800" b="1" i="1" dirty="0" smtClean="0">
                <a:solidFill>
                  <a:srgbClr val="00B0F0"/>
                </a:solidFill>
                <a:latin typeface="Palatino Linotype" pitchFamily="18" charset="0"/>
              </a:rPr>
              <a:t>employees and managers shouldn’t ignore emotions or the events </a:t>
            </a:r>
            <a:r>
              <a:rPr lang="en-US" sz="2800" dirty="0" smtClean="0">
                <a:latin typeface="Palatino Linotype" pitchFamily="18" charset="0"/>
              </a:rPr>
              <a:t>that cause them, even when they appear minor, because they accumulate.</a:t>
            </a:r>
          </a:p>
        </p:txBody>
      </p:sp>
    </p:spTree>
    <p:extLst>
      <p:ext uri="{BB962C8B-B14F-4D97-AF65-F5344CB8AC3E}">
        <p14:creationId xmlns:p14="http://schemas.microsoft.com/office/powerpoint/2010/main" val="2936120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1" dirty="0" smtClean="0">
                <a:solidFill>
                  <a:srgbClr val="002060"/>
                </a:solidFill>
                <a:latin typeface="Palatino Linotype" pitchFamily="18" charset="0"/>
              </a:rPr>
              <a:t>Affective Events Theory (AET) (Cont.)</a:t>
            </a:r>
            <a:endParaRPr lang="ar-EG" sz="3600" b="1" i="1" dirty="0">
              <a:solidFill>
                <a:srgbClr val="002060"/>
              </a:solidFill>
              <a:latin typeface="Palatino Linotype" pitchFamily="18" charset="0"/>
            </a:endParaRPr>
          </a:p>
        </p:txBody>
      </p:sp>
      <p:sp>
        <p:nvSpPr>
          <p:cNvPr id="3" name="Content Placeholder 2"/>
          <p:cNvSpPr>
            <a:spLocks noGrp="1"/>
          </p:cNvSpPr>
          <p:nvPr>
            <p:ph idx="1"/>
          </p:nvPr>
        </p:nvSpPr>
        <p:spPr/>
        <p:txBody>
          <a:bodyPr>
            <a:normAutofit/>
          </a:bodyPr>
          <a:lstStyle/>
          <a:p>
            <a:pPr algn="justLow" rtl="0">
              <a:buFontTx/>
              <a:buChar char="-"/>
            </a:pPr>
            <a:r>
              <a:rPr lang="en-US" dirty="0" smtClean="0">
                <a:solidFill>
                  <a:schemeClr val="tx1"/>
                </a:solidFill>
                <a:latin typeface="Palatino Linotype" pitchFamily="18" charset="0"/>
              </a:rPr>
              <a:t>The theory begins by recognizing that emotions are a response to an event in the work environment. The work environment includes everything surrounding the job—the variety of tasks and degree of autonomy, job demands, and requirements for expressing emotional labor.</a:t>
            </a:r>
          </a:p>
          <a:p>
            <a:pPr marL="0" indent="0" algn="justLow" rtl="0">
              <a:buNone/>
            </a:pPr>
            <a:r>
              <a:rPr lang="en-US" b="1" i="1" dirty="0" smtClean="0">
                <a:solidFill>
                  <a:srgbClr val="FF0000"/>
                </a:solidFill>
                <a:latin typeface="Palatino Linotype" pitchFamily="18" charset="0"/>
              </a:rPr>
              <a:t>- This environment creates work events that can be hassles, uplifting events, or both. </a:t>
            </a:r>
          </a:p>
          <a:p>
            <a:pPr marL="0" indent="0" algn="justLow" rtl="0">
              <a:buNone/>
            </a:pPr>
            <a:r>
              <a:rPr lang="en-US" dirty="0" smtClean="0">
                <a:latin typeface="Palatino Linotype" pitchFamily="18" charset="0"/>
              </a:rPr>
              <a:t>- </a:t>
            </a:r>
            <a:r>
              <a:rPr lang="en-US" dirty="0" smtClean="0">
                <a:solidFill>
                  <a:schemeClr val="tx1"/>
                </a:solidFill>
                <a:latin typeface="Palatino Linotype" pitchFamily="18" charset="0"/>
              </a:rPr>
              <a:t>These work events trigger positive or negative emotional reactions, to which employees’ personalities and moods lead to respond with greater or lesser intensity. </a:t>
            </a:r>
          </a:p>
        </p:txBody>
      </p:sp>
    </p:spTree>
    <p:extLst>
      <p:ext uri="{BB962C8B-B14F-4D97-AF65-F5344CB8AC3E}">
        <p14:creationId xmlns:p14="http://schemas.microsoft.com/office/powerpoint/2010/main" val="2605551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i="1" dirty="0">
                <a:solidFill>
                  <a:srgbClr val="FF0000"/>
                </a:solidFill>
              </a:rPr>
              <a:t>Affective Events Theory (AET) (Cont.)</a:t>
            </a:r>
            <a:endParaRPr lang="ar-EG" sz="3200" b="1" i="1" dirty="0">
              <a:solidFill>
                <a:srgbClr val="FF0000"/>
              </a:solidFill>
            </a:endParaRPr>
          </a:p>
        </p:txBody>
      </p:sp>
      <p:sp>
        <p:nvSpPr>
          <p:cNvPr id="3" name="Content Placeholder 2"/>
          <p:cNvSpPr>
            <a:spLocks noGrp="1"/>
          </p:cNvSpPr>
          <p:nvPr>
            <p:ph idx="1"/>
          </p:nvPr>
        </p:nvSpPr>
        <p:spPr/>
        <p:txBody>
          <a:bodyPr/>
          <a:lstStyle/>
          <a:p>
            <a:pPr algn="justLow" rtl="0">
              <a:spcBef>
                <a:spcPts val="0"/>
              </a:spcBef>
              <a:buFontTx/>
              <a:buChar char="-"/>
            </a:pPr>
            <a:r>
              <a:rPr lang="en-US" b="1" i="1" dirty="0" smtClean="0">
                <a:solidFill>
                  <a:srgbClr val="0070C0"/>
                </a:solidFill>
                <a:latin typeface="Palatino Linotype" pitchFamily="18" charset="0"/>
              </a:rPr>
              <a:t>People </a:t>
            </a:r>
            <a:r>
              <a:rPr lang="en-US" b="1" i="1" dirty="0">
                <a:solidFill>
                  <a:srgbClr val="0070C0"/>
                </a:solidFill>
                <a:latin typeface="Palatino Linotype" pitchFamily="18" charset="0"/>
              </a:rPr>
              <a:t>who score low on emotional stability are more likely to react strongly to negative events. </a:t>
            </a:r>
            <a:endParaRPr lang="en-US" b="1" i="1" dirty="0" smtClean="0">
              <a:solidFill>
                <a:srgbClr val="0070C0"/>
              </a:solidFill>
              <a:latin typeface="Palatino Linotype" pitchFamily="18" charset="0"/>
            </a:endParaRPr>
          </a:p>
          <a:p>
            <a:pPr marL="0" indent="0" algn="justLow" rtl="0">
              <a:spcBef>
                <a:spcPts val="0"/>
              </a:spcBef>
              <a:buNone/>
            </a:pPr>
            <a:endParaRPr lang="en-US" b="1" i="1" dirty="0">
              <a:solidFill>
                <a:srgbClr val="0070C0"/>
              </a:solidFill>
              <a:latin typeface="Palatino Linotype" pitchFamily="18" charset="0"/>
            </a:endParaRPr>
          </a:p>
          <a:p>
            <a:pPr algn="justLow" rtl="0">
              <a:spcBef>
                <a:spcPts val="0"/>
              </a:spcBef>
              <a:buFontTx/>
              <a:buChar char="-"/>
            </a:pPr>
            <a:r>
              <a:rPr lang="en-US" dirty="0" smtClean="0">
                <a:solidFill>
                  <a:schemeClr val="tx1"/>
                </a:solidFill>
              </a:rPr>
              <a:t>Our </a:t>
            </a:r>
            <a:r>
              <a:rPr lang="en-US" dirty="0">
                <a:solidFill>
                  <a:schemeClr val="tx1"/>
                </a:solidFill>
              </a:rPr>
              <a:t>emotional response to a given event can change depending on mood</a:t>
            </a:r>
            <a:r>
              <a:rPr lang="en-US" dirty="0" smtClean="0">
                <a:solidFill>
                  <a:schemeClr val="tx1"/>
                </a:solidFill>
              </a:rPr>
              <a:t>.</a:t>
            </a:r>
          </a:p>
          <a:p>
            <a:pPr marL="0" indent="0" algn="justLow" rtl="0">
              <a:spcBef>
                <a:spcPts val="0"/>
              </a:spcBef>
              <a:buNone/>
            </a:pPr>
            <a:endParaRPr lang="en-US" dirty="0">
              <a:solidFill>
                <a:schemeClr val="tx1"/>
              </a:solidFill>
            </a:endParaRPr>
          </a:p>
          <a:p>
            <a:pPr marL="0" indent="0" algn="justLow" rtl="0">
              <a:spcBef>
                <a:spcPts val="0"/>
              </a:spcBef>
              <a:buNone/>
            </a:pPr>
            <a:r>
              <a:rPr lang="en-US" dirty="0">
                <a:solidFill>
                  <a:schemeClr val="tx1"/>
                </a:solidFill>
              </a:rPr>
              <a:t>- </a:t>
            </a:r>
            <a:r>
              <a:rPr lang="en-US" b="1" i="1" dirty="0" smtClean="0">
                <a:solidFill>
                  <a:srgbClr val="0070C0"/>
                </a:solidFill>
                <a:latin typeface="Palatino Linotype" pitchFamily="18" charset="0"/>
              </a:rPr>
              <a:t>Finally</a:t>
            </a:r>
            <a:r>
              <a:rPr lang="en-US" b="1" i="1" dirty="0">
                <a:solidFill>
                  <a:srgbClr val="0070C0"/>
                </a:solidFill>
                <a:latin typeface="Palatino Linotype" pitchFamily="18" charset="0"/>
              </a:rPr>
              <a:t>, emotions influence a number of performance and satisfaction variables, such as organizational citizenship behavior, organizational commitment, level of effort, intention to quit, and workplace deviance.</a:t>
            </a:r>
          </a:p>
          <a:p>
            <a:pPr marL="0" indent="0" algn="l">
              <a:spcBef>
                <a:spcPts val="0"/>
              </a:spcBef>
              <a:buNone/>
            </a:pPr>
            <a:endParaRPr lang="ar-EG" dirty="0"/>
          </a:p>
        </p:txBody>
      </p:sp>
    </p:spTree>
    <p:extLst>
      <p:ext uri="{BB962C8B-B14F-4D97-AF65-F5344CB8AC3E}">
        <p14:creationId xmlns:p14="http://schemas.microsoft.com/office/powerpoint/2010/main" val="1135126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250</TotalTime>
  <Words>1354</Words>
  <Application>Microsoft Office PowerPoint</Application>
  <PresentationFormat>On-screen Show (4:3)</PresentationFormat>
  <Paragraphs>85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Executive</vt:lpstr>
      <vt:lpstr>Organizational Behavior First year, English program Week 10, Lecture 2</vt:lpstr>
      <vt:lpstr>PowerPoint Presentation</vt:lpstr>
      <vt:lpstr>Learning Objectives</vt:lpstr>
      <vt:lpstr>Emotional Labor</vt:lpstr>
      <vt:lpstr>Emotional Labor</vt:lpstr>
      <vt:lpstr>Emotional Labor (Cont.)</vt:lpstr>
      <vt:lpstr>Affective Events Theory (AET)</vt:lpstr>
      <vt:lpstr>Affective Events Theory (AET) (Cont.)</vt:lpstr>
      <vt:lpstr>Affective Events Theory (AET) (Cont.)</vt:lpstr>
      <vt:lpstr>Affective Events Theory (Cont.)</vt:lpstr>
      <vt:lpstr>PowerPoint Presentation</vt:lpstr>
      <vt:lpstr>Emotional Intelligence</vt:lpstr>
      <vt:lpstr>Emotional Intelligence (EI) (Cont.)</vt:lpstr>
      <vt:lpstr>OB Applications of Emotions and Moods</vt:lpstr>
      <vt:lpstr>OB Applications of Emotions and Moods (Cont.)</vt:lpstr>
      <vt:lpstr>OB Applications of Emotions and Moods (Cont.)</vt:lpstr>
      <vt:lpstr>OB Applications of Emotions and Moods (Cont.)</vt:lpstr>
      <vt:lpstr>How Managers Can Influence Moods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Behavior First year, English program Week 9, Lecture 2</dc:title>
  <dc:creator>3M</dc:creator>
  <cp:lastModifiedBy>3M</cp:lastModifiedBy>
  <cp:revision>19</cp:revision>
  <dcterms:created xsi:type="dcterms:W3CDTF">2020-04-13T12:36:21Z</dcterms:created>
  <dcterms:modified xsi:type="dcterms:W3CDTF">2020-04-13T18:14:22Z</dcterms:modified>
</cp:coreProperties>
</file>