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70" r:id="rId4"/>
    <p:sldId id="271" r:id="rId5"/>
    <p:sldId id="272" r:id="rId6"/>
    <p:sldId id="273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0D110B1-AFB1-4C01-83B7-74A55C187F74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EED043-4764-424F-8BFA-E5C48475380A}" type="slidenum">
              <a:rPr lang="ar-EG" smtClean="0"/>
              <a:t>‹#›</a:t>
            </a:fld>
            <a:endParaRPr lang="ar-EG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Palatino Linotype" pitchFamily="18" charset="0"/>
              </a:rPr>
              <a:t>Commercial Studies</a:t>
            </a:r>
            <a:br>
              <a:rPr lang="en-US" sz="4000" b="1" i="1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en-US" sz="4000" b="1" i="1" dirty="0" smtClean="0">
                <a:solidFill>
                  <a:srgbClr val="002060"/>
                </a:solidFill>
                <a:latin typeface="Palatino Linotype" pitchFamily="18" charset="0"/>
              </a:rPr>
              <a:t>Management part (3) </a:t>
            </a:r>
            <a:br>
              <a:rPr lang="en-US" sz="4000" b="1" i="1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en-US" sz="4400" b="1" i="1" dirty="0" smtClean="0">
                <a:solidFill>
                  <a:srgbClr val="002060"/>
                </a:solidFill>
                <a:latin typeface="Palatino Linotype" pitchFamily="18" charset="0"/>
              </a:rPr>
              <a:t>Week 10, Lecture 10</a:t>
            </a:r>
            <a:endParaRPr lang="ar-EG" sz="4400" b="1" i="1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Dr. Sally </a:t>
            </a:r>
            <a:r>
              <a:rPr lang="en-US" b="1" i="1" dirty="0" err="1" smtClean="0">
                <a:solidFill>
                  <a:srgbClr val="002060"/>
                </a:solidFill>
                <a:latin typeface="Palatino Linotype" pitchFamily="18" charset="0"/>
              </a:rPr>
              <a:t>Amer</a:t>
            </a:r>
            <a:endParaRPr lang="en-US" b="1" i="1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algn="r"/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12/4/2020</a:t>
            </a:r>
          </a:p>
          <a:p>
            <a:pPr algn="r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04614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4-Building customer relationships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13995"/>
          </a:xfrm>
        </p:spPr>
        <p:txBody>
          <a:bodyPr>
            <a:normAutofit fontScale="92500"/>
          </a:bodyPr>
          <a:lstStyle/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first three steps in the marketing </a:t>
            </a:r>
            <a:r>
              <a:rPr lang="en-US" dirty="0" smtClean="0"/>
              <a:t>process understanding </a:t>
            </a:r>
            <a:r>
              <a:rPr lang="en-US" dirty="0"/>
              <a:t>the marketplace and customer needs, designing a customer-driven marketing strategy, and constructing a marketing program—all lead up to the fourth and most important step: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building profitable customer relationships</a:t>
            </a: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.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b="1" i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l">
              <a:buNone/>
            </a:pPr>
            <a:r>
              <a:rPr lang="en-US" sz="3000" b="1" i="1" dirty="0">
                <a:solidFill>
                  <a:srgbClr val="0070C0"/>
                </a:solidFill>
                <a:latin typeface="Palatino Linotype" pitchFamily="18" charset="0"/>
              </a:rPr>
              <a:t>Customer Relationship Management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Customer </a:t>
            </a:r>
            <a:r>
              <a:rPr lang="en-US" dirty="0"/>
              <a:t>relationship management (CRM) is the overall process of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building and maintaining profitable customer relationships by delivering superior customer value and satisfaction. </a:t>
            </a:r>
            <a:r>
              <a:rPr lang="en-US" b="1" i="1" dirty="0" smtClean="0">
                <a:solidFill>
                  <a:srgbClr val="0070C0"/>
                </a:solidFill>
                <a:latin typeface="Palatino Linotype" pitchFamily="18" charset="0"/>
              </a:rPr>
              <a:t>It </a:t>
            </a:r>
            <a:r>
              <a:rPr lang="en-US" b="1" i="1" dirty="0">
                <a:solidFill>
                  <a:srgbClr val="0070C0"/>
                </a:solidFill>
                <a:latin typeface="Palatino Linotype" pitchFamily="18" charset="0"/>
              </a:rPr>
              <a:t>deals with all aspects of acquiring, keeping, and growing customers</a:t>
            </a:r>
            <a:r>
              <a:rPr lang="en-US" b="1" i="1" dirty="0" smtClean="0">
                <a:solidFill>
                  <a:srgbClr val="0070C0"/>
                </a:solidFill>
                <a:latin typeface="Palatino Linotype" pitchFamily="18" charset="0"/>
              </a:rPr>
              <a:t>.</a:t>
            </a:r>
            <a:endParaRPr lang="en-US" b="1" i="1" dirty="0">
              <a:solidFill>
                <a:srgbClr val="0070C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3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i="1" dirty="0">
                <a:solidFill>
                  <a:srgbClr val="FF0000"/>
                </a:solidFill>
              </a:rPr>
              <a:t>Relationship Building Blocks: Customer Value and Satisfaction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key to building lasting customer relationships is to create </a:t>
            </a:r>
            <a:r>
              <a:rPr lang="en-US" b="1" i="1" dirty="0">
                <a:solidFill>
                  <a:srgbClr val="0070C0"/>
                </a:solidFill>
                <a:latin typeface="Palatino Linotype" pitchFamily="18" charset="0"/>
              </a:rPr>
              <a:t>superior customer value and satisfaction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Low" rtl="0">
              <a:spcBef>
                <a:spcPts val="0"/>
              </a:spcBef>
              <a:buNone/>
            </a:pPr>
            <a:endParaRPr lang="en-US" dirty="0"/>
          </a:p>
          <a:p>
            <a:pPr algn="justLow" rtl="0">
              <a:spcBef>
                <a:spcPts val="0"/>
              </a:spcBef>
              <a:buFontTx/>
              <a:buChar char="-"/>
            </a:pP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Satisfied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customers are more likely to be loyal customers and give the company a larger share of their business</a:t>
            </a: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.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b="1" i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>
                <a:solidFill>
                  <a:schemeClr val="tx1"/>
                </a:solidFill>
                <a:latin typeface="Palatino Linotype" pitchFamily="18" charset="0"/>
              </a:rPr>
              <a:t>Customer value: Attracting and retaining customers can be a difficult task. Customers often face various combinations of products and services from which to choose</a:t>
            </a:r>
            <a:r>
              <a:rPr lang="en-US" b="1" i="1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A customer buys from the company that offers the </a:t>
            </a:r>
            <a:r>
              <a:rPr lang="en-US" b="1" i="1" dirty="0">
                <a:solidFill>
                  <a:srgbClr val="0070C0"/>
                </a:solidFill>
                <a:latin typeface="Palatino Linotype" pitchFamily="18" charset="0"/>
              </a:rPr>
              <a:t>highest customer-perceived value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 is the customer’s evaluation of the difference between all the </a:t>
            </a:r>
            <a:r>
              <a:rPr lang="en-US" b="1" i="1" dirty="0">
                <a:solidFill>
                  <a:srgbClr val="0070C0"/>
                </a:solidFill>
                <a:latin typeface="Palatino Linotype" pitchFamily="18" charset="0"/>
              </a:rPr>
              <a:t>benefits and all the costs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of a market offering relative to </a:t>
            </a:r>
            <a:r>
              <a:rPr lang="en-US" b="1" i="1" dirty="0">
                <a:solidFill>
                  <a:srgbClr val="0070C0"/>
                </a:solidFill>
                <a:latin typeface="Palatino Linotype" pitchFamily="18" charset="0"/>
              </a:rPr>
              <a:t>those of competing for offers.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algn="justLow" rtl="0">
              <a:spcBef>
                <a:spcPts val="0"/>
              </a:spcBef>
              <a:buFontTx/>
              <a:buChar char="-"/>
            </a:pPr>
            <a:endParaRPr lang="en-US" b="1" i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5267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rtl="0">
              <a:lnSpc>
                <a:spcPct val="100000"/>
              </a:lnSpc>
            </a:pPr>
            <a:r>
              <a:rPr lang="ar-EG" sz="2000" dirty="0" smtClean="0"/>
              <a:t> </a:t>
            </a:r>
            <a:r>
              <a:rPr lang="en-US" sz="1800" b="1" i="1" dirty="0" smtClean="0"/>
              <a:t>Relationship </a:t>
            </a:r>
            <a:r>
              <a:rPr lang="en-US" sz="1800" b="1" i="1" dirty="0"/>
              <a:t>Building Blocks: Customer Value and </a:t>
            </a:r>
            <a:r>
              <a:rPr lang="en-US" sz="1800" b="1" i="1" dirty="0" smtClean="0"/>
              <a:t>Satisfaction (Cont.)</a:t>
            </a:r>
            <a:endParaRPr lang="ar-EG" sz="1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 rtl="0">
              <a:buNone/>
            </a:pP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Customer satisfaction is the extent to which a product’s perceived performance matches a buyer’s expectations. </a:t>
            </a:r>
            <a:endParaRPr lang="en-US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r>
              <a:rPr lang="en-US" dirty="0" smtClean="0"/>
              <a:t>- If </a:t>
            </a:r>
            <a:r>
              <a:rPr lang="en-US" dirty="0"/>
              <a:t>the product’s performance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falls </a:t>
            </a:r>
            <a:r>
              <a:rPr lang="en-US" dirty="0"/>
              <a:t>short of expectations, the customer is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dissatisfied</a:t>
            </a:r>
            <a:r>
              <a:rPr lang="en-US" dirty="0" smtClean="0"/>
              <a:t>.</a:t>
            </a:r>
          </a:p>
          <a:p>
            <a:pPr marL="0" indent="0" algn="justLow" rtl="0">
              <a:buNone/>
            </a:pPr>
            <a:r>
              <a:rPr lang="en-US" dirty="0" smtClean="0"/>
              <a:t> - If </a:t>
            </a:r>
            <a:r>
              <a:rPr lang="en-US" dirty="0"/>
              <a:t>the performance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matches</a:t>
            </a:r>
            <a:r>
              <a:rPr lang="en-US" dirty="0"/>
              <a:t> expectations, the customer is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satisfied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Low" rtl="0">
              <a:buNone/>
            </a:pPr>
            <a:r>
              <a:rPr lang="en-US" dirty="0" smtClean="0"/>
              <a:t>- If </a:t>
            </a:r>
            <a:r>
              <a:rPr lang="en-US" dirty="0"/>
              <a:t>performance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exceeds</a:t>
            </a:r>
            <a:r>
              <a:rPr lang="en-US" dirty="0"/>
              <a:t> expectations, the customer is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highly satisfied or delighted.</a:t>
            </a:r>
          </a:p>
          <a:p>
            <a:pPr marL="0" indent="0" algn="l">
              <a:buNone/>
            </a:pPr>
            <a:endParaRPr lang="ar-EG" b="1" i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6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i="1" dirty="0">
                <a:solidFill>
                  <a:srgbClr val="FF0000"/>
                </a:solidFill>
              </a:rPr>
              <a:t>5- Capture value from customers</a:t>
            </a:r>
            <a:br>
              <a:rPr lang="en-US" sz="2800" b="1" i="1" dirty="0">
                <a:solidFill>
                  <a:srgbClr val="FF0000"/>
                </a:solidFill>
              </a:rPr>
            </a:br>
            <a:endParaRPr lang="ar-EG" sz="2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first four </a:t>
            </a:r>
            <a:r>
              <a:rPr lang="en-US" dirty="0"/>
              <a:t>steps in the marketing process involve building customer relationships by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creating and delivering superior customer value. </a:t>
            </a:r>
            <a:endParaRPr lang="en-US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endParaRPr lang="en-US" dirty="0"/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The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final step involves capturing value in return in the form of current and future sales, market share, and profits. </a:t>
            </a:r>
            <a:endParaRPr lang="en-US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endParaRPr lang="en-US" b="1" i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By </a:t>
            </a:r>
            <a:r>
              <a:rPr lang="en-US" dirty="0"/>
              <a:t>creating superior customer value, </a:t>
            </a:r>
            <a:r>
              <a:rPr lang="en-US" b="1" i="1" dirty="0">
                <a:solidFill>
                  <a:srgbClr val="0070C0"/>
                </a:solidFill>
                <a:latin typeface="Palatino Linotype" pitchFamily="18" charset="0"/>
              </a:rPr>
              <a:t>the firm creates highly satisfied customers who stay loyal and buy </a:t>
            </a:r>
            <a:r>
              <a:rPr lang="en-US" b="1" i="1" dirty="0" smtClean="0">
                <a:solidFill>
                  <a:srgbClr val="0070C0"/>
                </a:solidFill>
                <a:latin typeface="Palatino Linotype" pitchFamily="18" charset="0"/>
              </a:rPr>
              <a:t>more. </a:t>
            </a:r>
            <a:r>
              <a:rPr lang="en-US" dirty="0" smtClean="0"/>
              <a:t>This</a:t>
            </a:r>
            <a:r>
              <a:rPr lang="en-US" dirty="0"/>
              <a:t>, in turn, means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greater long-run returns for the company.</a:t>
            </a:r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16516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344816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55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002060"/>
                </a:solidFill>
                <a:latin typeface="Palatino Linotype" pitchFamily="18" charset="0"/>
              </a:rPr>
              <a:t>Chapter Six</a:t>
            </a:r>
          </a:p>
          <a:p>
            <a:pPr marL="0" indent="0" algn="ctr" rtl="0">
              <a:spcBef>
                <a:spcPts val="0"/>
              </a:spcBef>
              <a:buNone/>
            </a:pPr>
            <a:r>
              <a:rPr lang="en-US" sz="3600" b="1" i="1" dirty="0" smtClean="0">
                <a:solidFill>
                  <a:srgbClr val="002060"/>
                </a:solidFill>
                <a:latin typeface="Palatino Linotype" pitchFamily="18" charset="0"/>
              </a:rPr>
              <a:t>Marketing </a:t>
            </a:r>
          </a:p>
        </p:txBody>
      </p:sp>
    </p:spTree>
    <p:extLst>
      <p:ext uri="{BB962C8B-B14F-4D97-AF65-F5344CB8AC3E}">
        <p14:creationId xmlns:p14="http://schemas.microsoft.com/office/powerpoint/2010/main" val="370462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rgbClr val="0070C0"/>
                </a:solidFill>
                <a:latin typeface="Palatino Linotype" pitchFamily="18" charset="0"/>
              </a:rPr>
              <a:t>2-Designing a customer-driven marketing strategy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dirty="0"/>
              <a:t>Once it fully understands consumers and the marketplace, marketing management can design a customer-driven marketing strategy. 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dirty="0"/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>
                <a:solidFill>
                  <a:srgbClr val="0070C0"/>
                </a:solidFill>
                <a:latin typeface="Palatino Linotype" pitchFamily="18" charset="0"/>
              </a:rPr>
              <a:t>Marketing management is the art and science of choosing target markets and building profitable relationships with them. 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dirty="0"/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The marketing manager’s aim is to find, attract, keep, and grow target customers by creating, delivering, and communicating superior customer value.</a:t>
            </a:r>
          </a:p>
          <a:p>
            <a:pPr marL="0" indent="0" algn="l">
              <a:buNone/>
            </a:pPr>
            <a:endParaRPr lang="ar-EG" b="1" i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22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To design a winning marketing strategy, the marketing manager must answer two important questions: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>
                <a:solidFill>
                  <a:srgbClr val="002060"/>
                </a:solidFill>
                <a:latin typeface="Palatino Linotype" pitchFamily="18" charset="0"/>
              </a:rPr>
              <a:t>1- What customers will we serve (what’s our target market</a:t>
            </a: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)?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b="1" i="1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>
                <a:solidFill>
                  <a:srgbClr val="002060"/>
                </a:solidFill>
                <a:latin typeface="Palatino Linotype" pitchFamily="18" charset="0"/>
              </a:rPr>
              <a:t>2-  How can we serve these customers best (what’s our value proposition)?</a:t>
            </a:r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9749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i="1" dirty="0"/>
              <a:t>2-Designing a customer-driven marketing </a:t>
            </a:r>
            <a:r>
              <a:rPr lang="en-US" sz="2400" b="1" i="1" dirty="0" smtClean="0"/>
              <a:t>strategy (Cont.)</a:t>
            </a:r>
            <a:r>
              <a:rPr lang="en-US" b="1" i="1" dirty="0"/>
              <a:t/>
            </a:r>
            <a:br>
              <a:rPr lang="en-US" b="1" i="1" dirty="0"/>
            </a:br>
            <a:endParaRPr lang="ar-EG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1- Selecting </a:t>
            </a:r>
            <a:r>
              <a:rPr lang="en-US" b="1" i="1" dirty="0">
                <a:solidFill>
                  <a:srgbClr val="002060"/>
                </a:solidFill>
                <a:latin typeface="Palatino Linotype" pitchFamily="18" charset="0"/>
              </a:rPr>
              <a:t>Customers to Serve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company must first decide who it will serve. It does this by dividing the market into segments of customers (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market segmentation</a:t>
            </a:r>
            <a:r>
              <a:rPr lang="en-US" dirty="0"/>
              <a:t>) and selecting which segments it will go after (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target marketing</a:t>
            </a:r>
            <a:r>
              <a:rPr lang="en-US" dirty="0"/>
              <a:t>). </a:t>
            </a:r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9828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i="1" dirty="0"/>
              <a:t>2-Designing a customer-driven marketing </a:t>
            </a:r>
            <a:r>
              <a:rPr lang="en-US" sz="2400" b="1" i="1" dirty="0" smtClean="0"/>
              <a:t>strategy (Cont.)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>
                <a:solidFill>
                  <a:srgbClr val="002060"/>
                </a:solidFill>
                <a:latin typeface="Palatino Linotype" pitchFamily="18" charset="0"/>
              </a:rPr>
              <a:t>2- Choosing a Value </a:t>
            </a: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Proposition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b="1" i="1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dirty="0"/>
              <a:t>The company must also decide how it will serve targeted customers—how it will differentiate and position itself in the marketplace. </a:t>
            </a:r>
            <a:endParaRPr lang="en-US" dirty="0" smtClean="0"/>
          </a:p>
          <a:p>
            <a:pPr marL="0" indent="0" algn="justLow" rtl="0">
              <a:spcBef>
                <a:spcPts val="0"/>
              </a:spcBef>
              <a:buNone/>
            </a:pPr>
            <a:endParaRPr lang="en-US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A 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brand’s value proposition is the set of benefits or values it promises to deliver to consumers to satisfy their needs. </a:t>
            </a:r>
            <a:endParaRPr lang="en-US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endParaRPr lang="en-US" b="1" i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Value </a:t>
            </a:r>
            <a:r>
              <a:rPr lang="en-US" dirty="0"/>
              <a:t>propositions differentiate one brand from another.</a:t>
            </a:r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9787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The marketer develops an </a:t>
            </a: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integrated marketing program that will actually deliver the intended value to target customers. 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The marketing program builds customer relationships by transforming the </a:t>
            </a:r>
            <a:r>
              <a:rPr lang="en-US" b="1" i="1" dirty="0" smtClean="0">
                <a:solidFill>
                  <a:srgbClr val="0070C0"/>
                </a:solidFill>
                <a:latin typeface="Palatino Linotype" pitchFamily="18" charset="0"/>
              </a:rPr>
              <a:t>marketing strategy into action.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 - </a:t>
            </a:r>
            <a:r>
              <a:rPr lang="en-US" b="1" i="1" dirty="0" smtClean="0">
                <a:solidFill>
                  <a:srgbClr val="0070C0"/>
                </a:solidFill>
                <a:latin typeface="Palatino Linotype" pitchFamily="18" charset="0"/>
              </a:rPr>
              <a:t>It consists of the firm’s marketing mix, the set of marketing tools the company uses to implement its marketing strategy.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476672"/>
            <a:ext cx="7888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3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>
                <a:solidFill>
                  <a:srgbClr val="0070C0"/>
                </a:solidFill>
                <a:latin typeface="Palatino Linotype" pitchFamily="18" charset="0"/>
              </a:rPr>
              <a:t>The major marketing mix tools are classified into four broad groups, called the four Ps of marketing: product, price, place, and promotion</a:t>
            </a:r>
            <a:r>
              <a:rPr lang="en-US" b="1" i="1" dirty="0" smtClean="0">
                <a:solidFill>
                  <a:srgbClr val="0070C0"/>
                </a:solidFill>
                <a:latin typeface="Palatino Linotype" pitchFamily="18" charset="0"/>
              </a:rPr>
              <a:t>.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b="1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/>
              <a:t>To deliver on its value proposition, the company must first create a need-satisfying market offering (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product</a:t>
            </a:r>
            <a:r>
              <a:rPr lang="en-US" dirty="0" smtClean="0"/>
              <a:t>).</a:t>
            </a:r>
          </a:p>
          <a:p>
            <a:pPr marL="0" indent="0" algn="justLow" rtl="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/>
              <a:t>It must decide how much it will charge for the offering (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price</a:t>
            </a:r>
            <a:r>
              <a:rPr lang="en-US" dirty="0"/>
              <a:t>) and how it will make the offering available to target consumers (</a:t>
            </a: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place</a:t>
            </a:r>
            <a:r>
              <a:rPr lang="en-US" dirty="0"/>
              <a:t>). </a:t>
            </a: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ar-E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53872"/>
            <a:ext cx="7888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920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EG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3- Preparing an integrated marketing plan and program (Cont.)</a:t>
            </a:r>
            <a:endParaRPr lang="ar-EG" sz="2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justLow" rtl="0">
              <a:spcBef>
                <a:spcPts val="0"/>
              </a:spcBef>
              <a:buNone/>
            </a:pPr>
            <a:r>
              <a:rPr lang="en-US" dirty="0"/>
              <a:t>Finally, it must communicate with target customers about the offering and persuade them of its merits (</a:t>
            </a:r>
            <a:r>
              <a:rPr lang="en-US" b="1" i="1" dirty="0">
                <a:solidFill>
                  <a:srgbClr val="FF0000"/>
                </a:solidFill>
              </a:rPr>
              <a:t>promotion</a:t>
            </a:r>
            <a:r>
              <a:rPr lang="en-US" dirty="0"/>
              <a:t>). </a:t>
            </a:r>
            <a:endParaRPr lang="en-US" dirty="0" smtClean="0"/>
          </a:p>
          <a:p>
            <a:pPr marL="0" indent="0" algn="justLow" rtl="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Low" rtl="0"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0070C0"/>
                </a:solidFill>
                <a:latin typeface="Palatino Linotype" pitchFamily="18" charset="0"/>
              </a:rPr>
              <a:t>The </a:t>
            </a:r>
            <a:r>
              <a:rPr lang="en-US" b="1" i="1" dirty="0">
                <a:solidFill>
                  <a:srgbClr val="0070C0"/>
                </a:solidFill>
                <a:latin typeface="Palatino Linotype" pitchFamily="18" charset="0"/>
              </a:rPr>
              <a:t>firm must blend each marketing mix tool into a comprehensive integrated marketing program that communicates and delivers the intended value to chosen customers.</a:t>
            </a:r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4878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</TotalTime>
  <Words>771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Commercial Studies Management part (3)  Week 10, Lecture 10</vt:lpstr>
      <vt:lpstr>PowerPoint Presentation</vt:lpstr>
      <vt:lpstr>PowerPoint Presentation</vt:lpstr>
      <vt:lpstr>PowerPoint Presentation</vt:lpstr>
      <vt:lpstr>2-Designing a customer-driven marketing strategy (Cont.) </vt:lpstr>
      <vt:lpstr>2-Designing a customer-driven marketing strategy (Cont.) </vt:lpstr>
      <vt:lpstr> </vt:lpstr>
      <vt:lpstr>PowerPoint Presentation</vt:lpstr>
      <vt:lpstr> 3- Preparing an integrated marketing plan and program (Cont.)</vt:lpstr>
      <vt:lpstr>4-Building customer relationships </vt:lpstr>
      <vt:lpstr>Relationship Building Blocks: Customer Value and Satisfaction </vt:lpstr>
      <vt:lpstr> Relationship Building Blocks: Customer Value and Satisfaction (Cont.)</vt:lpstr>
      <vt:lpstr>5- Capture value from customers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Studies Management part (3) Week 10, Lecture 9</dc:title>
  <dc:creator>3M</dc:creator>
  <cp:lastModifiedBy>3M</cp:lastModifiedBy>
  <cp:revision>8</cp:revision>
  <dcterms:created xsi:type="dcterms:W3CDTF">2020-04-13T16:47:27Z</dcterms:created>
  <dcterms:modified xsi:type="dcterms:W3CDTF">2020-04-13T18:12:55Z</dcterms:modified>
</cp:coreProperties>
</file>