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2" r:id="rId4"/>
    <p:sldId id="263" r:id="rId5"/>
    <p:sldId id="264" r:id="rId6"/>
    <p:sldId id="280" r:id="rId7"/>
    <p:sldId id="265" r:id="rId8"/>
    <p:sldId id="266" r:id="rId9"/>
    <p:sldId id="267" r:id="rId10"/>
    <p:sldId id="268" r:id="rId11"/>
    <p:sldId id="269" r:id="rId12"/>
    <p:sldId id="258" r:id="rId13"/>
    <p:sldId id="259" r:id="rId14"/>
    <p:sldId id="270" r:id="rId15"/>
    <p:sldId id="271" r:id="rId16"/>
    <p:sldId id="272" r:id="rId17"/>
    <p:sldId id="274" r:id="rId18"/>
    <p:sldId id="275" r:id="rId19"/>
    <p:sldId id="276" r:id="rId20"/>
    <p:sldId id="281" r:id="rId21"/>
    <p:sldId id="278" r:id="rId22"/>
    <p:sldId id="279" r:id="rId23"/>
    <p:sldId id="282" r:id="rId24"/>
    <p:sldId id="283" r:id="rId25"/>
    <p:sldId id="284" r:id="rId2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2E49C1-BB45-4D34-953D-C01F29CAA0FD}" type="datetimeFigureOut">
              <a:rPr lang="ar-EG" smtClean="0"/>
              <a:t>23/08/1441</a:t>
            </a:fld>
            <a:endParaRPr lang="ar-EG"/>
          </a:p>
        </p:txBody>
      </p:sp>
      <p:sp>
        <p:nvSpPr>
          <p:cNvPr id="8" name="Slide Number Placeholder 7"/>
          <p:cNvSpPr>
            <a:spLocks noGrp="1"/>
          </p:cNvSpPr>
          <p:nvPr>
            <p:ph type="sldNum" sz="quarter" idx="11"/>
          </p:nvPr>
        </p:nvSpPr>
        <p:spPr/>
        <p:txBody>
          <a:bodyPr/>
          <a:lstStyle/>
          <a:p>
            <a:fld id="{B8084E6E-45EA-40CD-B274-4944FC452847}" type="slidenum">
              <a:rPr lang="ar-EG" smtClean="0"/>
              <a:t>‹#›</a:t>
            </a:fld>
            <a:endParaRPr lang="ar-EG"/>
          </a:p>
        </p:txBody>
      </p:sp>
      <p:sp>
        <p:nvSpPr>
          <p:cNvPr id="9" name="Footer Placeholder 8"/>
          <p:cNvSpPr>
            <a:spLocks noGrp="1"/>
          </p:cNvSpPr>
          <p:nvPr>
            <p:ph type="ftr" sz="quarter" idx="12"/>
          </p:nvPr>
        </p:nvSpPr>
        <p:spPr/>
        <p:txBody>
          <a:bodyPr/>
          <a:lstStyle/>
          <a:p>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49C1-BB45-4D34-953D-C01F29CAA0FD}" type="datetimeFigureOut">
              <a:rPr lang="ar-EG" smtClean="0"/>
              <a:t>23/08/1441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E49C1-BB45-4D34-953D-C01F29CAA0FD}" type="datetimeFigureOut">
              <a:rPr lang="ar-EG" smtClean="0"/>
              <a:t>23/08/1441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92E49C1-BB45-4D34-953D-C01F29CAA0FD}" type="datetimeFigureOut">
              <a:rPr lang="ar-EG" smtClean="0"/>
              <a:t>23/08/1441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E49C1-BB45-4D34-953D-C01F29CAA0FD}" type="datetimeFigureOut">
              <a:rPr lang="ar-EG" smtClean="0"/>
              <a:t>23/08/1441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8084E6E-45EA-40CD-B274-4944FC452847}" type="slidenum">
              <a:rPr lang="ar-EG" smtClean="0"/>
              <a:t>‹#›</a:t>
            </a:fld>
            <a:endParaRPr lang="ar-EG"/>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92E49C1-BB45-4D34-953D-C01F29CAA0FD}" type="datetimeFigureOut">
              <a:rPr lang="ar-EG" smtClean="0"/>
              <a:t>23/08/1441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8084E6E-45EA-40CD-B274-4944FC452847}" type="slidenum">
              <a:rPr lang="ar-EG" smtClean="0"/>
              <a:t>‹#›</a:t>
            </a:fld>
            <a:endParaRPr lang="ar-EG"/>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92E49C1-BB45-4D34-953D-C01F29CAA0FD}" type="datetimeFigureOut">
              <a:rPr lang="ar-EG" smtClean="0"/>
              <a:t>23/08/1441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B8084E6E-45EA-40CD-B274-4944FC452847}" type="slidenum">
              <a:rPr lang="ar-EG" smtClean="0"/>
              <a:t>‹#›</a:t>
            </a:fld>
            <a:endParaRPr lang="ar-EG"/>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2E49C1-BB45-4D34-953D-C01F29CAA0FD}" type="datetimeFigureOut">
              <a:rPr lang="ar-EG" smtClean="0"/>
              <a:t>23/08/1441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49C1-BB45-4D34-953D-C01F29CAA0FD}" type="datetimeFigureOut">
              <a:rPr lang="ar-EG" smtClean="0"/>
              <a:t>23/08/1441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49C1-BB45-4D34-953D-C01F29CAA0FD}" type="datetimeFigureOut">
              <a:rPr lang="ar-EG" smtClean="0"/>
              <a:t>23/08/1441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2E49C1-BB45-4D34-953D-C01F29CAA0FD}" type="datetimeFigureOut">
              <a:rPr lang="ar-EG" smtClean="0"/>
              <a:t>23/08/1441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8084E6E-45EA-40CD-B274-4944FC452847}"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92E49C1-BB45-4D34-953D-C01F29CAA0FD}" type="datetimeFigureOut">
              <a:rPr lang="ar-EG" smtClean="0"/>
              <a:t>23/08/1441</a:t>
            </a:fld>
            <a:endParaRPr lang="ar-EG"/>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EG"/>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8084E6E-45EA-40CD-B274-4944FC452847}" type="slidenum">
              <a:rPr lang="ar-EG" smtClean="0"/>
              <a:t>‹#›</a:t>
            </a:fld>
            <a:endParaRPr lang="ar-EG"/>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2835746"/>
          </a:xfrm>
        </p:spPr>
        <p:txBody>
          <a:bodyPr>
            <a:normAutofit/>
          </a:bodyPr>
          <a:lstStyle/>
          <a:p>
            <a:r>
              <a:rPr lang="en-US" sz="3200" b="1" i="1" dirty="0" smtClean="0">
                <a:solidFill>
                  <a:srgbClr val="002060"/>
                </a:solidFill>
              </a:rPr>
              <a:t>Advertising Management and Public Relations Course</a:t>
            </a:r>
            <a:br>
              <a:rPr lang="en-US" sz="3200" b="1" i="1" dirty="0" smtClean="0">
                <a:solidFill>
                  <a:srgbClr val="002060"/>
                </a:solidFill>
              </a:rPr>
            </a:br>
            <a:r>
              <a:rPr lang="en-US" sz="3200" b="1" i="1" dirty="0" smtClean="0">
                <a:solidFill>
                  <a:srgbClr val="002060"/>
                </a:solidFill>
              </a:rPr>
              <a:t>Fourth year, English Program</a:t>
            </a:r>
            <a:br>
              <a:rPr lang="en-US" sz="3200" b="1" i="1" dirty="0" smtClean="0">
                <a:solidFill>
                  <a:srgbClr val="002060"/>
                </a:solidFill>
              </a:rPr>
            </a:br>
            <a:r>
              <a:rPr lang="en-US" sz="3200" b="1" i="1" dirty="0" smtClean="0">
                <a:solidFill>
                  <a:srgbClr val="002060"/>
                </a:solidFill>
              </a:rPr>
              <a:t>Week10, Lecture10</a:t>
            </a:r>
            <a:endParaRPr lang="ar-EG" sz="3200" b="1" i="1" dirty="0">
              <a:solidFill>
                <a:srgbClr val="002060"/>
              </a:solidFill>
            </a:endParaRPr>
          </a:p>
        </p:txBody>
      </p:sp>
      <p:sp>
        <p:nvSpPr>
          <p:cNvPr id="3" name="Subtitle 2"/>
          <p:cNvSpPr>
            <a:spLocks noGrp="1"/>
          </p:cNvSpPr>
          <p:nvPr>
            <p:ph type="subTitle" idx="1"/>
          </p:nvPr>
        </p:nvSpPr>
        <p:spPr>
          <a:xfrm>
            <a:off x="1371600" y="4437112"/>
            <a:ext cx="6400800" cy="1224136"/>
          </a:xfrm>
        </p:spPr>
        <p:txBody>
          <a:bodyPr>
            <a:normAutofit/>
          </a:bodyPr>
          <a:lstStyle/>
          <a:p>
            <a:pPr algn="r"/>
            <a:r>
              <a:rPr lang="en-US" b="1" i="1" dirty="0" err="1" smtClean="0">
                <a:solidFill>
                  <a:srgbClr val="002060"/>
                </a:solidFill>
                <a:latin typeface="Palatino Linotype" pitchFamily="18" charset="0"/>
              </a:rPr>
              <a:t>Dr</a:t>
            </a:r>
            <a:r>
              <a:rPr lang="en-US" b="1" i="1" dirty="0" smtClean="0">
                <a:solidFill>
                  <a:srgbClr val="002060"/>
                </a:solidFill>
                <a:latin typeface="Palatino Linotype" pitchFamily="18" charset="0"/>
              </a:rPr>
              <a:t>/Sally </a:t>
            </a:r>
            <a:r>
              <a:rPr lang="en-US" b="1" i="1" dirty="0" err="1" smtClean="0">
                <a:solidFill>
                  <a:srgbClr val="002060"/>
                </a:solidFill>
                <a:latin typeface="Palatino Linotype" pitchFamily="18" charset="0"/>
              </a:rPr>
              <a:t>Amer</a:t>
            </a:r>
            <a:endParaRPr lang="en-US" b="1" i="1" dirty="0" smtClean="0">
              <a:solidFill>
                <a:srgbClr val="002060"/>
              </a:solidFill>
              <a:latin typeface="Palatino Linotype" pitchFamily="18" charset="0"/>
            </a:endParaRPr>
          </a:p>
          <a:p>
            <a:pPr algn="r"/>
            <a:r>
              <a:rPr lang="en-US" b="1" i="1" dirty="0" smtClean="0">
                <a:solidFill>
                  <a:srgbClr val="002060"/>
                </a:solidFill>
                <a:latin typeface="Palatino Linotype" pitchFamily="18" charset="0"/>
              </a:rPr>
              <a:t>15-4-2020</a:t>
            </a:r>
            <a:endParaRPr lang="ar-EG" b="1" i="1" dirty="0">
              <a:solidFill>
                <a:srgbClr val="002060"/>
              </a:solidFill>
              <a:latin typeface="Palatino Linotype" pitchFamily="18" charset="0"/>
            </a:endParaRPr>
          </a:p>
        </p:txBody>
      </p:sp>
    </p:spTree>
    <p:extLst>
      <p:ext uri="{BB962C8B-B14F-4D97-AF65-F5344CB8AC3E}">
        <p14:creationId xmlns:p14="http://schemas.microsoft.com/office/powerpoint/2010/main" val="315679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ar-EG" sz="3200" b="1" i="1" dirty="0" smtClean="0">
                <a:solidFill>
                  <a:srgbClr val="FF0000"/>
                </a:solidFill>
              </a:rPr>
              <a:t> </a:t>
            </a:r>
            <a:r>
              <a:rPr lang="en-US" sz="3200" b="1" i="1" dirty="0" smtClean="0">
                <a:solidFill>
                  <a:srgbClr val="FF0000"/>
                </a:solidFill>
              </a:rPr>
              <a:t>2- </a:t>
            </a:r>
            <a:r>
              <a:rPr lang="en-US" sz="3200" b="1" i="1" dirty="0">
                <a:solidFill>
                  <a:srgbClr val="FF0000"/>
                </a:solidFill>
              </a:rPr>
              <a:t>Assessing </a:t>
            </a:r>
            <a:r>
              <a:rPr lang="en-US" sz="3200" b="1" i="1" dirty="0" smtClean="0">
                <a:solidFill>
                  <a:srgbClr val="FF0000"/>
                </a:solidFill>
              </a:rPr>
              <a:t>Competitors (Cont.)</a:t>
            </a:r>
            <a:endParaRPr lang="ar-EG" sz="3200" b="1" i="1" dirty="0">
              <a:solidFill>
                <a:srgbClr val="FF0000"/>
              </a:solidFill>
            </a:endParaRPr>
          </a:p>
        </p:txBody>
      </p:sp>
      <p:sp>
        <p:nvSpPr>
          <p:cNvPr id="3" name="Content Placeholder 2"/>
          <p:cNvSpPr>
            <a:spLocks noGrp="1"/>
          </p:cNvSpPr>
          <p:nvPr>
            <p:ph idx="1"/>
          </p:nvPr>
        </p:nvSpPr>
        <p:spPr/>
        <p:txBody>
          <a:bodyPr/>
          <a:lstStyle/>
          <a:p>
            <a:pPr marL="0" indent="0" algn="justLow" rtl="0">
              <a:spcBef>
                <a:spcPts val="0"/>
              </a:spcBef>
              <a:buNone/>
            </a:pPr>
            <a:r>
              <a:rPr lang="en-US" dirty="0"/>
              <a:t>Knowing a competitor’s mix of objectives reveals whether the competitor is satisfied with its current situation and how it might react to different competitive actions. </a:t>
            </a:r>
          </a:p>
          <a:p>
            <a:pPr marL="0" indent="0" algn="justLow" rtl="0">
              <a:spcBef>
                <a:spcPts val="0"/>
              </a:spcBef>
              <a:buNone/>
            </a:pPr>
            <a:r>
              <a:rPr lang="en-US" dirty="0"/>
              <a:t>For example, a </a:t>
            </a:r>
            <a:r>
              <a:rPr lang="en-US" dirty="0" smtClean="0"/>
              <a:t>company that </a:t>
            </a:r>
            <a:r>
              <a:rPr lang="en-US" dirty="0"/>
              <a:t>pursues low-cost leadership will react much more strongly to a </a:t>
            </a:r>
            <a:r>
              <a:rPr lang="en-US" dirty="0" smtClean="0"/>
              <a:t>competitor’s cost-reducing </a:t>
            </a:r>
            <a:r>
              <a:rPr lang="en-US" dirty="0"/>
              <a:t>manufacturing breakthrough than to the same competitor’s increase </a:t>
            </a:r>
            <a:r>
              <a:rPr lang="en-US" dirty="0" smtClean="0"/>
              <a:t>in advertising</a:t>
            </a:r>
            <a:r>
              <a:rPr lang="en-US" dirty="0"/>
              <a:t>.</a:t>
            </a:r>
          </a:p>
          <a:p>
            <a:pPr marL="0" indent="0" algn="l">
              <a:buNone/>
            </a:pPr>
            <a:endParaRPr lang="ar-EG" dirty="0"/>
          </a:p>
        </p:txBody>
      </p:sp>
    </p:spTree>
    <p:extLst>
      <p:ext uri="{BB962C8B-B14F-4D97-AF65-F5344CB8AC3E}">
        <p14:creationId xmlns:p14="http://schemas.microsoft.com/office/powerpoint/2010/main" val="236470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i="1" dirty="0">
                <a:solidFill>
                  <a:srgbClr val="FF0000"/>
                </a:solidFill>
              </a:rPr>
              <a:t>2- Assessing Competitors (Cont.)</a:t>
            </a:r>
            <a:endParaRPr lang="ar-EG" sz="3200" b="1" i="1" dirty="0">
              <a:solidFill>
                <a:srgbClr val="FF0000"/>
              </a:solidFill>
            </a:endParaRPr>
          </a:p>
        </p:txBody>
      </p:sp>
      <p:sp>
        <p:nvSpPr>
          <p:cNvPr id="3" name="Content Placeholder 2"/>
          <p:cNvSpPr>
            <a:spLocks noGrp="1"/>
          </p:cNvSpPr>
          <p:nvPr>
            <p:ph idx="1"/>
          </p:nvPr>
        </p:nvSpPr>
        <p:spPr>
          <a:xfrm>
            <a:off x="457200" y="1772816"/>
            <a:ext cx="8229600" cy="4353347"/>
          </a:xfrm>
        </p:spPr>
        <p:txBody>
          <a:bodyPr>
            <a:normAutofit fontScale="92500"/>
          </a:bodyPr>
          <a:lstStyle/>
          <a:p>
            <a:pPr marL="0" indent="0" algn="l">
              <a:buNone/>
            </a:pPr>
            <a:r>
              <a:rPr lang="en-US" sz="3600" b="1" i="1" dirty="0" smtClean="0">
                <a:solidFill>
                  <a:srgbClr val="FF0000"/>
                </a:solidFill>
                <a:latin typeface="+mn-lt"/>
              </a:rPr>
              <a:t>2.2- Identifying </a:t>
            </a:r>
            <a:r>
              <a:rPr lang="en-US" sz="3600" b="1" i="1" dirty="0">
                <a:solidFill>
                  <a:srgbClr val="FF0000"/>
                </a:solidFill>
                <a:latin typeface="+mn-lt"/>
              </a:rPr>
              <a:t>Competitors’ Strategies</a:t>
            </a:r>
          </a:p>
          <a:p>
            <a:pPr marL="0" indent="0" algn="justLow" rtl="0">
              <a:spcBef>
                <a:spcPts val="0"/>
              </a:spcBef>
              <a:buNone/>
            </a:pPr>
            <a:r>
              <a:rPr lang="en-US" sz="2900" dirty="0">
                <a:latin typeface="+mn-lt"/>
              </a:rPr>
              <a:t>The more that one firm’s strategy resembles another firm’s strategy, the more the two </a:t>
            </a:r>
            <a:r>
              <a:rPr lang="en-US" sz="2900" dirty="0" smtClean="0">
                <a:latin typeface="+mn-lt"/>
              </a:rPr>
              <a:t>firms compete</a:t>
            </a:r>
            <a:r>
              <a:rPr lang="en-US" sz="2900" dirty="0">
                <a:latin typeface="+mn-lt"/>
              </a:rPr>
              <a:t>. In most industries, the competitors can be sorted into groups that pursue </a:t>
            </a:r>
            <a:r>
              <a:rPr lang="en-US" sz="2900" dirty="0" smtClean="0">
                <a:latin typeface="+mn-lt"/>
              </a:rPr>
              <a:t>different strategies</a:t>
            </a:r>
            <a:r>
              <a:rPr lang="en-US" sz="2900" b="1" i="1" dirty="0">
                <a:solidFill>
                  <a:srgbClr val="002060"/>
                </a:solidFill>
                <a:latin typeface="+mn-lt"/>
              </a:rPr>
              <a:t>. </a:t>
            </a:r>
            <a:endParaRPr lang="en-US" sz="2900" b="1" i="1" dirty="0" smtClean="0">
              <a:solidFill>
                <a:srgbClr val="002060"/>
              </a:solidFill>
              <a:latin typeface="+mn-lt"/>
            </a:endParaRPr>
          </a:p>
          <a:p>
            <a:pPr marL="0" indent="0" algn="justLow" rtl="0">
              <a:spcBef>
                <a:spcPts val="0"/>
              </a:spcBef>
              <a:buNone/>
            </a:pPr>
            <a:endParaRPr lang="en-US" sz="2900" b="1" i="1" dirty="0">
              <a:solidFill>
                <a:srgbClr val="002060"/>
              </a:solidFill>
              <a:latin typeface="+mn-lt"/>
            </a:endParaRPr>
          </a:p>
          <a:p>
            <a:pPr marL="0" indent="0" algn="justLow" rtl="0">
              <a:spcBef>
                <a:spcPts val="0"/>
              </a:spcBef>
              <a:buNone/>
            </a:pPr>
            <a:r>
              <a:rPr lang="en-US" sz="2900" b="1" i="1" dirty="0" smtClean="0">
                <a:solidFill>
                  <a:srgbClr val="002060"/>
                </a:solidFill>
                <a:latin typeface="+mn-lt"/>
              </a:rPr>
              <a:t>A </a:t>
            </a:r>
            <a:r>
              <a:rPr lang="en-US" sz="2900" b="1" i="1" dirty="0">
                <a:solidFill>
                  <a:srgbClr val="002060"/>
                </a:solidFill>
                <a:latin typeface="+mn-lt"/>
              </a:rPr>
              <a:t>strategic group is a group of firms in an industry following the </a:t>
            </a:r>
            <a:r>
              <a:rPr lang="en-US" sz="2900" b="1" i="1" dirty="0" smtClean="0">
                <a:solidFill>
                  <a:srgbClr val="002060"/>
                </a:solidFill>
                <a:latin typeface="+mn-lt"/>
              </a:rPr>
              <a:t>same or </a:t>
            </a:r>
            <a:r>
              <a:rPr lang="en-US" sz="2900" b="1" i="1" dirty="0">
                <a:solidFill>
                  <a:srgbClr val="002060"/>
                </a:solidFill>
                <a:latin typeface="+mn-lt"/>
              </a:rPr>
              <a:t>a similar strategy in a given target </a:t>
            </a:r>
            <a:r>
              <a:rPr lang="en-US" sz="2900" b="1" i="1" dirty="0" smtClean="0">
                <a:solidFill>
                  <a:srgbClr val="002060"/>
                </a:solidFill>
                <a:latin typeface="+mn-lt"/>
              </a:rPr>
              <a:t>market</a:t>
            </a:r>
          </a:p>
          <a:p>
            <a:pPr marL="0" indent="0" algn="justLow" rtl="0">
              <a:spcBef>
                <a:spcPts val="0"/>
              </a:spcBef>
              <a:buNone/>
            </a:pPr>
            <a:r>
              <a:rPr lang="en-US" sz="2900" dirty="0" smtClean="0">
                <a:latin typeface="+mn-lt"/>
              </a:rPr>
              <a:t>. </a:t>
            </a:r>
          </a:p>
        </p:txBody>
      </p:sp>
    </p:spTree>
    <p:extLst>
      <p:ext uri="{BB962C8B-B14F-4D97-AF65-F5344CB8AC3E}">
        <p14:creationId xmlns:p14="http://schemas.microsoft.com/office/powerpoint/2010/main" val="2468097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p:spPr>
        <p:txBody>
          <a:bodyPr>
            <a:normAutofit fontScale="85000" lnSpcReduction="10000"/>
          </a:bodyPr>
          <a:lstStyle/>
          <a:p>
            <a:pPr marL="0" indent="0" algn="justLow" rtl="0">
              <a:spcBef>
                <a:spcPts val="0"/>
              </a:spcBef>
              <a:buNone/>
            </a:pPr>
            <a:r>
              <a:rPr lang="en-US" b="1" i="1" dirty="0" smtClean="0">
                <a:solidFill>
                  <a:srgbClr val="FF0000"/>
                </a:solidFill>
                <a:latin typeface="+mn-lt"/>
              </a:rPr>
              <a:t>Strategic </a:t>
            </a:r>
            <a:r>
              <a:rPr lang="en-US" b="1" i="1" dirty="0">
                <a:solidFill>
                  <a:srgbClr val="FF0000"/>
                </a:solidFill>
                <a:latin typeface="+mn-lt"/>
              </a:rPr>
              <a:t>groups: Brands sometimes cross </a:t>
            </a:r>
            <a:r>
              <a:rPr lang="en-US" b="1" i="1" dirty="0" smtClean="0">
                <a:solidFill>
                  <a:srgbClr val="FF0000"/>
                </a:solidFill>
                <a:latin typeface="+mn-lt"/>
              </a:rPr>
              <a:t>strategic </a:t>
            </a:r>
            <a:r>
              <a:rPr lang="en-US" b="1" i="1" dirty="0">
                <a:solidFill>
                  <a:srgbClr val="FF0000"/>
                </a:solidFill>
                <a:latin typeface="+mn-lt"/>
              </a:rPr>
              <a:t>groups. </a:t>
            </a:r>
            <a:r>
              <a:rPr lang="en-US" b="1" i="1" dirty="0" smtClean="0">
                <a:solidFill>
                  <a:srgbClr val="FF0000"/>
                </a:solidFill>
                <a:latin typeface="+mn-lt"/>
              </a:rPr>
              <a:t>Ford </a:t>
            </a:r>
            <a:r>
              <a:rPr lang="en-US" b="1" i="1" dirty="0">
                <a:solidFill>
                  <a:srgbClr val="FF0000"/>
                </a:solidFill>
                <a:latin typeface="+mn-lt"/>
              </a:rPr>
              <a:t>sells a limited-production, </a:t>
            </a:r>
            <a:r>
              <a:rPr lang="en-US" b="1" i="1" dirty="0" smtClean="0">
                <a:solidFill>
                  <a:srgbClr val="FF0000"/>
                </a:solidFill>
                <a:latin typeface="+mn-lt"/>
              </a:rPr>
              <a:t>ultra-high performance</a:t>
            </a:r>
            <a:r>
              <a:rPr lang="en-US" b="1" i="1" dirty="0">
                <a:solidFill>
                  <a:srgbClr val="FF0000"/>
                </a:solidFill>
                <a:latin typeface="+mn-lt"/>
              </a:rPr>
              <a:t>, $400,000 ford GT road car that showcases </a:t>
            </a:r>
            <a:r>
              <a:rPr lang="en-US" b="1" i="1" dirty="0" smtClean="0">
                <a:solidFill>
                  <a:srgbClr val="FF0000"/>
                </a:solidFill>
                <a:latin typeface="+mn-lt"/>
              </a:rPr>
              <a:t>its innovation </a:t>
            </a:r>
            <a:r>
              <a:rPr lang="en-US" b="1" i="1" dirty="0">
                <a:solidFill>
                  <a:srgbClr val="FF0000"/>
                </a:solidFill>
                <a:latin typeface="+mn-lt"/>
              </a:rPr>
              <a:t>and technological prowess.</a:t>
            </a:r>
            <a:endParaRPr lang="en-US" b="1" i="1" dirty="0" smtClean="0">
              <a:solidFill>
                <a:srgbClr val="FF0000"/>
              </a:solidFill>
              <a:latin typeface="+mn-lt"/>
            </a:endParaRPr>
          </a:p>
          <a:p>
            <a:pPr marL="0" indent="0" algn="justLow" rtl="0">
              <a:spcBef>
                <a:spcPts val="0"/>
              </a:spcBef>
              <a:buNone/>
            </a:pPr>
            <a:r>
              <a:rPr lang="en-US" b="1" i="1" dirty="0">
                <a:solidFill>
                  <a:srgbClr val="002060"/>
                </a:solidFill>
                <a:latin typeface="+mn-lt"/>
              </a:rPr>
              <a:t>For example, in the auto industry, Ford </a:t>
            </a:r>
            <a:r>
              <a:rPr lang="en-US" b="1" i="1" dirty="0" smtClean="0">
                <a:solidFill>
                  <a:srgbClr val="002060"/>
                </a:solidFill>
                <a:latin typeface="+mn-lt"/>
              </a:rPr>
              <a:t>and Toyota </a:t>
            </a:r>
            <a:r>
              <a:rPr lang="en-US" b="1" i="1" dirty="0">
                <a:solidFill>
                  <a:srgbClr val="002060"/>
                </a:solidFill>
                <a:latin typeface="+mn-lt"/>
              </a:rPr>
              <a:t>belong to the same strategic group. Each produces a full line of low- to </a:t>
            </a:r>
            <a:r>
              <a:rPr lang="en-US" b="1" i="1" dirty="0" smtClean="0">
                <a:solidFill>
                  <a:srgbClr val="002060"/>
                </a:solidFill>
                <a:latin typeface="+mn-lt"/>
              </a:rPr>
              <a:t>medium price mainstream </a:t>
            </a:r>
            <a:r>
              <a:rPr lang="en-US" b="1" i="1" dirty="0">
                <a:solidFill>
                  <a:srgbClr val="002060"/>
                </a:solidFill>
                <a:latin typeface="+mn-lt"/>
              </a:rPr>
              <a:t>vehicles supported by great warranties and broad dealership networks.</a:t>
            </a:r>
          </a:p>
          <a:p>
            <a:pPr marL="0" indent="0" algn="justLow" rtl="0">
              <a:spcBef>
                <a:spcPts val="0"/>
              </a:spcBef>
              <a:buNone/>
            </a:pPr>
            <a:r>
              <a:rPr lang="en-US" b="1" i="1" dirty="0">
                <a:solidFill>
                  <a:srgbClr val="002060"/>
                </a:solidFill>
                <a:latin typeface="+mn-lt"/>
              </a:rPr>
              <a:t>BMW, Audi, and Mercedes belong to a different strategic group that focuses more </a:t>
            </a:r>
            <a:r>
              <a:rPr lang="en-US" b="1" i="1" dirty="0" smtClean="0">
                <a:solidFill>
                  <a:srgbClr val="002060"/>
                </a:solidFill>
                <a:latin typeface="+mn-lt"/>
              </a:rPr>
              <a:t>on luxury </a:t>
            </a:r>
            <a:r>
              <a:rPr lang="en-US" b="1" i="1" dirty="0">
                <a:solidFill>
                  <a:srgbClr val="002060"/>
                </a:solidFill>
                <a:latin typeface="+mn-lt"/>
              </a:rPr>
              <a:t>performance. </a:t>
            </a:r>
            <a:endParaRPr lang="en-US" b="1" i="1" dirty="0" smtClean="0">
              <a:solidFill>
                <a:srgbClr val="002060"/>
              </a:solidFill>
              <a:latin typeface="+mn-lt"/>
            </a:endParaRPr>
          </a:p>
          <a:p>
            <a:pPr marL="0" indent="0" algn="justLow" rtl="0">
              <a:spcBef>
                <a:spcPts val="0"/>
              </a:spcBef>
              <a:buNone/>
            </a:pPr>
            <a:r>
              <a:rPr lang="en-US" b="1" i="1" dirty="0" smtClean="0">
                <a:solidFill>
                  <a:srgbClr val="002060"/>
                </a:solidFill>
                <a:latin typeface="+mn-lt"/>
              </a:rPr>
              <a:t>In </a:t>
            </a:r>
            <a:r>
              <a:rPr lang="en-US" b="1" i="1" dirty="0">
                <a:solidFill>
                  <a:srgbClr val="002060"/>
                </a:solidFill>
                <a:latin typeface="+mn-lt"/>
              </a:rPr>
              <a:t>contrast, Ferrari, Lamborghini, and McLaren produce </a:t>
            </a:r>
            <a:r>
              <a:rPr lang="en-US" b="1" i="1" dirty="0" smtClean="0">
                <a:solidFill>
                  <a:srgbClr val="002060"/>
                </a:solidFill>
                <a:latin typeface="+mn-lt"/>
              </a:rPr>
              <a:t>narrower lines </a:t>
            </a:r>
            <a:r>
              <a:rPr lang="en-US" b="1" i="1" dirty="0">
                <a:solidFill>
                  <a:srgbClr val="002060"/>
                </a:solidFill>
                <a:latin typeface="+mn-lt"/>
              </a:rPr>
              <a:t>of very high-performance, premium-priced sports cars through a highly </a:t>
            </a:r>
            <a:r>
              <a:rPr lang="en-US" b="1" i="1" dirty="0" smtClean="0">
                <a:solidFill>
                  <a:srgbClr val="002060"/>
                </a:solidFill>
                <a:latin typeface="+mn-lt"/>
              </a:rPr>
              <a:t>exclusive distribution </a:t>
            </a:r>
            <a:r>
              <a:rPr lang="en-US" b="1" i="1" dirty="0">
                <a:solidFill>
                  <a:srgbClr val="002060"/>
                </a:solidFill>
                <a:latin typeface="+mn-lt"/>
              </a:rPr>
              <a:t>and support network.</a:t>
            </a:r>
            <a:endParaRPr lang="ar-EG" b="1" i="1" dirty="0">
              <a:solidFill>
                <a:srgbClr val="002060"/>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5101"/>
            <a:ext cx="8136904" cy="22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39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lstStyle/>
          <a:p>
            <a:r>
              <a:rPr lang="en-US" sz="2800" b="1" i="1" dirty="0">
                <a:solidFill>
                  <a:srgbClr val="FF0000"/>
                </a:solidFill>
              </a:rPr>
              <a:t>2- Assessing Competitors (Cont.)</a:t>
            </a:r>
            <a:endParaRPr lang="ar-EG" sz="2800" b="1" i="1" dirty="0">
              <a:solidFill>
                <a:srgbClr val="FF0000"/>
              </a:solidFill>
            </a:endParaRPr>
          </a:p>
        </p:txBody>
      </p:sp>
      <p:sp>
        <p:nvSpPr>
          <p:cNvPr id="3" name="Content Placeholder 2"/>
          <p:cNvSpPr>
            <a:spLocks noGrp="1"/>
          </p:cNvSpPr>
          <p:nvPr>
            <p:ph idx="1"/>
          </p:nvPr>
        </p:nvSpPr>
        <p:spPr/>
        <p:txBody>
          <a:bodyPr>
            <a:normAutofit/>
          </a:bodyPr>
          <a:lstStyle/>
          <a:p>
            <a:pPr marL="0" indent="0" algn="justLow" rtl="0">
              <a:spcBef>
                <a:spcPts val="0"/>
              </a:spcBef>
              <a:buNone/>
            </a:pPr>
            <a:r>
              <a:rPr lang="en-US" dirty="0"/>
              <a:t>The company needs to look at </a:t>
            </a:r>
            <a:r>
              <a:rPr lang="en-US" b="1" i="1" dirty="0">
                <a:solidFill>
                  <a:srgbClr val="002060"/>
                </a:solidFill>
                <a:latin typeface="+mn-lt"/>
              </a:rPr>
              <a:t>all the dimensions that</a:t>
            </a:r>
          </a:p>
          <a:p>
            <a:pPr marL="0" indent="0" algn="justLow" rtl="0">
              <a:spcBef>
                <a:spcPts val="0"/>
              </a:spcBef>
              <a:buNone/>
            </a:pPr>
            <a:r>
              <a:rPr lang="en-US" b="1" i="1" dirty="0">
                <a:solidFill>
                  <a:srgbClr val="002060"/>
                </a:solidFill>
                <a:latin typeface="+mn-lt"/>
              </a:rPr>
              <a:t>identify strategic groups within the industry</a:t>
            </a:r>
            <a:r>
              <a:rPr lang="en-US" dirty="0" smtClean="0"/>
              <a:t>.</a:t>
            </a:r>
          </a:p>
          <a:p>
            <a:pPr marL="0" indent="0" algn="justLow" rtl="0">
              <a:spcBef>
                <a:spcPts val="0"/>
              </a:spcBef>
              <a:buNone/>
            </a:pPr>
            <a:r>
              <a:rPr lang="en-US" dirty="0" smtClean="0"/>
              <a:t> </a:t>
            </a:r>
            <a:r>
              <a:rPr lang="en-US" dirty="0"/>
              <a:t>It must </a:t>
            </a:r>
            <a:r>
              <a:rPr lang="en-US" dirty="0" smtClean="0"/>
              <a:t>understand </a:t>
            </a:r>
            <a:r>
              <a:rPr lang="en-US" b="1" i="1" dirty="0" smtClean="0">
                <a:solidFill>
                  <a:srgbClr val="002060"/>
                </a:solidFill>
                <a:latin typeface="+mn-lt"/>
              </a:rPr>
              <a:t>how </a:t>
            </a:r>
            <a:r>
              <a:rPr lang="en-US" b="1" i="1" dirty="0">
                <a:solidFill>
                  <a:srgbClr val="002060"/>
                </a:solidFill>
                <a:latin typeface="+mn-lt"/>
              </a:rPr>
              <a:t>each competitor delivers value to its customers.</a:t>
            </a:r>
          </a:p>
          <a:p>
            <a:pPr marL="0" indent="0" algn="justLow" rtl="0">
              <a:spcBef>
                <a:spcPts val="0"/>
              </a:spcBef>
              <a:buNone/>
            </a:pPr>
            <a:r>
              <a:rPr lang="en-US" dirty="0"/>
              <a:t>It needs to know each competitor’s product quality, </a:t>
            </a:r>
            <a:r>
              <a:rPr lang="en-US" dirty="0" smtClean="0"/>
              <a:t>features, and </a:t>
            </a:r>
            <a:r>
              <a:rPr lang="en-US" dirty="0"/>
              <a:t>mix; customer services; pricing policy; distribution </a:t>
            </a:r>
            <a:r>
              <a:rPr lang="en-US" dirty="0" smtClean="0"/>
              <a:t>coverage; sales </a:t>
            </a:r>
            <a:r>
              <a:rPr lang="en-US" dirty="0"/>
              <a:t>force strategy; and advertising, sales </a:t>
            </a:r>
            <a:r>
              <a:rPr lang="en-US" dirty="0" smtClean="0"/>
              <a:t>promotion, and </a:t>
            </a:r>
            <a:r>
              <a:rPr lang="en-US" dirty="0"/>
              <a:t>online and social media programs. And it must study </a:t>
            </a:r>
            <a:r>
              <a:rPr lang="en-US" dirty="0" smtClean="0"/>
              <a:t>the details </a:t>
            </a:r>
            <a:r>
              <a:rPr lang="en-US" dirty="0"/>
              <a:t>of each competitor’s research and development (R&amp;D), manufacturing, </a:t>
            </a:r>
            <a:r>
              <a:rPr lang="en-US" dirty="0" smtClean="0"/>
              <a:t>purchasing, financial</a:t>
            </a:r>
            <a:r>
              <a:rPr lang="en-US" dirty="0"/>
              <a:t>, and other strategies.</a:t>
            </a:r>
            <a:endParaRPr lang="ar-EG" dirty="0"/>
          </a:p>
        </p:txBody>
      </p:sp>
    </p:spTree>
    <p:extLst>
      <p:ext uri="{BB962C8B-B14F-4D97-AF65-F5344CB8AC3E}">
        <p14:creationId xmlns:p14="http://schemas.microsoft.com/office/powerpoint/2010/main" val="268858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sz="2800" b="1" i="1" dirty="0">
                <a:solidFill>
                  <a:srgbClr val="FF0000"/>
                </a:solidFill>
              </a:rPr>
              <a:t>2- Assessing Competitors (Cont.)</a:t>
            </a:r>
            <a:endParaRPr lang="ar-EG" sz="2800" b="1" i="1" dirty="0">
              <a:solidFill>
                <a:srgbClr val="FF0000"/>
              </a:solidFill>
            </a:endParaRPr>
          </a:p>
        </p:txBody>
      </p:sp>
      <p:sp>
        <p:nvSpPr>
          <p:cNvPr id="3" name="Content Placeholder 2"/>
          <p:cNvSpPr>
            <a:spLocks noGrp="1"/>
          </p:cNvSpPr>
          <p:nvPr>
            <p:ph idx="1"/>
          </p:nvPr>
        </p:nvSpPr>
        <p:spPr/>
        <p:txBody>
          <a:bodyPr>
            <a:normAutofit/>
          </a:bodyPr>
          <a:lstStyle/>
          <a:p>
            <a:pPr marL="0" indent="0" algn="justLow" rtl="0">
              <a:spcBef>
                <a:spcPts val="0"/>
              </a:spcBef>
              <a:buNone/>
            </a:pPr>
            <a:r>
              <a:rPr lang="en-US" b="1" i="1" dirty="0" smtClean="0">
                <a:solidFill>
                  <a:srgbClr val="002060"/>
                </a:solidFill>
                <a:latin typeface="+mn-lt"/>
              </a:rPr>
              <a:t>2.3- Assessing </a:t>
            </a:r>
            <a:r>
              <a:rPr lang="en-US" b="1" i="1" dirty="0">
                <a:solidFill>
                  <a:srgbClr val="002060"/>
                </a:solidFill>
                <a:latin typeface="+mn-lt"/>
              </a:rPr>
              <a:t>Competitors’ Strengths and Weaknesses</a:t>
            </a:r>
          </a:p>
          <a:p>
            <a:pPr marL="0" indent="0" algn="justLow" rtl="0">
              <a:spcBef>
                <a:spcPts val="0"/>
              </a:spcBef>
              <a:buNone/>
            </a:pPr>
            <a:r>
              <a:rPr lang="en-US" dirty="0"/>
              <a:t>Marketers need to carefully assess each competitor’s strengths and weaknesses to answer </a:t>
            </a:r>
            <a:r>
              <a:rPr lang="en-US" dirty="0" smtClean="0"/>
              <a:t>a critical </a:t>
            </a:r>
            <a:r>
              <a:rPr lang="en-US" dirty="0"/>
              <a:t>question: What can our competitors do? </a:t>
            </a:r>
            <a:r>
              <a:rPr lang="en-US" b="1" i="1" dirty="0">
                <a:solidFill>
                  <a:srgbClr val="002060"/>
                </a:solidFill>
                <a:latin typeface="+mn-lt"/>
              </a:rPr>
              <a:t>As a first step, companies can gather data </a:t>
            </a:r>
            <a:r>
              <a:rPr lang="en-US" b="1" i="1" dirty="0" smtClean="0">
                <a:solidFill>
                  <a:srgbClr val="002060"/>
                </a:solidFill>
                <a:latin typeface="+mn-lt"/>
              </a:rPr>
              <a:t>on each </a:t>
            </a:r>
            <a:r>
              <a:rPr lang="en-US" b="1" i="1" dirty="0">
                <a:solidFill>
                  <a:srgbClr val="002060"/>
                </a:solidFill>
                <a:latin typeface="+mn-lt"/>
              </a:rPr>
              <a:t>competitor’s goals, strategies, and performance over the past few years. </a:t>
            </a:r>
            <a:endParaRPr lang="en-US" b="1" i="1" dirty="0" smtClean="0">
              <a:solidFill>
                <a:srgbClr val="002060"/>
              </a:solidFill>
              <a:latin typeface="+mn-lt"/>
            </a:endParaRPr>
          </a:p>
          <a:p>
            <a:pPr marL="0" indent="0" algn="justLow" rtl="0">
              <a:spcBef>
                <a:spcPts val="0"/>
              </a:spcBef>
              <a:buNone/>
            </a:pPr>
            <a:r>
              <a:rPr lang="en-US" dirty="0" smtClean="0"/>
              <a:t>Companies </a:t>
            </a:r>
            <a:r>
              <a:rPr lang="en-US" dirty="0"/>
              <a:t>normally learn about their competitors’ strengths and </a:t>
            </a:r>
            <a:r>
              <a:rPr lang="en-US" dirty="0" smtClean="0"/>
              <a:t>weaknesses through </a:t>
            </a:r>
            <a:r>
              <a:rPr lang="en-US" b="1" i="1" dirty="0">
                <a:solidFill>
                  <a:srgbClr val="002060"/>
                </a:solidFill>
                <a:latin typeface="+mn-lt"/>
              </a:rPr>
              <a:t>secondary data, personal experience, and word of mouth. </a:t>
            </a:r>
            <a:endParaRPr lang="en-US" b="1" i="1" dirty="0" smtClean="0">
              <a:solidFill>
                <a:srgbClr val="002060"/>
              </a:solidFill>
              <a:latin typeface="+mn-lt"/>
            </a:endParaRPr>
          </a:p>
          <a:p>
            <a:pPr marL="0" indent="0" algn="justLow" rtl="0">
              <a:spcBef>
                <a:spcPts val="0"/>
              </a:spcBef>
              <a:buNone/>
            </a:pPr>
            <a:r>
              <a:rPr lang="en-US" dirty="0" smtClean="0"/>
              <a:t>They </a:t>
            </a:r>
            <a:r>
              <a:rPr lang="en-US" dirty="0"/>
              <a:t>can also </a:t>
            </a:r>
            <a:r>
              <a:rPr lang="en-US" dirty="0" smtClean="0"/>
              <a:t>conduct </a:t>
            </a:r>
            <a:r>
              <a:rPr lang="en-US" b="1" i="1" dirty="0" smtClean="0">
                <a:solidFill>
                  <a:srgbClr val="002060"/>
                </a:solidFill>
                <a:latin typeface="+mn-lt"/>
              </a:rPr>
              <a:t>primary </a:t>
            </a:r>
            <a:r>
              <a:rPr lang="en-US" b="1" i="1" dirty="0">
                <a:solidFill>
                  <a:srgbClr val="002060"/>
                </a:solidFill>
                <a:latin typeface="+mn-lt"/>
              </a:rPr>
              <a:t>marketing research with customers, suppliers, and dealers. They can check </a:t>
            </a:r>
            <a:r>
              <a:rPr lang="en-US" b="1" i="1" dirty="0" smtClean="0">
                <a:solidFill>
                  <a:srgbClr val="002060"/>
                </a:solidFill>
                <a:latin typeface="+mn-lt"/>
              </a:rPr>
              <a:t>competitors’ online </a:t>
            </a:r>
            <a:r>
              <a:rPr lang="en-US" b="1" i="1" dirty="0">
                <a:solidFill>
                  <a:srgbClr val="002060"/>
                </a:solidFill>
                <a:latin typeface="+mn-lt"/>
              </a:rPr>
              <a:t>and social media </a:t>
            </a:r>
            <a:r>
              <a:rPr lang="en-US" b="1" i="1" dirty="0" smtClean="0">
                <a:solidFill>
                  <a:srgbClr val="002060"/>
                </a:solidFill>
                <a:latin typeface="+mn-lt"/>
              </a:rPr>
              <a:t>sites</a:t>
            </a:r>
            <a:endParaRPr lang="ar-EG" b="1" i="1" dirty="0">
              <a:solidFill>
                <a:srgbClr val="002060"/>
              </a:solidFill>
              <a:latin typeface="+mn-lt"/>
            </a:endParaRPr>
          </a:p>
        </p:txBody>
      </p:sp>
    </p:spTree>
    <p:extLst>
      <p:ext uri="{BB962C8B-B14F-4D97-AF65-F5344CB8AC3E}">
        <p14:creationId xmlns:p14="http://schemas.microsoft.com/office/powerpoint/2010/main" val="403552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rgbClr val="FF0000"/>
                </a:solidFill>
              </a:rPr>
              <a:t>Benchmarking</a:t>
            </a:r>
            <a:endParaRPr lang="ar-EG" sz="3200" b="1" i="1" dirty="0">
              <a:solidFill>
                <a:srgbClr val="FF0000"/>
              </a:solidFill>
            </a:endParaRPr>
          </a:p>
        </p:txBody>
      </p:sp>
      <p:sp>
        <p:nvSpPr>
          <p:cNvPr id="3" name="Content Placeholder 2"/>
          <p:cNvSpPr>
            <a:spLocks noGrp="1"/>
          </p:cNvSpPr>
          <p:nvPr>
            <p:ph idx="1"/>
          </p:nvPr>
        </p:nvSpPr>
        <p:spPr>
          <a:xfrm>
            <a:off x="457200" y="1916832"/>
            <a:ext cx="8229600" cy="4209331"/>
          </a:xfrm>
        </p:spPr>
        <p:txBody>
          <a:bodyPr/>
          <a:lstStyle/>
          <a:p>
            <a:pPr marL="0" indent="0" algn="justLow" rtl="0">
              <a:spcBef>
                <a:spcPts val="0"/>
              </a:spcBef>
              <a:buNone/>
            </a:pPr>
            <a:r>
              <a:rPr lang="en-US" dirty="0" smtClean="0"/>
              <a:t>Or </a:t>
            </a:r>
            <a:r>
              <a:rPr lang="en-US" dirty="0"/>
              <a:t>they can try </a:t>
            </a:r>
            <a:r>
              <a:rPr lang="en-US" b="1" i="1" dirty="0">
                <a:solidFill>
                  <a:srgbClr val="002060"/>
                </a:solidFill>
                <a:latin typeface="+mn-lt"/>
              </a:rPr>
              <a:t>benchmarking themselves against other firms, comparing the company’s products and processes to those of competitors or leading firms in other industries to identify best practices and find ways to improve quality and performance. </a:t>
            </a:r>
            <a:endParaRPr lang="en-US" b="1" i="1" dirty="0" smtClean="0">
              <a:solidFill>
                <a:srgbClr val="002060"/>
              </a:solidFill>
              <a:latin typeface="+mn-lt"/>
            </a:endParaRPr>
          </a:p>
          <a:p>
            <a:pPr marL="0" indent="0" algn="justLow" rtl="0">
              <a:spcBef>
                <a:spcPts val="0"/>
              </a:spcBef>
              <a:buNone/>
            </a:pPr>
            <a:r>
              <a:rPr lang="en-US" dirty="0" smtClean="0"/>
              <a:t>Benchmarking </a:t>
            </a:r>
            <a:r>
              <a:rPr lang="en-US" dirty="0"/>
              <a:t>is a powerful tool for </a:t>
            </a:r>
            <a:r>
              <a:rPr lang="en-US" b="1" i="1" dirty="0">
                <a:solidFill>
                  <a:srgbClr val="002060"/>
                </a:solidFill>
                <a:latin typeface="+mn-lt"/>
              </a:rPr>
              <a:t>increasing a company’s competitiveness.</a:t>
            </a:r>
          </a:p>
          <a:p>
            <a:pPr marL="0" indent="0" algn="l">
              <a:buNone/>
            </a:pPr>
            <a:endParaRPr lang="ar-EG" dirty="0"/>
          </a:p>
        </p:txBody>
      </p:sp>
    </p:spTree>
    <p:extLst>
      <p:ext uri="{BB962C8B-B14F-4D97-AF65-F5344CB8AC3E}">
        <p14:creationId xmlns:p14="http://schemas.microsoft.com/office/powerpoint/2010/main" val="345986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lstStyle/>
          <a:p>
            <a:r>
              <a:rPr lang="en-US" sz="2800" b="1" i="1" dirty="0">
                <a:solidFill>
                  <a:srgbClr val="FF0000"/>
                </a:solidFill>
              </a:rPr>
              <a:t>2- Assessing Competitors (Cont.)</a:t>
            </a:r>
            <a:endParaRPr lang="ar-EG" sz="2800" b="1" i="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lgn="justLow" rtl="0">
              <a:spcBef>
                <a:spcPts val="0"/>
              </a:spcBef>
              <a:buNone/>
            </a:pPr>
            <a:r>
              <a:rPr lang="en-US" sz="3100" b="1" i="1" dirty="0" smtClean="0">
                <a:solidFill>
                  <a:srgbClr val="002060"/>
                </a:solidFill>
                <a:latin typeface="+mn-lt"/>
              </a:rPr>
              <a:t>2.4- Estimating </a:t>
            </a:r>
            <a:r>
              <a:rPr lang="en-US" sz="3100" b="1" i="1" dirty="0">
                <a:solidFill>
                  <a:srgbClr val="002060"/>
                </a:solidFill>
                <a:latin typeface="+mn-lt"/>
              </a:rPr>
              <a:t>Competitors’ </a:t>
            </a:r>
            <a:r>
              <a:rPr lang="en-US" sz="3100" b="1" i="1" dirty="0" smtClean="0">
                <a:solidFill>
                  <a:srgbClr val="002060"/>
                </a:solidFill>
                <a:latin typeface="+mn-lt"/>
              </a:rPr>
              <a:t>Reactions</a:t>
            </a:r>
            <a:endParaRPr lang="en-US" sz="3100" b="1" i="1" dirty="0">
              <a:solidFill>
                <a:srgbClr val="002060"/>
              </a:solidFill>
              <a:latin typeface="+mn-lt"/>
            </a:endParaRPr>
          </a:p>
          <a:p>
            <a:pPr marL="0" indent="0" algn="justLow" rtl="0">
              <a:buNone/>
            </a:pPr>
            <a:r>
              <a:rPr lang="en-US" dirty="0">
                <a:latin typeface="+mn-lt"/>
              </a:rPr>
              <a:t>Next, the company wants to know: What will our competitors do? </a:t>
            </a:r>
            <a:r>
              <a:rPr lang="en-US" dirty="0" smtClean="0">
                <a:latin typeface="+mn-lt"/>
              </a:rPr>
              <a:t>They also </a:t>
            </a:r>
            <a:r>
              <a:rPr lang="en-US" dirty="0">
                <a:latin typeface="+mn-lt"/>
              </a:rPr>
              <a:t>suggest its likely reactions to company moves, such as price </a:t>
            </a:r>
            <a:r>
              <a:rPr lang="en-US" dirty="0" smtClean="0">
                <a:latin typeface="+mn-lt"/>
              </a:rPr>
              <a:t>cuts, promotion increases</a:t>
            </a:r>
            <a:r>
              <a:rPr lang="en-US" dirty="0">
                <a:latin typeface="+mn-lt"/>
              </a:rPr>
              <a:t>, or new product introductions. </a:t>
            </a:r>
            <a:endParaRPr lang="en-US" dirty="0" smtClean="0">
              <a:latin typeface="+mn-lt"/>
            </a:endParaRPr>
          </a:p>
          <a:p>
            <a:pPr marL="0" indent="0" algn="justLow" rtl="0">
              <a:buNone/>
            </a:pPr>
            <a:r>
              <a:rPr lang="en-US" dirty="0" smtClean="0">
                <a:latin typeface="+mn-lt"/>
              </a:rPr>
              <a:t>In </a:t>
            </a:r>
            <a:r>
              <a:rPr lang="en-US" dirty="0">
                <a:latin typeface="+mn-lt"/>
              </a:rPr>
              <a:t>addition, each competitor has a </a:t>
            </a:r>
            <a:r>
              <a:rPr lang="en-US" dirty="0" smtClean="0">
                <a:latin typeface="+mn-lt"/>
              </a:rPr>
              <a:t>certain philosophy </a:t>
            </a:r>
            <a:r>
              <a:rPr lang="en-US" dirty="0">
                <a:latin typeface="+mn-lt"/>
              </a:rPr>
              <a:t>of doing business, a certain internal culture and guiding beliefs. </a:t>
            </a:r>
            <a:endParaRPr lang="en-US" dirty="0" smtClean="0">
              <a:latin typeface="+mn-lt"/>
            </a:endParaRPr>
          </a:p>
          <a:p>
            <a:pPr marL="0" indent="0" algn="justLow" rtl="0">
              <a:buNone/>
            </a:pPr>
            <a:r>
              <a:rPr lang="en-US" dirty="0" smtClean="0">
                <a:latin typeface="+mn-lt"/>
              </a:rPr>
              <a:t>Each </a:t>
            </a:r>
            <a:r>
              <a:rPr lang="en-US" dirty="0">
                <a:latin typeface="+mn-lt"/>
              </a:rPr>
              <a:t>competitor reacts differently. </a:t>
            </a:r>
            <a:endParaRPr lang="en-US" dirty="0" smtClean="0">
              <a:latin typeface="+mn-lt"/>
            </a:endParaRPr>
          </a:p>
          <a:p>
            <a:pPr algn="justLow" rtl="0">
              <a:buFontTx/>
              <a:buChar char="-"/>
            </a:pPr>
            <a:r>
              <a:rPr lang="en-US" dirty="0" smtClean="0">
                <a:latin typeface="+mn-lt"/>
              </a:rPr>
              <a:t>Some </a:t>
            </a:r>
            <a:r>
              <a:rPr lang="en-US" dirty="0">
                <a:latin typeface="+mn-lt"/>
              </a:rPr>
              <a:t>do not react quickly or strongly to a </a:t>
            </a:r>
            <a:r>
              <a:rPr lang="en-US" dirty="0" smtClean="0">
                <a:latin typeface="+mn-lt"/>
              </a:rPr>
              <a:t>competitor’s move or </a:t>
            </a:r>
            <a:r>
              <a:rPr lang="en-US" dirty="0">
                <a:latin typeface="+mn-lt"/>
              </a:rPr>
              <a:t>they may lack the funds to react. </a:t>
            </a:r>
            <a:endParaRPr lang="en-US" dirty="0" smtClean="0">
              <a:latin typeface="+mn-lt"/>
            </a:endParaRPr>
          </a:p>
          <a:p>
            <a:pPr algn="justLow" rtl="0">
              <a:buFontTx/>
              <a:buChar char="-"/>
            </a:pPr>
            <a:r>
              <a:rPr lang="en-US" dirty="0" smtClean="0">
                <a:latin typeface="+mn-lt"/>
              </a:rPr>
              <a:t>Some </a:t>
            </a:r>
            <a:r>
              <a:rPr lang="en-US" dirty="0">
                <a:latin typeface="+mn-lt"/>
              </a:rPr>
              <a:t>competitors react only to certain types of moves </a:t>
            </a:r>
            <a:r>
              <a:rPr lang="en-US" dirty="0" smtClean="0">
                <a:latin typeface="+mn-lt"/>
              </a:rPr>
              <a:t>and not </a:t>
            </a:r>
            <a:r>
              <a:rPr lang="en-US" dirty="0">
                <a:latin typeface="+mn-lt"/>
              </a:rPr>
              <a:t>to others. </a:t>
            </a:r>
          </a:p>
          <a:p>
            <a:pPr algn="justLow" rtl="0">
              <a:buFontTx/>
              <a:buChar char="-"/>
            </a:pPr>
            <a:r>
              <a:rPr lang="en-US" dirty="0" smtClean="0">
                <a:latin typeface="+mn-lt"/>
              </a:rPr>
              <a:t>Other </a:t>
            </a:r>
            <a:r>
              <a:rPr lang="en-US" dirty="0">
                <a:latin typeface="+mn-lt"/>
              </a:rPr>
              <a:t>competitors react swiftly and strongly to any action. </a:t>
            </a:r>
            <a:endParaRPr lang="en-US" dirty="0" smtClean="0">
              <a:latin typeface="+mn-lt"/>
            </a:endParaRPr>
          </a:p>
          <a:p>
            <a:pPr marL="0" indent="0" algn="justLow" rtl="0">
              <a:spcBef>
                <a:spcPts val="0"/>
              </a:spcBef>
              <a:buNone/>
            </a:pPr>
            <a:r>
              <a:rPr lang="en-US" b="1" i="1" dirty="0" smtClean="0">
                <a:solidFill>
                  <a:srgbClr val="002060"/>
                </a:solidFill>
                <a:latin typeface="+mn-lt"/>
              </a:rPr>
              <a:t>Knowing </a:t>
            </a:r>
            <a:r>
              <a:rPr lang="en-US" b="1" i="1" dirty="0">
                <a:solidFill>
                  <a:srgbClr val="002060"/>
                </a:solidFill>
                <a:latin typeface="+mn-lt"/>
              </a:rPr>
              <a:t>how major competitors react gives the company clues on how best </a:t>
            </a:r>
            <a:r>
              <a:rPr lang="en-US" b="1" i="1" dirty="0" smtClean="0">
                <a:solidFill>
                  <a:srgbClr val="002060"/>
                </a:solidFill>
                <a:latin typeface="+mn-lt"/>
              </a:rPr>
              <a:t>to attack </a:t>
            </a:r>
            <a:r>
              <a:rPr lang="en-US" b="1" i="1" dirty="0">
                <a:solidFill>
                  <a:srgbClr val="002060"/>
                </a:solidFill>
                <a:latin typeface="+mn-lt"/>
              </a:rPr>
              <a:t>competitors or how best to defend its current positions</a:t>
            </a:r>
            <a:r>
              <a:rPr lang="en-US" dirty="0" smtClean="0">
                <a:latin typeface="+mn-lt"/>
              </a:rPr>
              <a:t>.</a:t>
            </a:r>
            <a:endParaRPr lang="en-US" dirty="0">
              <a:latin typeface="+mn-lt"/>
            </a:endParaRPr>
          </a:p>
        </p:txBody>
      </p:sp>
    </p:spTree>
    <p:extLst>
      <p:ext uri="{BB962C8B-B14F-4D97-AF65-F5344CB8AC3E}">
        <p14:creationId xmlns:p14="http://schemas.microsoft.com/office/powerpoint/2010/main" val="18998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51520"/>
          </a:xfrm>
        </p:spPr>
        <p:txBody>
          <a:bodyPr/>
          <a:lstStyle/>
          <a:p>
            <a:pPr rtl="0"/>
            <a:r>
              <a:rPr lang="en-US" sz="2800" b="1" i="1" dirty="0" smtClean="0">
                <a:solidFill>
                  <a:srgbClr val="FF0000"/>
                </a:solidFill>
              </a:rPr>
              <a:t>3- Selecting </a:t>
            </a:r>
            <a:r>
              <a:rPr lang="en-US" sz="2800" b="1" i="1" dirty="0">
                <a:solidFill>
                  <a:srgbClr val="FF0000"/>
                </a:solidFill>
              </a:rPr>
              <a:t>Competitors to Attack and Avoid</a:t>
            </a:r>
            <a:br>
              <a:rPr lang="en-US" sz="2800" b="1" i="1" dirty="0">
                <a:solidFill>
                  <a:srgbClr val="FF0000"/>
                </a:solidFill>
              </a:rPr>
            </a:br>
            <a:r>
              <a:rPr lang="en-US" dirty="0" smtClean="0"/>
              <a:t> </a:t>
            </a:r>
            <a:endParaRPr lang="ar-EG" dirty="0"/>
          </a:p>
        </p:txBody>
      </p:sp>
      <p:sp>
        <p:nvSpPr>
          <p:cNvPr id="3" name="Content Placeholder 2"/>
          <p:cNvSpPr>
            <a:spLocks noGrp="1"/>
          </p:cNvSpPr>
          <p:nvPr>
            <p:ph idx="1"/>
          </p:nvPr>
        </p:nvSpPr>
        <p:spPr/>
        <p:txBody>
          <a:bodyPr>
            <a:normAutofit fontScale="92500" lnSpcReduction="20000"/>
          </a:bodyPr>
          <a:lstStyle/>
          <a:p>
            <a:pPr marL="0" indent="0" algn="justLow" rtl="0">
              <a:spcBef>
                <a:spcPts val="0"/>
              </a:spcBef>
              <a:buNone/>
            </a:pPr>
            <a:r>
              <a:rPr lang="en-US" sz="2900" dirty="0" smtClean="0">
                <a:latin typeface="+mn-lt"/>
              </a:rPr>
              <a:t>Management now </a:t>
            </a:r>
            <a:r>
              <a:rPr lang="en-US" sz="2900" dirty="0">
                <a:latin typeface="+mn-lt"/>
              </a:rPr>
              <a:t>must decide which competitors </a:t>
            </a:r>
            <a:r>
              <a:rPr lang="en-US" sz="2900" dirty="0" smtClean="0">
                <a:latin typeface="+mn-lt"/>
              </a:rPr>
              <a:t>to compete </a:t>
            </a:r>
            <a:r>
              <a:rPr lang="en-US" sz="2900" dirty="0">
                <a:latin typeface="+mn-lt"/>
              </a:rPr>
              <a:t>against most vigorously.</a:t>
            </a:r>
          </a:p>
          <a:p>
            <a:pPr marL="0" indent="0" algn="justLow" rtl="0">
              <a:spcBef>
                <a:spcPts val="0"/>
              </a:spcBef>
              <a:buNone/>
            </a:pPr>
            <a:r>
              <a:rPr lang="en-US" sz="2900" b="1" i="1" dirty="0" smtClean="0">
                <a:solidFill>
                  <a:srgbClr val="002060"/>
                </a:solidFill>
                <a:latin typeface="+mn-lt"/>
              </a:rPr>
              <a:t>3.1- Strong </a:t>
            </a:r>
            <a:r>
              <a:rPr lang="en-US" sz="2900" b="1" i="1" dirty="0">
                <a:solidFill>
                  <a:srgbClr val="002060"/>
                </a:solidFill>
                <a:latin typeface="+mn-lt"/>
              </a:rPr>
              <a:t>or Weak </a:t>
            </a:r>
            <a:r>
              <a:rPr lang="en-US" sz="2900" b="1" i="1" dirty="0" smtClean="0">
                <a:solidFill>
                  <a:srgbClr val="002060"/>
                </a:solidFill>
                <a:latin typeface="+mn-lt"/>
              </a:rPr>
              <a:t>Competitors</a:t>
            </a:r>
            <a:endParaRPr lang="en-US" sz="2900" b="1" i="1" dirty="0">
              <a:solidFill>
                <a:srgbClr val="002060"/>
              </a:solidFill>
              <a:latin typeface="+mn-lt"/>
            </a:endParaRPr>
          </a:p>
          <a:p>
            <a:pPr marL="0" indent="0" algn="justLow" rtl="0">
              <a:spcBef>
                <a:spcPts val="0"/>
              </a:spcBef>
              <a:buNone/>
            </a:pPr>
            <a:r>
              <a:rPr lang="en-US" sz="2900" dirty="0">
                <a:latin typeface="+mn-lt"/>
              </a:rPr>
              <a:t>A company can focus on one of several classes </a:t>
            </a:r>
            <a:r>
              <a:rPr lang="en-US" sz="2900" dirty="0" smtClean="0">
                <a:latin typeface="+mn-lt"/>
              </a:rPr>
              <a:t>of competitors</a:t>
            </a:r>
            <a:r>
              <a:rPr lang="en-US" sz="2900" dirty="0">
                <a:latin typeface="+mn-lt"/>
              </a:rPr>
              <a:t>. </a:t>
            </a:r>
            <a:endParaRPr lang="en-US" sz="2900" dirty="0" smtClean="0">
              <a:latin typeface="+mn-lt"/>
            </a:endParaRPr>
          </a:p>
          <a:p>
            <a:pPr marL="0" indent="0" algn="justLow" rtl="0">
              <a:spcBef>
                <a:spcPts val="0"/>
              </a:spcBef>
              <a:buNone/>
            </a:pPr>
            <a:r>
              <a:rPr lang="en-US" sz="2900" b="1" i="1" dirty="0" smtClean="0">
                <a:solidFill>
                  <a:srgbClr val="002060"/>
                </a:solidFill>
                <a:latin typeface="+mn-lt"/>
              </a:rPr>
              <a:t>Most </a:t>
            </a:r>
            <a:r>
              <a:rPr lang="en-US" sz="2900" b="1" i="1" dirty="0">
                <a:solidFill>
                  <a:srgbClr val="002060"/>
                </a:solidFill>
                <a:latin typeface="+mn-lt"/>
              </a:rPr>
              <a:t>companies </a:t>
            </a:r>
            <a:r>
              <a:rPr lang="en-US" sz="2900" b="1" i="1" dirty="0" smtClean="0">
                <a:solidFill>
                  <a:srgbClr val="002060"/>
                </a:solidFill>
                <a:latin typeface="+mn-lt"/>
              </a:rPr>
              <a:t>prefer to </a:t>
            </a:r>
            <a:r>
              <a:rPr lang="en-US" sz="2900" b="1" i="1" dirty="0">
                <a:solidFill>
                  <a:srgbClr val="002060"/>
                </a:solidFill>
                <a:latin typeface="+mn-lt"/>
              </a:rPr>
              <a:t>compete against weak competitors. This requires fewer resources and less time. </a:t>
            </a:r>
            <a:r>
              <a:rPr lang="en-US" sz="2900" b="1" i="1" dirty="0" smtClean="0">
                <a:solidFill>
                  <a:srgbClr val="002060"/>
                </a:solidFill>
                <a:latin typeface="+mn-lt"/>
              </a:rPr>
              <a:t>But in </a:t>
            </a:r>
            <a:r>
              <a:rPr lang="en-US" sz="2900" b="1" i="1" dirty="0">
                <a:solidFill>
                  <a:srgbClr val="002060"/>
                </a:solidFill>
                <a:latin typeface="+mn-lt"/>
              </a:rPr>
              <a:t>the process, the firm may gain little. </a:t>
            </a:r>
            <a:endParaRPr lang="en-US" sz="2900" b="1" i="1" dirty="0" smtClean="0">
              <a:solidFill>
                <a:srgbClr val="002060"/>
              </a:solidFill>
              <a:latin typeface="+mn-lt"/>
            </a:endParaRPr>
          </a:p>
          <a:p>
            <a:pPr marL="0" indent="0" algn="justLow" rtl="0">
              <a:spcBef>
                <a:spcPts val="0"/>
              </a:spcBef>
              <a:buNone/>
            </a:pPr>
            <a:r>
              <a:rPr lang="en-US" sz="2900" dirty="0" smtClean="0">
                <a:latin typeface="+mn-lt"/>
              </a:rPr>
              <a:t>You </a:t>
            </a:r>
            <a:r>
              <a:rPr lang="en-US" sz="2900" dirty="0">
                <a:latin typeface="+mn-lt"/>
              </a:rPr>
              <a:t>could argue that a firm also should compete </a:t>
            </a:r>
            <a:r>
              <a:rPr lang="en-US" sz="2900" dirty="0" smtClean="0">
                <a:latin typeface="+mn-lt"/>
              </a:rPr>
              <a:t>with strong </a:t>
            </a:r>
            <a:r>
              <a:rPr lang="en-US" sz="2900" dirty="0">
                <a:latin typeface="+mn-lt"/>
              </a:rPr>
              <a:t>competitors to sharpen its abilities. </a:t>
            </a:r>
            <a:endParaRPr lang="en-US" sz="2900" dirty="0" smtClean="0">
              <a:latin typeface="+mn-lt"/>
            </a:endParaRPr>
          </a:p>
          <a:p>
            <a:pPr marL="0" indent="0" algn="justLow" rtl="0">
              <a:spcBef>
                <a:spcPts val="0"/>
              </a:spcBef>
              <a:buNone/>
            </a:pPr>
            <a:r>
              <a:rPr lang="en-US" sz="2900" b="1" i="1" dirty="0" smtClean="0">
                <a:solidFill>
                  <a:srgbClr val="002060"/>
                </a:solidFill>
                <a:latin typeface="+mn-lt"/>
              </a:rPr>
              <a:t>But </a:t>
            </a:r>
            <a:r>
              <a:rPr lang="en-US" sz="2900" b="1" i="1" dirty="0">
                <a:solidFill>
                  <a:srgbClr val="002060"/>
                </a:solidFill>
                <a:latin typeface="+mn-lt"/>
              </a:rPr>
              <a:t>even strong competitors </a:t>
            </a:r>
            <a:r>
              <a:rPr lang="en-US" sz="2900" b="1" i="1" dirty="0" smtClean="0">
                <a:solidFill>
                  <a:srgbClr val="002060"/>
                </a:solidFill>
                <a:latin typeface="+mn-lt"/>
              </a:rPr>
              <a:t>have some </a:t>
            </a:r>
            <a:r>
              <a:rPr lang="en-US" sz="2900" b="1" i="1" dirty="0">
                <a:solidFill>
                  <a:srgbClr val="002060"/>
                </a:solidFill>
                <a:latin typeface="+mn-lt"/>
              </a:rPr>
              <a:t>weaknesses, and succeeding against them often provides greater </a:t>
            </a:r>
            <a:r>
              <a:rPr lang="en-US" sz="2900" b="1" i="1" dirty="0" smtClean="0">
                <a:solidFill>
                  <a:srgbClr val="002060"/>
                </a:solidFill>
                <a:latin typeface="+mn-lt"/>
              </a:rPr>
              <a:t>returns</a:t>
            </a:r>
            <a:endParaRPr lang="en-US" sz="2900" b="1" i="1" dirty="0">
              <a:solidFill>
                <a:srgbClr val="002060"/>
              </a:solidFill>
              <a:latin typeface="+mn-lt"/>
            </a:endParaRPr>
          </a:p>
        </p:txBody>
      </p:sp>
    </p:spTree>
    <p:extLst>
      <p:ext uri="{BB962C8B-B14F-4D97-AF65-F5344CB8AC3E}">
        <p14:creationId xmlns:p14="http://schemas.microsoft.com/office/powerpoint/2010/main" val="131058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sz="3200" b="1" i="1" dirty="0" smtClean="0"/>
              <a:t>Customer Value Analysis</a:t>
            </a:r>
            <a:endParaRPr lang="ar-EG" sz="3200" b="1" i="1" dirty="0"/>
          </a:p>
        </p:txBody>
      </p:sp>
      <p:sp>
        <p:nvSpPr>
          <p:cNvPr id="3" name="Content Placeholder 2"/>
          <p:cNvSpPr>
            <a:spLocks noGrp="1"/>
          </p:cNvSpPr>
          <p:nvPr>
            <p:ph idx="1"/>
          </p:nvPr>
        </p:nvSpPr>
        <p:spPr/>
        <p:txBody>
          <a:bodyPr>
            <a:normAutofit fontScale="92500"/>
          </a:bodyPr>
          <a:lstStyle/>
          <a:p>
            <a:pPr marL="0" indent="0" algn="justLow" rtl="0">
              <a:spcBef>
                <a:spcPts val="0"/>
              </a:spcBef>
              <a:buNone/>
            </a:pPr>
            <a:r>
              <a:rPr lang="en-US" dirty="0"/>
              <a:t>A useful tool for assessing competitor strengths and weaknesses is customer </a:t>
            </a:r>
            <a:r>
              <a:rPr lang="en-US" dirty="0" smtClean="0"/>
              <a:t>value analysis</a:t>
            </a:r>
            <a:r>
              <a:rPr lang="en-US" dirty="0"/>
              <a:t>. </a:t>
            </a:r>
            <a:endParaRPr lang="en-US" dirty="0" smtClean="0"/>
          </a:p>
          <a:p>
            <a:pPr marL="0" indent="0" algn="justLow" rtl="0">
              <a:spcBef>
                <a:spcPts val="0"/>
              </a:spcBef>
              <a:buNone/>
            </a:pPr>
            <a:r>
              <a:rPr lang="en-US" b="1" i="1" dirty="0" smtClean="0">
                <a:solidFill>
                  <a:srgbClr val="002060"/>
                </a:solidFill>
                <a:latin typeface="+mn-lt"/>
              </a:rPr>
              <a:t>The </a:t>
            </a:r>
            <a:r>
              <a:rPr lang="en-US" b="1" i="1" dirty="0">
                <a:solidFill>
                  <a:srgbClr val="002060"/>
                </a:solidFill>
                <a:latin typeface="+mn-lt"/>
              </a:rPr>
              <a:t>aim of customer value analysis is to determine the benefits that target customers value and how customers rate the relative value of various competitors’ offers</a:t>
            </a:r>
            <a:r>
              <a:rPr lang="en-US" b="1" i="1" dirty="0" smtClean="0">
                <a:solidFill>
                  <a:srgbClr val="002060"/>
                </a:solidFill>
                <a:latin typeface="+mn-lt"/>
              </a:rPr>
              <a:t>.</a:t>
            </a:r>
          </a:p>
          <a:p>
            <a:pPr marL="0" indent="0" algn="justLow" rtl="0">
              <a:spcBef>
                <a:spcPts val="0"/>
              </a:spcBef>
              <a:buNone/>
            </a:pPr>
            <a:r>
              <a:rPr lang="en-US" dirty="0" smtClean="0"/>
              <a:t> </a:t>
            </a:r>
            <a:r>
              <a:rPr lang="en-US" dirty="0"/>
              <a:t>It conducting a customer value analysis, the company </a:t>
            </a:r>
            <a:r>
              <a:rPr lang="en-US" b="1" i="1" dirty="0">
                <a:solidFill>
                  <a:srgbClr val="FF0000"/>
                </a:solidFill>
                <a:latin typeface="+mn-lt"/>
              </a:rPr>
              <a:t>first identifies the major attributes that customers value and the importance customers place on these attributes. </a:t>
            </a:r>
            <a:endParaRPr lang="en-US" b="1" i="1" dirty="0" smtClean="0">
              <a:solidFill>
                <a:srgbClr val="FF0000"/>
              </a:solidFill>
              <a:latin typeface="+mn-lt"/>
            </a:endParaRPr>
          </a:p>
          <a:p>
            <a:pPr marL="0" indent="0" algn="justLow" rtl="0">
              <a:spcBef>
                <a:spcPts val="0"/>
              </a:spcBef>
              <a:buNone/>
            </a:pPr>
            <a:r>
              <a:rPr lang="en-US" b="1" i="1" dirty="0" smtClean="0">
                <a:solidFill>
                  <a:srgbClr val="FF0000"/>
                </a:solidFill>
                <a:latin typeface="+mn-lt"/>
              </a:rPr>
              <a:t>Next</a:t>
            </a:r>
            <a:r>
              <a:rPr lang="en-US" b="1" i="1" dirty="0">
                <a:solidFill>
                  <a:srgbClr val="FF0000"/>
                </a:solidFill>
                <a:latin typeface="+mn-lt"/>
              </a:rPr>
              <a:t>, it assesses its performance against competitors on those valued </a:t>
            </a:r>
            <a:r>
              <a:rPr lang="en-US" b="1" i="1" dirty="0" smtClean="0">
                <a:solidFill>
                  <a:srgbClr val="FF0000"/>
                </a:solidFill>
                <a:latin typeface="+mn-lt"/>
              </a:rPr>
              <a:t>attributes.</a:t>
            </a:r>
          </a:p>
          <a:p>
            <a:pPr marL="0" indent="0" algn="justLow" rtl="0">
              <a:spcBef>
                <a:spcPts val="0"/>
              </a:spcBef>
              <a:buNone/>
            </a:pPr>
            <a:r>
              <a:rPr lang="en-US" b="1" i="1" dirty="0">
                <a:solidFill>
                  <a:srgbClr val="002060"/>
                </a:solidFill>
                <a:latin typeface="+mn-lt"/>
              </a:rPr>
              <a:t>The key to gaining competitive advantage is to examine how a company’s offer </a:t>
            </a:r>
            <a:r>
              <a:rPr lang="en-US" b="1" i="1" dirty="0" smtClean="0">
                <a:solidFill>
                  <a:srgbClr val="002060"/>
                </a:solidFill>
                <a:latin typeface="+mn-lt"/>
              </a:rPr>
              <a:t>compares to </a:t>
            </a:r>
            <a:r>
              <a:rPr lang="en-US" b="1" i="1" dirty="0">
                <a:solidFill>
                  <a:srgbClr val="002060"/>
                </a:solidFill>
                <a:latin typeface="+mn-lt"/>
              </a:rPr>
              <a:t>that of its major competitors in each customer segment.</a:t>
            </a:r>
          </a:p>
          <a:p>
            <a:pPr marL="0" indent="0" algn="l">
              <a:buNone/>
            </a:pPr>
            <a:endParaRPr lang="ar-EG" dirty="0"/>
          </a:p>
        </p:txBody>
      </p:sp>
    </p:spTree>
    <p:extLst>
      <p:ext uri="{BB962C8B-B14F-4D97-AF65-F5344CB8AC3E}">
        <p14:creationId xmlns:p14="http://schemas.microsoft.com/office/powerpoint/2010/main" val="212683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sz="2400" b="1" i="1" dirty="0">
                <a:solidFill>
                  <a:srgbClr val="FF0000"/>
                </a:solidFill>
              </a:rPr>
              <a:t>3- Selecting Competitors to Attack and </a:t>
            </a:r>
            <a:r>
              <a:rPr lang="en-US" sz="2400" b="1" i="1" dirty="0" smtClean="0">
                <a:solidFill>
                  <a:srgbClr val="FF0000"/>
                </a:solidFill>
              </a:rPr>
              <a:t>Avoid (Cont.)</a:t>
            </a:r>
            <a:endParaRPr lang="ar-EG" sz="2400" b="1" i="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justLow" rtl="0">
              <a:spcBef>
                <a:spcPts val="0"/>
              </a:spcBef>
              <a:buNone/>
            </a:pPr>
            <a:r>
              <a:rPr lang="en-US" b="1" i="1" dirty="0" smtClean="0">
                <a:solidFill>
                  <a:srgbClr val="002060"/>
                </a:solidFill>
                <a:latin typeface="+mn-lt"/>
              </a:rPr>
              <a:t>3.2- Good </a:t>
            </a:r>
            <a:r>
              <a:rPr lang="en-US" b="1" i="1" dirty="0">
                <a:solidFill>
                  <a:srgbClr val="002060"/>
                </a:solidFill>
                <a:latin typeface="+mn-lt"/>
              </a:rPr>
              <a:t>or Bad </a:t>
            </a:r>
            <a:r>
              <a:rPr lang="en-US" b="1" i="1" dirty="0" smtClean="0">
                <a:solidFill>
                  <a:srgbClr val="002060"/>
                </a:solidFill>
                <a:latin typeface="+mn-lt"/>
              </a:rPr>
              <a:t>Competitors</a:t>
            </a:r>
            <a:endParaRPr lang="en-US" b="1" i="1" dirty="0">
              <a:solidFill>
                <a:srgbClr val="002060"/>
              </a:solidFill>
              <a:latin typeface="+mn-lt"/>
            </a:endParaRPr>
          </a:p>
          <a:p>
            <a:pPr marL="0" indent="0" algn="justLow" rtl="0">
              <a:spcBef>
                <a:spcPts val="0"/>
              </a:spcBef>
              <a:buNone/>
            </a:pPr>
            <a:r>
              <a:rPr lang="en-US" i="1" dirty="0">
                <a:solidFill>
                  <a:srgbClr val="FF0000"/>
                </a:solidFill>
                <a:latin typeface="+mn-lt"/>
              </a:rPr>
              <a:t>A company really needs and benefits from competitors. The existence of competitors </a:t>
            </a:r>
            <a:r>
              <a:rPr lang="en-US" i="1" dirty="0" smtClean="0">
                <a:solidFill>
                  <a:srgbClr val="FF0000"/>
                </a:solidFill>
                <a:latin typeface="+mn-lt"/>
              </a:rPr>
              <a:t>results in </a:t>
            </a:r>
            <a:r>
              <a:rPr lang="en-US" i="1" dirty="0">
                <a:solidFill>
                  <a:srgbClr val="FF0000"/>
                </a:solidFill>
                <a:latin typeface="+mn-lt"/>
              </a:rPr>
              <a:t>several strategic benefits. </a:t>
            </a:r>
            <a:endParaRPr lang="en-US" i="1" dirty="0" smtClean="0">
              <a:solidFill>
                <a:srgbClr val="FF0000"/>
              </a:solidFill>
              <a:latin typeface="+mn-lt"/>
            </a:endParaRPr>
          </a:p>
          <a:p>
            <a:pPr marL="0" indent="0" algn="justLow" rtl="0">
              <a:spcBef>
                <a:spcPts val="0"/>
              </a:spcBef>
              <a:buNone/>
            </a:pPr>
            <a:r>
              <a:rPr lang="en-US" dirty="0" smtClean="0"/>
              <a:t>Competitors </a:t>
            </a:r>
            <a:r>
              <a:rPr lang="en-US" dirty="0"/>
              <a:t>may share the costs of market and product </a:t>
            </a:r>
            <a:r>
              <a:rPr lang="en-US" dirty="0" smtClean="0"/>
              <a:t>development and </a:t>
            </a:r>
            <a:r>
              <a:rPr lang="en-US" dirty="0"/>
              <a:t>help legitimize new technologies. </a:t>
            </a:r>
            <a:r>
              <a:rPr lang="en-US" dirty="0" smtClean="0"/>
              <a:t>Finally</a:t>
            </a:r>
            <a:r>
              <a:rPr lang="en-US" dirty="0"/>
              <a:t>,  </a:t>
            </a:r>
            <a:r>
              <a:rPr lang="en-US" dirty="0" smtClean="0"/>
              <a:t>competitors </a:t>
            </a:r>
            <a:r>
              <a:rPr lang="en-US" dirty="0"/>
              <a:t>may help increase total demand</a:t>
            </a:r>
            <a:r>
              <a:rPr lang="en-US" dirty="0" smtClean="0"/>
              <a:t>.</a:t>
            </a:r>
          </a:p>
          <a:p>
            <a:pPr marL="0" indent="0" algn="justLow" rtl="0">
              <a:spcBef>
                <a:spcPts val="0"/>
              </a:spcBef>
              <a:buNone/>
            </a:pPr>
            <a:r>
              <a:rPr lang="en-US" dirty="0"/>
              <a:t>However, a company may not view all its competitors as beneficial. An </a:t>
            </a:r>
            <a:r>
              <a:rPr lang="en-US" dirty="0" smtClean="0"/>
              <a:t>industry often </a:t>
            </a:r>
            <a:r>
              <a:rPr lang="en-US" dirty="0"/>
              <a:t>contains good competitors and bad competitors. </a:t>
            </a:r>
            <a:r>
              <a:rPr lang="en-US" b="1" i="1" dirty="0">
                <a:solidFill>
                  <a:srgbClr val="FF0000"/>
                </a:solidFill>
                <a:latin typeface="+mn-lt"/>
              </a:rPr>
              <a:t>Good competitors play by </a:t>
            </a:r>
            <a:r>
              <a:rPr lang="en-US" b="1" i="1" dirty="0" smtClean="0">
                <a:solidFill>
                  <a:srgbClr val="FF0000"/>
                </a:solidFill>
                <a:latin typeface="+mn-lt"/>
              </a:rPr>
              <a:t>the rules </a:t>
            </a:r>
            <a:r>
              <a:rPr lang="en-US" b="1" i="1" dirty="0">
                <a:solidFill>
                  <a:srgbClr val="FF0000"/>
                </a:solidFill>
                <a:latin typeface="+mn-lt"/>
              </a:rPr>
              <a:t>of the industry. Bad competitors, in contrast, break the rules. They try to </a:t>
            </a:r>
            <a:r>
              <a:rPr lang="en-US" b="1" i="1" dirty="0" smtClean="0">
                <a:solidFill>
                  <a:srgbClr val="FF0000"/>
                </a:solidFill>
                <a:latin typeface="+mn-lt"/>
              </a:rPr>
              <a:t>buy share </a:t>
            </a:r>
            <a:r>
              <a:rPr lang="en-US" b="1" i="1" dirty="0">
                <a:solidFill>
                  <a:srgbClr val="FF0000"/>
                </a:solidFill>
                <a:latin typeface="+mn-lt"/>
              </a:rPr>
              <a:t>rather than earn it, take large risks, and play by their own rules.</a:t>
            </a:r>
            <a:endParaRPr lang="ar-EG" b="1" i="1" dirty="0">
              <a:solidFill>
                <a:srgbClr val="FF0000"/>
              </a:solidFill>
              <a:latin typeface="+mn-lt"/>
            </a:endParaRPr>
          </a:p>
        </p:txBody>
      </p:sp>
    </p:spTree>
    <p:extLst>
      <p:ext uri="{BB962C8B-B14F-4D97-AF65-F5344CB8AC3E}">
        <p14:creationId xmlns:p14="http://schemas.microsoft.com/office/powerpoint/2010/main" val="332015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3200" b="1" i="1" dirty="0">
                <a:solidFill>
                  <a:srgbClr val="002060"/>
                </a:solidFill>
                <a:latin typeface="Palatino Linotype" pitchFamily="18" charset="0"/>
              </a:rPr>
              <a:t>Chapter </a:t>
            </a:r>
            <a:r>
              <a:rPr lang="en-US" sz="3200" b="1" i="1" dirty="0" smtClean="0">
                <a:solidFill>
                  <a:srgbClr val="002060"/>
                </a:solidFill>
                <a:latin typeface="Palatino Linotype" pitchFamily="18" charset="0"/>
              </a:rPr>
              <a:t>18</a:t>
            </a:r>
          </a:p>
          <a:p>
            <a:pPr marL="0" indent="0" algn="ctr">
              <a:buNone/>
            </a:pPr>
            <a:r>
              <a:rPr lang="en-US" sz="3200" b="1" i="1" dirty="0" smtClean="0">
                <a:solidFill>
                  <a:srgbClr val="002060"/>
                </a:solidFill>
                <a:latin typeface="Palatino Linotype" pitchFamily="18" charset="0"/>
              </a:rPr>
              <a:t>Creating </a:t>
            </a:r>
            <a:r>
              <a:rPr lang="en-US" sz="3200" b="1" i="1" dirty="0">
                <a:solidFill>
                  <a:srgbClr val="002060"/>
                </a:solidFill>
                <a:latin typeface="Palatino Linotype" pitchFamily="18" charset="0"/>
              </a:rPr>
              <a:t>Competitive Advantage</a:t>
            </a:r>
            <a:endParaRPr lang="ar-EG" sz="3200" b="1" i="1" dirty="0">
              <a:solidFill>
                <a:srgbClr val="002060"/>
              </a:solidFill>
              <a:latin typeface="Palatino Linotype" pitchFamily="18" charset="0"/>
            </a:endParaRPr>
          </a:p>
        </p:txBody>
      </p:sp>
    </p:spTree>
    <p:extLst>
      <p:ext uri="{BB962C8B-B14F-4D97-AF65-F5344CB8AC3E}">
        <p14:creationId xmlns:p14="http://schemas.microsoft.com/office/powerpoint/2010/main" val="249573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61047"/>
            <a:ext cx="8229600" cy="2265115"/>
          </a:xfrm>
        </p:spPr>
        <p:txBody>
          <a:bodyPr/>
          <a:lstStyle/>
          <a:p>
            <a:pPr marL="0" indent="0" algn="justLow" rtl="0">
              <a:spcBef>
                <a:spcPts val="0"/>
              </a:spcBef>
              <a:buNone/>
            </a:pPr>
            <a:r>
              <a:rPr lang="en-US" b="1" i="1" dirty="0">
                <a:solidFill>
                  <a:srgbClr val="FF0000"/>
                </a:solidFill>
                <a:latin typeface="+mn-lt"/>
              </a:rPr>
              <a:t>Good and bad competitors: </a:t>
            </a:r>
          </a:p>
          <a:p>
            <a:pPr marL="0" indent="0" algn="justLow" rtl="0">
              <a:spcBef>
                <a:spcPts val="0"/>
              </a:spcBef>
              <a:buNone/>
            </a:pPr>
            <a:r>
              <a:rPr lang="en-US" dirty="0"/>
              <a:t>Rather than spelling trouble for Amazon’s Kindle, Apple’s </a:t>
            </a:r>
            <a:r>
              <a:rPr lang="en-US" dirty="0" err="1"/>
              <a:t>iPad</a:t>
            </a:r>
            <a:r>
              <a:rPr lang="en-US" dirty="0"/>
              <a:t> introduction created a surge in </a:t>
            </a:r>
            <a:r>
              <a:rPr lang="en-US" dirty="0" smtClean="0"/>
              <a:t>tablet demand </a:t>
            </a:r>
            <a:r>
              <a:rPr lang="en-US" dirty="0"/>
              <a:t>that benefited not only Amazon but other tablet competitors as well.</a:t>
            </a:r>
          </a:p>
          <a:p>
            <a:pPr marL="0" indent="0" algn="justLow" rtl="0">
              <a:spcBef>
                <a:spcPts val="0"/>
              </a:spcBef>
              <a:buNone/>
            </a:pPr>
            <a:endParaRPr lang="ar-E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06489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97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sz="2400" b="1" i="1" dirty="0">
                <a:solidFill>
                  <a:srgbClr val="FF0000"/>
                </a:solidFill>
              </a:rPr>
              <a:t>3- Selecting Competitors to Attack and Avoid (Cont.)</a:t>
            </a:r>
            <a:endParaRPr lang="ar-EG" sz="2400" b="1" i="1"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marL="0" indent="0" algn="l">
              <a:buNone/>
            </a:pPr>
            <a:r>
              <a:rPr lang="en-US" sz="9600" b="1" i="1" dirty="0" smtClean="0">
                <a:solidFill>
                  <a:srgbClr val="002060"/>
                </a:solidFill>
                <a:latin typeface="+mn-lt"/>
              </a:rPr>
              <a:t>3.3- Finding </a:t>
            </a:r>
            <a:r>
              <a:rPr lang="en-US" sz="9600" b="1" i="1" dirty="0">
                <a:solidFill>
                  <a:srgbClr val="002060"/>
                </a:solidFill>
                <a:latin typeface="+mn-lt"/>
              </a:rPr>
              <a:t>Uncontested Market Spaces</a:t>
            </a:r>
          </a:p>
          <a:p>
            <a:pPr marL="0" indent="0" algn="justLow" rtl="0">
              <a:spcBef>
                <a:spcPts val="0"/>
              </a:spcBef>
              <a:buNone/>
            </a:pPr>
            <a:r>
              <a:rPr lang="en-US" sz="9600" dirty="0">
                <a:latin typeface="+mn-lt"/>
              </a:rPr>
              <a:t>Rather than competing head-to-head with established competitors, many </a:t>
            </a:r>
            <a:r>
              <a:rPr lang="en-US" sz="9600" dirty="0" smtClean="0">
                <a:latin typeface="+mn-lt"/>
              </a:rPr>
              <a:t>companies seek </a:t>
            </a:r>
            <a:r>
              <a:rPr lang="en-US" sz="9600" dirty="0">
                <a:latin typeface="+mn-lt"/>
              </a:rPr>
              <a:t>out unoccupied positions in uncontested market spaces. </a:t>
            </a:r>
            <a:endParaRPr lang="en-US" sz="9600" dirty="0" smtClean="0">
              <a:latin typeface="+mn-lt"/>
            </a:endParaRPr>
          </a:p>
          <a:p>
            <a:pPr marL="0" indent="0" algn="justLow" rtl="0">
              <a:spcBef>
                <a:spcPts val="0"/>
              </a:spcBef>
              <a:buNone/>
            </a:pPr>
            <a:r>
              <a:rPr lang="en-US" sz="9600" b="1" i="1" dirty="0" smtClean="0">
                <a:solidFill>
                  <a:srgbClr val="002060"/>
                </a:solidFill>
                <a:latin typeface="+mn-lt"/>
              </a:rPr>
              <a:t>They </a:t>
            </a:r>
            <a:r>
              <a:rPr lang="en-US" sz="9600" b="1" i="1" dirty="0">
                <a:solidFill>
                  <a:srgbClr val="002060"/>
                </a:solidFill>
                <a:latin typeface="+mn-lt"/>
              </a:rPr>
              <a:t>try to </a:t>
            </a:r>
            <a:r>
              <a:rPr lang="en-US" sz="9600" b="1" i="1" dirty="0" smtClean="0">
                <a:solidFill>
                  <a:srgbClr val="002060"/>
                </a:solidFill>
                <a:latin typeface="+mn-lt"/>
              </a:rPr>
              <a:t>create products </a:t>
            </a:r>
            <a:r>
              <a:rPr lang="en-US" sz="9600" b="1" i="1" dirty="0">
                <a:solidFill>
                  <a:srgbClr val="002060"/>
                </a:solidFill>
                <a:latin typeface="+mn-lt"/>
              </a:rPr>
              <a:t>and services for which there are no direct competitors. </a:t>
            </a:r>
            <a:r>
              <a:rPr lang="en-US" sz="9600" b="1" i="1" dirty="0" smtClean="0">
                <a:solidFill>
                  <a:srgbClr val="002060"/>
                </a:solidFill>
                <a:latin typeface="+mn-lt"/>
              </a:rPr>
              <a:t>Called a </a:t>
            </a:r>
            <a:r>
              <a:rPr lang="en-US" sz="9600" b="1" i="1" dirty="0">
                <a:solidFill>
                  <a:srgbClr val="002060"/>
                </a:solidFill>
                <a:latin typeface="+mn-lt"/>
              </a:rPr>
              <a:t>“</a:t>
            </a:r>
            <a:r>
              <a:rPr lang="en-US" sz="9600" b="1" i="1" dirty="0" smtClean="0">
                <a:solidFill>
                  <a:srgbClr val="002060"/>
                </a:solidFill>
                <a:latin typeface="+mn-lt"/>
              </a:rPr>
              <a:t>blue ocean strategy</a:t>
            </a:r>
            <a:r>
              <a:rPr lang="en-US" sz="9600" b="1" i="1" dirty="0">
                <a:solidFill>
                  <a:srgbClr val="002060"/>
                </a:solidFill>
                <a:latin typeface="+mn-lt"/>
              </a:rPr>
              <a:t>,” the goal is to make competition irrelevant</a:t>
            </a:r>
            <a:r>
              <a:rPr lang="en-US" sz="9600" b="1" i="1" dirty="0" smtClean="0">
                <a:solidFill>
                  <a:srgbClr val="002060"/>
                </a:solidFill>
                <a:latin typeface="+mn-lt"/>
              </a:rPr>
              <a:t>.</a:t>
            </a:r>
          </a:p>
          <a:p>
            <a:pPr marL="0" indent="0" algn="justLow" rtl="0">
              <a:spcBef>
                <a:spcPts val="0"/>
              </a:spcBef>
              <a:buNone/>
            </a:pPr>
            <a:r>
              <a:rPr lang="en-US" sz="9600" dirty="0" smtClean="0">
                <a:latin typeface="+mn-lt"/>
              </a:rPr>
              <a:t> Companies </a:t>
            </a:r>
            <a:r>
              <a:rPr lang="en-US" sz="9600" dirty="0">
                <a:latin typeface="+mn-lt"/>
              </a:rPr>
              <a:t>have long engaged in head-to-head competition in search of </a:t>
            </a:r>
            <a:r>
              <a:rPr lang="en-US" sz="9600" dirty="0" smtClean="0">
                <a:latin typeface="+mn-lt"/>
              </a:rPr>
              <a:t>profitable growth</a:t>
            </a:r>
            <a:r>
              <a:rPr lang="en-US" sz="9600" dirty="0">
                <a:latin typeface="+mn-lt"/>
              </a:rPr>
              <a:t>. They have fought for competitive advantage, battled over market share, </a:t>
            </a:r>
            <a:r>
              <a:rPr lang="en-US" sz="9600" dirty="0" smtClean="0">
                <a:latin typeface="+mn-lt"/>
              </a:rPr>
              <a:t>and struggled for differentiation</a:t>
            </a:r>
            <a:r>
              <a:rPr lang="en-US" sz="9600" dirty="0">
                <a:latin typeface="+mn-lt"/>
              </a:rPr>
              <a:t>. Yet in today’s overcrowded industries, competing </a:t>
            </a:r>
            <a:r>
              <a:rPr lang="en-US" sz="9600" dirty="0" smtClean="0">
                <a:latin typeface="+mn-lt"/>
              </a:rPr>
              <a:t>head-on results </a:t>
            </a:r>
            <a:r>
              <a:rPr lang="en-US" sz="9600" dirty="0">
                <a:latin typeface="+mn-lt"/>
              </a:rPr>
              <a:t>in nothing but a bloody </a:t>
            </a:r>
            <a:r>
              <a:rPr lang="en-US" sz="9600" b="1" i="1" dirty="0">
                <a:solidFill>
                  <a:srgbClr val="FF0000"/>
                </a:solidFill>
                <a:latin typeface="+mn-lt"/>
              </a:rPr>
              <a:t>“red ocean” </a:t>
            </a:r>
            <a:r>
              <a:rPr lang="en-US" sz="9600" dirty="0">
                <a:latin typeface="+mn-lt"/>
              </a:rPr>
              <a:t>of rivals fighting over a shrinking profit pool.</a:t>
            </a:r>
          </a:p>
          <a:p>
            <a:pPr marL="0" indent="0" algn="l">
              <a:buNone/>
            </a:pPr>
            <a:r>
              <a:rPr lang="en-US" dirty="0" smtClean="0"/>
              <a:t>.</a:t>
            </a:r>
            <a:endParaRPr lang="ar-EG" dirty="0"/>
          </a:p>
        </p:txBody>
      </p:sp>
    </p:spTree>
    <p:extLst>
      <p:ext uri="{BB962C8B-B14F-4D97-AF65-F5344CB8AC3E}">
        <p14:creationId xmlns:p14="http://schemas.microsoft.com/office/powerpoint/2010/main" val="2443032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Low" rtl="0"/>
            <a:r>
              <a:rPr lang="en-US" sz="2800" dirty="0" smtClean="0"/>
              <a:t> </a:t>
            </a:r>
            <a:endParaRPr lang="ar-EG" sz="2800" dirty="0"/>
          </a:p>
        </p:txBody>
      </p:sp>
      <p:sp>
        <p:nvSpPr>
          <p:cNvPr id="3" name="Content Placeholder 2"/>
          <p:cNvSpPr>
            <a:spLocks noGrp="1"/>
          </p:cNvSpPr>
          <p:nvPr>
            <p:ph idx="1"/>
          </p:nvPr>
        </p:nvSpPr>
        <p:spPr/>
        <p:txBody>
          <a:bodyPr/>
          <a:lstStyle/>
          <a:p>
            <a:pPr marL="0" indent="0" algn="justLow" rtl="0">
              <a:spcBef>
                <a:spcPts val="0"/>
              </a:spcBef>
              <a:buNone/>
            </a:pPr>
            <a:r>
              <a:rPr lang="en-US" dirty="0">
                <a:latin typeface="+mn-lt"/>
              </a:rPr>
              <a:t>Tomorrow’s leading companies will succeed not by battling competitors but by creating </a:t>
            </a:r>
            <a:r>
              <a:rPr lang="en-US" b="1" i="1" dirty="0">
                <a:solidFill>
                  <a:srgbClr val="FF0000"/>
                </a:solidFill>
                <a:latin typeface="+mn-lt"/>
              </a:rPr>
              <a:t>“blue oceans” of uncontested market space. </a:t>
            </a:r>
          </a:p>
          <a:p>
            <a:pPr marL="0" indent="0" algn="justLow" rtl="0">
              <a:spcBef>
                <a:spcPts val="0"/>
              </a:spcBef>
              <a:buNone/>
            </a:pPr>
            <a:r>
              <a:rPr lang="en-US" dirty="0">
                <a:latin typeface="+mn-lt"/>
              </a:rPr>
              <a:t>Such strategic moves—termed value innovation—create powerful leaps in </a:t>
            </a:r>
            <a:r>
              <a:rPr lang="en-US" b="1" i="1" dirty="0">
                <a:solidFill>
                  <a:srgbClr val="FF0000"/>
                </a:solidFill>
                <a:latin typeface="+mn-lt"/>
              </a:rPr>
              <a:t>value for both the firm and its buyers, creating all-new demand and rendering rivals obsolete. By creating and capturing blue oceans, companies can largely take rivals out of the picture</a:t>
            </a:r>
            <a:endParaRPr lang="ar-EG" b="1" i="1" dirty="0">
              <a:solidFill>
                <a:srgbClr val="FF000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581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72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lstStyle/>
          <a:p>
            <a:r>
              <a:rPr lang="en-US" sz="2800" b="1" i="1" dirty="0" smtClean="0">
                <a:solidFill>
                  <a:srgbClr val="FF0000"/>
                </a:solidFill>
              </a:rPr>
              <a:t>A comparison between Red Ocean and Blue Ocean</a:t>
            </a:r>
            <a:endParaRPr lang="ar-EG" sz="2800" b="1" i="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63284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37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PT - Starbucks Entertainment PowerPoint Presentation, fr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92088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8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715963"/>
            <a:ext cx="734695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49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Learning Objectives</a:t>
            </a:r>
            <a:endParaRPr lang="ar-EG" dirty="0"/>
          </a:p>
        </p:txBody>
      </p:sp>
      <p:sp>
        <p:nvSpPr>
          <p:cNvPr id="3" name="Content Placeholder 2"/>
          <p:cNvSpPr>
            <a:spLocks noGrp="1"/>
          </p:cNvSpPr>
          <p:nvPr>
            <p:ph idx="1"/>
          </p:nvPr>
        </p:nvSpPr>
        <p:spPr>
          <a:xfrm>
            <a:off x="457200" y="1916832"/>
            <a:ext cx="8229600" cy="4209331"/>
          </a:xfrm>
        </p:spPr>
        <p:txBody>
          <a:bodyPr/>
          <a:lstStyle/>
          <a:p>
            <a:pPr marL="0" indent="0" algn="justLow" rtl="0">
              <a:spcBef>
                <a:spcPts val="0"/>
              </a:spcBef>
              <a:buNone/>
            </a:pPr>
            <a:r>
              <a:rPr lang="en-US" dirty="0" smtClean="0"/>
              <a:t>1- Discuss </a:t>
            </a:r>
            <a:r>
              <a:rPr lang="en-US" dirty="0"/>
              <a:t>the need to understand competitors as well as customers through competitor analysis.</a:t>
            </a:r>
          </a:p>
          <a:p>
            <a:pPr marL="0" indent="0" algn="justLow" rtl="0">
              <a:spcBef>
                <a:spcPts val="0"/>
              </a:spcBef>
              <a:buNone/>
            </a:pPr>
            <a:endParaRPr lang="en-US" dirty="0"/>
          </a:p>
          <a:p>
            <a:pPr marL="0" indent="0" algn="justLow" rtl="0">
              <a:spcBef>
                <a:spcPts val="0"/>
              </a:spcBef>
              <a:buNone/>
            </a:pPr>
            <a:r>
              <a:rPr lang="en-US" dirty="0" smtClean="0"/>
              <a:t>2- Explain </a:t>
            </a:r>
            <a:r>
              <a:rPr lang="en-US" dirty="0"/>
              <a:t>the fundamentals of competitive marketing strategies based on creating value </a:t>
            </a:r>
            <a:r>
              <a:rPr lang="en-US" dirty="0" smtClean="0"/>
              <a:t>for customers</a:t>
            </a:r>
            <a:r>
              <a:rPr lang="en-US" dirty="0"/>
              <a:t>.</a:t>
            </a:r>
            <a:endParaRPr lang="ar-EG" dirty="0"/>
          </a:p>
        </p:txBody>
      </p:sp>
    </p:spTree>
    <p:extLst>
      <p:ext uri="{BB962C8B-B14F-4D97-AF65-F5344CB8AC3E}">
        <p14:creationId xmlns:p14="http://schemas.microsoft.com/office/powerpoint/2010/main" val="203257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Overview</a:t>
            </a:r>
            <a:endParaRPr lang="ar-EG" b="1" i="1" dirty="0"/>
          </a:p>
        </p:txBody>
      </p:sp>
      <p:sp>
        <p:nvSpPr>
          <p:cNvPr id="3" name="Content Placeholder 2"/>
          <p:cNvSpPr>
            <a:spLocks noGrp="1"/>
          </p:cNvSpPr>
          <p:nvPr>
            <p:ph idx="1"/>
          </p:nvPr>
        </p:nvSpPr>
        <p:spPr/>
        <p:txBody>
          <a:bodyPr>
            <a:normAutofit fontScale="32500" lnSpcReduction="20000"/>
          </a:bodyPr>
          <a:lstStyle/>
          <a:p>
            <a:pPr algn="justLow" rtl="0">
              <a:spcBef>
                <a:spcPts val="0"/>
              </a:spcBef>
              <a:buFontTx/>
              <a:buChar char="-"/>
            </a:pPr>
            <a:r>
              <a:rPr lang="en-US" sz="5500" dirty="0" smtClean="0">
                <a:latin typeface="Palatino Linotype" pitchFamily="18" charset="0"/>
              </a:rPr>
              <a:t>To </a:t>
            </a:r>
            <a:r>
              <a:rPr lang="en-US" sz="5500" dirty="0">
                <a:latin typeface="Palatino Linotype" pitchFamily="18" charset="0"/>
              </a:rPr>
              <a:t>win in today’s marketplace, </a:t>
            </a:r>
            <a:r>
              <a:rPr lang="en-US" sz="5500" dirty="0" smtClean="0">
                <a:latin typeface="Palatino Linotype" pitchFamily="18" charset="0"/>
              </a:rPr>
              <a:t>companies must </a:t>
            </a:r>
            <a:r>
              <a:rPr lang="en-US" sz="5500" dirty="0">
                <a:latin typeface="Palatino Linotype" pitchFamily="18" charset="0"/>
              </a:rPr>
              <a:t>become adept not only in </a:t>
            </a:r>
            <a:r>
              <a:rPr lang="en-US" sz="5000" dirty="0">
                <a:latin typeface="Palatino Linotype" pitchFamily="18" charset="0"/>
              </a:rPr>
              <a:t>managing products but also in managing customer </a:t>
            </a:r>
            <a:r>
              <a:rPr lang="en-US" sz="5000" dirty="0" smtClean="0">
                <a:latin typeface="Palatino Linotype" pitchFamily="18" charset="0"/>
              </a:rPr>
              <a:t>relationships in </a:t>
            </a:r>
            <a:r>
              <a:rPr lang="en-US" sz="5000" dirty="0">
                <a:latin typeface="Palatino Linotype" pitchFamily="18" charset="0"/>
              </a:rPr>
              <a:t>the face of determined competition and a difficult marketing </a:t>
            </a:r>
            <a:r>
              <a:rPr lang="en-US" sz="5000" dirty="0" smtClean="0">
                <a:latin typeface="Palatino Linotype" pitchFamily="18" charset="0"/>
              </a:rPr>
              <a:t>environment.</a:t>
            </a:r>
          </a:p>
          <a:p>
            <a:pPr marL="0" indent="0" algn="justLow" rtl="0">
              <a:spcBef>
                <a:spcPts val="0"/>
              </a:spcBef>
              <a:buNone/>
            </a:pPr>
            <a:endParaRPr lang="en-US" sz="5000" dirty="0">
              <a:latin typeface="Palatino Linotype" pitchFamily="18" charset="0"/>
            </a:endParaRPr>
          </a:p>
          <a:p>
            <a:pPr marL="0" indent="0" algn="justLow" rtl="0">
              <a:buNone/>
            </a:pPr>
            <a:r>
              <a:rPr lang="en-US" sz="5000" dirty="0">
                <a:latin typeface="Palatino Linotype" pitchFamily="18" charset="0"/>
              </a:rPr>
              <a:t>Understanding customers is crucial, but it’s not enough. Building profitable customer</a:t>
            </a:r>
          </a:p>
          <a:p>
            <a:pPr marL="0" indent="0" algn="justLow" rtl="0">
              <a:buNone/>
            </a:pPr>
            <a:r>
              <a:rPr lang="en-US" sz="5000" dirty="0">
                <a:latin typeface="Palatino Linotype" pitchFamily="18" charset="0"/>
              </a:rPr>
              <a:t>relationships and gaining competitive advantage </a:t>
            </a:r>
            <a:r>
              <a:rPr lang="en-US" sz="5500" b="1" i="1" dirty="0">
                <a:solidFill>
                  <a:srgbClr val="FF0000"/>
                </a:solidFill>
                <a:latin typeface="Palatino Linotype" pitchFamily="18" charset="0"/>
              </a:rPr>
              <a:t>require delivering more value and</a:t>
            </a:r>
          </a:p>
          <a:p>
            <a:pPr marL="0" indent="0" algn="justLow" rtl="0">
              <a:buNone/>
            </a:pPr>
            <a:r>
              <a:rPr lang="en-US" sz="5500" b="1" i="1" dirty="0">
                <a:solidFill>
                  <a:srgbClr val="FF0000"/>
                </a:solidFill>
                <a:latin typeface="Palatino Linotype" pitchFamily="18" charset="0"/>
              </a:rPr>
              <a:t>satisfaction to target customers than competitors do. </a:t>
            </a:r>
            <a:endParaRPr lang="en-US" sz="5500" b="1" i="1" dirty="0" smtClean="0">
              <a:solidFill>
                <a:srgbClr val="FF0000"/>
              </a:solidFill>
              <a:latin typeface="Palatino Linotype" pitchFamily="18" charset="0"/>
            </a:endParaRPr>
          </a:p>
          <a:p>
            <a:pPr marL="0" indent="0" algn="justLow" rtl="0">
              <a:buNone/>
            </a:pPr>
            <a:endParaRPr lang="en-US" sz="5000" dirty="0">
              <a:latin typeface="Palatino Linotype" pitchFamily="18" charset="0"/>
            </a:endParaRPr>
          </a:p>
          <a:p>
            <a:pPr marL="0" indent="0" algn="justLow" rtl="0">
              <a:buNone/>
            </a:pPr>
            <a:r>
              <a:rPr lang="en-US" sz="5000" dirty="0">
                <a:latin typeface="Palatino Linotype" pitchFamily="18" charset="0"/>
              </a:rPr>
              <a:t>In this chapter, we examine competitive marketing strategies—how companies analyze</a:t>
            </a:r>
          </a:p>
          <a:p>
            <a:pPr marL="0" indent="0" algn="justLow" rtl="0">
              <a:buNone/>
            </a:pPr>
            <a:r>
              <a:rPr lang="en-US" sz="5000" dirty="0">
                <a:latin typeface="Palatino Linotype" pitchFamily="18" charset="0"/>
              </a:rPr>
              <a:t>their competitors and develop successful, customer value–based strategies for engaging</a:t>
            </a:r>
          </a:p>
          <a:p>
            <a:pPr marL="0" indent="0" algn="justLow" rtl="0">
              <a:buNone/>
            </a:pPr>
            <a:r>
              <a:rPr lang="en-US" sz="5000" dirty="0">
                <a:latin typeface="Palatino Linotype" pitchFamily="18" charset="0"/>
              </a:rPr>
              <a:t>customers and building profitable customer relationships. </a:t>
            </a:r>
            <a:endParaRPr lang="en-US" sz="5000" dirty="0" smtClean="0">
              <a:latin typeface="Palatino Linotype" pitchFamily="18" charset="0"/>
            </a:endParaRPr>
          </a:p>
          <a:p>
            <a:pPr marL="0" indent="0" algn="justLow" rtl="0">
              <a:buNone/>
            </a:pPr>
            <a:endParaRPr lang="en-US" sz="5000" dirty="0" smtClean="0">
              <a:latin typeface="Palatino Linotype" pitchFamily="18" charset="0"/>
            </a:endParaRPr>
          </a:p>
          <a:p>
            <a:pPr marL="0" indent="0" algn="justLow" rtl="0">
              <a:buNone/>
            </a:pPr>
            <a:r>
              <a:rPr lang="en-US" sz="5000" b="1" i="1" dirty="0" smtClean="0">
                <a:solidFill>
                  <a:srgbClr val="FF0000"/>
                </a:solidFill>
                <a:latin typeface="Palatino Linotype" pitchFamily="18" charset="0"/>
              </a:rPr>
              <a:t>The </a:t>
            </a:r>
            <a:r>
              <a:rPr lang="en-US" sz="5000" b="1" i="1" dirty="0">
                <a:solidFill>
                  <a:srgbClr val="FF0000"/>
                </a:solidFill>
                <a:latin typeface="Palatino Linotype" pitchFamily="18" charset="0"/>
              </a:rPr>
              <a:t>first step is </a:t>
            </a:r>
            <a:r>
              <a:rPr lang="en-US" sz="5000" b="1" i="1" dirty="0" smtClean="0">
                <a:solidFill>
                  <a:srgbClr val="FF0000"/>
                </a:solidFill>
                <a:latin typeface="Palatino Linotype" pitchFamily="18" charset="0"/>
              </a:rPr>
              <a:t>competitor analysis</a:t>
            </a:r>
            <a:r>
              <a:rPr lang="en-US" sz="5000" b="1" i="1" dirty="0">
                <a:solidFill>
                  <a:srgbClr val="FF0000"/>
                </a:solidFill>
                <a:latin typeface="Palatino Linotype" pitchFamily="18" charset="0"/>
              </a:rPr>
              <a:t>, the process of identifying, assessing, and selecting key competitors. </a:t>
            </a:r>
            <a:endParaRPr lang="en-US" sz="5000" b="1" i="1" dirty="0" smtClean="0">
              <a:solidFill>
                <a:srgbClr val="FF0000"/>
              </a:solidFill>
              <a:latin typeface="Palatino Linotype" pitchFamily="18" charset="0"/>
            </a:endParaRPr>
          </a:p>
          <a:p>
            <a:pPr marL="0" indent="0" algn="justLow" rtl="0">
              <a:buNone/>
            </a:pPr>
            <a:r>
              <a:rPr lang="en-US" sz="5000" b="1" i="1" dirty="0" smtClean="0">
                <a:solidFill>
                  <a:srgbClr val="FF0000"/>
                </a:solidFill>
                <a:latin typeface="Palatino Linotype" pitchFamily="18" charset="0"/>
              </a:rPr>
              <a:t>The second step </a:t>
            </a:r>
            <a:r>
              <a:rPr lang="en-US" sz="5000" b="1" i="1" dirty="0">
                <a:solidFill>
                  <a:srgbClr val="FF0000"/>
                </a:solidFill>
                <a:latin typeface="Palatino Linotype" pitchFamily="18" charset="0"/>
              </a:rPr>
              <a:t>is developing competitive marketing strategies that strongly position the </a:t>
            </a:r>
            <a:r>
              <a:rPr lang="en-US" sz="5000" b="1" i="1" dirty="0" smtClean="0">
                <a:solidFill>
                  <a:srgbClr val="FF0000"/>
                </a:solidFill>
                <a:latin typeface="Palatino Linotype" pitchFamily="18" charset="0"/>
              </a:rPr>
              <a:t>company against </a:t>
            </a:r>
            <a:r>
              <a:rPr lang="en-US" sz="5000" b="1" i="1" dirty="0">
                <a:solidFill>
                  <a:srgbClr val="FF0000"/>
                </a:solidFill>
                <a:latin typeface="Palatino Linotype" pitchFamily="18" charset="0"/>
              </a:rPr>
              <a:t>competitors and give the company the strongest possible strategic advantag</a:t>
            </a:r>
            <a:r>
              <a:rPr lang="en-US" b="1" i="1" dirty="0">
                <a:solidFill>
                  <a:srgbClr val="FF0000"/>
                </a:solidFill>
              </a:rPr>
              <a:t>e.</a:t>
            </a:r>
            <a:endParaRPr lang="ar-EG" b="1" i="1" dirty="0">
              <a:solidFill>
                <a:srgbClr val="FF0000"/>
              </a:solidFill>
            </a:endParaRPr>
          </a:p>
        </p:txBody>
      </p:sp>
    </p:spTree>
    <p:extLst>
      <p:ext uri="{BB962C8B-B14F-4D97-AF65-F5344CB8AC3E}">
        <p14:creationId xmlns:p14="http://schemas.microsoft.com/office/powerpoint/2010/main" val="411834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FF0000"/>
                </a:solidFill>
              </a:rPr>
              <a:t>Competitor Analysis</a:t>
            </a:r>
            <a:r>
              <a:rPr lang="en-US" dirty="0"/>
              <a:t/>
            </a:r>
            <a:br>
              <a:rPr lang="en-US" dirty="0"/>
            </a:br>
            <a:endParaRPr lang="ar-EG" dirty="0"/>
          </a:p>
        </p:txBody>
      </p:sp>
      <p:sp>
        <p:nvSpPr>
          <p:cNvPr id="3" name="Content Placeholder 2"/>
          <p:cNvSpPr>
            <a:spLocks noGrp="1"/>
          </p:cNvSpPr>
          <p:nvPr>
            <p:ph idx="1"/>
          </p:nvPr>
        </p:nvSpPr>
        <p:spPr/>
        <p:txBody>
          <a:bodyPr>
            <a:normAutofit lnSpcReduction="10000"/>
          </a:bodyPr>
          <a:lstStyle/>
          <a:p>
            <a:pPr marL="0" indent="0" algn="justLow" rtl="0">
              <a:spcBef>
                <a:spcPts val="0"/>
              </a:spcBef>
              <a:buNone/>
            </a:pPr>
            <a:r>
              <a:rPr lang="en-US" dirty="0" smtClean="0"/>
              <a:t>To </a:t>
            </a:r>
            <a:r>
              <a:rPr lang="en-US" dirty="0"/>
              <a:t>plan effective marketing strategies, a company needs to find out all it can about its </a:t>
            </a:r>
            <a:r>
              <a:rPr lang="en-US" dirty="0" smtClean="0"/>
              <a:t>competitors.</a:t>
            </a:r>
          </a:p>
          <a:p>
            <a:pPr marL="0" indent="0" algn="justLow" rtl="0">
              <a:spcBef>
                <a:spcPts val="0"/>
              </a:spcBef>
              <a:buNone/>
            </a:pPr>
            <a:endParaRPr lang="en-US" dirty="0"/>
          </a:p>
          <a:p>
            <a:pPr marL="0" indent="0" algn="justLow" rtl="0">
              <a:spcBef>
                <a:spcPts val="0"/>
              </a:spcBef>
              <a:buNone/>
            </a:pPr>
            <a:r>
              <a:rPr lang="en-US" b="1" i="1" dirty="0">
                <a:solidFill>
                  <a:srgbClr val="0070C0"/>
                </a:solidFill>
                <a:latin typeface="Palatino Linotype" pitchFamily="18" charset="0"/>
              </a:rPr>
              <a:t>It must constantly compare its marketing strategies, products, prices, </a:t>
            </a:r>
            <a:r>
              <a:rPr lang="en-US" b="1" i="1" dirty="0" smtClean="0">
                <a:solidFill>
                  <a:srgbClr val="0070C0"/>
                </a:solidFill>
                <a:latin typeface="Palatino Linotype" pitchFamily="18" charset="0"/>
              </a:rPr>
              <a:t>channels, and </a:t>
            </a:r>
            <a:r>
              <a:rPr lang="en-US" b="1" i="1" dirty="0">
                <a:solidFill>
                  <a:srgbClr val="0070C0"/>
                </a:solidFill>
                <a:latin typeface="Palatino Linotype" pitchFamily="18" charset="0"/>
              </a:rPr>
              <a:t>promotions with those of close competitors. </a:t>
            </a:r>
            <a:endParaRPr lang="en-US" b="1" i="1" dirty="0" smtClean="0">
              <a:solidFill>
                <a:srgbClr val="0070C0"/>
              </a:solidFill>
              <a:latin typeface="Palatino Linotype" pitchFamily="18" charset="0"/>
            </a:endParaRPr>
          </a:p>
          <a:p>
            <a:pPr marL="0" indent="0" algn="justLow" rtl="0">
              <a:spcBef>
                <a:spcPts val="0"/>
              </a:spcBef>
              <a:buNone/>
            </a:pPr>
            <a:endParaRPr lang="en-US" dirty="0" smtClean="0"/>
          </a:p>
          <a:p>
            <a:pPr marL="0" indent="0" algn="justLow" rtl="0">
              <a:spcBef>
                <a:spcPts val="0"/>
              </a:spcBef>
              <a:buNone/>
            </a:pPr>
            <a:r>
              <a:rPr lang="en-US" dirty="0" smtClean="0"/>
              <a:t>In </a:t>
            </a:r>
            <a:r>
              <a:rPr lang="en-US" dirty="0"/>
              <a:t>this way, the company can find areas </a:t>
            </a:r>
            <a:r>
              <a:rPr lang="en-US" dirty="0" smtClean="0"/>
              <a:t>of potential </a:t>
            </a:r>
            <a:r>
              <a:rPr lang="en-US" dirty="0"/>
              <a:t>competitive advantage and disadvantage. </a:t>
            </a:r>
            <a:endParaRPr lang="en-US" dirty="0" smtClean="0"/>
          </a:p>
          <a:p>
            <a:pPr marL="0" indent="0" algn="justLow" rtl="0">
              <a:spcBef>
                <a:spcPts val="0"/>
              </a:spcBef>
              <a:buNone/>
            </a:pPr>
            <a:endParaRPr lang="en-US" dirty="0" smtClean="0"/>
          </a:p>
          <a:p>
            <a:pPr marL="0" indent="0" algn="justLow" rtl="0">
              <a:spcBef>
                <a:spcPts val="0"/>
              </a:spcBef>
              <a:buNone/>
            </a:pPr>
            <a:r>
              <a:rPr lang="en-US" b="1" i="1" dirty="0" smtClean="0">
                <a:solidFill>
                  <a:srgbClr val="FF0000"/>
                </a:solidFill>
                <a:latin typeface="Palatino Linotype" pitchFamily="18" charset="0"/>
              </a:rPr>
              <a:t>So, competitor analysis </a:t>
            </a:r>
            <a:r>
              <a:rPr lang="en-US" b="1" i="1" dirty="0">
                <a:solidFill>
                  <a:srgbClr val="FF0000"/>
                </a:solidFill>
                <a:latin typeface="Palatino Linotype" pitchFamily="18" charset="0"/>
              </a:rPr>
              <a:t>involves first identifying and assessing competitors and then selecting which</a:t>
            </a:r>
          </a:p>
          <a:p>
            <a:pPr marL="0" indent="0" algn="justLow" rtl="0">
              <a:spcBef>
                <a:spcPts val="0"/>
              </a:spcBef>
              <a:buNone/>
            </a:pPr>
            <a:r>
              <a:rPr lang="en-US" b="1" i="1" dirty="0">
                <a:solidFill>
                  <a:srgbClr val="FF0000"/>
                </a:solidFill>
                <a:latin typeface="Palatino Linotype" pitchFamily="18" charset="0"/>
              </a:rPr>
              <a:t>competitors to attack or avoid.</a:t>
            </a:r>
            <a:endParaRPr lang="ar-EG" b="1" i="1" dirty="0">
              <a:solidFill>
                <a:srgbClr val="FF0000"/>
              </a:solidFill>
              <a:latin typeface="Palatino Linotype" pitchFamily="18" charset="0"/>
            </a:endParaRPr>
          </a:p>
        </p:txBody>
      </p:sp>
    </p:spTree>
    <p:extLst>
      <p:ext uri="{BB962C8B-B14F-4D97-AF65-F5344CB8AC3E}">
        <p14:creationId xmlns:p14="http://schemas.microsoft.com/office/powerpoint/2010/main" val="106588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rgbClr val="FF0000"/>
                </a:solidFill>
              </a:rPr>
              <a:t>Steps in analyzing competitors</a:t>
            </a:r>
            <a:endParaRPr lang="ar-EG" sz="3200" b="1" i="1"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8"/>
            <a:ext cx="82296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21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lstStyle/>
          <a:p>
            <a:r>
              <a:rPr lang="en-US" sz="3200" b="1" i="1" dirty="0" smtClean="0">
                <a:solidFill>
                  <a:srgbClr val="FF0000"/>
                </a:solidFill>
              </a:rPr>
              <a:t>Steps in analyzing competitors</a:t>
            </a:r>
            <a:endParaRPr lang="ar-EG" sz="3200" b="1" i="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justLow" rtl="0">
              <a:spcBef>
                <a:spcPts val="0"/>
              </a:spcBef>
              <a:buNone/>
            </a:pPr>
            <a:r>
              <a:rPr lang="en-US" b="1" i="1" dirty="0" smtClean="0">
                <a:solidFill>
                  <a:srgbClr val="FF0000"/>
                </a:solidFill>
                <a:latin typeface="Palatino Linotype" pitchFamily="18" charset="0"/>
              </a:rPr>
              <a:t>1- Identifying Competitors</a:t>
            </a:r>
          </a:p>
          <a:p>
            <a:pPr marL="0" indent="0" algn="justLow" rtl="0">
              <a:spcBef>
                <a:spcPts val="0"/>
              </a:spcBef>
              <a:buNone/>
            </a:pPr>
            <a:endParaRPr lang="en-US" dirty="0"/>
          </a:p>
          <a:p>
            <a:pPr marL="0" indent="0" algn="justLow" rtl="0">
              <a:spcBef>
                <a:spcPts val="0"/>
              </a:spcBef>
              <a:buNone/>
            </a:pPr>
            <a:r>
              <a:rPr lang="en-US" dirty="0" smtClean="0"/>
              <a:t>The </a:t>
            </a:r>
            <a:r>
              <a:rPr lang="en-US" dirty="0"/>
              <a:t>company can define its competitors as other companies </a:t>
            </a:r>
            <a:r>
              <a:rPr lang="en-US" b="1" i="1" dirty="0" smtClean="0">
                <a:solidFill>
                  <a:srgbClr val="002060"/>
                </a:solidFill>
                <a:latin typeface="Palatino Linotype" pitchFamily="18" charset="0"/>
              </a:rPr>
              <a:t>offering </a:t>
            </a:r>
            <a:r>
              <a:rPr lang="en-US" b="1" i="1" dirty="0">
                <a:solidFill>
                  <a:srgbClr val="002060"/>
                </a:solidFill>
                <a:latin typeface="Palatino Linotype" pitchFamily="18" charset="0"/>
              </a:rPr>
              <a:t>similar products and services to the same customers at similar prices. </a:t>
            </a:r>
            <a:endParaRPr lang="en-US" b="1" i="1" dirty="0" smtClean="0">
              <a:solidFill>
                <a:srgbClr val="002060"/>
              </a:solidFill>
              <a:latin typeface="Palatino Linotype" pitchFamily="18" charset="0"/>
            </a:endParaRPr>
          </a:p>
          <a:p>
            <a:pPr marL="0" indent="0" algn="justLow" rtl="0">
              <a:spcBef>
                <a:spcPts val="0"/>
              </a:spcBef>
              <a:buNone/>
            </a:pPr>
            <a:r>
              <a:rPr lang="en-US" dirty="0" smtClean="0"/>
              <a:t>However</a:t>
            </a:r>
            <a:r>
              <a:rPr lang="en-US" dirty="0"/>
              <a:t>, companies actually face a much wider range of competitors. </a:t>
            </a:r>
            <a:r>
              <a:rPr lang="en-US" b="1" i="1" dirty="0">
                <a:solidFill>
                  <a:srgbClr val="002060"/>
                </a:solidFill>
                <a:latin typeface="Palatino Linotype" pitchFamily="18" charset="0"/>
              </a:rPr>
              <a:t>The </a:t>
            </a:r>
            <a:r>
              <a:rPr lang="en-US" b="1" i="1" dirty="0" smtClean="0">
                <a:solidFill>
                  <a:srgbClr val="002060"/>
                </a:solidFill>
                <a:latin typeface="Palatino Linotype" pitchFamily="18" charset="0"/>
              </a:rPr>
              <a:t>company might </a:t>
            </a:r>
            <a:r>
              <a:rPr lang="en-US" b="1" i="1" dirty="0">
                <a:solidFill>
                  <a:srgbClr val="002060"/>
                </a:solidFill>
                <a:latin typeface="Palatino Linotype" pitchFamily="18" charset="0"/>
              </a:rPr>
              <a:t>define its competitors as all firms with the same product or class of products. </a:t>
            </a:r>
            <a:r>
              <a:rPr lang="en-US" b="1" i="1" dirty="0" smtClean="0">
                <a:solidFill>
                  <a:srgbClr val="002060"/>
                </a:solidFill>
                <a:latin typeface="Palatino Linotype" pitchFamily="18" charset="0"/>
              </a:rPr>
              <a:t> </a:t>
            </a:r>
          </a:p>
          <a:p>
            <a:pPr marL="0" indent="0" algn="justLow" rtl="0">
              <a:spcBef>
                <a:spcPts val="0"/>
              </a:spcBef>
              <a:buNone/>
            </a:pPr>
            <a:r>
              <a:rPr lang="en-US" dirty="0" smtClean="0"/>
              <a:t>Even </a:t>
            </a:r>
            <a:r>
              <a:rPr lang="en-US" dirty="0"/>
              <a:t>more </a:t>
            </a:r>
            <a:r>
              <a:rPr lang="en-US" dirty="0" smtClean="0"/>
              <a:t>broadly, </a:t>
            </a:r>
            <a:r>
              <a:rPr lang="en-US" b="1" i="1" dirty="0" smtClean="0">
                <a:solidFill>
                  <a:srgbClr val="002060"/>
                </a:solidFill>
                <a:latin typeface="Palatino Linotype" pitchFamily="18" charset="0"/>
              </a:rPr>
              <a:t>competitors </a:t>
            </a:r>
            <a:r>
              <a:rPr lang="en-US" b="1" i="1" dirty="0">
                <a:solidFill>
                  <a:srgbClr val="002060"/>
                </a:solidFill>
                <a:latin typeface="Palatino Linotype" pitchFamily="18" charset="0"/>
              </a:rPr>
              <a:t>might include all companies making products that supply the same service.</a:t>
            </a:r>
          </a:p>
          <a:p>
            <a:pPr marL="0" indent="0" algn="justLow" rtl="0">
              <a:spcBef>
                <a:spcPts val="0"/>
              </a:spcBef>
              <a:buNone/>
            </a:pPr>
            <a:r>
              <a:rPr lang="en-US" dirty="0" smtClean="0"/>
              <a:t>Finally</a:t>
            </a:r>
            <a:r>
              <a:rPr lang="en-US" dirty="0"/>
              <a:t>, and still more broadly, </a:t>
            </a:r>
            <a:r>
              <a:rPr lang="en-US" b="1" i="1" dirty="0" smtClean="0">
                <a:solidFill>
                  <a:srgbClr val="002060"/>
                </a:solidFill>
                <a:latin typeface="Palatino Linotype" pitchFamily="18" charset="0"/>
              </a:rPr>
              <a:t>competitors might </a:t>
            </a:r>
            <a:r>
              <a:rPr lang="en-US" b="1" i="1" dirty="0">
                <a:solidFill>
                  <a:srgbClr val="002060"/>
                </a:solidFill>
                <a:latin typeface="Palatino Linotype" pitchFamily="18" charset="0"/>
              </a:rPr>
              <a:t>include all companies that compete for the same consumer dollars. </a:t>
            </a:r>
            <a:endParaRPr lang="ar-EG" dirty="0"/>
          </a:p>
        </p:txBody>
      </p:sp>
    </p:spTree>
    <p:extLst>
      <p:ext uri="{BB962C8B-B14F-4D97-AF65-F5344CB8AC3E}">
        <p14:creationId xmlns:p14="http://schemas.microsoft.com/office/powerpoint/2010/main" val="253887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ar-EG" sz="3200" b="1" i="1" dirty="0" smtClean="0"/>
              <a:t> </a:t>
            </a:r>
            <a:r>
              <a:rPr lang="en-US" sz="3200" b="1" i="1" dirty="0" smtClean="0"/>
              <a:t>1- </a:t>
            </a:r>
            <a:r>
              <a:rPr lang="en-US" sz="3200" b="1" i="1" dirty="0"/>
              <a:t>Identifying </a:t>
            </a:r>
            <a:r>
              <a:rPr lang="en-US" sz="3200" b="1" i="1" dirty="0" smtClean="0"/>
              <a:t>Competitors (Cont.)</a:t>
            </a:r>
            <a:r>
              <a:rPr lang="en-US" dirty="0"/>
              <a:t/>
            </a:r>
            <a:br>
              <a:rPr lang="en-US" dirty="0"/>
            </a:br>
            <a:endParaRPr lang="ar-EG" dirty="0"/>
          </a:p>
        </p:txBody>
      </p:sp>
      <p:sp>
        <p:nvSpPr>
          <p:cNvPr id="3" name="Content Placeholder 2"/>
          <p:cNvSpPr>
            <a:spLocks noGrp="1"/>
          </p:cNvSpPr>
          <p:nvPr>
            <p:ph idx="1"/>
          </p:nvPr>
        </p:nvSpPr>
        <p:spPr/>
        <p:txBody>
          <a:bodyPr>
            <a:noAutofit/>
          </a:bodyPr>
          <a:lstStyle/>
          <a:p>
            <a:pPr marL="0" indent="0" algn="justLow" rtl="0">
              <a:spcBef>
                <a:spcPts val="0"/>
              </a:spcBef>
              <a:buNone/>
            </a:pPr>
            <a:r>
              <a:rPr lang="en-US" sz="2000" dirty="0">
                <a:latin typeface="+mn-lt"/>
              </a:rPr>
              <a:t>Companies can identify their competitors from an </a:t>
            </a:r>
            <a:r>
              <a:rPr lang="en-US" sz="2000" b="1" i="1" dirty="0">
                <a:solidFill>
                  <a:srgbClr val="FF0000"/>
                </a:solidFill>
                <a:latin typeface="+mn-lt"/>
              </a:rPr>
              <a:t>industry point of view</a:t>
            </a:r>
            <a:r>
              <a:rPr lang="en-US" sz="2000" dirty="0">
                <a:latin typeface="+mn-lt"/>
              </a:rPr>
              <a:t>. They </a:t>
            </a:r>
            <a:r>
              <a:rPr lang="en-US" sz="2000" dirty="0" smtClean="0">
                <a:latin typeface="+mn-lt"/>
              </a:rPr>
              <a:t>might see </a:t>
            </a:r>
            <a:r>
              <a:rPr lang="en-US" sz="2000" dirty="0">
                <a:latin typeface="+mn-lt"/>
              </a:rPr>
              <a:t>themselves as being in the oil industry, the pharmaceutical industry, or the </a:t>
            </a:r>
            <a:r>
              <a:rPr lang="en-US" sz="2000" dirty="0" smtClean="0">
                <a:latin typeface="+mn-lt"/>
              </a:rPr>
              <a:t>beverage industry.</a:t>
            </a:r>
          </a:p>
          <a:p>
            <a:pPr marL="0" indent="0" algn="justLow" rtl="0">
              <a:spcBef>
                <a:spcPts val="0"/>
              </a:spcBef>
              <a:buNone/>
            </a:pPr>
            <a:r>
              <a:rPr lang="en-US" sz="2000" dirty="0" smtClean="0">
                <a:latin typeface="+mn-lt"/>
              </a:rPr>
              <a:t>Companies </a:t>
            </a:r>
            <a:r>
              <a:rPr lang="en-US" sz="2000" dirty="0">
                <a:latin typeface="+mn-lt"/>
              </a:rPr>
              <a:t>can also identify competitors from a </a:t>
            </a:r>
            <a:r>
              <a:rPr lang="en-US" sz="2000" b="1" i="1" dirty="0" smtClean="0">
                <a:solidFill>
                  <a:srgbClr val="FF0000"/>
                </a:solidFill>
                <a:latin typeface="+mn-lt"/>
              </a:rPr>
              <a:t>market point </a:t>
            </a:r>
            <a:r>
              <a:rPr lang="en-US" sz="2000" b="1" i="1" dirty="0">
                <a:solidFill>
                  <a:srgbClr val="FF0000"/>
                </a:solidFill>
                <a:latin typeface="+mn-lt"/>
              </a:rPr>
              <a:t>of view</a:t>
            </a:r>
            <a:r>
              <a:rPr lang="en-US" sz="2000" dirty="0">
                <a:latin typeface="+mn-lt"/>
              </a:rPr>
              <a:t>. Here they define competitors as companies that are trying to satisfy the</a:t>
            </a:r>
          </a:p>
          <a:p>
            <a:pPr marL="0" indent="0" algn="justLow" rtl="0">
              <a:spcBef>
                <a:spcPts val="0"/>
              </a:spcBef>
              <a:buNone/>
            </a:pPr>
            <a:r>
              <a:rPr lang="en-US" sz="2000" dirty="0">
                <a:latin typeface="+mn-lt"/>
              </a:rPr>
              <a:t>same customer need or build relationships with the </a:t>
            </a:r>
            <a:r>
              <a:rPr lang="en-US" sz="2000" dirty="0" smtClean="0">
                <a:latin typeface="+mn-lt"/>
              </a:rPr>
              <a:t>same customer </a:t>
            </a:r>
            <a:r>
              <a:rPr lang="en-US" sz="2000" dirty="0">
                <a:latin typeface="+mn-lt"/>
              </a:rPr>
              <a:t>group.</a:t>
            </a:r>
          </a:p>
          <a:p>
            <a:pPr marL="0" indent="0" algn="justLow" rtl="0">
              <a:spcBef>
                <a:spcPts val="0"/>
              </a:spcBef>
              <a:buNone/>
            </a:pPr>
            <a:r>
              <a:rPr lang="en-US" sz="2000" dirty="0">
                <a:latin typeface="+mn-lt"/>
              </a:rPr>
              <a:t>From an industry point of view, Google once </a:t>
            </a:r>
            <a:r>
              <a:rPr lang="en-US" sz="2000" dirty="0" smtClean="0">
                <a:latin typeface="+mn-lt"/>
              </a:rPr>
              <a:t>defined its </a:t>
            </a:r>
            <a:r>
              <a:rPr lang="en-US" sz="2000" dirty="0">
                <a:latin typeface="+mn-lt"/>
              </a:rPr>
              <a:t>competitors as other search engine providers such </a:t>
            </a:r>
            <a:r>
              <a:rPr lang="en-US" sz="2000" dirty="0" smtClean="0">
                <a:latin typeface="+mn-lt"/>
              </a:rPr>
              <a:t>as Yahoo</a:t>
            </a:r>
            <a:r>
              <a:rPr lang="en-US" sz="2000" dirty="0">
                <a:latin typeface="+mn-lt"/>
              </a:rPr>
              <a:t>! or Microsoft’s Bing. Now, Google takes a </a:t>
            </a:r>
            <a:r>
              <a:rPr lang="en-US" sz="2000" dirty="0" smtClean="0">
                <a:latin typeface="+mn-lt"/>
              </a:rPr>
              <a:t>broader view </a:t>
            </a:r>
            <a:r>
              <a:rPr lang="en-US" sz="2000" dirty="0">
                <a:latin typeface="+mn-lt"/>
              </a:rPr>
              <a:t>of serving market needs for online and mobile </a:t>
            </a:r>
            <a:r>
              <a:rPr lang="en-US" sz="2000" dirty="0" smtClean="0">
                <a:latin typeface="+mn-lt"/>
              </a:rPr>
              <a:t>access to </a:t>
            </a:r>
            <a:r>
              <a:rPr lang="en-US" sz="2000" dirty="0">
                <a:latin typeface="+mn-lt"/>
              </a:rPr>
              <a:t>the digital world. </a:t>
            </a:r>
            <a:endParaRPr lang="ar-EG" sz="2000" dirty="0">
              <a:latin typeface="+mn-lt"/>
            </a:endParaRPr>
          </a:p>
        </p:txBody>
      </p:sp>
    </p:spTree>
    <p:extLst>
      <p:ext uri="{BB962C8B-B14F-4D97-AF65-F5344CB8AC3E}">
        <p14:creationId xmlns:p14="http://schemas.microsoft.com/office/powerpoint/2010/main" val="212031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smtClean="0">
                <a:solidFill>
                  <a:srgbClr val="FF0000"/>
                </a:solidFill>
              </a:rPr>
              <a:t>2- Assessing </a:t>
            </a:r>
            <a:r>
              <a:rPr lang="en-US" sz="2800" b="1" i="1" dirty="0">
                <a:solidFill>
                  <a:srgbClr val="FF0000"/>
                </a:solidFill>
              </a:rPr>
              <a:t>Competitors</a:t>
            </a:r>
            <a:r>
              <a:rPr lang="en-US" dirty="0"/>
              <a:t/>
            </a:r>
            <a:br>
              <a:rPr lang="en-US" dirty="0"/>
            </a:br>
            <a:endParaRPr lang="ar-EG" dirty="0"/>
          </a:p>
        </p:txBody>
      </p:sp>
      <p:sp>
        <p:nvSpPr>
          <p:cNvPr id="3" name="Content Placeholder 2"/>
          <p:cNvSpPr>
            <a:spLocks noGrp="1"/>
          </p:cNvSpPr>
          <p:nvPr>
            <p:ph idx="1"/>
          </p:nvPr>
        </p:nvSpPr>
        <p:spPr/>
        <p:txBody>
          <a:bodyPr>
            <a:normAutofit/>
          </a:bodyPr>
          <a:lstStyle/>
          <a:p>
            <a:pPr marL="0" indent="0" algn="l">
              <a:buNone/>
            </a:pPr>
            <a:r>
              <a:rPr lang="en-US" dirty="0"/>
              <a:t>M</a:t>
            </a:r>
            <a:r>
              <a:rPr lang="en-US" dirty="0" smtClean="0"/>
              <a:t>arketing </a:t>
            </a:r>
            <a:r>
              <a:rPr lang="en-US" dirty="0"/>
              <a:t>management now asks: </a:t>
            </a:r>
            <a:endParaRPr lang="en-US" dirty="0" smtClean="0"/>
          </a:p>
          <a:p>
            <a:pPr marL="0" indent="0" algn="justLow" rtl="0">
              <a:spcBef>
                <a:spcPts val="0"/>
              </a:spcBef>
              <a:buNone/>
            </a:pPr>
            <a:r>
              <a:rPr lang="en-US" dirty="0" smtClean="0"/>
              <a:t>- </a:t>
            </a:r>
            <a:r>
              <a:rPr lang="en-US" b="1" i="1" dirty="0" smtClean="0">
                <a:solidFill>
                  <a:srgbClr val="002060"/>
                </a:solidFill>
                <a:latin typeface="+mn-lt"/>
              </a:rPr>
              <a:t>What </a:t>
            </a:r>
            <a:r>
              <a:rPr lang="en-US" b="1" i="1" dirty="0">
                <a:solidFill>
                  <a:srgbClr val="002060"/>
                </a:solidFill>
                <a:latin typeface="+mn-lt"/>
              </a:rPr>
              <a:t>are </a:t>
            </a:r>
            <a:r>
              <a:rPr lang="en-US" b="1" i="1" dirty="0" smtClean="0">
                <a:solidFill>
                  <a:srgbClr val="002060"/>
                </a:solidFill>
                <a:latin typeface="+mn-lt"/>
              </a:rPr>
              <a:t>the competitors</a:t>
            </a:r>
            <a:r>
              <a:rPr lang="en-US" b="1" i="1" dirty="0">
                <a:solidFill>
                  <a:srgbClr val="002060"/>
                </a:solidFill>
                <a:latin typeface="+mn-lt"/>
              </a:rPr>
              <a:t>’ objectives? What does each seek in the marketplace? What is each </a:t>
            </a:r>
            <a:r>
              <a:rPr lang="en-US" b="1" i="1" dirty="0" smtClean="0">
                <a:solidFill>
                  <a:srgbClr val="002060"/>
                </a:solidFill>
                <a:latin typeface="+mn-lt"/>
              </a:rPr>
              <a:t>competitor’s strategy</a:t>
            </a:r>
            <a:r>
              <a:rPr lang="en-US" b="1" i="1" dirty="0">
                <a:solidFill>
                  <a:srgbClr val="002060"/>
                </a:solidFill>
                <a:latin typeface="+mn-lt"/>
              </a:rPr>
              <a:t>? What are various competitors’ strengths and weaknesses, and how will </a:t>
            </a:r>
            <a:r>
              <a:rPr lang="en-US" b="1" i="1" dirty="0" smtClean="0">
                <a:solidFill>
                  <a:srgbClr val="002060"/>
                </a:solidFill>
                <a:latin typeface="+mn-lt"/>
              </a:rPr>
              <a:t>each react </a:t>
            </a:r>
            <a:r>
              <a:rPr lang="en-US" b="1" i="1" dirty="0">
                <a:solidFill>
                  <a:srgbClr val="002060"/>
                </a:solidFill>
                <a:latin typeface="+mn-lt"/>
              </a:rPr>
              <a:t>to actions the company might take?</a:t>
            </a:r>
          </a:p>
          <a:p>
            <a:pPr marL="0" indent="0" algn="justLow" rtl="0">
              <a:spcBef>
                <a:spcPts val="0"/>
              </a:spcBef>
              <a:buNone/>
            </a:pPr>
            <a:r>
              <a:rPr lang="en-US" b="1" i="1" dirty="0" smtClean="0">
                <a:solidFill>
                  <a:srgbClr val="FF0000"/>
                </a:solidFill>
                <a:latin typeface="+mn-lt"/>
              </a:rPr>
              <a:t>2.1- Determining </a:t>
            </a:r>
            <a:r>
              <a:rPr lang="en-US" b="1" i="1" dirty="0">
                <a:solidFill>
                  <a:srgbClr val="FF0000"/>
                </a:solidFill>
                <a:latin typeface="+mn-lt"/>
              </a:rPr>
              <a:t>Competitors’ Objectives</a:t>
            </a:r>
          </a:p>
          <a:p>
            <a:pPr marL="0" indent="0" algn="justLow" rtl="0">
              <a:spcBef>
                <a:spcPts val="0"/>
              </a:spcBef>
              <a:buNone/>
            </a:pPr>
            <a:r>
              <a:rPr lang="en-US" dirty="0"/>
              <a:t>Each competitor has a mix of objectives. The company wants to know the relative </a:t>
            </a:r>
            <a:r>
              <a:rPr lang="en-US" dirty="0" smtClean="0"/>
              <a:t>importance that </a:t>
            </a:r>
            <a:r>
              <a:rPr lang="en-US" dirty="0"/>
              <a:t>a competitor places on current profitability, market share growth, </a:t>
            </a:r>
            <a:r>
              <a:rPr lang="en-US" dirty="0" smtClean="0"/>
              <a:t>cash flow</a:t>
            </a:r>
            <a:r>
              <a:rPr lang="en-US" dirty="0"/>
              <a:t>, technological leadership, service leadership, and other goals. </a:t>
            </a:r>
            <a:endParaRPr lang="ar-EG" dirty="0"/>
          </a:p>
        </p:txBody>
      </p:sp>
    </p:spTree>
    <p:extLst>
      <p:ext uri="{BB962C8B-B14F-4D97-AF65-F5344CB8AC3E}">
        <p14:creationId xmlns:p14="http://schemas.microsoft.com/office/powerpoint/2010/main" val="2274891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245</TotalTime>
  <Words>1788</Words>
  <Application>Microsoft Office PowerPoint</Application>
  <PresentationFormat>On-screen Show (4:3)</PresentationFormat>
  <Paragraphs>118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Advertising Management and Public Relations Course Fourth year, English Program Week10, Lecture10</vt:lpstr>
      <vt:lpstr>PowerPoint Presentation</vt:lpstr>
      <vt:lpstr>Learning Objectives</vt:lpstr>
      <vt:lpstr>Overview</vt:lpstr>
      <vt:lpstr>Competitor Analysis </vt:lpstr>
      <vt:lpstr>Steps in analyzing competitors</vt:lpstr>
      <vt:lpstr>Steps in analyzing competitors</vt:lpstr>
      <vt:lpstr> 1- Identifying Competitors (Cont.) </vt:lpstr>
      <vt:lpstr>2- Assessing Competitors </vt:lpstr>
      <vt:lpstr> 2- Assessing Competitors (Cont.)</vt:lpstr>
      <vt:lpstr> 2- Assessing Competitors (Cont.)</vt:lpstr>
      <vt:lpstr>PowerPoint Presentation</vt:lpstr>
      <vt:lpstr>2- Assessing Competitors (Cont.)</vt:lpstr>
      <vt:lpstr>2- Assessing Competitors (Cont.)</vt:lpstr>
      <vt:lpstr>Benchmarking</vt:lpstr>
      <vt:lpstr>2- Assessing Competitors (Cont.)</vt:lpstr>
      <vt:lpstr>3- Selecting Competitors to Attack and Avoid  </vt:lpstr>
      <vt:lpstr>Customer Value Analysis</vt:lpstr>
      <vt:lpstr>3- Selecting Competitors to Attack and Avoid (Cont.)</vt:lpstr>
      <vt:lpstr>PowerPoint Presentation</vt:lpstr>
      <vt:lpstr>3- Selecting Competitors to Attack and Avoid (Cont.)</vt:lpstr>
      <vt:lpstr> </vt:lpstr>
      <vt:lpstr>A comparison between Red Ocean and Blue Ocean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3M</dc:creator>
  <cp:lastModifiedBy>3M</cp:lastModifiedBy>
  <cp:revision>20</cp:revision>
  <dcterms:created xsi:type="dcterms:W3CDTF">2020-04-15T19:53:01Z</dcterms:created>
  <dcterms:modified xsi:type="dcterms:W3CDTF">2020-04-16T19:46:47Z</dcterms:modified>
</cp:coreProperties>
</file>