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7" r:id="rId3"/>
    <p:sldId id="258" r:id="rId4"/>
    <p:sldId id="261" r:id="rId5"/>
    <p:sldId id="262" r:id="rId6"/>
    <p:sldId id="263" r:id="rId7"/>
    <p:sldId id="264" r:id="rId8"/>
    <p:sldId id="272" r:id="rId9"/>
    <p:sldId id="265" r:id="rId10"/>
    <p:sldId id="266" r:id="rId11"/>
    <p:sldId id="270" r:id="rId12"/>
    <p:sldId id="271" r:id="rId13"/>
    <p:sldId id="273" r:id="rId14"/>
    <p:sldId id="269" r:id="rId15"/>
    <p:sldId id="268" r:id="rId16"/>
    <p:sldId id="267" r:id="rId17"/>
    <p:sldId id="282" r:id="rId18"/>
    <p:sldId id="275" r:id="rId19"/>
    <p:sldId id="276" r:id="rId20"/>
    <p:sldId id="277" r:id="rId21"/>
    <p:sldId id="278" r:id="rId22"/>
    <p:sldId id="279" r:id="rId23"/>
    <p:sldId id="280" r:id="rId24"/>
    <p:sldId id="260" r:id="rId25"/>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A864FDDC-C4DD-4EFF-B3D6-CE2CA2970225}" type="datetimeFigureOut">
              <a:rPr lang="ar-EG" smtClean="0"/>
              <a:t>22/08/1441</a:t>
            </a:fld>
            <a:endParaRPr lang="ar-EG"/>
          </a:p>
        </p:txBody>
      </p:sp>
      <p:sp>
        <p:nvSpPr>
          <p:cNvPr id="8" name="Slide Number Placeholder 7"/>
          <p:cNvSpPr>
            <a:spLocks noGrp="1"/>
          </p:cNvSpPr>
          <p:nvPr>
            <p:ph type="sldNum" sz="quarter" idx="11"/>
          </p:nvPr>
        </p:nvSpPr>
        <p:spPr/>
        <p:txBody>
          <a:bodyPr/>
          <a:lstStyle/>
          <a:p>
            <a:fld id="{7EFD2DA4-806F-435C-9990-877BC424E08E}" type="slidenum">
              <a:rPr lang="ar-EG" smtClean="0"/>
              <a:t>‹#›</a:t>
            </a:fld>
            <a:endParaRPr lang="ar-EG"/>
          </a:p>
        </p:txBody>
      </p:sp>
      <p:sp>
        <p:nvSpPr>
          <p:cNvPr id="9" name="Footer Placeholder 8"/>
          <p:cNvSpPr>
            <a:spLocks noGrp="1"/>
          </p:cNvSpPr>
          <p:nvPr>
            <p:ph type="ftr" sz="quarter" idx="12"/>
          </p:nvPr>
        </p:nvSpPr>
        <p:spPr/>
        <p:txBody>
          <a:bodyPr/>
          <a:lstStyle/>
          <a:p>
            <a:endParaRPr lang="ar-E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64FDDC-C4DD-4EFF-B3D6-CE2CA2970225}" type="datetimeFigureOut">
              <a:rPr lang="ar-EG" smtClean="0"/>
              <a:t>22/08/1441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7EFD2DA4-806F-435C-9990-877BC424E08E}" type="slidenum">
              <a:rPr lang="ar-EG" smtClean="0"/>
              <a:t>‹#›</a:t>
            </a:fld>
            <a:endParaRPr lang="ar-E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64FDDC-C4DD-4EFF-B3D6-CE2CA2970225}" type="datetimeFigureOut">
              <a:rPr lang="ar-EG" smtClean="0"/>
              <a:t>22/08/1441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7EFD2DA4-806F-435C-9990-877BC424E08E}" type="slidenum">
              <a:rPr lang="ar-EG" smtClean="0"/>
              <a:t>‹#›</a:t>
            </a:fld>
            <a:endParaRPr lang="ar-E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A864FDDC-C4DD-4EFF-B3D6-CE2CA2970225}" type="datetimeFigureOut">
              <a:rPr lang="ar-EG" smtClean="0"/>
              <a:t>22/08/1441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7EFD2DA4-806F-435C-9990-877BC424E08E}" type="slidenum">
              <a:rPr lang="ar-EG" smtClean="0"/>
              <a:t>‹#›</a:t>
            </a:fld>
            <a:endParaRPr lang="ar-E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64FDDC-C4DD-4EFF-B3D6-CE2CA2970225}" type="datetimeFigureOut">
              <a:rPr lang="ar-EG" smtClean="0"/>
              <a:t>22/08/1441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7EFD2DA4-806F-435C-9990-877BC424E08E}" type="slidenum">
              <a:rPr lang="ar-EG" smtClean="0"/>
              <a:t>‹#›</a:t>
            </a:fld>
            <a:endParaRPr lang="ar-EG"/>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A864FDDC-C4DD-4EFF-B3D6-CE2CA2970225}" type="datetimeFigureOut">
              <a:rPr lang="ar-EG" smtClean="0"/>
              <a:t>22/08/1441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7EFD2DA4-806F-435C-9990-877BC424E08E}" type="slidenum">
              <a:rPr lang="ar-EG" smtClean="0"/>
              <a:t>‹#›</a:t>
            </a:fld>
            <a:endParaRPr lang="ar-EG"/>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A864FDDC-C4DD-4EFF-B3D6-CE2CA2970225}" type="datetimeFigureOut">
              <a:rPr lang="ar-EG" smtClean="0"/>
              <a:t>22/08/1441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7EFD2DA4-806F-435C-9990-877BC424E08E}" type="slidenum">
              <a:rPr lang="ar-EG" smtClean="0"/>
              <a:t>‹#›</a:t>
            </a:fld>
            <a:endParaRPr lang="ar-EG"/>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864FDDC-C4DD-4EFF-B3D6-CE2CA2970225}" type="datetimeFigureOut">
              <a:rPr lang="ar-EG" smtClean="0"/>
              <a:t>22/08/1441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7EFD2DA4-806F-435C-9990-877BC424E08E}" type="slidenum">
              <a:rPr lang="ar-EG" smtClean="0"/>
              <a:t>‹#›</a:t>
            </a:fld>
            <a:endParaRPr lang="ar-E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64FDDC-C4DD-4EFF-B3D6-CE2CA2970225}" type="datetimeFigureOut">
              <a:rPr lang="ar-EG" smtClean="0"/>
              <a:t>22/08/1441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7EFD2DA4-806F-435C-9990-877BC424E08E}" type="slidenum">
              <a:rPr lang="ar-EG" smtClean="0"/>
              <a:t>‹#›</a:t>
            </a:fld>
            <a:endParaRPr lang="ar-E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64FDDC-C4DD-4EFF-B3D6-CE2CA2970225}" type="datetimeFigureOut">
              <a:rPr lang="ar-EG" smtClean="0"/>
              <a:t>22/08/1441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7EFD2DA4-806F-435C-9990-877BC424E08E}" type="slidenum">
              <a:rPr lang="ar-EG" smtClean="0"/>
              <a:t>‹#›</a:t>
            </a:fld>
            <a:endParaRPr lang="ar-E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64FDDC-C4DD-4EFF-B3D6-CE2CA2970225}" type="datetimeFigureOut">
              <a:rPr lang="ar-EG" smtClean="0"/>
              <a:t>22/08/1441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7EFD2DA4-806F-435C-9990-877BC424E08E}" type="slidenum">
              <a:rPr lang="ar-EG" smtClean="0"/>
              <a:t>‹#›</a:t>
            </a:fld>
            <a:endParaRPr lang="ar-E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A864FDDC-C4DD-4EFF-B3D6-CE2CA2970225}" type="datetimeFigureOut">
              <a:rPr lang="ar-EG" smtClean="0"/>
              <a:t>22/08/1441</a:t>
            </a:fld>
            <a:endParaRPr lang="ar-EG"/>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ar-EG"/>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7EFD2DA4-806F-435C-9990-877BC424E08E}" type="slidenum">
              <a:rPr lang="ar-EG" smtClean="0"/>
              <a:t>‹#›</a:t>
            </a:fld>
            <a:endParaRPr lang="ar-EG"/>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1"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r" defTabSz="914400" rtl="1"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56793"/>
            <a:ext cx="7772400" cy="2043658"/>
          </a:xfrm>
        </p:spPr>
        <p:txBody>
          <a:bodyPr>
            <a:normAutofit/>
          </a:bodyPr>
          <a:lstStyle/>
          <a:p>
            <a:r>
              <a:rPr lang="en-US" sz="3200" b="1" i="1" dirty="0" smtClean="0">
                <a:solidFill>
                  <a:srgbClr val="002060"/>
                </a:solidFill>
                <a:latin typeface="Palatino Linotype" pitchFamily="18" charset="0"/>
              </a:rPr>
              <a:t>Strategic Management Course</a:t>
            </a:r>
            <a:br>
              <a:rPr lang="en-US" sz="3200" b="1" i="1" dirty="0" smtClean="0">
                <a:solidFill>
                  <a:srgbClr val="002060"/>
                </a:solidFill>
                <a:latin typeface="Palatino Linotype" pitchFamily="18" charset="0"/>
              </a:rPr>
            </a:br>
            <a:r>
              <a:rPr lang="en-US" sz="3200" b="1" i="1" dirty="0" smtClean="0">
                <a:solidFill>
                  <a:srgbClr val="002060"/>
                </a:solidFill>
                <a:latin typeface="Palatino Linotype" pitchFamily="18" charset="0"/>
              </a:rPr>
              <a:t>Fourth year, English program</a:t>
            </a:r>
            <a:br>
              <a:rPr lang="en-US" sz="3200" b="1" i="1" dirty="0" smtClean="0">
                <a:solidFill>
                  <a:srgbClr val="002060"/>
                </a:solidFill>
                <a:latin typeface="Palatino Linotype" pitchFamily="18" charset="0"/>
              </a:rPr>
            </a:br>
            <a:r>
              <a:rPr lang="en-US" sz="3200" b="1" i="1" dirty="0" smtClean="0">
                <a:solidFill>
                  <a:srgbClr val="002060"/>
                </a:solidFill>
                <a:latin typeface="Palatino Linotype" pitchFamily="18" charset="0"/>
              </a:rPr>
              <a:t>Week 10, Lecture10</a:t>
            </a:r>
            <a:endParaRPr lang="ar-EG" sz="3200" b="1" i="1" dirty="0">
              <a:solidFill>
                <a:srgbClr val="002060"/>
              </a:solidFill>
              <a:latin typeface="Palatino Linotype" pitchFamily="18" charset="0"/>
            </a:endParaRPr>
          </a:p>
        </p:txBody>
      </p:sp>
      <p:sp>
        <p:nvSpPr>
          <p:cNvPr id="3" name="Subtitle 2"/>
          <p:cNvSpPr>
            <a:spLocks noGrp="1"/>
          </p:cNvSpPr>
          <p:nvPr>
            <p:ph type="subTitle" idx="1"/>
          </p:nvPr>
        </p:nvSpPr>
        <p:spPr/>
        <p:txBody>
          <a:bodyPr>
            <a:normAutofit/>
          </a:bodyPr>
          <a:lstStyle/>
          <a:p>
            <a:pPr algn="r"/>
            <a:r>
              <a:rPr lang="en-US" b="1" i="1" dirty="0" err="1" smtClean="0">
                <a:solidFill>
                  <a:srgbClr val="002060"/>
                </a:solidFill>
                <a:latin typeface="Palatino Linotype" pitchFamily="18" charset="0"/>
              </a:rPr>
              <a:t>Dr</a:t>
            </a:r>
            <a:r>
              <a:rPr lang="en-US" b="1" i="1" dirty="0" smtClean="0">
                <a:solidFill>
                  <a:srgbClr val="002060"/>
                </a:solidFill>
                <a:latin typeface="Palatino Linotype" pitchFamily="18" charset="0"/>
              </a:rPr>
              <a:t>/ Sally </a:t>
            </a:r>
            <a:r>
              <a:rPr lang="en-US" b="1" i="1" dirty="0" err="1" smtClean="0">
                <a:solidFill>
                  <a:srgbClr val="002060"/>
                </a:solidFill>
                <a:latin typeface="Palatino Linotype" pitchFamily="18" charset="0"/>
              </a:rPr>
              <a:t>Amer</a:t>
            </a:r>
            <a:endParaRPr lang="en-US" b="1" i="1" dirty="0" smtClean="0">
              <a:solidFill>
                <a:srgbClr val="002060"/>
              </a:solidFill>
              <a:latin typeface="Palatino Linotype" pitchFamily="18" charset="0"/>
            </a:endParaRPr>
          </a:p>
          <a:p>
            <a:pPr algn="r"/>
            <a:r>
              <a:rPr lang="en-US" b="1" i="1" dirty="0" smtClean="0">
                <a:solidFill>
                  <a:srgbClr val="002060"/>
                </a:solidFill>
                <a:latin typeface="Palatino Linotype" pitchFamily="18" charset="0"/>
              </a:rPr>
              <a:t>15/4/2020</a:t>
            </a:r>
          </a:p>
          <a:p>
            <a:pPr algn="r"/>
            <a:endParaRPr lang="ar-EG" dirty="0"/>
          </a:p>
        </p:txBody>
      </p:sp>
    </p:spTree>
    <p:extLst>
      <p:ext uri="{BB962C8B-B14F-4D97-AF65-F5344CB8AC3E}">
        <p14:creationId xmlns:p14="http://schemas.microsoft.com/office/powerpoint/2010/main" val="21496547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Quadrant II </a:t>
            </a:r>
            <a:endParaRPr lang="ar-EG" i="1" dirty="0"/>
          </a:p>
        </p:txBody>
      </p:sp>
      <p:sp>
        <p:nvSpPr>
          <p:cNvPr id="3" name="Content Placeholder 2"/>
          <p:cNvSpPr>
            <a:spLocks noGrp="1"/>
          </p:cNvSpPr>
          <p:nvPr>
            <p:ph idx="1"/>
          </p:nvPr>
        </p:nvSpPr>
        <p:spPr/>
        <p:txBody>
          <a:bodyPr/>
          <a:lstStyle/>
          <a:p>
            <a:pPr marL="0" indent="0" algn="justLow" rtl="0">
              <a:spcBef>
                <a:spcPts val="0"/>
              </a:spcBef>
              <a:buNone/>
            </a:pPr>
            <a:r>
              <a:rPr lang="en-US" dirty="0"/>
              <a:t>However, if the firm is </a:t>
            </a:r>
            <a:r>
              <a:rPr lang="en-US" b="1" i="1" dirty="0">
                <a:solidFill>
                  <a:srgbClr val="0070C0"/>
                </a:solidFill>
                <a:latin typeface="Palatino Linotype" pitchFamily="18" charset="0"/>
              </a:rPr>
              <a:t>lacking a distinctive competence or competitive advantage</a:t>
            </a:r>
            <a:r>
              <a:rPr lang="en-US" dirty="0"/>
              <a:t>, then </a:t>
            </a:r>
            <a:r>
              <a:rPr lang="en-US" b="1" i="1" dirty="0">
                <a:solidFill>
                  <a:srgbClr val="FF0000"/>
                </a:solidFill>
                <a:latin typeface="Palatino Linotype" pitchFamily="18" charset="0"/>
              </a:rPr>
              <a:t>horizontal integration </a:t>
            </a:r>
            <a:r>
              <a:rPr lang="en-US" dirty="0"/>
              <a:t>is often a desirable alternative. As a last resort, divestiture or liquidation should be considered. </a:t>
            </a:r>
            <a:r>
              <a:rPr lang="en-US" b="1" i="1" dirty="0">
                <a:solidFill>
                  <a:srgbClr val="FF0000"/>
                </a:solidFill>
                <a:latin typeface="Palatino Linotype" pitchFamily="18" charset="0"/>
              </a:rPr>
              <a:t>Divestiture can provide funds needed to acquire other businesses or buy back shares of stock</a:t>
            </a:r>
            <a:r>
              <a:rPr lang="en-US" b="1" i="1" dirty="0" smtClean="0">
                <a:solidFill>
                  <a:srgbClr val="FF0000"/>
                </a:solidFill>
                <a:latin typeface="Palatino Linotype" pitchFamily="18" charset="0"/>
              </a:rPr>
              <a:t>.</a:t>
            </a:r>
            <a:endParaRPr lang="en-US" b="1" i="1" dirty="0">
              <a:solidFill>
                <a:srgbClr val="FF0000"/>
              </a:solidFill>
              <a:latin typeface="Palatino Linotype" pitchFamily="18" charset="0"/>
            </a:endParaRPr>
          </a:p>
        </p:txBody>
      </p:sp>
    </p:spTree>
    <p:extLst>
      <p:ext uri="{BB962C8B-B14F-4D97-AF65-F5344CB8AC3E}">
        <p14:creationId xmlns:p14="http://schemas.microsoft.com/office/powerpoint/2010/main" val="4061853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Quadrant III </a:t>
            </a:r>
            <a:endParaRPr lang="ar-EG" b="1" i="1" dirty="0"/>
          </a:p>
        </p:txBody>
      </p:sp>
      <p:sp>
        <p:nvSpPr>
          <p:cNvPr id="3" name="Content Placeholder 2"/>
          <p:cNvSpPr>
            <a:spLocks noGrp="1"/>
          </p:cNvSpPr>
          <p:nvPr>
            <p:ph idx="1"/>
          </p:nvPr>
        </p:nvSpPr>
        <p:spPr/>
        <p:txBody>
          <a:bodyPr/>
          <a:lstStyle/>
          <a:p>
            <a:pPr marL="0" indent="0" algn="justLow" rtl="0">
              <a:spcBef>
                <a:spcPts val="0"/>
              </a:spcBef>
              <a:buNone/>
            </a:pPr>
            <a:r>
              <a:rPr lang="en-US" dirty="0"/>
              <a:t>Quadrant III </a:t>
            </a:r>
            <a:r>
              <a:rPr lang="en-US" b="1" i="1" dirty="0">
                <a:solidFill>
                  <a:srgbClr val="FF0000"/>
                </a:solidFill>
                <a:latin typeface="Palatino Linotype" pitchFamily="18" charset="0"/>
              </a:rPr>
              <a:t>organizations compete in slow-growth industries and have weak </a:t>
            </a:r>
            <a:r>
              <a:rPr lang="en-US" b="1" i="1" dirty="0" smtClean="0">
                <a:solidFill>
                  <a:srgbClr val="FF0000"/>
                </a:solidFill>
                <a:latin typeface="Palatino Linotype" pitchFamily="18" charset="0"/>
              </a:rPr>
              <a:t>competitive positions</a:t>
            </a:r>
            <a:r>
              <a:rPr lang="en-US" b="1" i="1" dirty="0">
                <a:solidFill>
                  <a:srgbClr val="FF0000"/>
                </a:solidFill>
                <a:latin typeface="Palatino Linotype" pitchFamily="18" charset="0"/>
              </a:rPr>
              <a:t>. </a:t>
            </a:r>
            <a:endParaRPr lang="en-US" b="1" i="1" dirty="0" smtClean="0">
              <a:solidFill>
                <a:srgbClr val="FF0000"/>
              </a:solidFill>
              <a:latin typeface="Palatino Linotype" pitchFamily="18" charset="0"/>
            </a:endParaRPr>
          </a:p>
          <a:p>
            <a:pPr marL="0" indent="0" algn="justLow" rtl="0">
              <a:spcBef>
                <a:spcPts val="0"/>
              </a:spcBef>
              <a:buNone/>
            </a:pPr>
            <a:r>
              <a:rPr lang="en-US" b="1" i="1" dirty="0" smtClean="0">
                <a:solidFill>
                  <a:srgbClr val="002060"/>
                </a:solidFill>
                <a:latin typeface="Palatino Linotype" pitchFamily="18" charset="0"/>
              </a:rPr>
              <a:t>These </a:t>
            </a:r>
            <a:r>
              <a:rPr lang="en-US" b="1" i="1" dirty="0">
                <a:solidFill>
                  <a:srgbClr val="002060"/>
                </a:solidFill>
                <a:latin typeface="Palatino Linotype" pitchFamily="18" charset="0"/>
              </a:rPr>
              <a:t>firms must make some drastic changes quickly to avoid further </a:t>
            </a:r>
            <a:r>
              <a:rPr lang="en-US" b="1" i="1" dirty="0" smtClean="0">
                <a:solidFill>
                  <a:srgbClr val="002060"/>
                </a:solidFill>
                <a:latin typeface="Palatino Linotype" pitchFamily="18" charset="0"/>
              </a:rPr>
              <a:t>decline and </a:t>
            </a:r>
            <a:r>
              <a:rPr lang="en-US" b="1" i="1" dirty="0">
                <a:solidFill>
                  <a:srgbClr val="002060"/>
                </a:solidFill>
                <a:latin typeface="Palatino Linotype" pitchFamily="18" charset="0"/>
              </a:rPr>
              <a:t>possible liquidation. </a:t>
            </a:r>
            <a:endParaRPr lang="en-US" b="1" i="1" dirty="0" smtClean="0">
              <a:solidFill>
                <a:srgbClr val="002060"/>
              </a:solidFill>
              <a:latin typeface="Palatino Linotype" pitchFamily="18" charset="0"/>
            </a:endParaRPr>
          </a:p>
          <a:p>
            <a:pPr marL="0" indent="0" algn="justLow" rtl="0">
              <a:spcBef>
                <a:spcPts val="0"/>
              </a:spcBef>
              <a:buNone/>
            </a:pPr>
            <a:r>
              <a:rPr lang="en-US" dirty="0" smtClean="0"/>
              <a:t>Extensive </a:t>
            </a:r>
            <a:r>
              <a:rPr lang="en-US" dirty="0"/>
              <a:t>cost and asset reduction (</a:t>
            </a:r>
            <a:r>
              <a:rPr lang="en-US" b="1" i="1" dirty="0">
                <a:solidFill>
                  <a:srgbClr val="FF0000"/>
                </a:solidFill>
                <a:latin typeface="Palatino Linotype" pitchFamily="18" charset="0"/>
              </a:rPr>
              <a:t>retrenchment</a:t>
            </a:r>
            <a:r>
              <a:rPr lang="en-US" dirty="0"/>
              <a:t>) should be </a:t>
            </a:r>
            <a:r>
              <a:rPr lang="en-US" dirty="0" smtClean="0"/>
              <a:t>pursued first</a:t>
            </a:r>
            <a:r>
              <a:rPr lang="en-US" dirty="0"/>
              <a:t>. </a:t>
            </a:r>
            <a:endParaRPr lang="en-US" dirty="0" smtClean="0"/>
          </a:p>
          <a:p>
            <a:pPr marL="0" indent="0" algn="justLow" rtl="0">
              <a:spcBef>
                <a:spcPts val="0"/>
              </a:spcBef>
              <a:buNone/>
            </a:pPr>
            <a:r>
              <a:rPr lang="en-US" dirty="0" smtClean="0"/>
              <a:t>An </a:t>
            </a:r>
            <a:r>
              <a:rPr lang="en-US" dirty="0"/>
              <a:t>alternative strategy is to shift resources away from the current business into </a:t>
            </a:r>
            <a:r>
              <a:rPr lang="en-US" dirty="0" smtClean="0"/>
              <a:t>different areas </a:t>
            </a:r>
            <a:r>
              <a:rPr lang="en-US" dirty="0"/>
              <a:t>(</a:t>
            </a:r>
            <a:r>
              <a:rPr lang="en-US" b="1" i="1" dirty="0">
                <a:solidFill>
                  <a:srgbClr val="FF0000"/>
                </a:solidFill>
                <a:latin typeface="Palatino Linotype" pitchFamily="18" charset="0"/>
              </a:rPr>
              <a:t>diversify</a:t>
            </a:r>
            <a:r>
              <a:rPr lang="en-US" dirty="0" smtClean="0"/>
              <a:t>).</a:t>
            </a:r>
          </a:p>
          <a:p>
            <a:pPr marL="0" indent="0" algn="justLow" rtl="0">
              <a:spcBef>
                <a:spcPts val="0"/>
              </a:spcBef>
              <a:buNone/>
            </a:pPr>
            <a:r>
              <a:rPr lang="en-US" dirty="0" smtClean="0"/>
              <a:t> </a:t>
            </a:r>
            <a:r>
              <a:rPr lang="en-US" dirty="0"/>
              <a:t>I</a:t>
            </a:r>
            <a:r>
              <a:rPr lang="en-US" dirty="0" smtClean="0"/>
              <a:t>f </a:t>
            </a:r>
            <a:r>
              <a:rPr lang="en-US" dirty="0"/>
              <a:t>all else fails, the final options for Quadrant III businesses are </a:t>
            </a:r>
            <a:r>
              <a:rPr lang="en-US" b="1" i="1" dirty="0" smtClean="0">
                <a:solidFill>
                  <a:srgbClr val="FF0000"/>
                </a:solidFill>
                <a:latin typeface="Palatino Linotype" pitchFamily="18" charset="0"/>
              </a:rPr>
              <a:t>divestiture or </a:t>
            </a:r>
            <a:r>
              <a:rPr lang="en-US" b="1" i="1" dirty="0">
                <a:solidFill>
                  <a:srgbClr val="FF0000"/>
                </a:solidFill>
                <a:latin typeface="Palatino Linotype" pitchFamily="18" charset="0"/>
              </a:rPr>
              <a:t>liquidation</a:t>
            </a:r>
            <a:r>
              <a:rPr lang="en-US" dirty="0"/>
              <a:t>.</a:t>
            </a:r>
            <a:endParaRPr lang="ar-EG" dirty="0"/>
          </a:p>
        </p:txBody>
      </p:sp>
    </p:spTree>
    <p:extLst>
      <p:ext uri="{BB962C8B-B14F-4D97-AF65-F5344CB8AC3E}">
        <p14:creationId xmlns:p14="http://schemas.microsoft.com/office/powerpoint/2010/main" val="14261043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Quadrant IV </a:t>
            </a:r>
            <a:endParaRPr lang="ar-EG" i="1" dirty="0"/>
          </a:p>
        </p:txBody>
      </p:sp>
      <p:sp>
        <p:nvSpPr>
          <p:cNvPr id="3" name="Content Placeholder 2"/>
          <p:cNvSpPr>
            <a:spLocks noGrp="1"/>
          </p:cNvSpPr>
          <p:nvPr>
            <p:ph idx="1"/>
          </p:nvPr>
        </p:nvSpPr>
        <p:spPr/>
        <p:txBody>
          <a:bodyPr/>
          <a:lstStyle/>
          <a:p>
            <a:pPr marL="0" indent="0" algn="justLow" rtl="0">
              <a:spcBef>
                <a:spcPts val="0"/>
              </a:spcBef>
              <a:buNone/>
            </a:pPr>
            <a:r>
              <a:rPr lang="en-US" dirty="0"/>
              <a:t>Finally, Quadrant IV businesses have a </a:t>
            </a:r>
            <a:r>
              <a:rPr lang="en-US" b="1" i="1" dirty="0">
                <a:solidFill>
                  <a:srgbClr val="FF0000"/>
                </a:solidFill>
                <a:latin typeface="Palatino Linotype" pitchFamily="18" charset="0"/>
              </a:rPr>
              <a:t>strong competitive position</a:t>
            </a:r>
            <a:r>
              <a:rPr lang="en-US" dirty="0"/>
              <a:t> </a:t>
            </a:r>
            <a:r>
              <a:rPr lang="en-US" b="1" i="1" dirty="0">
                <a:solidFill>
                  <a:srgbClr val="FF0000"/>
                </a:solidFill>
                <a:latin typeface="Palatino Linotype" pitchFamily="18" charset="0"/>
              </a:rPr>
              <a:t>but are in a </a:t>
            </a:r>
            <a:r>
              <a:rPr lang="en-US" b="1" i="1" dirty="0" smtClean="0">
                <a:solidFill>
                  <a:srgbClr val="FF0000"/>
                </a:solidFill>
                <a:latin typeface="Palatino Linotype" pitchFamily="18" charset="0"/>
              </a:rPr>
              <a:t>slow-growth industry</a:t>
            </a:r>
            <a:r>
              <a:rPr lang="en-US" b="1" i="1" dirty="0">
                <a:solidFill>
                  <a:srgbClr val="FF0000"/>
                </a:solidFill>
                <a:latin typeface="Palatino Linotype" pitchFamily="18" charset="0"/>
              </a:rPr>
              <a:t>. </a:t>
            </a:r>
            <a:endParaRPr lang="en-US" b="1" i="1" dirty="0" smtClean="0">
              <a:solidFill>
                <a:srgbClr val="FF0000"/>
              </a:solidFill>
              <a:latin typeface="Palatino Linotype" pitchFamily="18" charset="0"/>
            </a:endParaRPr>
          </a:p>
          <a:p>
            <a:pPr marL="0" indent="0" algn="justLow" rtl="0">
              <a:spcBef>
                <a:spcPts val="0"/>
              </a:spcBef>
              <a:buNone/>
            </a:pPr>
            <a:endParaRPr lang="en-US" b="1" i="1" dirty="0">
              <a:solidFill>
                <a:srgbClr val="FF0000"/>
              </a:solidFill>
              <a:latin typeface="Palatino Linotype" pitchFamily="18" charset="0"/>
            </a:endParaRPr>
          </a:p>
          <a:p>
            <a:pPr marL="0" indent="0" algn="justLow" rtl="0">
              <a:spcBef>
                <a:spcPts val="0"/>
              </a:spcBef>
              <a:buNone/>
            </a:pPr>
            <a:r>
              <a:rPr lang="en-US" dirty="0" smtClean="0"/>
              <a:t>These </a:t>
            </a:r>
            <a:r>
              <a:rPr lang="en-US" dirty="0"/>
              <a:t>firms </a:t>
            </a:r>
            <a:r>
              <a:rPr lang="en-US" b="1" i="1" dirty="0">
                <a:solidFill>
                  <a:srgbClr val="0070C0"/>
                </a:solidFill>
                <a:latin typeface="Palatino Linotype" pitchFamily="18" charset="0"/>
              </a:rPr>
              <a:t>have the strength to launch diversified programs into more </a:t>
            </a:r>
            <a:r>
              <a:rPr lang="en-US" b="1" i="1" dirty="0" smtClean="0">
                <a:solidFill>
                  <a:srgbClr val="0070C0"/>
                </a:solidFill>
                <a:latin typeface="Palatino Linotype" pitchFamily="18" charset="0"/>
              </a:rPr>
              <a:t>promising growth </a:t>
            </a:r>
            <a:r>
              <a:rPr lang="en-US" b="1" i="1" dirty="0">
                <a:solidFill>
                  <a:srgbClr val="0070C0"/>
                </a:solidFill>
                <a:latin typeface="Palatino Linotype" pitchFamily="18" charset="0"/>
              </a:rPr>
              <a:t>areas: Quadrant IV businesses </a:t>
            </a:r>
            <a:r>
              <a:rPr lang="en-US" dirty="0"/>
              <a:t>have characteristically </a:t>
            </a:r>
            <a:r>
              <a:rPr lang="en-US" b="1" i="1" dirty="0">
                <a:solidFill>
                  <a:srgbClr val="0070C0"/>
                </a:solidFill>
                <a:latin typeface="Palatino Linotype" pitchFamily="18" charset="0"/>
              </a:rPr>
              <a:t>high cash-flow levels and </a:t>
            </a:r>
            <a:r>
              <a:rPr lang="en-US" b="1" i="1" dirty="0" smtClean="0">
                <a:solidFill>
                  <a:srgbClr val="0070C0"/>
                </a:solidFill>
                <a:latin typeface="Palatino Linotype" pitchFamily="18" charset="0"/>
              </a:rPr>
              <a:t>limited internal </a:t>
            </a:r>
            <a:r>
              <a:rPr lang="en-US" b="1" i="1" dirty="0">
                <a:solidFill>
                  <a:srgbClr val="0070C0"/>
                </a:solidFill>
                <a:latin typeface="Palatino Linotype" pitchFamily="18" charset="0"/>
              </a:rPr>
              <a:t>growth needs </a:t>
            </a:r>
            <a:r>
              <a:rPr lang="en-US" dirty="0"/>
              <a:t>and often can pursue </a:t>
            </a:r>
            <a:r>
              <a:rPr lang="en-US" b="1" i="1" dirty="0">
                <a:solidFill>
                  <a:srgbClr val="0070C0"/>
                </a:solidFill>
                <a:latin typeface="Palatino Linotype" pitchFamily="18" charset="0"/>
              </a:rPr>
              <a:t>related or unrelated diversification </a:t>
            </a:r>
            <a:r>
              <a:rPr lang="en-US" dirty="0" smtClean="0"/>
              <a:t>successfully. Quadrant </a:t>
            </a:r>
            <a:r>
              <a:rPr lang="en-US" dirty="0"/>
              <a:t>IV firms also may pursue </a:t>
            </a:r>
            <a:r>
              <a:rPr lang="en-US" b="1" i="1" dirty="0">
                <a:solidFill>
                  <a:srgbClr val="0070C0"/>
                </a:solidFill>
                <a:latin typeface="Palatino Linotype" pitchFamily="18" charset="0"/>
              </a:rPr>
              <a:t>joint ventures</a:t>
            </a:r>
            <a:r>
              <a:rPr lang="en-US" dirty="0"/>
              <a:t>.</a:t>
            </a:r>
            <a:endParaRPr lang="ar-EG" dirty="0"/>
          </a:p>
        </p:txBody>
      </p:sp>
    </p:spTree>
    <p:extLst>
      <p:ext uri="{BB962C8B-B14F-4D97-AF65-F5344CB8AC3E}">
        <p14:creationId xmlns:p14="http://schemas.microsoft.com/office/powerpoint/2010/main" val="4034323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68760"/>
          </a:xfrm>
        </p:spPr>
        <p:txBody>
          <a:bodyPr/>
          <a:lstStyle/>
          <a:p>
            <a:r>
              <a:rPr lang="en-US" sz="3200" b="1" i="1" dirty="0" smtClean="0">
                <a:solidFill>
                  <a:srgbClr val="FF0000"/>
                </a:solidFill>
              </a:rPr>
              <a:t>The Grand Strategy Matrix</a:t>
            </a:r>
            <a:endParaRPr lang="ar-EG" sz="3200" b="1" i="1" dirty="0">
              <a:solidFill>
                <a:srgbClr val="FF0000"/>
              </a:solidFill>
            </a:endParaRPr>
          </a:p>
        </p:txBody>
      </p:sp>
      <p:pic>
        <p:nvPicPr>
          <p:cNvPr id="819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8644" y="1340768"/>
            <a:ext cx="7926712" cy="4785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088733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340768"/>
          </a:xfrm>
        </p:spPr>
        <p:txBody>
          <a:bodyPr/>
          <a:lstStyle/>
          <a:p>
            <a:pPr>
              <a:lnSpc>
                <a:spcPct val="100000"/>
              </a:lnSpc>
            </a:pPr>
            <a:r>
              <a:rPr lang="en-US" sz="2000" b="1" i="1" dirty="0"/>
              <a:t>The Decision Stage: The Quantitative Strategic Planning</a:t>
            </a:r>
            <a:br>
              <a:rPr lang="en-US" sz="2000" b="1" i="1" dirty="0"/>
            </a:br>
            <a:r>
              <a:rPr lang="en-US" sz="2000" b="1" i="1" dirty="0"/>
              <a:t>Matrix (QSPM</a:t>
            </a:r>
            <a:r>
              <a:rPr lang="en-US" sz="2000" b="1" i="1" dirty="0" smtClean="0"/>
              <a:t>)</a:t>
            </a:r>
            <a:endParaRPr lang="ar-EG" sz="2000" b="1" i="1" dirty="0"/>
          </a:p>
        </p:txBody>
      </p:sp>
      <p:sp>
        <p:nvSpPr>
          <p:cNvPr id="3" name="Content Placeholder 2"/>
          <p:cNvSpPr>
            <a:spLocks noGrp="1"/>
          </p:cNvSpPr>
          <p:nvPr>
            <p:ph idx="1"/>
          </p:nvPr>
        </p:nvSpPr>
        <p:spPr>
          <a:xfrm>
            <a:off x="457200" y="1772816"/>
            <a:ext cx="8229600" cy="4353347"/>
          </a:xfrm>
        </p:spPr>
        <p:txBody>
          <a:bodyPr>
            <a:noAutofit/>
          </a:bodyPr>
          <a:lstStyle/>
          <a:p>
            <a:pPr marL="0" indent="0" algn="justLow" rtl="0">
              <a:spcBef>
                <a:spcPts val="0"/>
              </a:spcBef>
              <a:buNone/>
            </a:pPr>
            <a:r>
              <a:rPr lang="en-US" dirty="0" smtClean="0">
                <a:latin typeface="Palatino Linotype" pitchFamily="18" charset="0"/>
              </a:rPr>
              <a:t>The </a:t>
            </a:r>
            <a:r>
              <a:rPr lang="en-US" dirty="0">
                <a:latin typeface="Palatino Linotype" pitchFamily="18" charset="0"/>
              </a:rPr>
              <a:t>Quantitative Strategic Planning Matrix (QSPM), which comprises Stage 3 </a:t>
            </a:r>
            <a:r>
              <a:rPr lang="en-US" dirty="0" smtClean="0">
                <a:latin typeface="Palatino Linotype" pitchFamily="18" charset="0"/>
              </a:rPr>
              <a:t>of the </a:t>
            </a:r>
            <a:r>
              <a:rPr lang="en-US" dirty="0">
                <a:latin typeface="Palatino Linotype" pitchFamily="18" charset="0"/>
              </a:rPr>
              <a:t>strategy-formulation analytical framework, objectively </a:t>
            </a:r>
            <a:r>
              <a:rPr lang="en-US" b="1" i="1" dirty="0">
                <a:solidFill>
                  <a:srgbClr val="FF0000"/>
                </a:solidFill>
                <a:latin typeface="Palatino Linotype" pitchFamily="18" charset="0"/>
              </a:rPr>
              <a:t>indicates which alternative </a:t>
            </a:r>
            <a:r>
              <a:rPr lang="en-US" b="1" i="1" dirty="0" smtClean="0">
                <a:solidFill>
                  <a:srgbClr val="FF0000"/>
                </a:solidFill>
                <a:latin typeface="Palatino Linotype" pitchFamily="18" charset="0"/>
              </a:rPr>
              <a:t>strategies are </a:t>
            </a:r>
            <a:r>
              <a:rPr lang="en-US" b="1" i="1" dirty="0">
                <a:solidFill>
                  <a:srgbClr val="FF0000"/>
                </a:solidFill>
                <a:latin typeface="Palatino Linotype" pitchFamily="18" charset="0"/>
              </a:rPr>
              <a:t>best</a:t>
            </a:r>
            <a:r>
              <a:rPr lang="en-US" b="1" i="1" dirty="0" smtClean="0">
                <a:solidFill>
                  <a:srgbClr val="FF0000"/>
                </a:solidFill>
                <a:latin typeface="Palatino Linotype" pitchFamily="18" charset="0"/>
              </a:rPr>
              <a:t>.</a:t>
            </a:r>
          </a:p>
          <a:p>
            <a:pPr marL="0" indent="0" algn="justLow" rtl="0">
              <a:spcBef>
                <a:spcPts val="0"/>
              </a:spcBef>
              <a:buNone/>
            </a:pPr>
            <a:endParaRPr lang="en-US" b="1" i="1" dirty="0" smtClean="0">
              <a:solidFill>
                <a:srgbClr val="FF0000"/>
              </a:solidFill>
              <a:latin typeface="Palatino Linotype" pitchFamily="18" charset="0"/>
            </a:endParaRPr>
          </a:p>
          <a:p>
            <a:pPr marL="0" indent="0" algn="justLow" rtl="0">
              <a:spcBef>
                <a:spcPts val="0"/>
              </a:spcBef>
              <a:buNone/>
            </a:pPr>
            <a:r>
              <a:rPr lang="en-US" dirty="0" smtClean="0">
                <a:latin typeface="Palatino Linotype" pitchFamily="18" charset="0"/>
              </a:rPr>
              <a:t> </a:t>
            </a:r>
            <a:r>
              <a:rPr lang="en-US" dirty="0">
                <a:latin typeface="Palatino Linotype" pitchFamily="18" charset="0"/>
              </a:rPr>
              <a:t>The QSPM uses input from Stage 1 analyses and matching results from </a:t>
            </a:r>
            <a:r>
              <a:rPr lang="en-US" dirty="0" smtClean="0">
                <a:latin typeface="Palatino Linotype" pitchFamily="18" charset="0"/>
              </a:rPr>
              <a:t>Stage 2 </a:t>
            </a:r>
            <a:r>
              <a:rPr lang="en-US" dirty="0">
                <a:latin typeface="Palatino Linotype" pitchFamily="18" charset="0"/>
              </a:rPr>
              <a:t>analyses to decide objectively among alternative strategies. That is, the EFE Matrix, </a:t>
            </a:r>
            <a:r>
              <a:rPr lang="en-US" dirty="0" smtClean="0">
                <a:latin typeface="Palatino Linotype" pitchFamily="18" charset="0"/>
              </a:rPr>
              <a:t>IFE Matrix</a:t>
            </a:r>
            <a:r>
              <a:rPr lang="en-US" dirty="0">
                <a:latin typeface="Palatino Linotype" pitchFamily="18" charset="0"/>
              </a:rPr>
              <a:t>, and CPM that comprise Stage 1, coupled with the SWOT Matrix, SPACE </a:t>
            </a:r>
            <a:r>
              <a:rPr lang="en-US" dirty="0" smtClean="0">
                <a:latin typeface="Palatino Linotype" pitchFamily="18" charset="0"/>
              </a:rPr>
              <a:t>Matrix, BCG </a:t>
            </a:r>
            <a:r>
              <a:rPr lang="en-US" dirty="0">
                <a:latin typeface="Palatino Linotype" pitchFamily="18" charset="0"/>
              </a:rPr>
              <a:t>Matrix, IE Matrix, and Grand Strategy Matrix that comprise Stage 2, provide the </a:t>
            </a:r>
            <a:r>
              <a:rPr lang="en-US" dirty="0" smtClean="0">
                <a:latin typeface="Palatino Linotype" pitchFamily="18" charset="0"/>
              </a:rPr>
              <a:t>needed information </a:t>
            </a:r>
            <a:r>
              <a:rPr lang="en-US" dirty="0">
                <a:latin typeface="Palatino Linotype" pitchFamily="18" charset="0"/>
              </a:rPr>
              <a:t>for setting up the QSPM (Stage 3). </a:t>
            </a:r>
            <a:endParaRPr lang="en-US" dirty="0" smtClean="0">
              <a:latin typeface="Palatino Linotype" pitchFamily="18" charset="0"/>
            </a:endParaRPr>
          </a:p>
        </p:txBody>
      </p:sp>
    </p:spTree>
    <p:extLst>
      <p:ext uri="{BB962C8B-B14F-4D97-AF65-F5344CB8AC3E}">
        <p14:creationId xmlns:p14="http://schemas.microsoft.com/office/powerpoint/2010/main" val="9868677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00000"/>
              </a:lnSpc>
            </a:pPr>
            <a:r>
              <a:rPr lang="en-US" sz="2400" b="1" i="1" dirty="0">
                <a:solidFill>
                  <a:srgbClr val="FF0000"/>
                </a:solidFill>
              </a:rPr>
              <a:t>The Decision Stage: The Quantitative Strategic Planning</a:t>
            </a:r>
            <a:br>
              <a:rPr lang="en-US" sz="2400" b="1" i="1" dirty="0">
                <a:solidFill>
                  <a:srgbClr val="FF0000"/>
                </a:solidFill>
              </a:rPr>
            </a:br>
            <a:r>
              <a:rPr lang="en-US" sz="2400" b="1" i="1" dirty="0">
                <a:solidFill>
                  <a:srgbClr val="FF0000"/>
                </a:solidFill>
              </a:rPr>
              <a:t>Matrix (QSPM</a:t>
            </a:r>
            <a:r>
              <a:rPr lang="en-US" sz="2400" b="1" i="1" dirty="0" smtClean="0">
                <a:solidFill>
                  <a:srgbClr val="FF0000"/>
                </a:solidFill>
              </a:rPr>
              <a:t>) (Cont.)</a:t>
            </a:r>
            <a:endParaRPr lang="ar-EG" sz="2400" b="1" i="1" dirty="0">
              <a:solidFill>
                <a:srgbClr val="FF0000"/>
              </a:solidFill>
            </a:endParaRPr>
          </a:p>
        </p:txBody>
      </p:sp>
      <p:sp>
        <p:nvSpPr>
          <p:cNvPr id="3" name="Content Placeholder 2"/>
          <p:cNvSpPr>
            <a:spLocks noGrp="1"/>
          </p:cNvSpPr>
          <p:nvPr>
            <p:ph idx="1"/>
          </p:nvPr>
        </p:nvSpPr>
        <p:spPr>
          <a:xfrm>
            <a:off x="457200" y="1844824"/>
            <a:ext cx="8229600" cy="4281339"/>
          </a:xfrm>
        </p:spPr>
        <p:txBody>
          <a:bodyPr/>
          <a:lstStyle/>
          <a:p>
            <a:pPr marL="0" indent="0" algn="justLow" rtl="0">
              <a:spcBef>
                <a:spcPts val="0"/>
              </a:spcBef>
              <a:buNone/>
            </a:pPr>
            <a:r>
              <a:rPr lang="en-US" dirty="0">
                <a:latin typeface="Palatino Linotype" pitchFamily="18" charset="0"/>
              </a:rPr>
              <a:t>The QSPM is </a:t>
            </a:r>
            <a:r>
              <a:rPr lang="en-US" b="1" i="1" dirty="0">
                <a:solidFill>
                  <a:srgbClr val="FF0000"/>
                </a:solidFill>
                <a:latin typeface="Palatino Linotype" pitchFamily="18" charset="0"/>
              </a:rPr>
              <a:t>a tool that allows strategists to evaluate alternative strategies objectively, based on previously identified external and internal key success factors. </a:t>
            </a:r>
            <a:r>
              <a:rPr lang="en-US" dirty="0">
                <a:latin typeface="Palatino Linotype" pitchFamily="18" charset="0"/>
              </a:rPr>
              <a:t>Like other strategy-formulation analytical tools, the QSPM requires assignment of ratings (called </a:t>
            </a:r>
            <a:r>
              <a:rPr lang="en-US" b="1" i="1" dirty="0">
                <a:solidFill>
                  <a:srgbClr val="002060"/>
                </a:solidFill>
                <a:latin typeface="Palatino Linotype" pitchFamily="18" charset="0"/>
              </a:rPr>
              <a:t>attractiveness scores</a:t>
            </a:r>
            <a:r>
              <a:rPr lang="en-US" dirty="0">
                <a:latin typeface="Palatino Linotype" pitchFamily="18" charset="0"/>
              </a:rPr>
              <a:t>), but making “small” rating decisions enables strategists to make effective “big” decisions, such as which country to spend a billion dollars in to sell a product.</a:t>
            </a:r>
          </a:p>
          <a:p>
            <a:pPr marL="0" indent="0" algn="l">
              <a:buNone/>
            </a:pPr>
            <a:endParaRPr lang="ar-EG" dirty="0"/>
          </a:p>
        </p:txBody>
      </p:sp>
    </p:spTree>
    <p:extLst>
      <p:ext uri="{BB962C8B-B14F-4D97-AF65-F5344CB8AC3E}">
        <p14:creationId xmlns:p14="http://schemas.microsoft.com/office/powerpoint/2010/main" val="1125406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00000"/>
              </a:lnSpc>
            </a:pPr>
            <a:r>
              <a:rPr lang="en-US" sz="2000" b="1" i="1" dirty="0"/>
              <a:t>The Decision Stage: The Quantitative Strategic Planning</a:t>
            </a:r>
            <a:br>
              <a:rPr lang="en-US" sz="2000" b="1" i="1" dirty="0"/>
            </a:br>
            <a:r>
              <a:rPr lang="en-US" sz="2000" b="1" i="1" dirty="0"/>
              <a:t>Matrix (QSPM) (Cont.)</a:t>
            </a:r>
            <a:endParaRPr lang="ar-EG" sz="2000" b="1" i="1" dirty="0"/>
          </a:p>
        </p:txBody>
      </p:sp>
      <p:sp>
        <p:nvSpPr>
          <p:cNvPr id="3" name="Content Placeholder 2"/>
          <p:cNvSpPr>
            <a:spLocks noGrp="1"/>
          </p:cNvSpPr>
          <p:nvPr>
            <p:ph idx="1"/>
          </p:nvPr>
        </p:nvSpPr>
        <p:spPr>
          <a:xfrm>
            <a:off x="457200" y="1700808"/>
            <a:ext cx="8229600" cy="4425355"/>
          </a:xfrm>
        </p:spPr>
        <p:txBody>
          <a:bodyPr>
            <a:normAutofit/>
          </a:bodyPr>
          <a:lstStyle/>
          <a:p>
            <a:pPr marL="0" indent="0" algn="justLow" rtl="0">
              <a:spcBef>
                <a:spcPts val="0"/>
              </a:spcBef>
              <a:buNone/>
            </a:pPr>
            <a:r>
              <a:rPr lang="en-US" dirty="0" smtClean="0">
                <a:latin typeface="Palatino Linotype" pitchFamily="18" charset="0"/>
              </a:rPr>
              <a:t>The </a:t>
            </a:r>
            <a:r>
              <a:rPr lang="en-US" dirty="0">
                <a:latin typeface="Palatino Linotype" pitchFamily="18" charset="0"/>
              </a:rPr>
              <a:t>QSPM determines the relative attractiveness of various strategies </a:t>
            </a:r>
            <a:r>
              <a:rPr lang="en-US" dirty="0" smtClean="0">
                <a:latin typeface="Palatino Linotype" pitchFamily="18" charset="0"/>
              </a:rPr>
              <a:t>based on </a:t>
            </a:r>
            <a:r>
              <a:rPr lang="en-US" b="1" i="1" dirty="0">
                <a:solidFill>
                  <a:srgbClr val="002060"/>
                </a:solidFill>
                <a:latin typeface="Palatino Linotype" pitchFamily="18" charset="0"/>
              </a:rPr>
              <a:t>the extent that key external and internal factors are capitalized on or improved. </a:t>
            </a:r>
            <a:endParaRPr lang="en-US" b="1" i="1" dirty="0" smtClean="0">
              <a:solidFill>
                <a:srgbClr val="002060"/>
              </a:solidFill>
              <a:latin typeface="Palatino Linotype" pitchFamily="18" charset="0"/>
            </a:endParaRPr>
          </a:p>
          <a:p>
            <a:pPr marL="0" indent="0" algn="justLow" rtl="0">
              <a:spcBef>
                <a:spcPts val="0"/>
              </a:spcBef>
              <a:buNone/>
            </a:pPr>
            <a:endParaRPr lang="en-US" dirty="0" smtClean="0">
              <a:latin typeface="Palatino Linotype" pitchFamily="18" charset="0"/>
            </a:endParaRPr>
          </a:p>
          <a:p>
            <a:pPr marL="0" indent="0" algn="justLow" rtl="0">
              <a:spcBef>
                <a:spcPts val="0"/>
              </a:spcBef>
              <a:buNone/>
            </a:pPr>
            <a:r>
              <a:rPr lang="en-US" dirty="0" smtClean="0">
                <a:latin typeface="Palatino Linotype" pitchFamily="18" charset="0"/>
              </a:rPr>
              <a:t>The relative attractiveness </a:t>
            </a:r>
            <a:r>
              <a:rPr lang="en-US" dirty="0">
                <a:latin typeface="Palatino Linotype" pitchFamily="18" charset="0"/>
              </a:rPr>
              <a:t>of each strategy within a set of alternatives is computed by determining the </a:t>
            </a:r>
            <a:r>
              <a:rPr lang="en-US" dirty="0" smtClean="0">
                <a:latin typeface="Palatino Linotype" pitchFamily="18" charset="0"/>
              </a:rPr>
              <a:t>cumulative impact </a:t>
            </a:r>
            <a:r>
              <a:rPr lang="en-US" dirty="0">
                <a:latin typeface="Palatino Linotype" pitchFamily="18" charset="0"/>
              </a:rPr>
              <a:t>of each external and internal factor</a:t>
            </a:r>
            <a:r>
              <a:rPr lang="en-US" dirty="0" smtClean="0">
                <a:latin typeface="Palatino Linotype" pitchFamily="18" charset="0"/>
              </a:rPr>
              <a:t>.</a:t>
            </a:r>
          </a:p>
          <a:p>
            <a:pPr marL="0" indent="0" algn="justLow" rtl="0">
              <a:spcBef>
                <a:spcPts val="0"/>
              </a:spcBef>
              <a:buNone/>
            </a:pPr>
            <a:r>
              <a:rPr lang="en-US" dirty="0" smtClean="0">
                <a:latin typeface="Palatino Linotype" pitchFamily="18" charset="0"/>
              </a:rPr>
              <a:t> </a:t>
            </a:r>
            <a:r>
              <a:rPr lang="en-US" dirty="0">
                <a:latin typeface="Palatino Linotype" pitchFamily="18" charset="0"/>
              </a:rPr>
              <a:t>Any number of sets of alternative strategies can be included in the QSPM, and any number of strategies can make up a given set, but only </a:t>
            </a:r>
            <a:r>
              <a:rPr lang="en-US" dirty="0" smtClean="0">
                <a:latin typeface="Palatino Linotype" pitchFamily="18" charset="0"/>
              </a:rPr>
              <a:t>strategies within </a:t>
            </a:r>
            <a:r>
              <a:rPr lang="en-US" dirty="0">
                <a:latin typeface="Palatino Linotype" pitchFamily="18" charset="0"/>
              </a:rPr>
              <a:t>a given set are evaluated relative to each other.</a:t>
            </a:r>
            <a:endParaRPr lang="ar-EG" dirty="0">
              <a:latin typeface="Palatino Linotype" pitchFamily="18" charset="0"/>
            </a:endParaRPr>
          </a:p>
        </p:txBody>
      </p:sp>
    </p:spTree>
    <p:extLst>
      <p:ext uri="{BB962C8B-B14F-4D97-AF65-F5344CB8AC3E}">
        <p14:creationId xmlns:p14="http://schemas.microsoft.com/office/powerpoint/2010/main" val="8316227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11560" y="980728"/>
            <a:ext cx="7848872" cy="5145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77218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24744"/>
          </a:xfrm>
        </p:spPr>
        <p:txBody>
          <a:bodyPr/>
          <a:lstStyle/>
          <a:p>
            <a:r>
              <a:rPr lang="en-US" sz="2800" b="1" i="1" dirty="0" smtClean="0">
                <a:solidFill>
                  <a:srgbClr val="FF0000"/>
                </a:solidFill>
              </a:rPr>
              <a:t>Steps </a:t>
            </a:r>
            <a:r>
              <a:rPr lang="en-US" sz="2800" b="1" i="1" dirty="0">
                <a:solidFill>
                  <a:srgbClr val="FF0000"/>
                </a:solidFill>
              </a:rPr>
              <a:t>required to </a:t>
            </a:r>
            <a:r>
              <a:rPr lang="en-US" sz="2800" b="1" i="1" dirty="0" smtClean="0">
                <a:solidFill>
                  <a:srgbClr val="FF0000"/>
                </a:solidFill>
              </a:rPr>
              <a:t>develop a QPSM</a:t>
            </a:r>
            <a:endParaRPr lang="ar-EG" sz="2800" b="1" i="1" dirty="0">
              <a:solidFill>
                <a:srgbClr val="FF0000"/>
              </a:solidFill>
            </a:endParaRPr>
          </a:p>
        </p:txBody>
      </p:sp>
      <p:sp>
        <p:nvSpPr>
          <p:cNvPr id="3" name="Content Placeholder 2"/>
          <p:cNvSpPr>
            <a:spLocks noGrp="1"/>
          </p:cNvSpPr>
          <p:nvPr>
            <p:ph idx="1"/>
          </p:nvPr>
        </p:nvSpPr>
        <p:spPr/>
        <p:txBody>
          <a:bodyPr>
            <a:normAutofit/>
          </a:bodyPr>
          <a:lstStyle/>
          <a:p>
            <a:pPr marL="0" indent="0" algn="justLow" rtl="0">
              <a:spcBef>
                <a:spcPts val="0"/>
              </a:spcBef>
              <a:buNone/>
            </a:pPr>
            <a:r>
              <a:rPr lang="en-US" b="1" i="1" dirty="0" smtClean="0">
                <a:latin typeface="Palatino Linotype" pitchFamily="18" charset="0"/>
              </a:rPr>
              <a:t>There are  </a:t>
            </a:r>
            <a:r>
              <a:rPr lang="en-US" b="1" i="1" dirty="0">
                <a:latin typeface="Palatino Linotype" pitchFamily="18" charset="0"/>
              </a:rPr>
              <a:t>six steps required to </a:t>
            </a:r>
            <a:r>
              <a:rPr lang="en-US" b="1" i="1" dirty="0" smtClean="0">
                <a:latin typeface="Palatino Linotype" pitchFamily="18" charset="0"/>
              </a:rPr>
              <a:t>develop a </a:t>
            </a:r>
            <a:r>
              <a:rPr lang="en-US" b="1" i="1" dirty="0">
                <a:latin typeface="Palatino Linotype" pitchFamily="18" charset="0"/>
              </a:rPr>
              <a:t>QSPM are discussed:</a:t>
            </a:r>
          </a:p>
          <a:p>
            <a:pPr marL="0" indent="0" algn="justLow" rtl="0">
              <a:spcBef>
                <a:spcPts val="0"/>
              </a:spcBef>
              <a:buNone/>
            </a:pPr>
            <a:r>
              <a:rPr lang="en-US" b="1" i="1" dirty="0" smtClean="0">
                <a:solidFill>
                  <a:srgbClr val="002060"/>
                </a:solidFill>
                <a:latin typeface="Palatino Linotype" pitchFamily="18" charset="0"/>
              </a:rPr>
              <a:t>Step </a:t>
            </a:r>
            <a:r>
              <a:rPr lang="en-US" b="1" i="1" dirty="0">
                <a:solidFill>
                  <a:srgbClr val="002060"/>
                </a:solidFill>
                <a:latin typeface="Palatino Linotype" pitchFamily="18" charset="0"/>
              </a:rPr>
              <a:t>1: Make a list of the firm’s key external opportunities and threats and </a:t>
            </a:r>
            <a:r>
              <a:rPr lang="en-US" b="1" i="1" dirty="0" smtClean="0">
                <a:solidFill>
                  <a:srgbClr val="002060"/>
                </a:solidFill>
                <a:latin typeface="Palatino Linotype" pitchFamily="18" charset="0"/>
              </a:rPr>
              <a:t>internal strengths </a:t>
            </a:r>
            <a:r>
              <a:rPr lang="en-US" b="1" i="1" dirty="0">
                <a:solidFill>
                  <a:srgbClr val="002060"/>
                </a:solidFill>
                <a:latin typeface="Palatino Linotype" pitchFamily="18" charset="0"/>
              </a:rPr>
              <a:t>and weaknesses in the left column of the QSPM.  </a:t>
            </a:r>
            <a:r>
              <a:rPr lang="en-US" b="1" i="1" dirty="0" smtClean="0">
                <a:latin typeface="Palatino Linotype" pitchFamily="18" charset="0"/>
              </a:rPr>
              <a:t>This information should </a:t>
            </a:r>
            <a:r>
              <a:rPr lang="en-US" b="1" i="1" dirty="0">
                <a:latin typeface="Palatino Linotype" pitchFamily="18" charset="0"/>
              </a:rPr>
              <a:t>be taken directly from the EFE Matrix and IFE Matrix. </a:t>
            </a:r>
            <a:endParaRPr lang="en-US" b="1" i="1" dirty="0" smtClean="0">
              <a:latin typeface="Palatino Linotype" pitchFamily="18" charset="0"/>
            </a:endParaRPr>
          </a:p>
          <a:p>
            <a:pPr marL="0" indent="0" algn="justLow" rtl="0">
              <a:spcBef>
                <a:spcPts val="0"/>
              </a:spcBef>
              <a:buNone/>
            </a:pPr>
            <a:r>
              <a:rPr lang="en-US" b="1" i="1" dirty="0">
                <a:solidFill>
                  <a:srgbClr val="002060"/>
                </a:solidFill>
                <a:latin typeface="Palatino Linotype" pitchFamily="18" charset="0"/>
              </a:rPr>
              <a:t>Step 2: Assign weights to each key external and internal factor. These weights </a:t>
            </a:r>
            <a:r>
              <a:rPr lang="en-US" b="1" i="1" dirty="0" smtClean="0">
                <a:solidFill>
                  <a:srgbClr val="002060"/>
                </a:solidFill>
                <a:latin typeface="Palatino Linotype" pitchFamily="18" charset="0"/>
              </a:rPr>
              <a:t>are identical </a:t>
            </a:r>
            <a:r>
              <a:rPr lang="en-US" b="1" i="1" dirty="0">
                <a:solidFill>
                  <a:srgbClr val="002060"/>
                </a:solidFill>
                <a:latin typeface="Palatino Linotype" pitchFamily="18" charset="0"/>
              </a:rPr>
              <a:t>to those in the EFE Matrix and IFE Matrix. </a:t>
            </a:r>
            <a:r>
              <a:rPr lang="en-US" b="1" i="1" dirty="0">
                <a:latin typeface="Palatino Linotype" pitchFamily="18" charset="0"/>
              </a:rPr>
              <a:t>(The weights are presented </a:t>
            </a:r>
            <a:r>
              <a:rPr lang="en-US" b="1" i="1" dirty="0" smtClean="0">
                <a:latin typeface="Palatino Linotype" pitchFamily="18" charset="0"/>
              </a:rPr>
              <a:t>in a </a:t>
            </a:r>
            <a:r>
              <a:rPr lang="en-US" b="1" i="1" dirty="0">
                <a:latin typeface="Palatino Linotype" pitchFamily="18" charset="0"/>
              </a:rPr>
              <a:t>straight column just to the right of the external and internal </a:t>
            </a:r>
            <a:r>
              <a:rPr lang="en-US" b="1" i="1" dirty="0" smtClean="0">
                <a:latin typeface="Palatino Linotype" pitchFamily="18" charset="0"/>
              </a:rPr>
              <a:t>factors).</a:t>
            </a:r>
            <a:endParaRPr lang="ar-EG" b="1" i="1" dirty="0">
              <a:latin typeface="Palatino Linotype" pitchFamily="18" charset="0"/>
            </a:endParaRPr>
          </a:p>
        </p:txBody>
      </p:sp>
    </p:spTree>
    <p:extLst>
      <p:ext uri="{BB962C8B-B14F-4D97-AF65-F5344CB8AC3E}">
        <p14:creationId xmlns:p14="http://schemas.microsoft.com/office/powerpoint/2010/main" val="1355370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i="1" dirty="0">
                <a:solidFill>
                  <a:srgbClr val="FF0000"/>
                </a:solidFill>
              </a:rPr>
              <a:t>Steps required to develop a QPSM</a:t>
            </a:r>
            <a:endParaRPr lang="ar-EG" sz="2800" b="1" i="1" dirty="0">
              <a:solidFill>
                <a:srgbClr val="FF0000"/>
              </a:solidFill>
            </a:endParaRPr>
          </a:p>
        </p:txBody>
      </p:sp>
      <p:sp>
        <p:nvSpPr>
          <p:cNvPr id="3" name="Content Placeholder 2"/>
          <p:cNvSpPr>
            <a:spLocks noGrp="1"/>
          </p:cNvSpPr>
          <p:nvPr>
            <p:ph idx="1"/>
          </p:nvPr>
        </p:nvSpPr>
        <p:spPr/>
        <p:txBody>
          <a:bodyPr>
            <a:noAutofit/>
          </a:bodyPr>
          <a:lstStyle/>
          <a:p>
            <a:pPr marL="0" indent="0" algn="justLow" rtl="0">
              <a:spcBef>
                <a:spcPts val="0"/>
              </a:spcBef>
              <a:buNone/>
            </a:pPr>
            <a:r>
              <a:rPr lang="en-US" sz="2000" dirty="0">
                <a:latin typeface="Palatino Linotype" pitchFamily="18" charset="0"/>
              </a:rPr>
              <a:t>Step 3: Examine the Stage 2 (matching) matrices, and identify alternative </a:t>
            </a:r>
            <a:r>
              <a:rPr lang="en-US" sz="2000" dirty="0" smtClean="0">
                <a:latin typeface="Palatino Linotype" pitchFamily="18" charset="0"/>
              </a:rPr>
              <a:t>strategies that </a:t>
            </a:r>
            <a:r>
              <a:rPr lang="en-US" sz="2000" dirty="0">
                <a:latin typeface="Palatino Linotype" pitchFamily="18" charset="0"/>
              </a:rPr>
              <a:t>the organization should consider implementing. </a:t>
            </a:r>
            <a:r>
              <a:rPr lang="en-US" sz="2000" dirty="0">
                <a:solidFill>
                  <a:srgbClr val="FF0000"/>
                </a:solidFill>
                <a:latin typeface="Palatino Linotype" pitchFamily="18" charset="0"/>
              </a:rPr>
              <a:t>Record these </a:t>
            </a:r>
            <a:r>
              <a:rPr lang="en-US" sz="2000" dirty="0" smtClean="0">
                <a:solidFill>
                  <a:srgbClr val="FF0000"/>
                </a:solidFill>
                <a:latin typeface="Palatino Linotype" pitchFamily="18" charset="0"/>
              </a:rPr>
              <a:t>strategies in </a:t>
            </a:r>
            <a:r>
              <a:rPr lang="en-US" sz="2000" dirty="0">
                <a:solidFill>
                  <a:srgbClr val="FF0000"/>
                </a:solidFill>
                <a:latin typeface="Palatino Linotype" pitchFamily="18" charset="0"/>
              </a:rPr>
              <a:t>the top row of the QSPM. Group the strategies into mutually exclusive sets </a:t>
            </a:r>
            <a:r>
              <a:rPr lang="en-US" sz="2000" dirty="0" smtClean="0">
                <a:solidFill>
                  <a:srgbClr val="FF0000"/>
                </a:solidFill>
                <a:latin typeface="Palatino Linotype" pitchFamily="18" charset="0"/>
              </a:rPr>
              <a:t>if possible.</a:t>
            </a:r>
          </a:p>
          <a:p>
            <a:pPr marL="0" indent="0" algn="justLow" rtl="0">
              <a:spcBef>
                <a:spcPts val="0"/>
              </a:spcBef>
              <a:buNone/>
            </a:pPr>
            <a:endParaRPr lang="en-US" sz="2000" dirty="0">
              <a:solidFill>
                <a:srgbClr val="FF0000"/>
              </a:solidFill>
              <a:latin typeface="Palatino Linotype" pitchFamily="18" charset="0"/>
            </a:endParaRPr>
          </a:p>
          <a:p>
            <a:pPr marL="0" indent="0" algn="justLow" rtl="0">
              <a:spcBef>
                <a:spcPts val="0"/>
              </a:spcBef>
              <a:buNone/>
            </a:pPr>
            <a:r>
              <a:rPr lang="en-US" sz="2000" b="1" i="1" dirty="0">
                <a:solidFill>
                  <a:srgbClr val="002060"/>
                </a:solidFill>
                <a:latin typeface="Palatino Linotype" pitchFamily="18" charset="0"/>
              </a:rPr>
              <a:t>Step 4: Determine the Attractiveness Scores (AS), defined as numerical values </a:t>
            </a:r>
            <a:r>
              <a:rPr lang="en-US" sz="2000" b="1" i="1" dirty="0" smtClean="0">
                <a:solidFill>
                  <a:srgbClr val="002060"/>
                </a:solidFill>
                <a:latin typeface="Palatino Linotype" pitchFamily="18" charset="0"/>
              </a:rPr>
              <a:t>that indicate </a:t>
            </a:r>
            <a:r>
              <a:rPr lang="en-US" sz="2000" b="1" i="1" dirty="0">
                <a:solidFill>
                  <a:srgbClr val="002060"/>
                </a:solidFill>
                <a:latin typeface="Palatino Linotype" pitchFamily="18" charset="0"/>
              </a:rPr>
              <a:t>the relative attractiveness of each strategy considering a single </a:t>
            </a:r>
            <a:r>
              <a:rPr lang="en-US" sz="2000" b="1" i="1" dirty="0" smtClean="0">
                <a:solidFill>
                  <a:srgbClr val="002060"/>
                </a:solidFill>
                <a:latin typeface="Palatino Linotype" pitchFamily="18" charset="0"/>
              </a:rPr>
              <a:t>external or </a:t>
            </a:r>
            <a:r>
              <a:rPr lang="en-US" sz="2000" b="1" i="1" dirty="0">
                <a:solidFill>
                  <a:srgbClr val="002060"/>
                </a:solidFill>
                <a:latin typeface="Palatino Linotype" pitchFamily="18" charset="0"/>
              </a:rPr>
              <a:t>internal factor. </a:t>
            </a:r>
            <a:endParaRPr lang="en-US" sz="2000" b="1" i="1" dirty="0" smtClean="0">
              <a:solidFill>
                <a:srgbClr val="002060"/>
              </a:solidFill>
              <a:latin typeface="Palatino Linotype" pitchFamily="18" charset="0"/>
            </a:endParaRPr>
          </a:p>
          <a:p>
            <a:pPr marL="0" indent="0" algn="justLow" rtl="0">
              <a:spcBef>
                <a:spcPts val="0"/>
              </a:spcBef>
              <a:buNone/>
            </a:pPr>
            <a:r>
              <a:rPr lang="en-US" sz="2000" dirty="0" smtClean="0">
                <a:latin typeface="Palatino Linotype" pitchFamily="18" charset="0"/>
              </a:rPr>
              <a:t>Attractiveness </a:t>
            </a:r>
            <a:r>
              <a:rPr lang="en-US" sz="2000" dirty="0">
                <a:latin typeface="Palatino Linotype" pitchFamily="18" charset="0"/>
              </a:rPr>
              <a:t>Scores (AS) are determined by </a:t>
            </a:r>
            <a:r>
              <a:rPr lang="en-US" sz="2000" dirty="0" smtClean="0">
                <a:latin typeface="Palatino Linotype" pitchFamily="18" charset="0"/>
              </a:rPr>
              <a:t>examining each </a:t>
            </a:r>
            <a:r>
              <a:rPr lang="en-US" sz="2000" dirty="0">
                <a:latin typeface="Palatino Linotype" pitchFamily="18" charset="0"/>
              </a:rPr>
              <a:t>key external or internal factor, one at a time, and asking the question,</a:t>
            </a:r>
          </a:p>
          <a:p>
            <a:pPr marL="0" indent="0" algn="justLow" rtl="0">
              <a:spcBef>
                <a:spcPts val="0"/>
              </a:spcBef>
              <a:buNone/>
            </a:pPr>
            <a:endParaRPr lang="ar-EG" sz="2000" dirty="0">
              <a:latin typeface="Palatino Linotype" pitchFamily="18" charset="0"/>
            </a:endParaRPr>
          </a:p>
        </p:txBody>
      </p:sp>
    </p:spTree>
    <p:extLst>
      <p:ext uri="{BB962C8B-B14F-4D97-AF65-F5344CB8AC3E}">
        <p14:creationId xmlns:p14="http://schemas.microsoft.com/office/powerpoint/2010/main" val="2004134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l">
              <a:buNone/>
            </a:pPr>
            <a:endParaRPr lang="en-US" dirty="0" smtClean="0"/>
          </a:p>
          <a:p>
            <a:pPr marL="0" indent="0" algn="l">
              <a:buNone/>
            </a:pPr>
            <a:endParaRPr lang="en-US" dirty="0"/>
          </a:p>
          <a:p>
            <a:pPr marL="0" indent="0" algn="ctr">
              <a:buNone/>
            </a:pPr>
            <a:endParaRPr lang="en-US" dirty="0"/>
          </a:p>
          <a:p>
            <a:pPr marL="0" indent="0" algn="ctr">
              <a:buNone/>
            </a:pPr>
            <a:r>
              <a:rPr lang="en-US" sz="3600" b="1" i="1" dirty="0">
                <a:solidFill>
                  <a:srgbClr val="002060"/>
                </a:solidFill>
                <a:latin typeface="Palatino Linotype" pitchFamily="18" charset="0"/>
              </a:rPr>
              <a:t>Chapter 8</a:t>
            </a:r>
            <a:r>
              <a:rPr lang="en-US" b="1" i="1" dirty="0">
                <a:solidFill>
                  <a:srgbClr val="002060"/>
                </a:solidFill>
              </a:rPr>
              <a:t> </a:t>
            </a:r>
          </a:p>
          <a:p>
            <a:pPr marL="0" indent="0" algn="ctr">
              <a:buNone/>
            </a:pPr>
            <a:r>
              <a:rPr lang="en-US" sz="3600" b="1" i="1" dirty="0">
                <a:solidFill>
                  <a:srgbClr val="002060"/>
                </a:solidFill>
                <a:latin typeface="Palatino Linotype" pitchFamily="18" charset="0"/>
              </a:rPr>
              <a:t>Strategy Generation and </a:t>
            </a:r>
            <a:r>
              <a:rPr lang="en-US" sz="3600" b="1" i="1" dirty="0" smtClean="0">
                <a:solidFill>
                  <a:srgbClr val="002060"/>
                </a:solidFill>
                <a:latin typeface="Palatino Linotype" pitchFamily="18" charset="0"/>
              </a:rPr>
              <a:t>Selection</a:t>
            </a:r>
          </a:p>
          <a:p>
            <a:pPr marL="0" indent="0" algn="ctr">
              <a:buNone/>
            </a:pPr>
            <a:r>
              <a:rPr lang="en-US" sz="3600" b="1" i="1" dirty="0" smtClean="0">
                <a:solidFill>
                  <a:srgbClr val="002060"/>
                </a:solidFill>
                <a:latin typeface="Palatino Linotype" pitchFamily="18" charset="0"/>
              </a:rPr>
              <a:t>Part Two</a:t>
            </a:r>
            <a:endParaRPr lang="en-US" sz="3600" b="1" i="1" dirty="0">
              <a:solidFill>
                <a:srgbClr val="002060"/>
              </a:solidFill>
              <a:latin typeface="Palatino Linotype" pitchFamily="18" charset="0"/>
            </a:endParaRPr>
          </a:p>
          <a:p>
            <a:pPr marL="0" indent="0" algn="ctr">
              <a:buNone/>
            </a:pPr>
            <a:endParaRPr lang="ar-EG" dirty="0"/>
          </a:p>
        </p:txBody>
      </p:sp>
    </p:spTree>
    <p:extLst>
      <p:ext uri="{BB962C8B-B14F-4D97-AF65-F5344CB8AC3E}">
        <p14:creationId xmlns:p14="http://schemas.microsoft.com/office/powerpoint/2010/main" val="15281005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24744"/>
          </a:xfrm>
        </p:spPr>
        <p:txBody>
          <a:bodyPr/>
          <a:lstStyle/>
          <a:p>
            <a:r>
              <a:rPr lang="en-US" sz="3200" b="1" i="1" dirty="0">
                <a:solidFill>
                  <a:srgbClr val="FF0000"/>
                </a:solidFill>
              </a:rPr>
              <a:t>Steps required to develop a </a:t>
            </a:r>
            <a:r>
              <a:rPr lang="en-US" sz="3200" b="1" i="1" dirty="0" smtClean="0">
                <a:solidFill>
                  <a:srgbClr val="FF0000"/>
                </a:solidFill>
              </a:rPr>
              <a:t>QPSM (Cont.)</a:t>
            </a:r>
            <a:endParaRPr lang="ar-EG" sz="3200" b="1" i="1" dirty="0">
              <a:solidFill>
                <a:srgbClr val="FF0000"/>
              </a:solidFill>
            </a:endParaRPr>
          </a:p>
        </p:txBody>
      </p:sp>
      <p:sp>
        <p:nvSpPr>
          <p:cNvPr id="3" name="Content Placeholder 2"/>
          <p:cNvSpPr>
            <a:spLocks noGrp="1"/>
          </p:cNvSpPr>
          <p:nvPr>
            <p:ph idx="1"/>
          </p:nvPr>
        </p:nvSpPr>
        <p:spPr/>
        <p:txBody>
          <a:bodyPr>
            <a:noAutofit/>
          </a:bodyPr>
          <a:lstStyle/>
          <a:p>
            <a:pPr marL="0" indent="0" algn="justLow" rtl="0">
              <a:spcBef>
                <a:spcPts val="0"/>
              </a:spcBef>
              <a:buNone/>
            </a:pPr>
            <a:r>
              <a:rPr lang="en-US" sz="2000" b="1" i="1" dirty="0" smtClean="0">
                <a:solidFill>
                  <a:srgbClr val="002060"/>
                </a:solidFill>
                <a:latin typeface="Palatino Linotype" pitchFamily="18" charset="0"/>
              </a:rPr>
              <a:t>“</a:t>
            </a:r>
            <a:r>
              <a:rPr lang="en-US" sz="2000" b="1" i="1" dirty="0">
                <a:solidFill>
                  <a:srgbClr val="002060"/>
                </a:solidFill>
                <a:latin typeface="Palatino Linotype" pitchFamily="18" charset="0"/>
              </a:rPr>
              <a:t>Does this factor affect the choice of strategies being made?” </a:t>
            </a:r>
            <a:r>
              <a:rPr lang="en-US" sz="2000" dirty="0">
                <a:latin typeface="Palatino Linotype" pitchFamily="18" charset="0"/>
              </a:rPr>
              <a:t>If the answer to this question is yes, then the strategies should be compared relative to that key factor. Specifically, AS should be assigned to each strategy to indicate the relative attractiveness of one strategy over others, considering the particular factor.</a:t>
            </a:r>
          </a:p>
          <a:p>
            <a:pPr marL="0" indent="0" algn="justLow" rtl="0">
              <a:spcBef>
                <a:spcPts val="0"/>
              </a:spcBef>
              <a:buNone/>
            </a:pPr>
            <a:r>
              <a:rPr lang="en-US" sz="2000" dirty="0">
                <a:latin typeface="Palatino Linotype" pitchFamily="18" charset="0"/>
              </a:rPr>
              <a:t>The range for AS is 1 = not attractive, 2 = somewhat attractive, 3 = </a:t>
            </a:r>
            <a:r>
              <a:rPr lang="en-US" sz="2000" dirty="0" smtClean="0">
                <a:latin typeface="Palatino Linotype" pitchFamily="18" charset="0"/>
              </a:rPr>
              <a:t>reasonably attractive</a:t>
            </a:r>
            <a:r>
              <a:rPr lang="en-US" sz="2000" dirty="0">
                <a:latin typeface="Palatino Linotype" pitchFamily="18" charset="0"/>
              </a:rPr>
              <a:t>, and 4 = highly attractive. By “attractive,” we mean the </a:t>
            </a:r>
            <a:r>
              <a:rPr lang="en-US" sz="2000" dirty="0" smtClean="0">
                <a:latin typeface="Palatino Linotype" pitchFamily="18" charset="0"/>
              </a:rPr>
              <a:t>extent that </a:t>
            </a:r>
            <a:r>
              <a:rPr lang="en-US" sz="2000" dirty="0">
                <a:latin typeface="Palatino Linotype" pitchFamily="18" charset="0"/>
              </a:rPr>
              <a:t>one strategy, compared to others, enables the firm to either capitalize </a:t>
            </a:r>
            <a:r>
              <a:rPr lang="en-US" sz="2000" dirty="0" smtClean="0">
                <a:latin typeface="Palatino Linotype" pitchFamily="18" charset="0"/>
              </a:rPr>
              <a:t>on the </a:t>
            </a:r>
            <a:r>
              <a:rPr lang="en-US" sz="2000" dirty="0">
                <a:latin typeface="Palatino Linotype" pitchFamily="18" charset="0"/>
              </a:rPr>
              <a:t>strength, improve on the weakness, exploit the opportunity, or avoid </a:t>
            </a:r>
            <a:r>
              <a:rPr lang="en-US" sz="2000" dirty="0" smtClean="0">
                <a:latin typeface="Palatino Linotype" pitchFamily="18" charset="0"/>
              </a:rPr>
              <a:t>the threat</a:t>
            </a:r>
            <a:r>
              <a:rPr lang="en-US" sz="2000" dirty="0">
                <a:latin typeface="Palatino Linotype" pitchFamily="18" charset="0"/>
              </a:rPr>
              <a:t>. </a:t>
            </a:r>
            <a:endParaRPr lang="en-US" sz="2000" dirty="0" smtClean="0">
              <a:latin typeface="Palatino Linotype" pitchFamily="18" charset="0"/>
            </a:endParaRPr>
          </a:p>
          <a:p>
            <a:pPr marL="0" indent="0" algn="justLow" rtl="0">
              <a:spcBef>
                <a:spcPts val="0"/>
              </a:spcBef>
              <a:buNone/>
            </a:pPr>
            <a:endParaRPr lang="en-US" sz="2000" dirty="0" smtClean="0">
              <a:latin typeface="Palatino Linotype" pitchFamily="18" charset="0"/>
            </a:endParaRPr>
          </a:p>
          <a:p>
            <a:pPr marL="0" indent="0" algn="justLow" rtl="0">
              <a:spcBef>
                <a:spcPts val="0"/>
              </a:spcBef>
              <a:buNone/>
            </a:pPr>
            <a:r>
              <a:rPr lang="en-US" sz="2000" b="1" i="1" dirty="0">
                <a:solidFill>
                  <a:srgbClr val="002060"/>
                </a:solidFill>
                <a:latin typeface="Palatino Linotype" pitchFamily="18" charset="0"/>
              </a:rPr>
              <a:t>If the answer to the previous question is no, indicating that the respective key factor has no effect on the specific choice being made, then do not assign AS to the strategies in that set.</a:t>
            </a:r>
          </a:p>
          <a:p>
            <a:pPr marL="0" indent="0" algn="justLow" rtl="0">
              <a:spcBef>
                <a:spcPts val="0"/>
              </a:spcBef>
              <a:buNone/>
            </a:pPr>
            <a:endParaRPr lang="ar-EG" sz="2000" dirty="0">
              <a:latin typeface="Palatino Linotype" pitchFamily="18" charset="0"/>
            </a:endParaRPr>
          </a:p>
        </p:txBody>
      </p:sp>
    </p:spTree>
    <p:extLst>
      <p:ext uri="{BB962C8B-B14F-4D97-AF65-F5344CB8AC3E}">
        <p14:creationId xmlns:p14="http://schemas.microsoft.com/office/powerpoint/2010/main" val="14693858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6752"/>
          </a:xfrm>
        </p:spPr>
        <p:txBody>
          <a:bodyPr/>
          <a:lstStyle/>
          <a:p>
            <a:r>
              <a:rPr lang="en-US" sz="2800" b="1" i="1" dirty="0">
                <a:solidFill>
                  <a:srgbClr val="FF0000"/>
                </a:solidFill>
              </a:rPr>
              <a:t>Steps required to develop a QPSM (Cont.)</a:t>
            </a:r>
            <a:endParaRPr lang="ar-EG" sz="2800" b="1" i="1" dirty="0">
              <a:solidFill>
                <a:srgbClr val="FF0000"/>
              </a:solidFill>
            </a:endParaRPr>
          </a:p>
        </p:txBody>
      </p:sp>
      <p:sp>
        <p:nvSpPr>
          <p:cNvPr id="3" name="Content Placeholder 2"/>
          <p:cNvSpPr>
            <a:spLocks noGrp="1"/>
          </p:cNvSpPr>
          <p:nvPr>
            <p:ph idx="1"/>
          </p:nvPr>
        </p:nvSpPr>
        <p:spPr>
          <a:xfrm>
            <a:off x="457200" y="1268760"/>
            <a:ext cx="8229600" cy="4857403"/>
          </a:xfrm>
        </p:spPr>
        <p:txBody>
          <a:bodyPr>
            <a:noAutofit/>
          </a:bodyPr>
          <a:lstStyle/>
          <a:p>
            <a:pPr marL="0" indent="0" algn="justLow" rtl="0">
              <a:lnSpc>
                <a:spcPct val="120000"/>
              </a:lnSpc>
              <a:spcBef>
                <a:spcPts val="0"/>
              </a:spcBef>
              <a:buNone/>
            </a:pPr>
            <a:r>
              <a:rPr lang="en-US" sz="1800" b="1" i="1" dirty="0">
                <a:solidFill>
                  <a:srgbClr val="002060"/>
                </a:solidFill>
                <a:latin typeface="Palatino Linotype" pitchFamily="18" charset="0"/>
              </a:rPr>
              <a:t>Step 5: Compute the Total Attractiveness Scores. </a:t>
            </a:r>
            <a:r>
              <a:rPr lang="en-US" sz="1800" dirty="0">
                <a:solidFill>
                  <a:schemeClr val="tx1"/>
                </a:solidFill>
                <a:latin typeface="Palatino Linotype" pitchFamily="18" charset="0"/>
              </a:rPr>
              <a:t>Total Attractiveness Scores (</a:t>
            </a:r>
            <a:r>
              <a:rPr lang="en-US" sz="1800" dirty="0" smtClean="0">
                <a:solidFill>
                  <a:schemeClr val="tx1"/>
                </a:solidFill>
                <a:latin typeface="Palatino Linotype" pitchFamily="18" charset="0"/>
              </a:rPr>
              <a:t>TAS) are </a:t>
            </a:r>
            <a:r>
              <a:rPr lang="en-US" sz="1800" dirty="0">
                <a:solidFill>
                  <a:schemeClr val="tx1"/>
                </a:solidFill>
                <a:latin typeface="Palatino Linotype" pitchFamily="18" charset="0"/>
              </a:rPr>
              <a:t>defined as the product of multiplying the weights (Step 2) by the AS (</a:t>
            </a:r>
            <a:r>
              <a:rPr lang="en-US" sz="1800" dirty="0" smtClean="0">
                <a:solidFill>
                  <a:schemeClr val="tx1"/>
                </a:solidFill>
                <a:latin typeface="Palatino Linotype" pitchFamily="18" charset="0"/>
              </a:rPr>
              <a:t>Step 4</a:t>
            </a:r>
            <a:r>
              <a:rPr lang="en-US" sz="1800" dirty="0">
                <a:solidFill>
                  <a:schemeClr val="tx1"/>
                </a:solidFill>
                <a:latin typeface="Palatino Linotype" pitchFamily="18" charset="0"/>
              </a:rPr>
              <a:t>) in each row. The TAS indicate the relative attractiveness of each </a:t>
            </a:r>
            <a:r>
              <a:rPr lang="en-US" sz="1800" dirty="0" smtClean="0">
                <a:solidFill>
                  <a:schemeClr val="tx1"/>
                </a:solidFill>
                <a:latin typeface="Palatino Linotype" pitchFamily="18" charset="0"/>
              </a:rPr>
              <a:t>alternative strategy</a:t>
            </a:r>
            <a:r>
              <a:rPr lang="en-US" sz="1800" dirty="0">
                <a:solidFill>
                  <a:schemeClr val="tx1"/>
                </a:solidFill>
                <a:latin typeface="Palatino Linotype" pitchFamily="18" charset="0"/>
              </a:rPr>
              <a:t>, considering only the impact of the adjacent external or internal </a:t>
            </a:r>
            <a:r>
              <a:rPr lang="en-US" sz="1800" dirty="0" smtClean="0">
                <a:solidFill>
                  <a:schemeClr val="tx1"/>
                </a:solidFill>
                <a:latin typeface="Palatino Linotype" pitchFamily="18" charset="0"/>
              </a:rPr>
              <a:t>critical success </a:t>
            </a:r>
            <a:r>
              <a:rPr lang="en-US" sz="1800" dirty="0">
                <a:solidFill>
                  <a:schemeClr val="tx1"/>
                </a:solidFill>
                <a:latin typeface="Palatino Linotype" pitchFamily="18" charset="0"/>
              </a:rPr>
              <a:t>factor. </a:t>
            </a:r>
            <a:r>
              <a:rPr lang="en-US" sz="1800" b="1" i="1" dirty="0">
                <a:solidFill>
                  <a:srgbClr val="FF0000"/>
                </a:solidFill>
                <a:latin typeface="Palatino Linotype" pitchFamily="18" charset="0"/>
              </a:rPr>
              <a:t>The higher the TAS, the more attractive the strategic </a:t>
            </a:r>
            <a:r>
              <a:rPr lang="en-US" sz="1800" b="1" i="1" dirty="0" smtClean="0">
                <a:solidFill>
                  <a:srgbClr val="FF0000"/>
                </a:solidFill>
                <a:latin typeface="Palatino Linotype" pitchFamily="18" charset="0"/>
              </a:rPr>
              <a:t>alternative</a:t>
            </a:r>
            <a:r>
              <a:rPr lang="en-US" sz="1800" dirty="0" smtClean="0">
                <a:solidFill>
                  <a:schemeClr val="tx1"/>
                </a:solidFill>
                <a:latin typeface="Palatino Linotype" pitchFamily="18" charset="0"/>
              </a:rPr>
              <a:t>.</a:t>
            </a:r>
            <a:endParaRPr lang="en-US" sz="1800" dirty="0">
              <a:solidFill>
                <a:schemeClr val="tx1"/>
              </a:solidFill>
              <a:latin typeface="Palatino Linotype" pitchFamily="18" charset="0"/>
            </a:endParaRPr>
          </a:p>
          <a:p>
            <a:pPr marL="0" indent="0" algn="justLow" rtl="0">
              <a:lnSpc>
                <a:spcPct val="120000"/>
              </a:lnSpc>
              <a:spcBef>
                <a:spcPts val="0"/>
              </a:spcBef>
              <a:buNone/>
            </a:pPr>
            <a:endParaRPr lang="en-US" sz="1800" dirty="0" smtClean="0">
              <a:solidFill>
                <a:schemeClr val="tx1"/>
              </a:solidFill>
              <a:latin typeface="Palatino Linotype" pitchFamily="18" charset="0"/>
            </a:endParaRPr>
          </a:p>
          <a:p>
            <a:pPr marL="0" indent="0" algn="justLow" rtl="0">
              <a:lnSpc>
                <a:spcPct val="120000"/>
              </a:lnSpc>
              <a:spcBef>
                <a:spcPts val="0"/>
              </a:spcBef>
              <a:buNone/>
            </a:pPr>
            <a:r>
              <a:rPr lang="en-US" sz="1800" b="1" i="1" dirty="0" smtClean="0">
                <a:solidFill>
                  <a:srgbClr val="002060"/>
                </a:solidFill>
                <a:latin typeface="Palatino Linotype" pitchFamily="18" charset="0"/>
              </a:rPr>
              <a:t>Step </a:t>
            </a:r>
            <a:r>
              <a:rPr lang="en-US" sz="1800" b="1" i="1" dirty="0">
                <a:solidFill>
                  <a:srgbClr val="002060"/>
                </a:solidFill>
                <a:latin typeface="Palatino Linotype" pitchFamily="18" charset="0"/>
              </a:rPr>
              <a:t>6: Compute the Sum Total Attractiveness Score.</a:t>
            </a:r>
            <a:r>
              <a:rPr lang="en-US" sz="1800" dirty="0">
                <a:solidFill>
                  <a:schemeClr val="tx1"/>
                </a:solidFill>
                <a:latin typeface="Palatino Linotype" pitchFamily="18" charset="0"/>
              </a:rPr>
              <a:t> Add TAS in each strategy </a:t>
            </a:r>
            <a:r>
              <a:rPr lang="en-US" sz="1800" dirty="0" smtClean="0">
                <a:solidFill>
                  <a:schemeClr val="tx1"/>
                </a:solidFill>
                <a:latin typeface="Palatino Linotype" pitchFamily="18" charset="0"/>
              </a:rPr>
              <a:t>column of </a:t>
            </a:r>
            <a:r>
              <a:rPr lang="en-US" sz="1800" dirty="0">
                <a:solidFill>
                  <a:schemeClr val="tx1"/>
                </a:solidFill>
                <a:latin typeface="Palatino Linotype" pitchFamily="18" charset="0"/>
              </a:rPr>
              <a:t>the QSPM. The Sum Total Attractiveness Scores (STAS) reveal </a:t>
            </a:r>
            <a:r>
              <a:rPr lang="en-US" sz="1800" dirty="0" smtClean="0">
                <a:solidFill>
                  <a:schemeClr val="tx1"/>
                </a:solidFill>
                <a:latin typeface="Palatino Linotype" pitchFamily="18" charset="0"/>
              </a:rPr>
              <a:t>which strategy </a:t>
            </a:r>
            <a:r>
              <a:rPr lang="en-US" sz="1800" dirty="0">
                <a:solidFill>
                  <a:schemeClr val="tx1"/>
                </a:solidFill>
                <a:latin typeface="Palatino Linotype" pitchFamily="18" charset="0"/>
              </a:rPr>
              <a:t>is most attractive in each set of alternatives. </a:t>
            </a:r>
            <a:r>
              <a:rPr lang="en-US" sz="1800" b="1" i="1" dirty="0">
                <a:solidFill>
                  <a:srgbClr val="002060"/>
                </a:solidFill>
                <a:latin typeface="Palatino Linotype" pitchFamily="18" charset="0"/>
              </a:rPr>
              <a:t>Higher scores indicate </a:t>
            </a:r>
            <a:r>
              <a:rPr lang="en-US" sz="1800" b="1" i="1" dirty="0" smtClean="0">
                <a:solidFill>
                  <a:srgbClr val="002060"/>
                </a:solidFill>
                <a:latin typeface="Palatino Linotype" pitchFamily="18" charset="0"/>
              </a:rPr>
              <a:t>more attractive </a:t>
            </a:r>
            <a:r>
              <a:rPr lang="en-US" sz="1800" b="1" i="1" dirty="0">
                <a:solidFill>
                  <a:srgbClr val="002060"/>
                </a:solidFill>
                <a:latin typeface="Palatino Linotype" pitchFamily="18" charset="0"/>
              </a:rPr>
              <a:t>strategies, considering all the relevant external and internal factors </a:t>
            </a:r>
            <a:r>
              <a:rPr lang="en-US" sz="1800" b="1" i="1" dirty="0" smtClean="0">
                <a:solidFill>
                  <a:srgbClr val="002060"/>
                </a:solidFill>
                <a:latin typeface="Palatino Linotype" pitchFamily="18" charset="0"/>
              </a:rPr>
              <a:t>that could </a:t>
            </a:r>
            <a:r>
              <a:rPr lang="en-US" sz="1800" b="1" i="1" dirty="0">
                <a:solidFill>
                  <a:srgbClr val="002060"/>
                </a:solidFill>
                <a:latin typeface="Palatino Linotype" pitchFamily="18" charset="0"/>
              </a:rPr>
              <a:t>affect the strategic decisions.</a:t>
            </a:r>
            <a:r>
              <a:rPr lang="en-US" sz="1800" dirty="0">
                <a:solidFill>
                  <a:schemeClr val="tx1"/>
                </a:solidFill>
                <a:latin typeface="Palatino Linotype" pitchFamily="18" charset="0"/>
              </a:rPr>
              <a:t> </a:t>
            </a:r>
            <a:r>
              <a:rPr lang="en-US" sz="1800" b="1" i="1" dirty="0">
                <a:solidFill>
                  <a:srgbClr val="FF0000"/>
                </a:solidFill>
                <a:latin typeface="Palatino Linotype" pitchFamily="18" charset="0"/>
              </a:rPr>
              <a:t>The magnitude of the difference between </a:t>
            </a:r>
            <a:r>
              <a:rPr lang="en-US" sz="1800" b="1" i="1" dirty="0" smtClean="0">
                <a:solidFill>
                  <a:srgbClr val="FF0000"/>
                </a:solidFill>
                <a:latin typeface="Palatino Linotype" pitchFamily="18" charset="0"/>
              </a:rPr>
              <a:t>the STAS </a:t>
            </a:r>
            <a:r>
              <a:rPr lang="en-US" sz="1800" b="1" i="1" dirty="0">
                <a:solidFill>
                  <a:srgbClr val="FF0000"/>
                </a:solidFill>
                <a:latin typeface="Palatino Linotype" pitchFamily="18" charset="0"/>
              </a:rPr>
              <a:t>in a given set of strategic alternatives indicates the relative desirability </a:t>
            </a:r>
            <a:r>
              <a:rPr lang="en-US" sz="1800" b="1" i="1" dirty="0" smtClean="0">
                <a:solidFill>
                  <a:srgbClr val="FF0000"/>
                </a:solidFill>
                <a:latin typeface="Palatino Linotype" pitchFamily="18" charset="0"/>
              </a:rPr>
              <a:t>of one </a:t>
            </a:r>
            <a:r>
              <a:rPr lang="en-US" sz="1800" b="1" i="1" dirty="0">
                <a:solidFill>
                  <a:srgbClr val="FF0000"/>
                </a:solidFill>
                <a:latin typeface="Palatino Linotype" pitchFamily="18" charset="0"/>
              </a:rPr>
              <a:t>strategy over another.</a:t>
            </a:r>
            <a:endParaRPr lang="ar-EG" sz="1800" b="1" i="1" dirty="0">
              <a:solidFill>
                <a:srgbClr val="FF0000"/>
              </a:solidFill>
              <a:latin typeface="Palatino Linotype" pitchFamily="18" charset="0"/>
            </a:endParaRPr>
          </a:p>
        </p:txBody>
      </p:sp>
    </p:spTree>
    <p:extLst>
      <p:ext uri="{BB962C8B-B14F-4D97-AF65-F5344CB8AC3E}">
        <p14:creationId xmlns:p14="http://schemas.microsoft.com/office/powerpoint/2010/main" val="40412186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04904" y="908720"/>
            <a:ext cx="7134191" cy="5217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718637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71238" y="1412776"/>
            <a:ext cx="8201523" cy="471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38100"/>
            <a:ext cx="8352928" cy="1230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47218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8525" y="715963"/>
            <a:ext cx="7346950" cy="543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240145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Learning Objectives</a:t>
            </a:r>
            <a:endParaRPr lang="ar-EG" dirty="0"/>
          </a:p>
        </p:txBody>
      </p:sp>
      <p:sp>
        <p:nvSpPr>
          <p:cNvPr id="3" name="Content Placeholder 2"/>
          <p:cNvSpPr>
            <a:spLocks noGrp="1"/>
          </p:cNvSpPr>
          <p:nvPr>
            <p:ph idx="1"/>
          </p:nvPr>
        </p:nvSpPr>
        <p:spPr/>
        <p:txBody>
          <a:bodyPr/>
          <a:lstStyle/>
          <a:p>
            <a:pPr marL="0" indent="0" algn="l">
              <a:buNone/>
            </a:pPr>
            <a:r>
              <a:rPr lang="en-US" dirty="0" smtClean="0"/>
              <a:t>1) How </a:t>
            </a:r>
            <a:r>
              <a:rPr lang="en-US" dirty="0"/>
              <a:t>to select strategies to pursue?</a:t>
            </a:r>
          </a:p>
          <a:p>
            <a:pPr marL="0" indent="0" algn="justLow" rtl="0">
              <a:spcBef>
                <a:spcPts val="0"/>
              </a:spcBef>
              <a:buNone/>
            </a:pPr>
            <a:endParaRPr lang="en-US" dirty="0" smtClean="0"/>
          </a:p>
          <a:p>
            <a:pPr marL="0" indent="0" algn="justLow" rtl="0">
              <a:spcBef>
                <a:spcPts val="0"/>
              </a:spcBef>
              <a:buNone/>
            </a:pPr>
            <a:r>
              <a:rPr lang="en-US" dirty="0" smtClean="0"/>
              <a:t>2) How </a:t>
            </a:r>
            <a:r>
              <a:rPr lang="en-US" dirty="0"/>
              <a:t>to design the strategy analysis and choice seek to determine alternative courses of action that could best enable the firm to achieve its mission and objectives? </a:t>
            </a:r>
          </a:p>
          <a:p>
            <a:pPr marL="0" indent="0" algn="l">
              <a:buNone/>
            </a:pPr>
            <a:r>
              <a:rPr lang="en-US" dirty="0" smtClean="0"/>
              <a:t> </a:t>
            </a:r>
            <a:endParaRPr lang="ar-EG" dirty="0"/>
          </a:p>
        </p:txBody>
      </p:sp>
    </p:spTree>
    <p:extLst>
      <p:ext uri="{BB962C8B-B14F-4D97-AF65-F5344CB8AC3E}">
        <p14:creationId xmlns:p14="http://schemas.microsoft.com/office/powerpoint/2010/main" val="164570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68760"/>
          </a:xfrm>
        </p:spPr>
        <p:txBody>
          <a:bodyPr/>
          <a:lstStyle/>
          <a:p>
            <a:r>
              <a:rPr lang="en-US" sz="2800" b="1" i="1" dirty="0">
                <a:solidFill>
                  <a:srgbClr val="FF0000"/>
                </a:solidFill>
              </a:rPr>
              <a:t>The Strategy-Formulation Analytical Framework</a:t>
            </a:r>
            <a:endParaRPr lang="ar-EG" sz="2800" b="1" i="1" dirty="0">
              <a:solidFill>
                <a:srgbClr val="FF0000"/>
              </a:solidFill>
            </a:endParaRPr>
          </a:p>
        </p:txBody>
      </p:sp>
      <p:sp>
        <p:nvSpPr>
          <p:cNvPr id="3" name="Content Placeholder 2"/>
          <p:cNvSpPr>
            <a:spLocks noGrp="1"/>
          </p:cNvSpPr>
          <p:nvPr>
            <p:ph idx="1"/>
          </p:nvPr>
        </p:nvSpPr>
        <p:spPr/>
        <p:txBody>
          <a:bodyPr>
            <a:normAutofit lnSpcReduction="10000"/>
          </a:bodyPr>
          <a:lstStyle/>
          <a:p>
            <a:pPr marL="0" indent="0" algn="justLow" rtl="0">
              <a:spcBef>
                <a:spcPts val="0"/>
              </a:spcBef>
              <a:buNone/>
            </a:pPr>
            <a:r>
              <a:rPr lang="en-US" dirty="0"/>
              <a:t>Important strategy-formulation techniques can be integrated into a </a:t>
            </a:r>
            <a:r>
              <a:rPr lang="en-US" b="1" i="1" dirty="0">
                <a:solidFill>
                  <a:srgbClr val="FF0000"/>
                </a:solidFill>
                <a:latin typeface="Palatino Linotype" pitchFamily="18" charset="0"/>
              </a:rPr>
              <a:t>three-stage</a:t>
            </a:r>
            <a:r>
              <a:rPr lang="en-US" dirty="0"/>
              <a:t> decision-making framework. The tools presented in this framework are applicable to all sizes and types of organizations and can help strategists identify, evaluate, and select strategies.</a:t>
            </a:r>
          </a:p>
          <a:p>
            <a:pPr marL="0" indent="0" algn="justLow" rtl="0">
              <a:spcBef>
                <a:spcPts val="0"/>
              </a:spcBef>
              <a:buNone/>
            </a:pPr>
            <a:r>
              <a:rPr lang="en-US" dirty="0"/>
              <a:t>Stage 1 of the strategy-formulation analytical framework consists of;</a:t>
            </a:r>
          </a:p>
          <a:p>
            <a:pPr marL="0" indent="0" algn="justLow" rtl="0">
              <a:spcBef>
                <a:spcPts val="0"/>
              </a:spcBef>
              <a:buNone/>
            </a:pPr>
            <a:r>
              <a:rPr lang="en-US" dirty="0"/>
              <a:t>The External Factor Evaluation (EFE) Matrix.</a:t>
            </a:r>
          </a:p>
          <a:p>
            <a:pPr marL="0" indent="0" algn="justLow" rtl="0">
              <a:spcBef>
                <a:spcPts val="0"/>
              </a:spcBef>
              <a:buNone/>
            </a:pPr>
            <a:r>
              <a:rPr lang="en-US" dirty="0"/>
              <a:t>The Internal Factor Evaluation (IFE) Matrix.</a:t>
            </a:r>
          </a:p>
          <a:p>
            <a:pPr marL="0" indent="0" algn="justLow" rtl="0">
              <a:spcBef>
                <a:spcPts val="0"/>
              </a:spcBef>
              <a:buNone/>
            </a:pPr>
            <a:r>
              <a:rPr lang="en-US" dirty="0"/>
              <a:t>The Competitive Profile Matrix (CPM). </a:t>
            </a:r>
          </a:p>
          <a:p>
            <a:pPr marL="0" indent="0" algn="justLow" rtl="0">
              <a:spcBef>
                <a:spcPts val="0"/>
              </a:spcBef>
              <a:buNone/>
            </a:pPr>
            <a:r>
              <a:rPr lang="en-US" b="1" i="1" dirty="0">
                <a:solidFill>
                  <a:srgbClr val="FF0000"/>
                </a:solidFill>
                <a:latin typeface="Palatino Linotype" pitchFamily="18" charset="0"/>
              </a:rPr>
              <a:t>Stage 1 Called the input stage, Stage 1 summarizes the basic input information needed to formulate strategies. </a:t>
            </a:r>
          </a:p>
          <a:p>
            <a:pPr marL="0" indent="0" algn="l">
              <a:buNone/>
            </a:pPr>
            <a:endParaRPr lang="ar-EG" dirty="0"/>
          </a:p>
        </p:txBody>
      </p:sp>
    </p:spTree>
    <p:extLst>
      <p:ext uri="{BB962C8B-B14F-4D97-AF65-F5344CB8AC3E}">
        <p14:creationId xmlns:p14="http://schemas.microsoft.com/office/powerpoint/2010/main" val="11964599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6752"/>
          </a:xfrm>
        </p:spPr>
        <p:txBody>
          <a:bodyPr/>
          <a:lstStyle/>
          <a:p>
            <a:r>
              <a:rPr lang="en-US" sz="2800" b="1" i="1" dirty="0">
                <a:solidFill>
                  <a:srgbClr val="FF0000"/>
                </a:solidFill>
                <a:latin typeface="Palatino Linotype" pitchFamily="18" charset="0"/>
              </a:rPr>
              <a:t>The Strategy-Formulation Analytical Framework</a:t>
            </a:r>
            <a:endParaRPr lang="ar-EG" sz="2800" b="1" i="1" dirty="0">
              <a:solidFill>
                <a:srgbClr val="FF0000"/>
              </a:solidFill>
              <a:latin typeface="Palatino Linotype" pitchFamily="18" charset="0"/>
            </a:endParaRPr>
          </a:p>
        </p:txBody>
      </p:sp>
      <p:sp>
        <p:nvSpPr>
          <p:cNvPr id="3" name="Content Placeholder 2"/>
          <p:cNvSpPr>
            <a:spLocks noGrp="1"/>
          </p:cNvSpPr>
          <p:nvPr>
            <p:ph idx="1"/>
          </p:nvPr>
        </p:nvSpPr>
        <p:spPr/>
        <p:txBody>
          <a:bodyPr>
            <a:normAutofit fontScale="92500" lnSpcReduction="20000"/>
          </a:bodyPr>
          <a:lstStyle/>
          <a:p>
            <a:pPr marL="0" indent="0" algn="justLow" rtl="0">
              <a:spcBef>
                <a:spcPts val="0"/>
              </a:spcBef>
              <a:buNone/>
            </a:pPr>
            <a:r>
              <a:rPr lang="en-US" b="1" i="1" dirty="0">
                <a:solidFill>
                  <a:srgbClr val="002060"/>
                </a:solidFill>
                <a:latin typeface="Palatino Linotype" pitchFamily="18" charset="0"/>
              </a:rPr>
              <a:t>Stage 2, called the matching stage, focuses on </a:t>
            </a:r>
            <a:r>
              <a:rPr lang="en-US" b="1" i="1" dirty="0" smtClean="0">
                <a:solidFill>
                  <a:srgbClr val="002060"/>
                </a:solidFill>
                <a:latin typeface="Palatino Linotype" pitchFamily="18" charset="0"/>
              </a:rPr>
              <a:t>generating feasible </a:t>
            </a:r>
            <a:r>
              <a:rPr lang="en-US" b="1" i="1" dirty="0">
                <a:solidFill>
                  <a:srgbClr val="002060"/>
                </a:solidFill>
                <a:latin typeface="Palatino Linotype" pitchFamily="18" charset="0"/>
              </a:rPr>
              <a:t>alternative strategies by aligning key external and internal factors. </a:t>
            </a:r>
          </a:p>
          <a:p>
            <a:pPr marL="0" indent="0" algn="justLow" rtl="0">
              <a:spcBef>
                <a:spcPts val="0"/>
              </a:spcBef>
              <a:buNone/>
            </a:pPr>
            <a:r>
              <a:rPr lang="en-US" dirty="0"/>
              <a:t>Stage 2 techniques include ;</a:t>
            </a:r>
          </a:p>
          <a:p>
            <a:pPr marL="0" indent="0" algn="justLow" rtl="0">
              <a:spcBef>
                <a:spcPts val="0"/>
              </a:spcBef>
              <a:buNone/>
            </a:pPr>
            <a:r>
              <a:rPr lang="en-US" b="1" i="1" dirty="0">
                <a:solidFill>
                  <a:srgbClr val="002060"/>
                </a:solidFill>
                <a:latin typeface="Palatino Linotype" pitchFamily="18" charset="0"/>
              </a:rPr>
              <a:t>The Strengths-Weaknesses-Opportunities-Threats (SWOT) Matrix.</a:t>
            </a:r>
          </a:p>
          <a:p>
            <a:pPr marL="0" indent="0" algn="justLow" rtl="0">
              <a:spcBef>
                <a:spcPts val="0"/>
              </a:spcBef>
              <a:buNone/>
            </a:pPr>
            <a:r>
              <a:rPr lang="en-US" dirty="0"/>
              <a:t>The Strategic Position and Action.</a:t>
            </a:r>
          </a:p>
          <a:p>
            <a:pPr marL="0" indent="0" algn="justLow" rtl="0">
              <a:spcBef>
                <a:spcPts val="0"/>
              </a:spcBef>
              <a:buNone/>
            </a:pPr>
            <a:r>
              <a:rPr lang="en-US" dirty="0"/>
              <a:t>Evaluation (SPACE) Matrix.</a:t>
            </a:r>
          </a:p>
          <a:p>
            <a:pPr marL="0" indent="0" algn="justLow" rtl="0">
              <a:spcBef>
                <a:spcPts val="0"/>
              </a:spcBef>
              <a:buNone/>
            </a:pPr>
            <a:r>
              <a:rPr lang="en-US" dirty="0"/>
              <a:t>The Boston Consulting Group (BCG) Matrix.</a:t>
            </a:r>
          </a:p>
          <a:p>
            <a:pPr marL="0" indent="0" algn="justLow" rtl="0">
              <a:spcBef>
                <a:spcPts val="0"/>
              </a:spcBef>
              <a:buNone/>
            </a:pPr>
            <a:r>
              <a:rPr lang="en-US" dirty="0"/>
              <a:t>The Internal-External (IE) Matrix.</a:t>
            </a:r>
          </a:p>
          <a:p>
            <a:pPr marL="0" indent="0" algn="justLow" rtl="0">
              <a:spcBef>
                <a:spcPts val="0"/>
              </a:spcBef>
              <a:buNone/>
            </a:pPr>
            <a:r>
              <a:rPr lang="en-US" b="1" i="1" dirty="0">
                <a:solidFill>
                  <a:srgbClr val="002060"/>
                </a:solidFill>
                <a:latin typeface="Palatino Linotype" pitchFamily="18" charset="0"/>
              </a:rPr>
              <a:t>The Grand Strategy Matrix</a:t>
            </a:r>
            <a:r>
              <a:rPr lang="en-US" b="1" i="1" dirty="0" smtClean="0">
                <a:solidFill>
                  <a:srgbClr val="002060"/>
                </a:solidFill>
                <a:latin typeface="Palatino Linotype" pitchFamily="18" charset="0"/>
              </a:rPr>
              <a:t>.</a:t>
            </a:r>
          </a:p>
          <a:p>
            <a:pPr marL="0" indent="0" algn="justLow" rtl="0">
              <a:spcBef>
                <a:spcPts val="0"/>
              </a:spcBef>
              <a:buNone/>
            </a:pPr>
            <a:r>
              <a:rPr lang="en-US" b="1" i="1" dirty="0" smtClean="0">
                <a:solidFill>
                  <a:srgbClr val="002060"/>
                </a:solidFill>
                <a:latin typeface="Palatino Linotype" pitchFamily="18" charset="0"/>
              </a:rPr>
              <a:t> </a:t>
            </a:r>
            <a:endParaRPr lang="en-US" b="1" i="1" dirty="0">
              <a:solidFill>
                <a:srgbClr val="002060"/>
              </a:solidFill>
              <a:latin typeface="Palatino Linotype" pitchFamily="18" charset="0"/>
            </a:endParaRPr>
          </a:p>
          <a:p>
            <a:pPr marL="0" indent="0" algn="justLow" rtl="0">
              <a:spcBef>
                <a:spcPts val="0"/>
              </a:spcBef>
              <a:buNone/>
            </a:pPr>
            <a:r>
              <a:rPr lang="en-US" b="1" i="1" dirty="0">
                <a:solidFill>
                  <a:srgbClr val="002060"/>
                </a:solidFill>
                <a:latin typeface="Palatino Linotype" pitchFamily="18" charset="0"/>
              </a:rPr>
              <a:t>Stage 3, called the decision stage, involves a single technique, the Quantitative Strategic Planning Matrix (QSPM). </a:t>
            </a:r>
            <a:r>
              <a:rPr lang="en-US" dirty="0"/>
              <a:t>A QSPM uses input information from Stage 1 to objectively evaluate feasible alternative strategies identified in Stage 2.</a:t>
            </a:r>
          </a:p>
          <a:p>
            <a:pPr marL="0" indent="0" algn="justLow" rtl="0">
              <a:spcBef>
                <a:spcPts val="0"/>
              </a:spcBef>
              <a:buNone/>
            </a:pPr>
            <a:endParaRPr lang="ar-EG" dirty="0"/>
          </a:p>
        </p:txBody>
      </p:sp>
    </p:spTree>
    <p:extLst>
      <p:ext uri="{BB962C8B-B14F-4D97-AF65-F5344CB8AC3E}">
        <p14:creationId xmlns:p14="http://schemas.microsoft.com/office/powerpoint/2010/main" val="3449713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8229600" cy="907504"/>
          </a:xfrm>
        </p:spPr>
        <p:txBody>
          <a:bodyPr/>
          <a:lstStyle/>
          <a:p>
            <a:r>
              <a:rPr lang="en-US" sz="3200" b="1" i="1" dirty="0"/>
              <a:t>The Grand Strategy </a:t>
            </a:r>
            <a:r>
              <a:rPr lang="en-US" sz="3200" b="1" i="1" dirty="0" smtClean="0"/>
              <a:t>Matrix</a:t>
            </a:r>
            <a:r>
              <a:rPr lang="en-US" sz="3200" b="1" i="1" dirty="0"/>
              <a:t/>
            </a:r>
            <a:br>
              <a:rPr lang="en-US" sz="3200" b="1" i="1" dirty="0"/>
            </a:br>
            <a:endParaRPr lang="ar-EG" sz="3200" b="1" i="1" dirty="0"/>
          </a:p>
        </p:txBody>
      </p:sp>
      <p:sp>
        <p:nvSpPr>
          <p:cNvPr id="3" name="Content Placeholder 2"/>
          <p:cNvSpPr>
            <a:spLocks noGrp="1"/>
          </p:cNvSpPr>
          <p:nvPr>
            <p:ph idx="1"/>
          </p:nvPr>
        </p:nvSpPr>
        <p:spPr>
          <a:xfrm>
            <a:off x="457200" y="1124744"/>
            <a:ext cx="8229600" cy="5001419"/>
          </a:xfrm>
        </p:spPr>
        <p:txBody>
          <a:bodyPr>
            <a:noAutofit/>
          </a:bodyPr>
          <a:lstStyle/>
          <a:p>
            <a:pPr marL="0" indent="0" algn="justLow" rtl="0">
              <a:spcBef>
                <a:spcPts val="0"/>
              </a:spcBef>
              <a:buNone/>
            </a:pPr>
            <a:r>
              <a:rPr lang="en-US" sz="2000" b="1" i="1" dirty="0" smtClean="0">
                <a:solidFill>
                  <a:srgbClr val="002060"/>
                </a:solidFill>
                <a:latin typeface="Palatino Linotype" pitchFamily="18" charset="0"/>
              </a:rPr>
              <a:t>The Grand Strategy </a:t>
            </a:r>
            <a:r>
              <a:rPr lang="en-US" sz="2000" b="1" i="1" dirty="0">
                <a:solidFill>
                  <a:srgbClr val="002060"/>
                </a:solidFill>
                <a:latin typeface="Palatino Linotype" pitchFamily="18" charset="0"/>
              </a:rPr>
              <a:t>Matrix has become a popular tool for formulating alternative strategies. </a:t>
            </a:r>
            <a:endParaRPr lang="en-US" sz="2000" b="1" i="1" dirty="0" smtClean="0">
              <a:solidFill>
                <a:srgbClr val="002060"/>
              </a:solidFill>
              <a:latin typeface="Palatino Linotype" pitchFamily="18" charset="0"/>
            </a:endParaRPr>
          </a:p>
          <a:p>
            <a:pPr marL="0" indent="0" algn="justLow" rtl="0">
              <a:spcBef>
                <a:spcPts val="0"/>
              </a:spcBef>
              <a:buNone/>
            </a:pPr>
            <a:r>
              <a:rPr lang="en-US" sz="2000" dirty="0" smtClean="0">
                <a:latin typeface="Palatino Linotype" pitchFamily="18" charset="0"/>
              </a:rPr>
              <a:t>All organizations can </a:t>
            </a:r>
            <a:r>
              <a:rPr lang="en-US" sz="2000" dirty="0">
                <a:latin typeface="Palatino Linotype" pitchFamily="18" charset="0"/>
              </a:rPr>
              <a:t>be positioned in one of the Grand Strategy Matrix’s </a:t>
            </a:r>
            <a:r>
              <a:rPr lang="en-US" sz="2000" b="1" i="1" dirty="0">
                <a:solidFill>
                  <a:srgbClr val="002060"/>
                </a:solidFill>
                <a:latin typeface="Palatino Linotype" pitchFamily="18" charset="0"/>
              </a:rPr>
              <a:t>four strategy quadrants</a:t>
            </a:r>
            <a:r>
              <a:rPr lang="en-US" sz="2000" b="1" i="1" dirty="0" smtClean="0">
                <a:solidFill>
                  <a:srgbClr val="002060"/>
                </a:solidFill>
                <a:latin typeface="Palatino Linotype" pitchFamily="18" charset="0"/>
              </a:rPr>
              <a:t>.</a:t>
            </a:r>
          </a:p>
          <a:p>
            <a:pPr marL="0" indent="0" algn="justLow" rtl="0">
              <a:spcBef>
                <a:spcPts val="0"/>
              </a:spcBef>
              <a:buNone/>
            </a:pPr>
            <a:endParaRPr lang="en-US" sz="2000" b="1" i="1" dirty="0">
              <a:solidFill>
                <a:srgbClr val="002060"/>
              </a:solidFill>
              <a:latin typeface="Palatino Linotype" pitchFamily="18" charset="0"/>
            </a:endParaRPr>
          </a:p>
          <a:p>
            <a:pPr marL="0" indent="0" algn="justLow" rtl="0">
              <a:spcBef>
                <a:spcPts val="0"/>
              </a:spcBef>
              <a:buNone/>
            </a:pPr>
            <a:r>
              <a:rPr lang="en-US" sz="2000" dirty="0">
                <a:latin typeface="Palatino Linotype" pitchFamily="18" charset="0"/>
              </a:rPr>
              <a:t>A firm’s divisions likewise could be positioned. T</a:t>
            </a:r>
            <a:r>
              <a:rPr lang="en-US" sz="2000" dirty="0" smtClean="0">
                <a:latin typeface="Palatino Linotype" pitchFamily="18" charset="0"/>
              </a:rPr>
              <a:t>he Grand Strategy </a:t>
            </a:r>
            <a:r>
              <a:rPr lang="en-US" sz="2000" dirty="0">
                <a:latin typeface="Palatino Linotype" pitchFamily="18" charset="0"/>
              </a:rPr>
              <a:t>Matrix is based on two evaluative dimensions</a:t>
            </a:r>
            <a:r>
              <a:rPr lang="en-US" sz="2000" dirty="0" smtClean="0">
                <a:latin typeface="Palatino Linotype" pitchFamily="18" charset="0"/>
              </a:rPr>
              <a:t>:</a:t>
            </a:r>
          </a:p>
          <a:p>
            <a:pPr marL="0" indent="0" algn="justLow" rtl="0">
              <a:spcBef>
                <a:spcPts val="0"/>
              </a:spcBef>
              <a:buNone/>
            </a:pPr>
            <a:r>
              <a:rPr lang="en-US" sz="2000" dirty="0" smtClean="0">
                <a:latin typeface="Palatino Linotype" pitchFamily="18" charset="0"/>
              </a:rPr>
              <a:t> </a:t>
            </a:r>
            <a:r>
              <a:rPr lang="en-US" sz="2000" b="1" i="1" dirty="0" smtClean="0">
                <a:solidFill>
                  <a:srgbClr val="FF0000"/>
                </a:solidFill>
                <a:latin typeface="Palatino Linotype" pitchFamily="18" charset="0"/>
              </a:rPr>
              <a:t>1) competitive </a:t>
            </a:r>
            <a:r>
              <a:rPr lang="en-US" sz="2000" b="1" i="1" dirty="0">
                <a:solidFill>
                  <a:srgbClr val="FF0000"/>
                </a:solidFill>
                <a:latin typeface="Palatino Linotype" pitchFamily="18" charset="0"/>
              </a:rPr>
              <a:t>position on the </a:t>
            </a:r>
            <a:r>
              <a:rPr lang="en-US" sz="2000" b="1" i="1" dirty="0" smtClean="0">
                <a:solidFill>
                  <a:srgbClr val="FF0000"/>
                </a:solidFill>
                <a:latin typeface="Palatino Linotype" pitchFamily="18" charset="0"/>
              </a:rPr>
              <a:t>x-axis</a:t>
            </a:r>
          </a:p>
          <a:p>
            <a:pPr marL="0" indent="0" algn="justLow" rtl="0">
              <a:spcBef>
                <a:spcPts val="0"/>
              </a:spcBef>
              <a:buNone/>
            </a:pPr>
            <a:r>
              <a:rPr lang="en-US" sz="2000" b="1" i="1" dirty="0" smtClean="0">
                <a:solidFill>
                  <a:srgbClr val="FF0000"/>
                </a:solidFill>
                <a:latin typeface="Palatino Linotype" pitchFamily="18" charset="0"/>
              </a:rPr>
              <a:t> 2) market </a:t>
            </a:r>
            <a:r>
              <a:rPr lang="en-US" sz="2000" b="1" i="1" dirty="0">
                <a:solidFill>
                  <a:srgbClr val="FF0000"/>
                </a:solidFill>
                <a:latin typeface="Palatino Linotype" pitchFamily="18" charset="0"/>
              </a:rPr>
              <a:t>(industry) growth on the y-axis. </a:t>
            </a:r>
            <a:endParaRPr lang="en-US" sz="2000" b="1" i="1" dirty="0" smtClean="0">
              <a:solidFill>
                <a:srgbClr val="FF0000"/>
              </a:solidFill>
              <a:latin typeface="Palatino Linotype" pitchFamily="18" charset="0"/>
            </a:endParaRPr>
          </a:p>
          <a:p>
            <a:pPr marL="0" indent="0" algn="justLow" rtl="0">
              <a:spcBef>
                <a:spcPts val="0"/>
              </a:spcBef>
              <a:buNone/>
            </a:pPr>
            <a:endParaRPr lang="en-US" sz="2000" b="1" i="1" dirty="0" smtClean="0">
              <a:solidFill>
                <a:srgbClr val="FF0000"/>
              </a:solidFill>
              <a:latin typeface="Palatino Linotype" pitchFamily="18" charset="0"/>
            </a:endParaRPr>
          </a:p>
          <a:p>
            <a:pPr marL="0" indent="0" algn="justLow" rtl="0">
              <a:spcBef>
                <a:spcPts val="0"/>
              </a:spcBef>
              <a:buNone/>
            </a:pPr>
            <a:r>
              <a:rPr lang="en-US" sz="2000" dirty="0" smtClean="0">
                <a:latin typeface="Palatino Linotype" pitchFamily="18" charset="0"/>
              </a:rPr>
              <a:t>Any </a:t>
            </a:r>
            <a:r>
              <a:rPr lang="en-US" sz="2000" dirty="0">
                <a:latin typeface="Palatino Linotype" pitchFamily="18" charset="0"/>
              </a:rPr>
              <a:t>industry whose </a:t>
            </a:r>
            <a:r>
              <a:rPr lang="en-US" sz="2000" b="1" i="1" dirty="0">
                <a:solidFill>
                  <a:srgbClr val="FF0000"/>
                </a:solidFill>
                <a:latin typeface="Palatino Linotype" pitchFamily="18" charset="0"/>
              </a:rPr>
              <a:t>annual growth in </a:t>
            </a:r>
            <a:r>
              <a:rPr lang="en-US" sz="2000" b="1" i="1" dirty="0" smtClean="0">
                <a:solidFill>
                  <a:srgbClr val="FF0000"/>
                </a:solidFill>
                <a:latin typeface="Palatino Linotype" pitchFamily="18" charset="0"/>
              </a:rPr>
              <a:t>sales exceeds </a:t>
            </a:r>
            <a:r>
              <a:rPr lang="en-US" sz="2000" b="1" i="1" dirty="0">
                <a:solidFill>
                  <a:srgbClr val="FF0000"/>
                </a:solidFill>
                <a:latin typeface="Palatino Linotype" pitchFamily="18" charset="0"/>
              </a:rPr>
              <a:t>5 percent </a:t>
            </a:r>
            <a:r>
              <a:rPr lang="en-US" sz="2000" dirty="0">
                <a:latin typeface="Palatino Linotype" pitchFamily="18" charset="0"/>
              </a:rPr>
              <a:t>could be considered to have </a:t>
            </a:r>
            <a:r>
              <a:rPr lang="en-US" sz="2000" b="1" i="1" dirty="0">
                <a:solidFill>
                  <a:srgbClr val="FF0000"/>
                </a:solidFill>
                <a:latin typeface="Palatino Linotype" pitchFamily="18" charset="0"/>
              </a:rPr>
              <a:t>rapid growth. </a:t>
            </a:r>
            <a:endParaRPr lang="en-US" sz="2000" b="1" i="1" dirty="0" smtClean="0">
              <a:solidFill>
                <a:srgbClr val="FF0000"/>
              </a:solidFill>
              <a:latin typeface="Palatino Linotype" pitchFamily="18" charset="0"/>
            </a:endParaRPr>
          </a:p>
          <a:p>
            <a:pPr marL="0" indent="0" algn="justLow" rtl="0">
              <a:spcBef>
                <a:spcPts val="0"/>
              </a:spcBef>
              <a:buNone/>
            </a:pPr>
            <a:r>
              <a:rPr lang="en-US" sz="2000" dirty="0" smtClean="0">
                <a:latin typeface="Palatino Linotype" pitchFamily="18" charset="0"/>
              </a:rPr>
              <a:t>Appropriate </a:t>
            </a:r>
            <a:r>
              <a:rPr lang="en-US" sz="2000" dirty="0">
                <a:latin typeface="Palatino Linotype" pitchFamily="18" charset="0"/>
              </a:rPr>
              <a:t>strategies for </a:t>
            </a:r>
            <a:r>
              <a:rPr lang="en-US" sz="2000" dirty="0" smtClean="0">
                <a:latin typeface="Palatino Linotype" pitchFamily="18" charset="0"/>
              </a:rPr>
              <a:t>an organization </a:t>
            </a:r>
            <a:r>
              <a:rPr lang="en-US" sz="2000" dirty="0">
                <a:latin typeface="Palatino Linotype" pitchFamily="18" charset="0"/>
              </a:rPr>
              <a:t>to consider are listed in sequential order of attractiveness in each quadrant of </a:t>
            </a:r>
            <a:r>
              <a:rPr lang="en-US" sz="2000" dirty="0" smtClean="0">
                <a:latin typeface="Palatino Linotype" pitchFamily="18" charset="0"/>
              </a:rPr>
              <a:t>the Grand </a:t>
            </a:r>
            <a:r>
              <a:rPr lang="en-US" sz="2000" dirty="0">
                <a:latin typeface="Palatino Linotype" pitchFamily="18" charset="0"/>
              </a:rPr>
              <a:t>Strategy Matrix</a:t>
            </a:r>
            <a:r>
              <a:rPr lang="en-US" sz="2000" dirty="0" smtClean="0">
                <a:latin typeface="Palatino Linotype" pitchFamily="18" charset="0"/>
              </a:rPr>
              <a:t>.</a:t>
            </a:r>
            <a:endParaRPr lang="en-US" sz="2000" dirty="0">
              <a:latin typeface="Palatino Linotype" pitchFamily="18" charset="0"/>
            </a:endParaRPr>
          </a:p>
        </p:txBody>
      </p:sp>
    </p:spTree>
    <p:extLst>
      <p:ext uri="{BB962C8B-B14F-4D97-AF65-F5344CB8AC3E}">
        <p14:creationId xmlns:p14="http://schemas.microsoft.com/office/powerpoint/2010/main" val="2137214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6712"/>
            <a:ext cx="8229600" cy="763488"/>
          </a:xfrm>
        </p:spPr>
        <p:txBody>
          <a:bodyPr/>
          <a:lstStyle/>
          <a:p>
            <a:pPr algn="justLow" rtl="0"/>
            <a:r>
              <a:rPr lang="ar-EG" sz="3200" b="1" i="1" dirty="0" smtClean="0">
                <a:solidFill>
                  <a:srgbClr val="FF0000"/>
                </a:solidFill>
              </a:rPr>
              <a:t> </a:t>
            </a:r>
            <a:r>
              <a:rPr lang="en-US" sz="3200" b="1" i="1" dirty="0" smtClean="0">
                <a:solidFill>
                  <a:srgbClr val="FF0000"/>
                </a:solidFill>
              </a:rPr>
              <a:t>The </a:t>
            </a:r>
            <a:r>
              <a:rPr lang="en-US" sz="3200" b="1" i="1" dirty="0">
                <a:solidFill>
                  <a:srgbClr val="FF0000"/>
                </a:solidFill>
              </a:rPr>
              <a:t>Grand Strategy </a:t>
            </a:r>
            <a:r>
              <a:rPr lang="en-US" sz="3200" b="1" i="1" dirty="0" smtClean="0">
                <a:solidFill>
                  <a:srgbClr val="FF0000"/>
                </a:solidFill>
              </a:rPr>
              <a:t>Matrix (Cont.)</a:t>
            </a:r>
            <a:r>
              <a:rPr lang="en-US" dirty="0"/>
              <a:t/>
            </a:r>
            <a:br>
              <a:rPr lang="en-US" dirty="0"/>
            </a:br>
            <a:endParaRPr lang="ar-EG" dirty="0"/>
          </a:p>
        </p:txBody>
      </p:sp>
      <p:sp>
        <p:nvSpPr>
          <p:cNvPr id="3" name="Content Placeholder 2"/>
          <p:cNvSpPr>
            <a:spLocks noGrp="1"/>
          </p:cNvSpPr>
          <p:nvPr>
            <p:ph idx="1"/>
          </p:nvPr>
        </p:nvSpPr>
        <p:spPr/>
        <p:txBody>
          <a:bodyPr>
            <a:normAutofit/>
          </a:bodyPr>
          <a:lstStyle/>
          <a:p>
            <a:pPr marL="0" indent="0" algn="justLow" rtl="0">
              <a:spcBef>
                <a:spcPts val="0"/>
              </a:spcBef>
              <a:buNone/>
            </a:pPr>
            <a:r>
              <a:rPr lang="en-US" dirty="0">
                <a:latin typeface="Palatino Linotype" pitchFamily="18" charset="0"/>
              </a:rPr>
              <a:t>Firms located in </a:t>
            </a:r>
            <a:r>
              <a:rPr lang="en-US" b="1" i="1" dirty="0">
                <a:solidFill>
                  <a:srgbClr val="FF0000"/>
                </a:solidFill>
                <a:latin typeface="Palatino Linotype" pitchFamily="18" charset="0"/>
              </a:rPr>
              <a:t>Quadrant I</a:t>
            </a:r>
            <a:r>
              <a:rPr lang="en-US" dirty="0">
                <a:latin typeface="Palatino Linotype" pitchFamily="18" charset="0"/>
              </a:rPr>
              <a:t> of the Grand Strategy Matrix are in an </a:t>
            </a:r>
            <a:r>
              <a:rPr lang="en-US" b="1" i="1" dirty="0">
                <a:solidFill>
                  <a:srgbClr val="FF0000"/>
                </a:solidFill>
                <a:latin typeface="Palatino Linotype" pitchFamily="18" charset="0"/>
              </a:rPr>
              <a:t>excellent strategic </a:t>
            </a:r>
            <a:r>
              <a:rPr lang="en-US" b="1" i="1" dirty="0" smtClean="0">
                <a:solidFill>
                  <a:srgbClr val="FF0000"/>
                </a:solidFill>
                <a:latin typeface="Palatino Linotype" pitchFamily="18" charset="0"/>
              </a:rPr>
              <a:t>position</a:t>
            </a:r>
            <a:r>
              <a:rPr lang="en-US" dirty="0" smtClean="0">
                <a:latin typeface="Palatino Linotype" pitchFamily="18" charset="0"/>
              </a:rPr>
              <a:t>.</a:t>
            </a:r>
          </a:p>
          <a:p>
            <a:pPr marL="0" indent="0" algn="justLow" rtl="0">
              <a:spcBef>
                <a:spcPts val="0"/>
              </a:spcBef>
              <a:buNone/>
            </a:pPr>
            <a:endParaRPr lang="en-US" dirty="0" smtClean="0">
              <a:latin typeface="Palatino Linotype" pitchFamily="18" charset="0"/>
            </a:endParaRPr>
          </a:p>
          <a:p>
            <a:pPr marL="0" indent="0" algn="justLow" rtl="0">
              <a:spcBef>
                <a:spcPts val="0"/>
              </a:spcBef>
              <a:buNone/>
            </a:pPr>
            <a:r>
              <a:rPr lang="en-US" dirty="0" smtClean="0">
                <a:latin typeface="Palatino Linotype" pitchFamily="18" charset="0"/>
              </a:rPr>
              <a:t> </a:t>
            </a:r>
            <a:r>
              <a:rPr lang="en-US" dirty="0" smtClean="0">
                <a:solidFill>
                  <a:schemeClr val="tx1"/>
                </a:solidFill>
                <a:latin typeface="Palatino Linotype" pitchFamily="18" charset="0"/>
              </a:rPr>
              <a:t>For </a:t>
            </a:r>
            <a:r>
              <a:rPr lang="en-US" dirty="0">
                <a:solidFill>
                  <a:schemeClr val="tx1"/>
                </a:solidFill>
                <a:latin typeface="Palatino Linotype" pitchFamily="18" charset="0"/>
              </a:rPr>
              <a:t>these companies, </a:t>
            </a:r>
            <a:r>
              <a:rPr lang="en-US" b="1" i="1" dirty="0">
                <a:solidFill>
                  <a:srgbClr val="002060"/>
                </a:solidFill>
                <a:latin typeface="Palatino Linotype" pitchFamily="18" charset="0"/>
              </a:rPr>
              <a:t>continued concentration on current markets (market </a:t>
            </a:r>
            <a:r>
              <a:rPr lang="en-US" b="1" i="1" dirty="0" smtClean="0">
                <a:solidFill>
                  <a:srgbClr val="002060"/>
                </a:solidFill>
                <a:latin typeface="Palatino Linotype" pitchFamily="18" charset="0"/>
              </a:rPr>
              <a:t>penetration and </a:t>
            </a:r>
            <a:r>
              <a:rPr lang="en-US" b="1" i="1" dirty="0">
                <a:solidFill>
                  <a:srgbClr val="002060"/>
                </a:solidFill>
                <a:latin typeface="Palatino Linotype" pitchFamily="18" charset="0"/>
              </a:rPr>
              <a:t>market development) and products (product development) is an appropriate strategy. </a:t>
            </a:r>
            <a:endParaRPr lang="en-US" b="1" i="1" dirty="0" smtClean="0">
              <a:solidFill>
                <a:srgbClr val="002060"/>
              </a:solidFill>
              <a:latin typeface="Palatino Linotype" pitchFamily="18" charset="0"/>
            </a:endParaRPr>
          </a:p>
          <a:p>
            <a:pPr marL="0" indent="0" algn="justLow" rtl="0">
              <a:spcBef>
                <a:spcPts val="0"/>
              </a:spcBef>
              <a:buNone/>
            </a:pPr>
            <a:endParaRPr lang="en-US" b="1" i="1" dirty="0" smtClean="0">
              <a:solidFill>
                <a:schemeClr val="tx1"/>
              </a:solidFill>
              <a:latin typeface="Palatino Linotype" pitchFamily="18" charset="0"/>
            </a:endParaRPr>
          </a:p>
          <a:p>
            <a:pPr marL="0" indent="0" algn="justLow" rtl="0">
              <a:spcBef>
                <a:spcPts val="0"/>
              </a:spcBef>
              <a:buNone/>
            </a:pPr>
            <a:r>
              <a:rPr lang="en-US" b="1" i="1" dirty="0" smtClean="0">
                <a:solidFill>
                  <a:schemeClr val="tx1"/>
                </a:solidFill>
                <a:latin typeface="Palatino Linotype" pitchFamily="18" charset="0"/>
              </a:rPr>
              <a:t>When a </a:t>
            </a:r>
            <a:r>
              <a:rPr lang="en-US" b="1" i="1" dirty="0">
                <a:solidFill>
                  <a:schemeClr val="tx1"/>
                </a:solidFill>
                <a:latin typeface="Palatino Linotype" pitchFamily="18" charset="0"/>
              </a:rPr>
              <a:t>Quadrant I organization has </a:t>
            </a:r>
            <a:r>
              <a:rPr lang="en-US" b="1" i="1" dirty="0">
                <a:solidFill>
                  <a:srgbClr val="002060"/>
                </a:solidFill>
                <a:latin typeface="Palatino Linotype" pitchFamily="18" charset="0"/>
              </a:rPr>
              <a:t>excessive resources, then backward, forward, or horizontal </a:t>
            </a:r>
            <a:r>
              <a:rPr lang="en-US" b="1" i="1" dirty="0" smtClean="0">
                <a:solidFill>
                  <a:srgbClr val="002060"/>
                </a:solidFill>
                <a:latin typeface="Palatino Linotype" pitchFamily="18" charset="0"/>
              </a:rPr>
              <a:t>integration may </a:t>
            </a:r>
            <a:r>
              <a:rPr lang="en-US" b="1" i="1" dirty="0">
                <a:solidFill>
                  <a:srgbClr val="002060"/>
                </a:solidFill>
                <a:latin typeface="Palatino Linotype" pitchFamily="18" charset="0"/>
              </a:rPr>
              <a:t>be effective strategies.</a:t>
            </a:r>
            <a:r>
              <a:rPr lang="en-US" b="1" i="1" dirty="0">
                <a:solidFill>
                  <a:schemeClr val="tx1"/>
                </a:solidFill>
                <a:latin typeface="Palatino Linotype" pitchFamily="18" charset="0"/>
              </a:rPr>
              <a:t> </a:t>
            </a:r>
            <a:endParaRPr lang="en-US" b="1" i="1" dirty="0">
              <a:solidFill>
                <a:srgbClr val="002060"/>
              </a:solidFill>
              <a:latin typeface="Palatino Linotype" pitchFamily="18" charset="0"/>
            </a:endParaRPr>
          </a:p>
          <a:p>
            <a:pPr marL="0" indent="0" algn="l">
              <a:buNone/>
            </a:pPr>
            <a:endParaRPr lang="ar-EG" dirty="0">
              <a:latin typeface="Palatino Linotype" pitchFamily="18" charset="0"/>
            </a:endParaRPr>
          </a:p>
        </p:txBody>
      </p:sp>
    </p:spTree>
    <p:extLst>
      <p:ext uri="{BB962C8B-B14F-4D97-AF65-F5344CB8AC3E}">
        <p14:creationId xmlns:p14="http://schemas.microsoft.com/office/powerpoint/2010/main" val="24942736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Quadrant I</a:t>
            </a:r>
            <a:endParaRPr lang="ar-EG" b="1" i="1" dirty="0"/>
          </a:p>
        </p:txBody>
      </p:sp>
      <p:sp>
        <p:nvSpPr>
          <p:cNvPr id="3" name="Content Placeholder 2"/>
          <p:cNvSpPr>
            <a:spLocks noGrp="1"/>
          </p:cNvSpPr>
          <p:nvPr>
            <p:ph idx="1"/>
          </p:nvPr>
        </p:nvSpPr>
        <p:spPr/>
        <p:txBody>
          <a:bodyPr/>
          <a:lstStyle/>
          <a:p>
            <a:pPr marL="0" indent="0" algn="justLow" rtl="0">
              <a:spcBef>
                <a:spcPts val="0"/>
              </a:spcBef>
              <a:buNone/>
            </a:pPr>
            <a:r>
              <a:rPr lang="en-US" dirty="0">
                <a:solidFill>
                  <a:schemeClr val="tx1"/>
                </a:solidFill>
              </a:rPr>
              <a:t>When a Quadrant I firm is too heavily committed to a </a:t>
            </a:r>
            <a:r>
              <a:rPr lang="en-US" b="1" i="1" dirty="0">
                <a:solidFill>
                  <a:srgbClr val="FF0000"/>
                </a:solidFill>
                <a:latin typeface="Palatino Linotype" pitchFamily="18" charset="0"/>
              </a:rPr>
              <a:t>single product, then related diversification may reduce the risks associated with a narrow product line</a:t>
            </a:r>
            <a:r>
              <a:rPr lang="en-US" b="1" i="1" dirty="0" smtClean="0">
                <a:solidFill>
                  <a:srgbClr val="FF0000"/>
                </a:solidFill>
                <a:latin typeface="Palatino Linotype" pitchFamily="18" charset="0"/>
              </a:rPr>
              <a:t>.</a:t>
            </a:r>
          </a:p>
          <a:p>
            <a:pPr marL="0" indent="0" algn="justLow" rtl="0">
              <a:spcBef>
                <a:spcPts val="0"/>
              </a:spcBef>
              <a:buNone/>
            </a:pPr>
            <a:endParaRPr lang="en-US" b="1" i="1" dirty="0">
              <a:solidFill>
                <a:srgbClr val="FF0000"/>
              </a:solidFill>
              <a:latin typeface="Palatino Linotype" pitchFamily="18" charset="0"/>
            </a:endParaRPr>
          </a:p>
          <a:p>
            <a:pPr marL="0" indent="0" algn="justLow" rtl="0">
              <a:spcBef>
                <a:spcPts val="0"/>
              </a:spcBef>
              <a:buNone/>
            </a:pPr>
            <a:r>
              <a:rPr lang="en-US" dirty="0" smtClean="0">
                <a:solidFill>
                  <a:schemeClr val="tx1"/>
                </a:solidFill>
              </a:rPr>
              <a:t>Quadrant </a:t>
            </a:r>
            <a:r>
              <a:rPr lang="en-US" dirty="0">
                <a:solidFill>
                  <a:schemeClr val="tx1"/>
                </a:solidFill>
              </a:rPr>
              <a:t>I firms can afford to take advantage of </a:t>
            </a:r>
            <a:r>
              <a:rPr lang="en-US" b="1" i="1" dirty="0">
                <a:solidFill>
                  <a:srgbClr val="FF0000"/>
                </a:solidFill>
                <a:latin typeface="Palatino Linotype" pitchFamily="18" charset="0"/>
              </a:rPr>
              <a:t>external opportunities </a:t>
            </a:r>
            <a:r>
              <a:rPr lang="en-US" dirty="0">
                <a:solidFill>
                  <a:schemeClr val="tx1"/>
                </a:solidFill>
              </a:rPr>
              <a:t>in several areas. They can take risks aggressively when necessary.</a:t>
            </a:r>
          </a:p>
          <a:p>
            <a:pPr marL="0" indent="0" algn="justLow" rtl="0">
              <a:spcBef>
                <a:spcPts val="0"/>
              </a:spcBef>
              <a:buNone/>
            </a:pPr>
            <a:endParaRPr lang="ar-EG" dirty="0"/>
          </a:p>
        </p:txBody>
      </p:sp>
    </p:spTree>
    <p:extLst>
      <p:ext uri="{BB962C8B-B14F-4D97-AF65-F5344CB8AC3E}">
        <p14:creationId xmlns:p14="http://schemas.microsoft.com/office/powerpoint/2010/main" val="28961582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Quadrant II </a:t>
            </a:r>
            <a:endParaRPr lang="ar-EG" i="1" dirty="0"/>
          </a:p>
        </p:txBody>
      </p:sp>
      <p:sp>
        <p:nvSpPr>
          <p:cNvPr id="3" name="Content Placeholder 2"/>
          <p:cNvSpPr>
            <a:spLocks noGrp="1"/>
          </p:cNvSpPr>
          <p:nvPr>
            <p:ph idx="1"/>
          </p:nvPr>
        </p:nvSpPr>
        <p:spPr/>
        <p:txBody>
          <a:bodyPr>
            <a:normAutofit/>
          </a:bodyPr>
          <a:lstStyle/>
          <a:p>
            <a:pPr marL="0" indent="0" algn="justLow" rtl="0">
              <a:spcBef>
                <a:spcPts val="0"/>
              </a:spcBef>
              <a:buNone/>
            </a:pPr>
            <a:r>
              <a:rPr lang="en-US" dirty="0"/>
              <a:t>Firms positioned in </a:t>
            </a:r>
            <a:r>
              <a:rPr lang="en-US" b="1" i="1" dirty="0">
                <a:solidFill>
                  <a:srgbClr val="0070C0"/>
                </a:solidFill>
                <a:latin typeface="Palatino Linotype" pitchFamily="18" charset="0"/>
              </a:rPr>
              <a:t>Quadrant II </a:t>
            </a:r>
            <a:r>
              <a:rPr lang="en-US" dirty="0"/>
              <a:t>need to evaluate their present approach to the </a:t>
            </a:r>
            <a:r>
              <a:rPr lang="en-US" dirty="0" smtClean="0"/>
              <a:t>marketplace seriously</a:t>
            </a:r>
            <a:r>
              <a:rPr lang="en-US" dirty="0"/>
              <a:t>. Although their </a:t>
            </a:r>
            <a:r>
              <a:rPr lang="en-US" b="1" i="1" dirty="0">
                <a:solidFill>
                  <a:srgbClr val="0070C0"/>
                </a:solidFill>
                <a:latin typeface="Palatino Linotype" pitchFamily="18" charset="0"/>
              </a:rPr>
              <a:t>industry is growing, they are unable to compete effectively; they </a:t>
            </a:r>
            <a:r>
              <a:rPr lang="en-US" b="1" i="1" dirty="0" smtClean="0">
                <a:solidFill>
                  <a:srgbClr val="0070C0"/>
                </a:solidFill>
                <a:latin typeface="Palatino Linotype" pitchFamily="18" charset="0"/>
              </a:rPr>
              <a:t>need to </a:t>
            </a:r>
            <a:r>
              <a:rPr lang="en-US" b="1" i="1" dirty="0">
                <a:solidFill>
                  <a:srgbClr val="0070C0"/>
                </a:solidFill>
                <a:latin typeface="Palatino Linotype" pitchFamily="18" charset="0"/>
              </a:rPr>
              <a:t>determine why the firm’s current approach is ineffective and how the company can </a:t>
            </a:r>
            <a:r>
              <a:rPr lang="en-US" b="1" i="1" dirty="0" smtClean="0">
                <a:solidFill>
                  <a:srgbClr val="0070C0"/>
                </a:solidFill>
                <a:latin typeface="Palatino Linotype" pitchFamily="18" charset="0"/>
              </a:rPr>
              <a:t>best change </a:t>
            </a:r>
            <a:r>
              <a:rPr lang="en-US" b="1" i="1" dirty="0">
                <a:solidFill>
                  <a:srgbClr val="0070C0"/>
                </a:solidFill>
                <a:latin typeface="Palatino Linotype" pitchFamily="18" charset="0"/>
              </a:rPr>
              <a:t>to improve its competitiveness. </a:t>
            </a:r>
            <a:endParaRPr lang="en-US" b="1" i="1" dirty="0" smtClean="0">
              <a:solidFill>
                <a:srgbClr val="0070C0"/>
              </a:solidFill>
              <a:latin typeface="Palatino Linotype" pitchFamily="18" charset="0"/>
            </a:endParaRPr>
          </a:p>
          <a:p>
            <a:pPr marL="0" indent="0" algn="justLow" rtl="0">
              <a:spcBef>
                <a:spcPts val="0"/>
              </a:spcBef>
              <a:buNone/>
            </a:pPr>
            <a:r>
              <a:rPr lang="en-US" dirty="0" smtClean="0"/>
              <a:t>Because </a:t>
            </a:r>
            <a:r>
              <a:rPr lang="en-US" dirty="0"/>
              <a:t>Quadrant II organizations are in a </a:t>
            </a:r>
            <a:r>
              <a:rPr lang="en-US" b="1" i="1" dirty="0">
                <a:solidFill>
                  <a:srgbClr val="0070C0"/>
                </a:solidFill>
                <a:latin typeface="Palatino Linotype" pitchFamily="18" charset="0"/>
              </a:rPr>
              <a:t>rapid </a:t>
            </a:r>
            <a:r>
              <a:rPr lang="en-US" b="1" i="1" dirty="0" smtClean="0">
                <a:solidFill>
                  <a:srgbClr val="0070C0"/>
                </a:solidFill>
                <a:latin typeface="Palatino Linotype" pitchFamily="18" charset="0"/>
              </a:rPr>
              <a:t>market growth </a:t>
            </a:r>
            <a:r>
              <a:rPr lang="en-US" b="1" i="1" dirty="0">
                <a:solidFill>
                  <a:srgbClr val="0070C0"/>
                </a:solidFill>
                <a:latin typeface="Palatino Linotype" pitchFamily="18" charset="0"/>
              </a:rPr>
              <a:t>industry, an intensive strategy (as opposed to integrative or diversification) is usually </a:t>
            </a:r>
            <a:r>
              <a:rPr lang="en-US" b="1" i="1" dirty="0" smtClean="0">
                <a:solidFill>
                  <a:srgbClr val="0070C0"/>
                </a:solidFill>
                <a:latin typeface="Palatino Linotype" pitchFamily="18" charset="0"/>
              </a:rPr>
              <a:t>the first </a:t>
            </a:r>
            <a:r>
              <a:rPr lang="en-US" b="1" i="1" dirty="0">
                <a:solidFill>
                  <a:srgbClr val="0070C0"/>
                </a:solidFill>
                <a:latin typeface="Palatino Linotype" pitchFamily="18" charset="0"/>
              </a:rPr>
              <a:t>option that should be considered. </a:t>
            </a:r>
            <a:endParaRPr lang="en-US" b="1" i="1" dirty="0" smtClean="0">
              <a:solidFill>
                <a:srgbClr val="0070C0"/>
              </a:solidFill>
              <a:latin typeface="Palatino Linotype" pitchFamily="18" charset="0"/>
            </a:endParaRPr>
          </a:p>
        </p:txBody>
      </p:sp>
    </p:spTree>
    <p:extLst>
      <p:ext uri="{BB962C8B-B14F-4D97-AF65-F5344CB8AC3E}">
        <p14:creationId xmlns:p14="http://schemas.microsoft.com/office/powerpoint/2010/main" val="21263326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176</TotalTime>
  <Words>1646</Words>
  <Application>Microsoft Office PowerPoint</Application>
  <PresentationFormat>On-screen Show (4:3)</PresentationFormat>
  <Paragraphs>97</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Executive</vt:lpstr>
      <vt:lpstr>Strategic Management Course Fourth year, English program Week 10, Lecture10</vt:lpstr>
      <vt:lpstr>PowerPoint Presentation</vt:lpstr>
      <vt:lpstr>Learning Objectives</vt:lpstr>
      <vt:lpstr>The Strategy-Formulation Analytical Framework</vt:lpstr>
      <vt:lpstr>The Strategy-Formulation Analytical Framework</vt:lpstr>
      <vt:lpstr>The Grand Strategy Matrix </vt:lpstr>
      <vt:lpstr> The Grand Strategy Matrix (Cont.) </vt:lpstr>
      <vt:lpstr>Quadrant I</vt:lpstr>
      <vt:lpstr>Quadrant II </vt:lpstr>
      <vt:lpstr>Quadrant II </vt:lpstr>
      <vt:lpstr>Quadrant III </vt:lpstr>
      <vt:lpstr>Quadrant IV </vt:lpstr>
      <vt:lpstr>The Grand Strategy Matrix</vt:lpstr>
      <vt:lpstr>The Decision Stage: The Quantitative Strategic Planning Matrix (QSPM)</vt:lpstr>
      <vt:lpstr>The Decision Stage: The Quantitative Strategic Planning Matrix (QSPM) (Cont.)</vt:lpstr>
      <vt:lpstr>The Decision Stage: The Quantitative Strategic Planning Matrix (QSPM) (Cont.)</vt:lpstr>
      <vt:lpstr>PowerPoint Presentation</vt:lpstr>
      <vt:lpstr>Steps required to develop a QPSM</vt:lpstr>
      <vt:lpstr>Steps required to develop a QPSM</vt:lpstr>
      <vt:lpstr>Steps required to develop a QPSM (Cont.)</vt:lpstr>
      <vt:lpstr>Steps required to develop a QPSM (Cont.)</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 Management Course Fourth year, English program Week 10, Lecture10</dc:title>
  <dc:creator>3M</dc:creator>
  <cp:lastModifiedBy>3M</cp:lastModifiedBy>
  <cp:revision>15</cp:revision>
  <dcterms:created xsi:type="dcterms:W3CDTF">2020-04-15T14:45:03Z</dcterms:created>
  <dcterms:modified xsi:type="dcterms:W3CDTF">2020-04-15T17:41:23Z</dcterms:modified>
</cp:coreProperties>
</file>