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5" d="100"/>
          <a:sy n="75" d="100"/>
        </p:scale>
        <p:origin x="-612"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DEFC215-31DD-49A1-97DC-85E41CA97F89}" type="datetimeFigureOut">
              <a:rPr lang="ar-EG" smtClean="0"/>
              <a:t>12/08/1441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3668261-1D8D-43B8-9E71-0E164E49F95E}" type="slidenum">
              <a:rPr lang="ar-EG" smtClean="0"/>
              <a:t>‹#›</a:t>
            </a:fld>
            <a:endParaRPr lang="ar-EG"/>
          </a:p>
        </p:txBody>
      </p:sp>
    </p:spTree>
    <p:extLst>
      <p:ext uri="{BB962C8B-B14F-4D97-AF65-F5344CB8AC3E}">
        <p14:creationId xmlns:p14="http://schemas.microsoft.com/office/powerpoint/2010/main" val="336363764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sz="quarter" idx="10"/>
          </p:nvPr>
        </p:nvSpPr>
        <p:spPr/>
        <p:txBody>
          <a:bodyPr/>
          <a:lstStyle/>
          <a:p>
            <a:fld id="{D3668261-1D8D-43B8-9E71-0E164E49F95E}" type="slidenum">
              <a:rPr lang="ar-EG" smtClean="0"/>
              <a:t>33</a:t>
            </a:fld>
            <a:endParaRPr lang="ar-EG"/>
          </a:p>
        </p:txBody>
      </p:sp>
    </p:spTree>
    <p:extLst>
      <p:ext uri="{BB962C8B-B14F-4D97-AF65-F5344CB8AC3E}">
        <p14:creationId xmlns:p14="http://schemas.microsoft.com/office/powerpoint/2010/main" val="1835861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sz="quarter" idx="10"/>
          </p:nvPr>
        </p:nvSpPr>
        <p:spPr/>
        <p:txBody>
          <a:bodyPr/>
          <a:lstStyle/>
          <a:p>
            <a:fld id="{D3668261-1D8D-43B8-9E71-0E164E49F95E}" type="slidenum">
              <a:rPr lang="ar-EG" smtClean="0"/>
              <a:t>36</a:t>
            </a:fld>
            <a:endParaRPr lang="ar-EG"/>
          </a:p>
        </p:txBody>
      </p:sp>
    </p:spTree>
    <p:extLst>
      <p:ext uri="{BB962C8B-B14F-4D97-AF65-F5344CB8AC3E}">
        <p14:creationId xmlns:p14="http://schemas.microsoft.com/office/powerpoint/2010/main" val="3567263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28B4DB21-F51C-4807-9993-3F92A4C09762}"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77763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8B4DB21-F51C-4807-9993-3F92A4C09762}"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4058818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8B4DB21-F51C-4807-9993-3F92A4C09762}"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1838366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8B4DB21-F51C-4807-9993-3F92A4C09762}"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3870234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B4DB21-F51C-4807-9993-3F92A4C09762}" type="datetimeFigureOut">
              <a:rPr lang="ar-EG" smtClean="0"/>
              <a:t>11/08/1441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759687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28B4DB21-F51C-4807-9993-3F92A4C09762}"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3474261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28B4DB21-F51C-4807-9993-3F92A4C09762}" type="datetimeFigureOut">
              <a:rPr lang="ar-EG" smtClean="0"/>
              <a:t>11/08/1441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2462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28B4DB21-F51C-4807-9993-3F92A4C09762}" type="datetimeFigureOut">
              <a:rPr lang="ar-EG" smtClean="0"/>
              <a:t>11/08/1441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4056147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4DB21-F51C-4807-9993-3F92A4C09762}" type="datetimeFigureOut">
              <a:rPr lang="ar-EG" smtClean="0"/>
              <a:t>11/08/1441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2836282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4DB21-F51C-4807-9993-3F92A4C09762}"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2714279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4DB21-F51C-4807-9993-3F92A4C09762}" type="datetimeFigureOut">
              <a:rPr lang="ar-EG" smtClean="0"/>
              <a:t>11/08/1441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D45256B-7C37-4FD2-8C94-6ECE13E8BA70}" type="slidenum">
              <a:rPr lang="ar-EG" smtClean="0"/>
              <a:t>‹#›</a:t>
            </a:fld>
            <a:endParaRPr lang="ar-EG"/>
          </a:p>
        </p:txBody>
      </p:sp>
    </p:spTree>
    <p:extLst>
      <p:ext uri="{BB962C8B-B14F-4D97-AF65-F5344CB8AC3E}">
        <p14:creationId xmlns:p14="http://schemas.microsoft.com/office/powerpoint/2010/main" val="379774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B4DB21-F51C-4807-9993-3F92A4C09762}" type="datetimeFigureOut">
              <a:rPr lang="ar-EG" smtClean="0"/>
              <a:t>11/08/1441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D45256B-7C37-4FD2-8C94-6ECE13E8BA70}" type="slidenum">
              <a:rPr lang="ar-EG" smtClean="0"/>
              <a:t>‹#›</a:t>
            </a:fld>
            <a:endParaRPr lang="ar-EG"/>
          </a:p>
        </p:txBody>
      </p:sp>
    </p:spTree>
    <p:extLst>
      <p:ext uri="{BB962C8B-B14F-4D97-AF65-F5344CB8AC3E}">
        <p14:creationId xmlns:p14="http://schemas.microsoft.com/office/powerpoint/2010/main" val="1916674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alpha val="8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3789040"/>
            <a:ext cx="8345016" cy="2688704"/>
          </a:xfrm>
        </p:spPr>
        <p:txBody>
          <a:bodyPr/>
          <a:lstStyle/>
          <a:p>
            <a:r>
              <a:rPr lang="ar-EG" i="1" dirty="0" smtClean="0">
                <a:solidFill>
                  <a:srgbClr val="FF0000"/>
                </a:solidFill>
              </a:rPr>
              <a:t>إعداد الطالبه :رانيا العزوني </a:t>
            </a:r>
          </a:p>
          <a:p>
            <a:r>
              <a:rPr lang="ar-EG" i="1" dirty="0" smtClean="0">
                <a:solidFill>
                  <a:srgbClr val="FF0000"/>
                </a:solidFill>
              </a:rPr>
              <a:t>الفرقه الثانيه دبلومة التسويق</a:t>
            </a:r>
          </a:p>
          <a:p>
            <a:r>
              <a:rPr lang="ar-EG" dirty="0" smtClean="0"/>
              <a:t>                                   </a:t>
            </a:r>
          </a:p>
          <a:p>
            <a:r>
              <a:rPr lang="ar-EG" b="1" i="1" dirty="0">
                <a:solidFill>
                  <a:srgbClr val="FF0000"/>
                </a:solidFill>
              </a:rPr>
              <a:t> </a:t>
            </a:r>
            <a:r>
              <a:rPr lang="ar-EG" b="1" i="1" dirty="0" smtClean="0">
                <a:solidFill>
                  <a:srgbClr val="FF0000"/>
                </a:solidFill>
              </a:rPr>
              <a:t>                                   تحت اشراف د . مها مصباح</a:t>
            </a:r>
          </a:p>
          <a:p>
            <a:endParaRPr lang="ar-EG" b="1" i="1" dirty="0">
              <a:solidFill>
                <a:srgbClr val="FF0000"/>
              </a:solidFill>
            </a:endParaRPr>
          </a:p>
        </p:txBody>
      </p:sp>
      <p:sp>
        <p:nvSpPr>
          <p:cNvPr id="2" name="Title 1"/>
          <p:cNvSpPr>
            <a:spLocks noGrp="1"/>
          </p:cNvSpPr>
          <p:nvPr>
            <p:ph type="ctrTitle"/>
          </p:nvPr>
        </p:nvSpPr>
        <p:spPr>
          <a:xfrm>
            <a:off x="611560" y="620688"/>
            <a:ext cx="7772400" cy="1470025"/>
          </a:xfrm>
        </p:spPr>
        <p:txBody>
          <a:bodyPr>
            <a:normAutofit/>
          </a:bodyPr>
          <a:lstStyle/>
          <a:p>
            <a:r>
              <a:rPr lang="ar-EG" dirty="0" smtClean="0"/>
              <a:t>الفصل الرابع</a:t>
            </a:r>
            <a:br>
              <a:rPr lang="ar-EG" dirty="0" smtClean="0"/>
            </a:br>
            <a:r>
              <a:rPr lang="ar-EG" dirty="0" smtClean="0"/>
              <a:t>التسويق الإجتماعي للفكر الاسلامي</a:t>
            </a:r>
            <a:endParaRPr lang="ar-EG" dirty="0"/>
          </a:p>
        </p:txBody>
      </p:sp>
    </p:spTree>
    <p:extLst>
      <p:ext uri="{BB962C8B-B14F-4D97-AF65-F5344CB8AC3E}">
        <p14:creationId xmlns:p14="http://schemas.microsoft.com/office/powerpoint/2010/main" val="1966239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هل تعرض فقهاء الاسلام للتسويق ؟</a:t>
            </a:r>
            <a:endParaRPr lang="ar-EG" dirty="0"/>
          </a:p>
        </p:txBody>
      </p:sp>
      <p:sp>
        <p:nvSpPr>
          <p:cNvPr id="3" name="Content Placeholder 2"/>
          <p:cNvSpPr>
            <a:spLocks noGrp="1"/>
          </p:cNvSpPr>
          <p:nvPr>
            <p:ph idx="1"/>
          </p:nvPr>
        </p:nvSpPr>
        <p:spPr/>
        <p:txBody>
          <a:bodyPr/>
          <a:lstStyle/>
          <a:p>
            <a:r>
              <a:rPr lang="ar-EG" dirty="0" smtClean="0"/>
              <a:t>اهتم فقهاء الشريعه الاسلاميه اهتماما بالغا بالتسويق و قد كان لهم اثر كبير في تطوير الاساليب و النظم التسويقيه بعد انتقال افكارهم الي اوربا و من هؤلاء :</a:t>
            </a:r>
          </a:p>
          <a:p>
            <a:r>
              <a:rPr lang="ar-EG" dirty="0" smtClean="0"/>
              <a:t>الامام الغزالي :كتب عن عقد البيع في احياء علوم الدين .</a:t>
            </a:r>
          </a:p>
          <a:p>
            <a:r>
              <a:rPr lang="ar-EG" dirty="0" smtClean="0"/>
              <a:t>الجاحظ : كتب في رسالته عم التجاره .</a:t>
            </a:r>
          </a:p>
          <a:p>
            <a:r>
              <a:rPr lang="ar-EG" dirty="0" smtClean="0"/>
              <a:t>ابن خلدون : ان عامة معاش الرعايا من البيع و الشراء و اذا كانت الاسواق عطلا منها بطل معاشهم .وهذا نفس ما كتبه ادم سميث في كتابه .</a:t>
            </a:r>
          </a:p>
          <a:p>
            <a:endParaRPr lang="ar-EG" dirty="0"/>
          </a:p>
        </p:txBody>
      </p:sp>
    </p:spTree>
    <p:extLst>
      <p:ext uri="{BB962C8B-B14F-4D97-AF65-F5344CB8AC3E}">
        <p14:creationId xmlns:p14="http://schemas.microsoft.com/office/powerpoint/2010/main" val="7288873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ar-EG" dirty="0"/>
          </a:p>
        </p:txBody>
      </p:sp>
      <p:sp>
        <p:nvSpPr>
          <p:cNvPr id="3" name="Content Placeholder 2"/>
          <p:cNvSpPr>
            <a:spLocks noGrp="1"/>
          </p:cNvSpPr>
          <p:nvPr>
            <p:ph idx="1"/>
          </p:nvPr>
        </p:nvSpPr>
        <p:spPr/>
        <p:txBody>
          <a:bodyPr/>
          <a:lstStyle/>
          <a:p>
            <a:endParaRPr lang="ar-EG" dirty="0" smtClean="0"/>
          </a:p>
          <a:p>
            <a:endParaRPr lang="ar-EG" dirty="0"/>
          </a:p>
          <a:p>
            <a:r>
              <a:rPr lang="ar-EG" dirty="0" smtClean="0"/>
              <a:t>اشتهر العرب منذ فجر التاريخ بانهم امة التسويق الدولي .</a:t>
            </a:r>
          </a:p>
          <a:p>
            <a:r>
              <a:rPr lang="ar-EG" dirty="0" smtClean="0"/>
              <a:t>فالمسلمون هم افضل مسوقون بين الامم .و ذلك لانهم يسوقون للاعمال الخيريه فيامرون بالمعروف و ينهون عن المنكر </a:t>
            </a:r>
            <a:endParaRPr lang="ar-EG" dirty="0"/>
          </a:p>
        </p:txBody>
      </p:sp>
      <p:sp>
        <p:nvSpPr>
          <p:cNvPr id="6" name="Oval 5"/>
          <p:cNvSpPr/>
          <p:nvPr/>
        </p:nvSpPr>
        <p:spPr>
          <a:xfrm>
            <a:off x="827584" y="404664"/>
            <a:ext cx="831641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dirty="0" smtClean="0"/>
              <a:t>هل الامه الاسلاميه امة التسويق ؟</a:t>
            </a:r>
            <a:endParaRPr lang="ar-EG" sz="4000" dirty="0"/>
          </a:p>
        </p:txBody>
      </p:sp>
    </p:spTree>
    <p:extLst>
      <p:ext uri="{BB962C8B-B14F-4D97-AF65-F5344CB8AC3E}">
        <p14:creationId xmlns:p14="http://schemas.microsoft.com/office/powerpoint/2010/main" val="1049068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من هو عظم رجل تسويق في العالم حتي اليوم ؟</a:t>
            </a:r>
            <a:endParaRPr lang="ar-EG" dirty="0"/>
          </a:p>
        </p:txBody>
      </p:sp>
      <p:sp>
        <p:nvSpPr>
          <p:cNvPr id="3" name="Content Placeholder 2"/>
          <p:cNvSpPr>
            <a:spLocks noGrp="1"/>
          </p:cNvSpPr>
          <p:nvPr>
            <p:ph idx="1"/>
          </p:nvPr>
        </p:nvSpPr>
        <p:spPr/>
        <p:txBody>
          <a:bodyPr/>
          <a:lstStyle/>
          <a:p>
            <a:endParaRPr lang="ar-EG" dirty="0"/>
          </a:p>
        </p:txBody>
      </p:sp>
      <p:sp>
        <p:nvSpPr>
          <p:cNvPr id="4" name="6-Point Star 3"/>
          <p:cNvSpPr/>
          <p:nvPr/>
        </p:nvSpPr>
        <p:spPr>
          <a:xfrm>
            <a:off x="1763688" y="1601470"/>
            <a:ext cx="5400600" cy="432048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11500" b="1" i="1" dirty="0" smtClean="0">
                <a:latin typeface="Aldhabi" pitchFamily="2" charset="-78"/>
                <a:cs typeface="Aldhabi" pitchFamily="2" charset="-78"/>
              </a:rPr>
              <a:t>مُحمد</a:t>
            </a:r>
            <a:endParaRPr lang="ar-EG" sz="11500" b="1" i="1" dirty="0">
              <a:latin typeface="Aldhabi" pitchFamily="2" charset="-78"/>
              <a:cs typeface="Aldhabi" pitchFamily="2" charset="-78"/>
            </a:endParaRPr>
          </a:p>
        </p:txBody>
      </p:sp>
    </p:spTree>
    <p:extLst>
      <p:ext uri="{BB962C8B-B14F-4D97-AF65-F5344CB8AC3E}">
        <p14:creationId xmlns:p14="http://schemas.microsoft.com/office/powerpoint/2010/main" val="1993091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ماذا قال علماء الغرب عن عظمة الرسول ؟</a:t>
            </a:r>
            <a:endParaRPr lang="ar-EG" dirty="0"/>
          </a:p>
        </p:txBody>
      </p:sp>
      <p:sp>
        <p:nvSpPr>
          <p:cNvPr id="3" name="Content Placeholder 2"/>
          <p:cNvSpPr>
            <a:spLocks noGrp="1"/>
          </p:cNvSpPr>
          <p:nvPr>
            <p:ph idx="1"/>
          </p:nvPr>
        </p:nvSpPr>
        <p:spPr/>
        <p:txBody>
          <a:bodyPr>
            <a:normAutofit/>
          </a:bodyPr>
          <a:lstStyle/>
          <a:p>
            <a:r>
              <a:rPr lang="ar-EG" sz="2400" dirty="0" smtClean="0"/>
              <a:t>بعض الامثله لما قاله علماء الغرب :</a:t>
            </a:r>
          </a:p>
          <a:p>
            <a:r>
              <a:rPr lang="ar-EG" sz="2800" b="1" dirty="0" smtClean="0"/>
              <a:t>الفيلسوف و المؤرخ ويل ديورانت:</a:t>
            </a:r>
            <a:r>
              <a:rPr lang="ar-EG" sz="2800" dirty="0" smtClean="0"/>
              <a:t>وإذا حكمنا عن العظمه،بما كان للعظيم من اثر علي الناس ،قلنا بان محمد كان من اعظم عظماء التاريخ فقد اخذ علي نفسه ان يرفع المستوي الروحي و الاخلاقي في شعب ألقت به دياجر الهمجيه ،حرارة الجو ،و جدب الصحراء و قد نجح في تحقيق هذا الغرض نجاحا لم يدانيه فيه اي قائد اخر في التاريخ كله .</a:t>
            </a:r>
          </a:p>
          <a:p>
            <a:r>
              <a:rPr lang="ar-EG" sz="2800" b="1" dirty="0" smtClean="0"/>
              <a:t>الاستاذ نيللينو المستشرق الايطالي :</a:t>
            </a:r>
            <a:r>
              <a:rPr lang="ar-EG" sz="2800" dirty="0" smtClean="0"/>
              <a:t>لقد اسس محمد في وقت واحد دينا و دوله ، وكانت حدودهما متطابقه طول حياته </a:t>
            </a:r>
          </a:p>
          <a:p>
            <a:r>
              <a:rPr lang="ar-EG" sz="2800" b="1" dirty="0" smtClean="0"/>
              <a:t>العالم الغربي دراني :</a:t>
            </a:r>
            <a:r>
              <a:rPr lang="ar-EG" sz="2800" dirty="0" smtClean="0"/>
              <a:t>محمد رجل فوق التصور</a:t>
            </a:r>
            <a:endParaRPr lang="ar-EG" sz="2800" b="1" dirty="0"/>
          </a:p>
        </p:txBody>
      </p:sp>
    </p:spTree>
    <p:extLst>
      <p:ext uri="{BB962C8B-B14F-4D97-AF65-F5344CB8AC3E}">
        <p14:creationId xmlns:p14="http://schemas.microsoft.com/office/powerpoint/2010/main" val="652850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ar-EG" sz="2800" b="1" dirty="0"/>
          </a:p>
        </p:txBody>
      </p:sp>
      <p:sp>
        <p:nvSpPr>
          <p:cNvPr id="3" name="Content Placeholder 2"/>
          <p:cNvSpPr>
            <a:spLocks noGrp="1"/>
          </p:cNvSpPr>
          <p:nvPr>
            <p:ph idx="1"/>
          </p:nvPr>
        </p:nvSpPr>
        <p:spPr>
          <a:xfrm>
            <a:off x="179512" y="404664"/>
            <a:ext cx="8784976" cy="6264696"/>
          </a:xfrm>
        </p:spPr>
        <p:txBody>
          <a:bodyPr>
            <a:normAutofit lnSpcReduction="10000"/>
          </a:bodyPr>
          <a:lstStyle/>
          <a:p>
            <a:r>
              <a:rPr lang="ar-EG" b="1" dirty="0" smtClean="0"/>
              <a:t>مهاتما غاندي :</a:t>
            </a:r>
            <a:r>
              <a:rPr lang="ar-EG" sz="2800" dirty="0" smtClean="0"/>
              <a:t>اردت ان اعرف صفات الرجل اللذي يملك بدون نزاع قلوب ملايين البشر .....ةلقد اصبحت مقتنعا كل الأقتناع أن السيف لم يكن الوسيله التي من خلالها اكتسب الاسلام مكانته بل كان ذلك من خلال بساطة الرسول مع صدقه و دقته في الوعود، و تفانيه و اخلاصه لاصدقائه و اتباعه و شجاعته مع ثقته المطلقه في ربه و في رسالته . هذه الصفات هي التي مهدت الطريق و تخطت المصاعب و ليس السيف ،بعد انتهائي من قراءة الجزء الثاني من حياة الرسول وجدت نفسي اسفا لعدم وجود المزيد للتعرف اكثر علي حياته العظيمه .</a:t>
            </a:r>
          </a:p>
          <a:p>
            <a:r>
              <a:rPr lang="ar-EG" b="1" dirty="0" smtClean="0"/>
              <a:t>منتجمري:</a:t>
            </a:r>
            <a:r>
              <a:rPr lang="ar-EG" sz="2800" dirty="0" smtClean="0"/>
              <a:t>ان استعداد هذا الرجل لتحمل الاضطهاد من اجل معتقداته و الطبيعه الاخلاقيه الساميه لمن امنو به و اتبعوه و اعتبروه سيدا وقائدا لهم ،الي جانب عظمة إنجازاته المطلقه ،كل ذلك يدل علي العداله والنزاهه المتاصله في شخصه . </a:t>
            </a:r>
            <a:endParaRPr lang="ar-EG" b="1" dirty="0" smtClean="0"/>
          </a:p>
          <a:p>
            <a:endParaRPr lang="ar-EG" sz="2800" dirty="0" smtClean="0"/>
          </a:p>
          <a:p>
            <a:r>
              <a:rPr lang="ar-EG" b="1" dirty="0" smtClean="0"/>
              <a:t> </a:t>
            </a:r>
            <a:endParaRPr lang="ar-EG" dirty="0"/>
          </a:p>
        </p:txBody>
      </p:sp>
    </p:spTree>
    <p:extLst>
      <p:ext uri="{BB962C8B-B14F-4D97-AF65-F5344CB8AC3E}">
        <p14:creationId xmlns:p14="http://schemas.microsoft.com/office/powerpoint/2010/main" val="13581104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normAutofit fontScale="90000"/>
          </a:bodyPr>
          <a:lstStyle/>
          <a:p>
            <a:endParaRPr lang="ar-EG" dirty="0"/>
          </a:p>
        </p:txBody>
      </p:sp>
      <p:sp>
        <p:nvSpPr>
          <p:cNvPr id="3" name="Content Placeholder 2"/>
          <p:cNvSpPr>
            <a:spLocks noGrp="1"/>
          </p:cNvSpPr>
          <p:nvPr>
            <p:ph idx="1"/>
          </p:nvPr>
        </p:nvSpPr>
        <p:spPr>
          <a:xfrm>
            <a:off x="179512" y="332656"/>
            <a:ext cx="8964488" cy="6408712"/>
          </a:xfrm>
        </p:spPr>
        <p:txBody>
          <a:bodyPr/>
          <a:lstStyle/>
          <a:p>
            <a:pPr marL="0" indent="0">
              <a:buNone/>
            </a:pPr>
            <a:r>
              <a:rPr lang="ar-EG" b="1" dirty="0" smtClean="0"/>
              <a:t>. </a:t>
            </a:r>
            <a:r>
              <a:rPr lang="ar-EG" b="1" dirty="0"/>
              <a:t>تولستوي:</a:t>
            </a:r>
            <a:endParaRPr lang="ar-EG" dirty="0"/>
          </a:p>
          <a:p>
            <a:r>
              <a:rPr lang="ar-EG" b="1" dirty="0"/>
              <a:t>(ليف تولستوي «1828 ـ 1910» الأديب العالمي الذي يعد أدبه من أمتع ما كتب في التراث الإنساني قاطبة عن النفس البشرية. ) قال: يكفي محمداً فخراً أنّه خلّص أمةً ذليلةً دمويةً من مخالب شياطين العادات الذميمة، وفتح على وجوههم طريقَ الرُّقي والتقدم، وأنّ شريعةَ محمدٍ، ستسودُ العالم لانسجامها مع العقل والحكمة.</a:t>
            </a:r>
          </a:p>
          <a:p>
            <a:r>
              <a:rPr lang="ar-EG" b="1" dirty="0" smtClean="0"/>
              <a:t>. </a:t>
            </a:r>
            <a:r>
              <a:rPr lang="ar-EG" b="1" dirty="0"/>
              <a:t>شبرك النمساوي:</a:t>
            </a:r>
          </a:p>
          <a:p>
            <a:r>
              <a:rPr lang="ar-EG" b="1" dirty="0"/>
              <a:t>(الدكتور شبرك النمساوي) يقول: إنّ البشرية لتفتخر بانتساب رجل كمحمد إليها، إذ إنّه رغم أُمّيته، استطاع قبل بضعة عشر قرنًا أنْ يأتي بتشريع، سنكونُ نحنُ الأوروبيين أسعد ما نكون، إذا توصلنا إلى قمّته.</a:t>
            </a:r>
          </a:p>
          <a:p>
            <a:endParaRPr lang="ar-EG" dirty="0"/>
          </a:p>
        </p:txBody>
      </p:sp>
    </p:spTree>
    <p:extLst>
      <p:ext uri="{BB962C8B-B14F-4D97-AF65-F5344CB8AC3E}">
        <p14:creationId xmlns:p14="http://schemas.microsoft.com/office/powerpoint/2010/main" val="1933529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75456"/>
            <a:ext cx="8229600" cy="1143000"/>
          </a:xfrm>
        </p:spPr>
        <p:txBody>
          <a:bodyPr/>
          <a:lstStyle/>
          <a:p>
            <a:endParaRPr lang="ar-EG"/>
          </a:p>
        </p:txBody>
      </p:sp>
      <p:sp>
        <p:nvSpPr>
          <p:cNvPr id="3" name="Content Placeholder 2"/>
          <p:cNvSpPr>
            <a:spLocks noGrp="1"/>
          </p:cNvSpPr>
          <p:nvPr>
            <p:ph idx="1"/>
          </p:nvPr>
        </p:nvSpPr>
        <p:spPr>
          <a:xfrm>
            <a:off x="251520" y="332656"/>
            <a:ext cx="8517632" cy="6525344"/>
          </a:xfrm>
        </p:spPr>
        <p:txBody>
          <a:bodyPr>
            <a:normAutofit fontScale="92500" lnSpcReduction="20000"/>
          </a:bodyPr>
          <a:lstStyle/>
          <a:p>
            <a:r>
              <a:rPr lang="ar-EG" b="1" dirty="0"/>
              <a:t>(أرنست رينان):</a:t>
            </a:r>
          </a:p>
          <a:p>
            <a:r>
              <a:rPr lang="ar-EG" b="1" dirty="0"/>
              <a:t>لم يعتر القرآن أي تبديل أو تحريف ، وعندما تستمع إلى آياته تأخذك رجفة الإعجاب والحب ، وبعد أن تتوغل في دراسة روح التشريع فيه لا يسعك إلا أن تعظم هذا الكتاب العلوي وتقدسه.</a:t>
            </a:r>
          </a:p>
          <a:p>
            <a:pPr marL="0" indent="0">
              <a:buNone/>
            </a:pPr>
            <a:r>
              <a:rPr lang="ar-EG" b="1" dirty="0" smtClean="0"/>
              <a:t>. </a:t>
            </a:r>
            <a:r>
              <a:rPr lang="ar-EG" b="1" dirty="0"/>
              <a:t>(ليوتولستوي):</a:t>
            </a:r>
          </a:p>
          <a:p>
            <a:r>
              <a:rPr lang="ar-EG" b="1" dirty="0"/>
              <a:t>سوف تسود شريعة القرآن العالم لتوافقها وانسجامها مع العقل والحكمة.</a:t>
            </a:r>
          </a:p>
          <a:p>
            <a:r>
              <a:rPr lang="ar-EG" b="1" dirty="0" smtClean="0"/>
              <a:t>. (ليوتولستوي):</a:t>
            </a:r>
          </a:p>
          <a:p>
            <a:r>
              <a:rPr lang="ar-EG" b="1" dirty="0" smtClean="0"/>
              <a:t> لقد فهمت ... لقد أدركت ... ما تحتاج إليه البشرية هو شريعة سماوية تحق الحق ، وتزهق الباطل.</a:t>
            </a:r>
          </a:p>
          <a:p>
            <a:r>
              <a:rPr lang="ar-EG" b="1" dirty="0" smtClean="0"/>
              <a:t>. </a:t>
            </a:r>
            <a:r>
              <a:rPr lang="ar-EG" b="1" dirty="0"/>
              <a:t>(الأمريكي مايكل هارت):</a:t>
            </a:r>
          </a:p>
          <a:p>
            <a:r>
              <a:rPr lang="ar-EG" b="1" dirty="0"/>
              <a:t>لا يوجد في تاريخ الرسالات كتاب بقي بحروفه كاملا دون تحوير سوى القرآن الذي نقله محمد.</a:t>
            </a:r>
          </a:p>
          <a:p>
            <a:pPr marL="0" indent="0">
              <a:buNone/>
            </a:pPr>
            <a:r>
              <a:rPr lang="ar-EG" b="1" dirty="0" smtClean="0"/>
              <a:t>. </a:t>
            </a:r>
            <a:r>
              <a:rPr lang="ar-EG" b="1" dirty="0"/>
              <a:t>(غوتة ):</a:t>
            </a:r>
          </a:p>
          <a:p>
            <a:r>
              <a:rPr lang="ar-EG" b="1" dirty="0"/>
              <a:t>القرآن كتاب الكتب ، وإني أعتقد هذا كما يعتقده كل مسلم.</a:t>
            </a:r>
          </a:p>
          <a:p>
            <a:endParaRPr lang="ar-EG" dirty="0"/>
          </a:p>
        </p:txBody>
      </p:sp>
    </p:spTree>
    <p:extLst>
      <p:ext uri="{BB962C8B-B14F-4D97-AF65-F5344CB8AC3E}">
        <p14:creationId xmlns:p14="http://schemas.microsoft.com/office/powerpoint/2010/main" val="23433679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ar-EG" dirty="0"/>
          </a:p>
        </p:txBody>
      </p:sp>
      <p:sp>
        <p:nvSpPr>
          <p:cNvPr id="3" name="Content Placeholder 2"/>
          <p:cNvSpPr>
            <a:spLocks noGrp="1"/>
          </p:cNvSpPr>
          <p:nvPr>
            <p:ph idx="1"/>
          </p:nvPr>
        </p:nvSpPr>
        <p:spPr>
          <a:xfrm>
            <a:off x="457200" y="332656"/>
            <a:ext cx="8229600" cy="5793507"/>
          </a:xfrm>
        </p:spPr>
        <p:txBody>
          <a:bodyPr>
            <a:normAutofit fontScale="77500" lnSpcReduction="20000"/>
          </a:bodyPr>
          <a:lstStyle/>
          <a:p>
            <a:r>
              <a:rPr lang="ar-EG" b="1" dirty="0"/>
              <a:t>(جورج برنادشو ):</a:t>
            </a:r>
          </a:p>
          <a:p>
            <a:r>
              <a:rPr lang="ar-EG" b="1" dirty="0"/>
              <a:t>لقد درست محمدا باعتباره رجلا مدهشا ، فرأيته بعيدا عن مخاصمة المسيح ، بل يجب أن يدعى منقذ الإنسانية، وأوربا في العصر الراهن بدأت تعشق عقيدة التوحيد، وربما ذهبت إلى أبعد من ذلك فتعترف بقدرة هذه العقيدة على حل مشكلاتها، فبهذه الروح يجب أن تفهموا نبوءتي.</a:t>
            </a:r>
          </a:p>
          <a:p>
            <a:r>
              <a:rPr lang="ar-EG" b="1" dirty="0" smtClean="0"/>
              <a:t>. </a:t>
            </a:r>
            <a:r>
              <a:rPr lang="ar-EG" b="1" dirty="0"/>
              <a:t>(كارل ماركس):</a:t>
            </a:r>
          </a:p>
          <a:p>
            <a:r>
              <a:rPr lang="ar-EG" b="1" dirty="0"/>
              <a:t>جدير بكل ذي عقل أن يعترف بنبوته وأنه رسول من السماء إلى الأرض.</a:t>
            </a:r>
          </a:p>
          <a:p>
            <a:r>
              <a:rPr lang="ar-EG" b="1" dirty="0"/>
              <a:t> </a:t>
            </a:r>
            <a:r>
              <a:rPr lang="ar-EG" b="1" dirty="0" smtClean="0"/>
              <a:t>. </a:t>
            </a:r>
            <a:r>
              <a:rPr lang="ar-EG" b="1" dirty="0"/>
              <a:t>(كارل ماركس ):</a:t>
            </a:r>
          </a:p>
          <a:p>
            <a:r>
              <a:rPr lang="ar-EG" b="1" dirty="0"/>
              <a:t>هذا النبي افتتح برسالته عصرا للعلم والنور والمعرفة ، حري أن تدون أقواله وأفعاله بطريقة علمية خاصة ، وبما أن هذه التعاليم التي قام بها هي وحي فقد كان عليه أن يمحو ما كان متراكما من الرسالات السابقة من التبديل والتحوير.</a:t>
            </a:r>
          </a:p>
          <a:p>
            <a:r>
              <a:rPr lang="ar-EG" b="1" dirty="0" smtClean="0"/>
              <a:t>. </a:t>
            </a:r>
            <a:r>
              <a:rPr lang="ar-EG" b="1" dirty="0"/>
              <a:t>(فارس الخوري):</a:t>
            </a:r>
          </a:p>
          <a:p>
            <a:r>
              <a:rPr lang="ar-EG" b="1" dirty="0"/>
              <a:t> إن محمدا أعظم عظماء العالم ، والدين الذي جاء به أكمل الأديان.</a:t>
            </a:r>
          </a:p>
          <a:p>
            <a:endParaRPr lang="ar-EG" dirty="0"/>
          </a:p>
        </p:txBody>
      </p:sp>
    </p:spTree>
    <p:extLst>
      <p:ext uri="{BB962C8B-B14F-4D97-AF65-F5344CB8AC3E}">
        <p14:creationId xmlns:p14="http://schemas.microsoft.com/office/powerpoint/2010/main" val="15538834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endParaRPr lang="ar-EG"/>
          </a:p>
        </p:txBody>
      </p:sp>
      <p:sp>
        <p:nvSpPr>
          <p:cNvPr id="4" name="Oval 3"/>
          <p:cNvSpPr/>
          <p:nvPr/>
        </p:nvSpPr>
        <p:spPr>
          <a:xfrm>
            <a:off x="683568" y="1700808"/>
            <a:ext cx="8280920" cy="48245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400" b="1" i="1" dirty="0" smtClean="0"/>
              <a:t>الاسلام هو رائدالتسويق بشهادة المنصفين من علماء و مفكري الغرب</a:t>
            </a:r>
            <a:endParaRPr lang="ar-EG" sz="4400" b="1" i="1" dirty="0"/>
          </a:p>
        </p:txBody>
      </p:sp>
    </p:spTree>
    <p:extLst>
      <p:ext uri="{BB962C8B-B14F-4D97-AF65-F5344CB8AC3E}">
        <p14:creationId xmlns:p14="http://schemas.microsoft.com/office/powerpoint/2010/main" val="34932136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هل عني الاسلام بالتسويق الداخلي ؟</a:t>
            </a:r>
            <a:endParaRPr lang="ar-EG" dirty="0"/>
          </a:p>
        </p:txBody>
      </p:sp>
      <p:sp>
        <p:nvSpPr>
          <p:cNvPr id="3" name="Content Placeholder 2"/>
          <p:cNvSpPr>
            <a:spLocks noGrp="1"/>
          </p:cNvSpPr>
          <p:nvPr>
            <p:ph idx="1"/>
          </p:nvPr>
        </p:nvSpPr>
        <p:spPr/>
        <p:txBody>
          <a:bodyPr/>
          <a:lstStyle/>
          <a:p>
            <a:r>
              <a:rPr lang="ar-EG" dirty="0" smtClean="0"/>
              <a:t>لقد عني الاسلام بالتسويق الداخلي منذ اكثر من 14 قرنا حيث اهتم الفكر الاسلامي بالعنصر البشري اهتماما بالغا فتجاوزت النظره اليه كافة عناصر الانتاج الاخري فلا اهمبه لراس المال او الالات او المواد الخام او المنتجات و غيرها مالم يكن الانسان محركها و مشغلها و مديرها و مسوقها .</a:t>
            </a:r>
          </a:p>
          <a:p>
            <a:r>
              <a:rPr lang="ar-EG" dirty="0" smtClean="0"/>
              <a:t>والمتأمل في القران و السنه و أقوال الصحابه يجد زخما كثيرا حول الاهتمام بالعامل نذكر منها علي سبيل المثال :</a:t>
            </a:r>
          </a:p>
          <a:p>
            <a:endParaRPr lang="ar-EG" dirty="0"/>
          </a:p>
        </p:txBody>
      </p:sp>
    </p:spTree>
    <p:extLst>
      <p:ext uri="{BB962C8B-B14F-4D97-AF65-F5344CB8AC3E}">
        <p14:creationId xmlns:p14="http://schemas.microsoft.com/office/powerpoint/2010/main" val="3954842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7992888" cy="144016"/>
          </a:xfrm>
        </p:spPr>
        <p:txBody>
          <a:bodyPr>
            <a:normAutofit fontScale="90000"/>
          </a:bodyPr>
          <a:lstStyle/>
          <a:p>
            <a:r>
              <a:rPr lang="ar-EG" dirty="0" smtClean="0"/>
              <a:t/>
            </a:r>
            <a:br>
              <a:rPr lang="ar-EG" dirty="0" smtClean="0"/>
            </a:br>
            <a:endParaRPr lang="ar-EG" dirty="0"/>
          </a:p>
        </p:txBody>
      </p:sp>
      <p:sp>
        <p:nvSpPr>
          <p:cNvPr id="3" name="Content Placeholder 2"/>
          <p:cNvSpPr>
            <a:spLocks noGrp="1"/>
          </p:cNvSpPr>
          <p:nvPr>
            <p:ph idx="1"/>
          </p:nvPr>
        </p:nvSpPr>
        <p:spPr>
          <a:xfrm>
            <a:off x="251520" y="260648"/>
            <a:ext cx="8661648" cy="6597352"/>
          </a:xfrm>
        </p:spPr>
        <p:txBody>
          <a:bodyPr/>
          <a:lstStyle/>
          <a:p>
            <a:r>
              <a:rPr lang="ar-EG" dirty="0" smtClean="0"/>
              <a:t>هل التجاره هي التسويق ؟</a:t>
            </a:r>
          </a:p>
          <a:p>
            <a:r>
              <a:rPr lang="ar-EG" dirty="0" smtClean="0"/>
              <a:t>اتفق العلماء في تفسيراتهم علي ان معني التجاره :</a:t>
            </a:r>
          </a:p>
          <a:p>
            <a:r>
              <a:rPr lang="ar-EG" dirty="0" smtClean="0"/>
              <a:t>             البيع والشراء بقصد الربح .</a:t>
            </a:r>
          </a:p>
          <a:p>
            <a:endParaRPr lang="ar-EG" dirty="0" smtClean="0"/>
          </a:p>
          <a:p>
            <a:r>
              <a:rPr lang="ar-EG" dirty="0" smtClean="0"/>
              <a:t>وهو نفس المعني اليوم </a:t>
            </a:r>
          </a:p>
          <a:p>
            <a:endParaRPr lang="ar-EG" dirty="0"/>
          </a:p>
        </p:txBody>
      </p:sp>
      <p:sp>
        <p:nvSpPr>
          <p:cNvPr id="4" name="Rounded Rectangle 3"/>
          <p:cNvSpPr/>
          <p:nvPr/>
        </p:nvSpPr>
        <p:spPr>
          <a:xfrm>
            <a:off x="1907704" y="1484784"/>
            <a:ext cx="525658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800" b="1" dirty="0" smtClean="0">
                <a:solidFill>
                  <a:schemeClr val="tx2">
                    <a:lumMod val="50000"/>
                  </a:schemeClr>
                </a:solidFill>
              </a:rPr>
              <a:t>البيع والشراء بقصد الربح</a:t>
            </a:r>
            <a:endParaRPr lang="ar-EG" sz="2800" b="1" dirty="0">
              <a:solidFill>
                <a:schemeClr val="tx2">
                  <a:lumMod val="50000"/>
                </a:schemeClr>
              </a:solidFill>
            </a:endParaRPr>
          </a:p>
        </p:txBody>
      </p:sp>
      <p:sp>
        <p:nvSpPr>
          <p:cNvPr id="5" name="Rounded Rectangle 4"/>
          <p:cNvSpPr/>
          <p:nvPr/>
        </p:nvSpPr>
        <p:spPr>
          <a:xfrm>
            <a:off x="683568" y="3501008"/>
            <a:ext cx="7992888" cy="1944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400" b="1" dirty="0" smtClean="0">
                <a:solidFill>
                  <a:schemeClr val="tx2">
                    <a:lumMod val="50000"/>
                  </a:schemeClr>
                </a:solidFill>
              </a:rPr>
              <a:t>Marketing </a:t>
            </a:r>
            <a:r>
              <a:rPr lang="en-US" sz="4000" b="1" dirty="0" smtClean="0">
                <a:solidFill>
                  <a:schemeClr val="tx2">
                    <a:lumMod val="50000"/>
                  </a:schemeClr>
                </a:solidFill>
              </a:rPr>
              <a:t>for Profit Organization</a:t>
            </a:r>
            <a:endParaRPr lang="ar-EG" sz="4000" b="1" dirty="0">
              <a:solidFill>
                <a:schemeClr val="tx2">
                  <a:lumMod val="50000"/>
                </a:schemeClr>
              </a:solidFill>
            </a:endParaRPr>
          </a:p>
        </p:txBody>
      </p:sp>
    </p:spTree>
    <p:extLst>
      <p:ext uri="{BB962C8B-B14F-4D97-AF65-F5344CB8AC3E}">
        <p14:creationId xmlns:p14="http://schemas.microsoft.com/office/powerpoint/2010/main" val="4281087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lstStyle/>
          <a:p>
            <a:endParaRPr lang="ar-EG" dirty="0"/>
          </a:p>
        </p:txBody>
      </p:sp>
      <p:sp>
        <p:nvSpPr>
          <p:cNvPr id="3" name="Content Placeholder 2"/>
          <p:cNvSpPr>
            <a:spLocks noGrp="1"/>
          </p:cNvSpPr>
          <p:nvPr>
            <p:ph idx="1"/>
          </p:nvPr>
        </p:nvSpPr>
        <p:spPr/>
        <p:txBody>
          <a:bodyPr>
            <a:normAutofit fontScale="92500" lnSpcReduction="10000"/>
          </a:bodyPr>
          <a:lstStyle/>
          <a:p>
            <a:r>
              <a:rPr lang="ar-EG" dirty="0" smtClean="0"/>
              <a:t>ترتبط عملية الاختيار و التعيين لرجل التسويق في الفكر الإسلامي بإنتقاء الأفضل و الأصلح لشغل الوظيفه ، و اسناد الأمر الي من يمكنه تقديم أفضل الأداء .</a:t>
            </a:r>
          </a:p>
          <a:p>
            <a:r>
              <a:rPr lang="ar-EG" dirty="0" smtClean="0"/>
              <a:t>ومن هذا المبدأ نستنتج مجموعه من الامور أهمها :</a:t>
            </a:r>
          </a:p>
          <a:p>
            <a:r>
              <a:rPr lang="ar-EG" dirty="0" smtClean="0"/>
              <a:t>1- يجب الاتزام بركني الاختيار و هما القوة و الامانه .</a:t>
            </a:r>
          </a:p>
          <a:p>
            <a:r>
              <a:rPr lang="ar-EG" dirty="0" smtClean="0"/>
              <a:t>2- الإختبار قبل الاختيار .</a:t>
            </a:r>
          </a:p>
          <a:p>
            <a:r>
              <a:rPr lang="ar-EG" dirty="0" smtClean="0"/>
              <a:t>3- الاختيار عمليه جماعيه .</a:t>
            </a:r>
          </a:p>
          <a:p>
            <a:r>
              <a:rPr lang="ar-EG" dirty="0" smtClean="0"/>
              <a:t>4- التعين تحت الاختبار .</a:t>
            </a:r>
          </a:p>
          <a:p>
            <a:r>
              <a:rPr lang="ar-EG" dirty="0" smtClean="0"/>
              <a:t>5- قرار التعين . </a:t>
            </a:r>
            <a:endParaRPr lang="ar-EG" dirty="0"/>
          </a:p>
        </p:txBody>
      </p:sp>
      <p:sp>
        <p:nvSpPr>
          <p:cNvPr id="5" name="Oval 4"/>
          <p:cNvSpPr/>
          <p:nvPr/>
        </p:nvSpPr>
        <p:spPr>
          <a:xfrm>
            <a:off x="611560" y="260648"/>
            <a:ext cx="799288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200" b="1" dirty="0" smtClean="0"/>
              <a:t>أولا : الإختيار و التعيين ( التوظيف ) :</a:t>
            </a:r>
            <a:endParaRPr lang="ar-EG" sz="3200" b="1" dirty="0"/>
          </a:p>
        </p:txBody>
      </p:sp>
    </p:spTree>
    <p:extLst>
      <p:ext uri="{BB962C8B-B14F-4D97-AF65-F5344CB8AC3E}">
        <p14:creationId xmlns:p14="http://schemas.microsoft.com/office/powerpoint/2010/main" val="14606932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r>
              <a:rPr lang="ar-EG" dirty="0" smtClean="0"/>
              <a:t>يمكن القول ان الفكر الأسلامي قد حدد بعض المبادىء و الأصول العامه للأجور و الحوافز منها :</a:t>
            </a:r>
          </a:p>
          <a:p>
            <a:r>
              <a:rPr lang="ar-EG" dirty="0" smtClean="0"/>
              <a:t>1- تحديد الاجر مقدما .</a:t>
            </a:r>
          </a:p>
          <a:p>
            <a:r>
              <a:rPr lang="ar-EG" dirty="0" smtClean="0"/>
              <a:t>2- السرعه في دفع الاجر .</a:t>
            </a:r>
          </a:p>
          <a:p>
            <a:r>
              <a:rPr lang="ar-EG" dirty="0" smtClean="0"/>
              <a:t>3- تقييم العمل أساس تحديد الأجر .</a:t>
            </a:r>
          </a:p>
          <a:p>
            <a:r>
              <a:rPr lang="ar-EG" dirty="0" smtClean="0"/>
              <a:t>4- تأثر الأحر بالظروف الإجتماعيه .</a:t>
            </a:r>
          </a:p>
          <a:p>
            <a:r>
              <a:rPr lang="ar-EG" dirty="0" smtClean="0"/>
              <a:t>5- تأثر الأجر بالظروف البيئيه .</a:t>
            </a:r>
          </a:p>
          <a:p>
            <a:endParaRPr lang="ar-EG" dirty="0"/>
          </a:p>
        </p:txBody>
      </p:sp>
      <p:sp>
        <p:nvSpPr>
          <p:cNvPr id="4" name="Oval 3"/>
          <p:cNvSpPr/>
          <p:nvPr/>
        </p:nvSpPr>
        <p:spPr>
          <a:xfrm>
            <a:off x="876981" y="332656"/>
            <a:ext cx="806489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200" b="1" i="1" dirty="0" smtClean="0"/>
              <a:t>ثانيا :الأجور و الحوافز:</a:t>
            </a:r>
            <a:endParaRPr lang="ar-EG" sz="3200" b="1" i="1" dirty="0"/>
          </a:p>
        </p:txBody>
      </p:sp>
    </p:spTree>
    <p:extLst>
      <p:ext uri="{BB962C8B-B14F-4D97-AF65-F5344CB8AC3E}">
        <p14:creationId xmlns:p14="http://schemas.microsoft.com/office/powerpoint/2010/main" val="469065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endParaRPr lang="ar-EG" sz="2800" b="1" dirty="0" smtClean="0"/>
          </a:p>
          <a:p>
            <a:r>
              <a:rPr lang="ar-EG" sz="2400" dirty="0" smtClean="0"/>
              <a:t>اهتم الفكر الأسلامي بتدريب العاملين في حقل التسويق و تنمية قدراتهم بهدف إتقان ما يؤدونه من أعمال .ويتضح لنا مجموعه من الحقائق :</a:t>
            </a:r>
          </a:p>
          <a:p>
            <a:endParaRPr lang="ar-EG" sz="2400" dirty="0" smtClean="0"/>
          </a:p>
          <a:p>
            <a:r>
              <a:rPr lang="ar-EG" sz="2800" b="1" dirty="0" smtClean="0"/>
              <a:t>الحقيقه الأولي : </a:t>
            </a:r>
            <a:r>
              <a:rPr lang="ar-EG" sz="2400" dirty="0" smtClean="0"/>
              <a:t>المدرب ليس بالضروره ان يكون أعلي مكانه من المتدرب .</a:t>
            </a:r>
          </a:p>
          <a:p>
            <a:endParaRPr lang="ar-EG" sz="2400" dirty="0" smtClean="0"/>
          </a:p>
          <a:p>
            <a:r>
              <a:rPr lang="ar-EG" sz="2800" b="1" dirty="0" smtClean="0"/>
              <a:t> الحقبقه الثانيه : </a:t>
            </a:r>
            <a:r>
              <a:rPr lang="ar-EG" sz="2400" dirty="0" smtClean="0"/>
              <a:t>ان المتدرب يجب ان يتحلي بسمة التواضع في طلب العلم .</a:t>
            </a:r>
          </a:p>
          <a:p>
            <a:endParaRPr lang="ar-EG" sz="2400" dirty="0" smtClean="0"/>
          </a:p>
          <a:p>
            <a:r>
              <a:rPr lang="ar-EG" sz="2800" b="1" dirty="0" smtClean="0"/>
              <a:t>الحقيقه الثالثه :</a:t>
            </a:r>
            <a:r>
              <a:rPr lang="ar-EG" sz="2400" dirty="0" smtClean="0"/>
              <a:t>ان المتدرب يجب ان يتحلي بسمة الصبر علي طلب العلم .</a:t>
            </a:r>
            <a:endParaRPr lang="ar-EG" sz="2400" dirty="0"/>
          </a:p>
        </p:txBody>
      </p:sp>
      <p:sp>
        <p:nvSpPr>
          <p:cNvPr id="4" name="Oval 3"/>
          <p:cNvSpPr/>
          <p:nvPr/>
        </p:nvSpPr>
        <p:spPr>
          <a:xfrm>
            <a:off x="251520" y="267363"/>
            <a:ext cx="8604448"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600" b="1" i="1" dirty="0" smtClean="0"/>
              <a:t>ثالثا :التدريب و تنمية المهارات </a:t>
            </a:r>
            <a:endParaRPr lang="ar-EG" sz="3600" b="1" i="1" dirty="0"/>
          </a:p>
        </p:txBody>
      </p:sp>
    </p:spTree>
    <p:extLst>
      <p:ext uri="{BB962C8B-B14F-4D97-AF65-F5344CB8AC3E}">
        <p14:creationId xmlns:p14="http://schemas.microsoft.com/office/powerpoint/2010/main" val="26268108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endParaRPr lang="ar-EG" dirty="0" smtClean="0"/>
          </a:p>
          <a:p>
            <a:r>
              <a:rPr lang="ar-EG" dirty="0" smtClean="0"/>
              <a:t>معني الترقيه هو الأنتقال الي مركز او منصب أعلي للعامل مما هو عليه الأن .</a:t>
            </a:r>
          </a:p>
          <a:p>
            <a:endParaRPr lang="ar-EG" dirty="0" smtClean="0"/>
          </a:p>
          <a:p>
            <a:r>
              <a:rPr lang="ar-EG" dirty="0" smtClean="0"/>
              <a:t>والمهم في ترقية رجل التسويق هي الكفاءه و الجداره و ليست الواسطه و المحسوبيه او اي عوامل شخصيه .</a:t>
            </a:r>
            <a:endParaRPr lang="ar-EG" dirty="0"/>
          </a:p>
        </p:txBody>
      </p:sp>
      <p:sp>
        <p:nvSpPr>
          <p:cNvPr id="4" name="Oval 3"/>
          <p:cNvSpPr/>
          <p:nvPr/>
        </p:nvSpPr>
        <p:spPr>
          <a:xfrm>
            <a:off x="755576" y="476672"/>
            <a:ext cx="8064896"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400" b="1" i="1" dirty="0" smtClean="0"/>
              <a:t>رابعا : الترقيه :</a:t>
            </a:r>
            <a:endParaRPr lang="ar-EG" sz="4400" b="1" i="1" dirty="0"/>
          </a:p>
        </p:txBody>
      </p:sp>
    </p:spTree>
    <p:extLst>
      <p:ext uri="{BB962C8B-B14F-4D97-AF65-F5344CB8AC3E}">
        <p14:creationId xmlns:p14="http://schemas.microsoft.com/office/powerpoint/2010/main" val="31282379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70000" lnSpcReduction="20000"/>
          </a:bodyPr>
          <a:lstStyle/>
          <a:p>
            <a:r>
              <a:rPr lang="ar-EG" dirty="0" smtClean="0"/>
              <a:t>اهم الأسس والقواعد الداله علي إهتمام الفكر الأداري الإسلامي بالعلاقات الإنسانيه لمختلف العاملين بالمنظمات ما يلي :</a:t>
            </a:r>
          </a:p>
          <a:p>
            <a:r>
              <a:rPr lang="ar-EG" dirty="0" smtClean="0"/>
              <a:t>1- التأكيد علي أهمية التعاون و مساعدة الأخرين .</a:t>
            </a:r>
          </a:p>
          <a:p>
            <a:r>
              <a:rPr lang="ar-EG" dirty="0" smtClean="0"/>
              <a:t>2- العمل علي تحقيق الإستقرار و تنمية الشعور بالإنتماء و المشاركه .</a:t>
            </a:r>
          </a:p>
          <a:p>
            <a:r>
              <a:rPr lang="ar-EG" dirty="0" smtClean="0"/>
              <a:t>3- إشاعة روح المحبه و الموده بين العاملين و بعضهم من جهه و بينهم و بين عملائهم من جهه اخري .</a:t>
            </a:r>
          </a:p>
          <a:p>
            <a:r>
              <a:rPr lang="ar-EG" dirty="0" smtClean="0"/>
              <a:t>4- مبأ الشوري و المشاركه في تحديدالأهداف وإتخاذ القرارات .</a:t>
            </a:r>
          </a:p>
          <a:p>
            <a:r>
              <a:rPr lang="ar-EG" dirty="0" smtClean="0"/>
              <a:t>5- صيانة كرامة العامل و عدم التمييز العرقي .</a:t>
            </a:r>
          </a:p>
          <a:p>
            <a:r>
              <a:rPr lang="ar-EG" dirty="0" smtClean="0"/>
              <a:t>6- التشجيع علي الإبداع و التطوير و جودة الأداء .</a:t>
            </a:r>
          </a:p>
          <a:p>
            <a:r>
              <a:rPr lang="ar-EG" dirty="0" smtClean="0"/>
              <a:t>7- تحري الصدق و الأمانه .</a:t>
            </a:r>
          </a:p>
          <a:p>
            <a:r>
              <a:rPr lang="ar-EG" dirty="0" smtClean="0"/>
              <a:t>8- العدل و المساةاه .</a:t>
            </a:r>
          </a:p>
          <a:p>
            <a:r>
              <a:rPr lang="ar-EG" dirty="0" smtClean="0"/>
              <a:t>9- الإعتراف و التقدير .</a:t>
            </a:r>
          </a:p>
          <a:p>
            <a:r>
              <a:rPr lang="ar-EG" dirty="0" smtClean="0"/>
              <a:t>10- تعميق الإحساس بالمسؤليه تجاه الأخرين و تجاه إلتزام رجل التسويق بما يؤديه من أعمال .</a:t>
            </a:r>
            <a:endParaRPr lang="ar-EG" dirty="0"/>
          </a:p>
        </p:txBody>
      </p:sp>
      <p:sp>
        <p:nvSpPr>
          <p:cNvPr id="5" name="Oval 4"/>
          <p:cNvSpPr/>
          <p:nvPr/>
        </p:nvSpPr>
        <p:spPr>
          <a:xfrm>
            <a:off x="539552" y="332656"/>
            <a:ext cx="8208912"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b="1" i="1" dirty="0" smtClean="0"/>
              <a:t>خامسا : العلاقات الإنسانيه</a:t>
            </a:r>
            <a:endParaRPr lang="ar-EG" sz="4000" b="1" i="1" dirty="0"/>
          </a:p>
        </p:txBody>
      </p:sp>
    </p:spTree>
    <p:extLst>
      <p:ext uri="{BB962C8B-B14F-4D97-AF65-F5344CB8AC3E}">
        <p14:creationId xmlns:p14="http://schemas.microsoft.com/office/powerpoint/2010/main" val="7607771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ما المقصود بالسوق الإسلامي ؟</a:t>
            </a:r>
            <a:endParaRPr lang="ar-EG" dirty="0"/>
          </a:p>
        </p:txBody>
      </p:sp>
      <p:sp>
        <p:nvSpPr>
          <p:cNvPr id="3" name="Content Placeholder 2"/>
          <p:cNvSpPr>
            <a:spLocks noGrp="1"/>
          </p:cNvSpPr>
          <p:nvPr>
            <p:ph idx="1"/>
          </p:nvPr>
        </p:nvSpPr>
        <p:spPr/>
        <p:txBody>
          <a:bodyPr>
            <a:normAutofit fontScale="77500" lnSpcReduction="20000"/>
          </a:bodyPr>
          <a:lstStyle/>
          <a:p>
            <a:r>
              <a:rPr lang="ar-EG" dirty="0" smtClean="0"/>
              <a:t>السوق بمعناه العام هو المكان اللذي تباع فيه الأشياء .</a:t>
            </a:r>
          </a:p>
          <a:p>
            <a:r>
              <a:rPr lang="ar-EG" dirty="0" smtClean="0"/>
              <a:t>بالنسبه لرجل الأقتصاد فالسوق يعتبر إلتقاء العرض و الطلب علي المنتجات .</a:t>
            </a:r>
          </a:p>
          <a:p>
            <a:r>
              <a:rPr lang="ar-EG" dirty="0" smtClean="0"/>
              <a:t>اما بالنسبه لرجل التسويق فالسوق هو مجموعة العملاء الحاليون و المرتقبون للطلب علي منتجات المنظمه بحيث يتوافر لديهم القدره علي و الرغبه في الشراء .</a:t>
            </a:r>
          </a:p>
          <a:p>
            <a:r>
              <a:rPr lang="ar-EG" dirty="0" smtClean="0"/>
              <a:t>فإن السوق الأسلامي يشمل نوعين من العملاء :</a:t>
            </a:r>
          </a:p>
          <a:p>
            <a:r>
              <a:rPr lang="ar-EG" dirty="0" smtClean="0"/>
              <a:t>1- عملاء حاليون :وهدف التسويق في هذا السوق زيادة مستويات الأيمان لدي المسلمون الحاليون .</a:t>
            </a:r>
          </a:p>
          <a:p>
            <a:r>
              <a:rPr lang="ar-EG" dirty="0" smtClean="0"/>
              <a:t>2- عملاء مرتقبون :وهم جميع العملاء الغير مسلمين ويهدف الي دخولهم الي الأسلام .</a:t>
            </a:r>
          </a:p>
          <a:p>
            <a:r>
              <a:rPr lang="ar-EG" dirty="0" smtClean="0"/>
              <a:t>و من ثم فإن هدف رجل التسويق الأسلامي هدف كمي أولا لزيادة الحصه السوقيه للاسلام ثم يتحول هذا الهدف الي هدف نوعي لزيادة مستوي جودة الإيمان .</a:t>
            </a:r>
          </a:p>
        </p:txBody>
      </p:sp>
    </p:spTree>
    <p:extLst>
      <p:ext uri="{BB962C8B-B14F-4D97-AF65-F5344CB8AC3E}">
        <p14:creationId xmlns:p14="http://schemas.microsoft.com/office/powerpoint/2010/main" val="32054194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p:txBody>
          <a:bodyPr/>
          <a:lstStyle/>
          <a:p>
            <a:endParaRPr lang="ar-EG" dirty="0" smtClean="0"/>
          </a:p>
          <a:p>
            <a:r>
              <a:rPr lang="ar-EG" dirty="0" smtClean="0"/>
              <a:t>1- الجهل بطبيعة المجتمعات الغربيه .</a:t>
            </a:r>
          </a:p>
          <a:p>
            <a:endParaRPr lang="ar-EG" dirty="0" smtClean="0"/>
          </a:p>
          <a:p>
            <a:r>
              <a:rPr lang="ar-EG" dirty="0" smtClean="0"/>
              <a:t>2- الإفتقار الي إستراتيجيه تسويقيه لطرح قضية الأسلام في هذه المجتمعات . </a:t>
            </a:r>
            <a:endParaRPr lang="ar-EG" dirty="0"/>
          </a:p>
        </p:txBody>
      </p:sp>
      <p:sp>
        <p:nvSpPr>
          <p:cNvPr id="5" name="Oval 4"/>
          <p:cNvSpPr/>
          <p:nvPr/>
        </p:nvSpPr>
        <p:spPr>
          <a:xfrm>
            <a:off x="467544" y="260648"/>
            <a:ext cx="8424936"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600" b="1" i="1" dirty="0" smtClean="0"/>
              <a:t>معوقات تسويق الفكر الأسلامي </a:t>
            </a:r>
            <a:endParaRPr lang="ar-EG" sz="3600" b="1" i="1" dirty="0"/>
          </a:p>
        </p:txBody>
      </p:sp>
    </p:spTree>
    <p:extLst>
      <p:ext uri="{BB962C8B-B14F-4D97-AF65-F5344CB8AC3E}">
        <p14:creationId xmlns:p14="http://schemas.microsoft.com/office/powerpoint/2010/main" val="20162351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أهم المشكلات التي يعاني منها الجمهور المستهدف في الغرب :</a:t>
            </a:r>
            <a:endParaRPr lang="ar-EG" dirty="0"/>
          </a:p>
        </p:txBody>
      </p:sp>
      <p:sp>
        <p:nvSpPr>
          <p:cNvPr id="3" name="Content Placeholder 2"/>
          <p:cNvSpPr>
            <a:spLocks noGrp="1"/>
          </p:cNvSpPr>
          <p:nvPr>
            <p:ph idx="1"/>
          </p:nvPr>
        </p:nvSpPr>
        <p:spPr/>
        <p:txBody>
          <a:bodyPr>
            <a:normAutofit lnSpcReduction="10000"/>
          </a:bodyPr>
          <a:lstStyle/>
          <a:p>
            <a:endParaRPr lang="ar-EG" dirty="0" smtClean="0"/>
          </a:p>
          <a:p>
            <a:r>
              <a:rPr lang="ar-EG" dirty="0" smtClean="0"/>
              <a:t>1- عدم الشعور بالامن الإجتماعي .</a:t>
            </a:r>
          </a:p>
          <a:p>
            <a:endParaRPr lang="ar-EG" dirty="0" smtClean="0"/>
          </a:p>
          <a:p>
            <a:r>
              <a:rPr lang="ar-EG" dirty="0" smtClean="0"/>
              <a:t>2- عدم الأطمئنان الروحي .</a:t>
            </a:r>
          </a:p>
          <a:p>
            <a:pPr marL="0" indent="0">
              <a:buNone/>
            </a:pPr>
            <a:endParaRPr lang="ar-EG" dirty="0"/>
          </a:p>
          <a:p>
            <a:pPr marL="0" indent="0">
              <a:buNone/>
            </a:pPr>
            <a:r>
              <a:rPr lang="ar-EG" dirty="0" smtClean="0"/>
              <a:t>  3- غياب الإنتماء الفكري .</a:t>
            </a:r>
          </a:p>
          <a:p>
            <a:endParaRPr lang="ar-EG" dirty="0" smtClean="0"/>
          </a:p>
          <a:p>
            <a:r>
              <a:rPr lang="ar-EG" dirty="0" smtClean="0"/>
              <a:t>4- عدم إحساس الفرد بالسلام مع النفس .</a:t>
            </a:r>
          </a:p>
          <a:p>
            <a:endParaRPr lang="ar-EG" dirty="0"/>
          </a:p>
        </p:txBody>
      </p:sp>
    </p:spTree>
    <p:extLst>
      <p:ext uri="{BB962C8B-B14F-4D97-AF65-F5344CB8AC3E}">
        <p14:creationId xmlns:p14="http://schemas.microsoft.com/office/powerpoint/2010/main" val="32765337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البدايه الحقيقيه للإستراتيجيه الفعاله تبدأمن:</a:t>
            </a:r>
            <a:endParaRPr lang="ar-EG" dirty="0"/>
          </a:p>
        </p:txBody>
      </p:sp>
      <p:sp>
        <p:nvSpPr>
          <p:cNvPr id="3" name="Content Placeholder 2"/>
          <p:cNvSpPr>
            <a:spLocks noGrp="1"/>
          </p:cNvSpPr>
          <p:nvPr>
            <p:ph idx="1"/>
          </p:nvPr>
        </p:nvSpPr>
        <p:spPr/>
        <p:txBody>
          <a:bodyPr/>
          <a:lstStyle/>
          <a:p>
            <a:endParaRPr lang="ar-EG" dirty="0" smtClean="0"/>
          </a:p>
          <a:p>
            <a:endParaRPr lang="ar-EG" dirty="0"/>
          </a:p>
          <a:p>
            <a:r>
              <a:rPr lang="ar-EG" dirty="0" smtClean="0"/>
              <a:t>تخصيص ميزانيه لأبحاث تسويقيه تدرس مشاكل المجتمع الغربي و تتعرف علي حاجات و رغبات هؤلاء العملاء المرتقبون قبل البدء في إعداد و تصميم خطه تسويقيه بعيده عن أرض الواقع .</a:t>
            </a:r>
            <a:endParaRPr lang="ar-EG" dirty="0"/>
          </a:p>
        </p:txBody>
      </p:sp>
    </p:spTree>
    <p:extLst>
      <p:ext uri="{BB962C8B-B14F-4D97-AF65-F5344CB8AC3E}">
        <p14:creationId xmlns:p14="http://schemas.microsoft.com/office/powerpoint/2010/main" val="22160545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endParaRPr lang="ar-EG" dirty="0" smtClean="0"/>
          </a:p>
          <a:p>
            <a:r>
              <a:rPr lang="ar-EG" dirty="0" smtClean="0"/>
              <a:t>يقع العبء علي العلماء و الباحثين المسلمين في مختلف التخصصات و كذلك المثقفين عبء كبير في تسويق الأسلام خارج  الحدود حتي يتم اقتناص هذه الفرصه لإشباع الحاجات الروحيه للعام الغربي الذي يعيش في حريه غير منضبطه بقواعد شرعيه الأمر الذي جلب التعاسه و الحزن الناتجين عن الفراغ الروحي .</a:t>
            </a:r>
            <a:endParaRPr lang="ar-EG" dirty="0"/>
          </a:p>
        </p:txBody>
      </p:sp>
      <p:sp>
        <p:nvSpPr>
          <p:cNvPr id="4" name="Oval 3"/>
          <p:cNvSpPr/>
          <p:nvPr/>
        </p:nvSpPr>
        <p:spPr>
          <a:xfrm>
            <a:off x="1187624" y="404664"/>
            <a:ext cx="7128792"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800" b="1" i="1" dirty="0" smtClean="0"/>
              <a:t>الفرصه التسويقيه :</a:t>
            </a:r>
            <a:endParaRPr lang="ar-EG" sz="4800" b="1" i="1" dirty="0"/>
          </a:p>
        </p:txBody>
      </p:sp>
    </p:spTree>
    <p:extLst>
      <p:ext uri="{BB962C8B-B14F-4D97-AF65-F5344CB8AC3E}">
        <p14:creationId xmlns:p14="http://schemas.microsoft.com/office/powerpoint/2010/main" val="1599419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EG" dirty="0" smtClean="0"/>
              <a:t>وللتجاره نوعان :</a:t>
            </a:r>
          </a:p>
          <a:p>
            <a:r>
              <a:rPr lang="ar-EG" dirty="0" smtClean="0"/>
              <a:t>الأول : ان يكون هناك شراء بقصد البيع اي يجب وجود بائع و مشتري .</a:t>
            </a:r>
          </a:p>
          <a:p>
            <a:r>
              <a:rPr lang="ar-EG" dirty="0" smtClean="0"/>
              <a:t>الثاني : تحقيق الربح من عملية الشراء .</a:t>
            </a:r>
          </a:p>
          <a:p>
            <a:r>
              <a:rPr lang="ar-EG" dirty="0" smtClean="0"/>
              <a:t>وقد شجع ابن خلدون علي التجاره الدوليه (التسويق الدولي)</a:t>
            </a:r>
          </a:p>
          <a:p>
            <a:r>
              <a:rPr lang="ar-EG" dirty="0" smtClean="0"/>
              <a:t>بنقل السلع الي الاسواق البعيده لندرة و ارتفاع </a:t>
            </a:r>
            <a:endParaRPr lang="ar-EG" dirty="0"/>
          </a:p>
        </p:txBody>
      </p:sp>
    </p:spTree>
    <p:extLst>
      <p:ext uri="{BB962C8B-B14F-4D97-AF65-F5344CB8AC3E}">
        <p14:creationId xmlns:p14="http://schemas.microsoft.com/office/powerpoint/2010/main" val="40441669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المقصود بتجزئة السوق:</a:t>
            </a:r>
            <a:br>
              <a:rPr lang="ar-EG" dirty="0" smtClean="0"/>
            </a:br>
            <a:r>
              <a:rPr lang="en-US" dirty="0" smtClean="0"/>
              <a:t>Market Segmentation</a:t>
            </a:r>
            <a:r>
              <a:rPr lang="ar-EG" dirty="0" smtClean="0"/>
              <a:t/>
            </a:r>
            <a:br>
              <a:rPr lang="ar-EG" dirty="0" smtClean="0"/>
            </a:br>
            <a:endParaRPr lang="ar-EG" dirty="0"/>
          </a:p>
        </p:txBody>
      </p:sp>
      <p:sp>
        <p:nvSpPr>
          <p:cNvPr id="3" name="Content Placeholder 2"/>
          <p:cNvSpPr>
            <a:spLocks noGrp="1"/>
          </p:cNvSpPr>
          <p:nvPr>
            <p:ph idx="1"/>
          </p:nvPr>
        </p:nvSpPr>
        <p:spPr/>
        <p:txBody>
          <a:bodyPr>
            <a:normAutofit fontScale="92500" lnSpcReduction="10000"/>
          </a:bodyPr>
          <a:lstStyle/>
          <a:p>
            <a:r>
              <a:rPr lang="ar-EG" dirty="0" smtClean="0"/>
              <a:t>يعتبر تقسيم السوق الكلي الي مجموعات سوقيه صغيره ، كل سوق لديه حاجاته و رغباته الخاصه التي تميزه عن غيره من الأسواق الفرعيه الأخري .</a:t>
            </a:r>
          </a:p>
          <a:p>
            <a:endParaRPr lang="ar-EG" dirty="0"/>
          </a:p>
          <a:p>
            <a:r>
              <a:rPr lang="ar-EG" dirty="0" smtClean="0"/>
              <a:t>ان استخدام برامج تسويقيه منفصله للبيع في أسواق فرعيه مختلفه يتناقض مع مفهوم التسويق المنتشر او التسويق الجماهيري واسع النطاق و ما يسمي باستراتيجية التسويق المعمم والذي يعني التعامل مع كل سوق بمزيج تسويقي واحد للكل و يجب علي رجل التسويق ان يقرر اي مزيج تسويقي يستخدم في كل سوق .</a:t>
            </a:r>
            <a:endParaRPr lang="ar-EG" dirty="0"/>
          </a:p>
        </p:txBody>
      </p:sp>
    </p:spTree>
    <p:extLst>
      <p:ext uri="{BB962C8B-B14F-4D97-AF65-F5344CB8AC3E}">
        <p14:creationId xmlns:p14="http://schemas.microsoft.com/office/powerpoint/2010/main" val="6933925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EG" dirty="0" smtClean="0"/>
              <a:t>رجل التسويق يجب عليه ان يحدد قطاعات السوق التي يمكنه ان يخدمها بطريق أكثر فعاليه بالمقارنه مع غيره من المنافسين .</a:t>
            </a:r>
          </a:p>
          <a:p>
            <a:r>
              <a:rPr lang="ar-EG" dirty="0" smtClean="0"/>
              <a:t>و يعرف كل من كوتلر و أرمسترونج تجزئة السوق علي أنها :</a:t>
            </a:r>
          </a:p>
          <a:p>
            <a:r>
              <a:rPr lang="ar-EG" dirty="0"/>
              <a:t> </a:t>
            </a:r>
            <a:r>
              <a:rPr lang="ar-EG" dirty="0" smtClean="0"/>
              <a:t>    تقسيم سوقا معينه الي مجموعات متميزه من المشترين ذوي حاجات و خصائص و سلوك مختلف و التي تتطلب منتجات مختلفه او اكثر من مزيج تسويقي مختلف .</a:t>
            </a:r>
            <a:endParaRPr lang="ar-EG" dirty="0"/>
          </a:p>
        </p:txBody>
      </p:sp>
    </p:spTree>
    <p:extLst>
      <p:ext uri="{BB962C8B-B14F-4D97-AF65-F5344CB8AC3E}">
        <p14:creationId xmlns:p14="http://schemas.microsoft.com/office/powerpoint/2010/main" val="28968450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الأستراتيجيه البديله لتغطية اسواق العملاء :</a:t>
            </a:r>
            <a:endParaRPr lang="ar-EG" dirty="0"/>
          </a:p>
        </p:txBody>
      </p:sp>
      <p:sp>
        <p:nvSpPr>
          <p:cNvPr id="3" name="Content Placeholder 2"/>
          <p:cNvSpPr>
            <a:spLocks noGrp="1"/>
          </p:cNvSpPr>
          <p:nvPr>
            <p:ph idx="1"/>
          </p:nvPr>
        </p:nvSpPr>
        <p:spPr/>
        <p:txBody>
          <a:bodyPr/>
          <a:lstStyle/>
          <a:p>
            <a:r>
              <a:rPr lang="ar-EG" dirty="0" smtClean="0"/>
              <a:t>بعد تقييم الأسواق الفرعيه المختلفه يجب علي مدير التسويق ان يقرر الأستراتيجيه التي يمكن اتباعها حيال التعامل مع هذه الأسواق .</a:t>
            </a:r>
          </a:p>
          <a:p>
            <a:r>
              <a:rPr lang="ar-EG" dirty="0" smtClean="0"/>
              <a:t>ان رجل التسويق لديه خيارات ثلاثه للتعامل مع الأسواق وهي :</a:t>
            </a:r>
          </a:p>
          <a:p>
            <a:r>
              <a:rPr lang="ar-EG" dirty="0" smtClean="0"/>
              <a:t>1- استراتيجية التسويق غير المميزه (الموحده ).</a:t>
            </a:r>
          </a:p>
          <a:p>
            <a:r>
              <a:rPr lang="ar-EG" dirty="0" smtClean="0"/>
              <a:t>2- استراتيجية التسويق المميزه (التجزئه ) .</a:t>
            </a:r>
          </a:p>
          <a:p>
            <a:r>
              <a:rPr lang="ar-EG" dirty="0" smtClean="0"/>
              <a:t>3- استراتيجية التسويق المركزه .</a:t>
            </a:r>
            <a:endParaRPr lang="ar-EG" dirty="0"/>
          </a:p>
        </p:txBody>
      </p:sp>
    </p:spTree>
    <p:extLst>
      <p:ext uri="{BB962C8B-B14F-4D97-AF65-F5344CB8AC3E}">
        <p14:creationId xmlns:p14="http://schemas.microsoft.com/office/powerpoint/2010/main" val="2080356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323528" y="1340768"/>
            <a:ext cx="8653989" cy="5832648"/>
          </a:xfrm>
        </p:spPr>
        <p:txBody>
          <a:bodyPr>
            <a:normAutofit/>
          </a:bodyPr>
          <a:lstStyle/>
          <a:p>
            <a:r>
              <a:rPr lang="ar-EG" dirty="0" smtClean="0"/>
              <a:t>(1) التسويق الغير مميز (استراتيجيه موحده ):</a:t>
            </a:r>
          </a:p>
          <a:p>
            <a:endParaRPr lang="ar-EG" dirty="0" smtClean="0"/>
          </a:p>
          <a:p>
            <a:endParaRPr lang="ar-EG" dirty="0"/>
          </a:p>
          <a:p>
            <a:endParaRPr lang="ar-EG" dirty="0" smtClean="0"/>
          </a:p>
          <a:p>
            <a:pPr marL="0" indent="0">
              <a:buNone/>
            </a:pPr>
            <a:r>
              <a:rPr lang="ar-EG" dirty="0" smtClean="0"/>
              <a:t>(2) التسويق المميز (إستراتيجية التجزئه )</a:t>
            </a:r>
          </a:p>
          <a:p>
            <a:pPr marL="0" indent="0">
              <a:buNone/>
            </a:pPr>
            <a:endParaRPr lang="ar-EG" dirty="0"/>
          </a:p>
          <a:p>
            <a:pPr marL="0" indent="0">
              <a:buNone/>
            </a:pPr>
            <a:endParaRPr lang="ar-EG" dirty="0" smtClean="0"/>
          </a:p>
          <a:p>
            <a:pPr marL="0" indent="0">
              <a:buNone/>
            </a:pPr>
            <a:endParaRPr lang="ar-EG" dirty="0"/>
          </a:p>
          <a:p>
            <a:pPr marL="0" indent="0">
              <a:buNone/>
            </a:pPr>
            <a:r>
              <a:rPr lang="ar-EG" dirty="0"/>
              <a:t> </a:t>
            </a:r>
            <a:r>
              <a:rPr lang="ar-EG" dirty="0" smtClean="0"/>
              <a:t>(3) التسويق المركز (إستراتيجية التركيز ).</a:t>
            </a:r>
            <a:endParaRPr lang="ar-EG" dirty="0"/>
          </a:p>
        </p:txBody>
      </p:sp>
      <p:sp>
        <p:nvSpPr>
          <p:cNvPr id="4" name="Rectangle 3"/>
          <p:cNvSpPr/>
          <p:nvPr/>
        </p:nvSpPr>
        <p:spPr>
          <a:xfrm>
            <a:off x="5796136" y="260648"/>
            <a:ext cx="2808312"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800" dirty="0" smtClean="0"/>
              <a:t>مزيج تسويقي واحد</a:t>
            </a:r>
            <a:endParaRPr lang="ar-EG" sz="2800" dirty="0"/>
          </a:p>
        </p:txBody>
      </p:sp>
      <p:sp>
        <p:nvSpPr>
          <p:cNvPr id="5" name="Rectangle 4"/>
          <p:cNvSpPr/>
          <p:nvPr/>
        </p:nvSpPr>
        <p:spPr>
          <a:xfrm>
            <a:off x="539552" y="260648"/>
            <a:ext cx="266429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600" dirty="0" smtClean="0"/>
              <a:t>السوق</a:t>
            </a:r>
            <a:endParaRPr lang="ar-EG" sz="3600" dirty="0"/>
          </a:p>
        </p:txBody>
      </p:sp>
      <p:cxnSp>
        <p:nvCxnSpPr>
          <p:cNvPr id="7" name="Straight Arrow Connector 6"/>
          <p:cNvCxnSpPr/>
          <p:nvPr/>
        </p:nvCxnSpPr>
        <p:spPr>
          <a:xfrm flipH="1">
            <a:off x="3203848" y="836712"/>
            <a:ext cx="2592288"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847791" y="1844824"/>
            <a:ext cx="2777009" cy="18957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مزيج تسويقي (1)</a:t>
            </a:r>
          </a:p>
          <a:p>
            <a:pPr algn="ctr"/>
            <a:r>
              <a:rPr lang="ar-EG" dirty="0" smtClean="0"/>
              <a:t>ــــــــــــــــــــــــــــــــــــــــــــــــــ</a:t>
            </a:r>
          </a:p>
          <a:p>
            <a:pPr algn="ctr"/>
            <a:r>
              <a:rPr lang="ar-EG" dirty="0" smtClean="0"/>
              <a:t>مزيج تسويقي (2)</a:t>
            </a:r>
            <a:endParaRPr lang="ar-EG" dirty="0"/>
          </a:p>
          <a:p>
            <a:pPr algn="ctr"/>
            <a:r>
              <a:rPr lang="ar-EG" dirty="0" smtClean="0"/>
              <a:t>ــــــــــــــــــــــــــــــــــــــــــــــــــ</a:t>
            </a:r>
          </a:p>
          <a:p>
            <a:pPr algn="ctr"/>
            <a:r>
              <a:rPr lang="ar-EG" dirty="0" smtClean="0"/>
              <a:t>مزيج تسويقي (3)</a:t>
            </a:r>
          </a:p>
        </p:txBody>
      </p:sp>
      <p:sp>
        <p:nvSpPr>
          <p:cNvPr id="9" name="Rectangle 8"/>
          <p:cNvSpPr/>
          <p:nvPr/>
        </p:nvSpPr>
        <p:spPr>
          <a:xfrm>
            <a:off x="755576" y="1870883"/>
            <a:ext cx="2736304"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قطاع سوقي (1)</a:t>
            </a:r>
          </a:p>
          <a:p>
            <a:pPr algn="ctr"/>
            <a:r>
              <a:rPr lang="ar-EG" dirty="0" smtClean="0"/>
              <a:t>ـــــــــــــــــــــــــــــــــــــــــــــــــــــ</a:t>
            </a:r>
            <a:endParaRPr lang="ar-EG" dirty="0"/>
          </a:p>
          <a:p>
            <a:pPr algn="ctr"/>
            <a:r>
              <a:rPr lang="ar-EG" dirty="0" smtClean="0"/>
              <a:t>قطاع سوقي (2)</a:t>
            </a:r>
            <a:endParaRPr lang="ar-EG" dirty="0"/>
          </a:p>
          <a:p>
            <a:pPr algn="ctr"/>
            <a:r>
              <a:rPr lang="ar-EG" dirty="0" smtClean="0"/>
              <a:t>ـــــــــــــــــــــــــــــــــــــــــــــــــــ</a:t>
            </a:r>
          </a:p>
          <a:p>
            <a:pPr algn="ctr"/>
            <a:r>
              <a:rPr lang="ar-EG" dirty="0" smtClean="0"/>
              <a:t>قطاع سوقي (3)</a:t>
            </a:r>
            <a:endParaRPr lang="ar-EG" dirty="0"/>
          </a:p>
        </p:txBody>
      </p:sp>
      <p:cxnSp>
        <p:nvCxnSpPr>
          <p:cNvPr id="11" name="Straight Connector 10"/>
          <p:cNvCxnSpPr/>
          <p:nvPr/>
        </p:nvCxnSpPr>
        <p:spPr>
          <a:xfrm>
            <a:off x="5796136" y="3068960"/>
            <a:ext cx="8640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402869" y="306896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419872" y="2204864"/>
            <a:ext cx="2304256"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9" idx="3"/>
          </p:cNvCxnSpPr>
          <p:nvPr/>
        </p:nvCxnSpPr>
        <p:spPr>
          <a:xfrm flipH="1">
            <a:off x="3491880" y="2729825"/>
            <a:ext cx="2319908" cy="5154"/>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460578" y="3356992"/>
            <a:ext cx="2335558" cy="0"/>
          </a:xfrm>
          <a:prstGeom prst="straightConnector1">
            <a:avLst/>
          </a:prstGeom>
          <a:ln w="5715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5576" y="4005064"/>
            <a:ext cx="2448272" cy="1683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قطاع سوقي(1)</a:t>
            </a:r>
          </a:p>
          <a:p>
            <a:pPr algn="ctr"/>
            <a:r>
              <a:rPr lang="ar-EG" dirty="0" smtClean="0"/>
              <a:t>ـــــــــــــــــــــــــــــــــــــــــــــــ</a:t>
            </a:r>
          </a:p>
          <a:p>
            <a:pPr algn="ctr"/>
            <a:r>
              <a:rPr lang="ar-EG" dirty="0" smtClean="0"/>
              <a:t>قطاع سوقي (2)</a:t>
            </a:r>
            <a:endParaRPr lang="ar-EG" dirty="0"/>
          </a:p>
          <a:p>
            <a:pPr algn="ctr"/>
            <a:r>
              <a:rPr lang="ar-EG" dirty="0" smtClean="0"/>
              <a:t>ـــــــــــــــــــــــــــــــــــــــــــــــ</a:t>
            </a:r>
          </a:p>
          <a:p>
            <a:pPr algn="ctr"/>
            <a:r>
              <a:rPr lang="ar-EG" dirty="0" smtClean="0"/>
              <a:t>قطاع سوقي (3)</a:t>
            </a:r>
          </a:p>
        </p:txBody>
      </p:sp>
      <p:sp>
        <p:nvSpPr>
          <p:cNvPr id="22" name="Rectangle 21"/>
          <p:cNvSpPr/>
          <p:nvPr/>
        </p:nvSpPr>
        <p:spPr>
          <a:xfrm>
            <a:off x="6032512" y="4337720"/>
            <a:ext cx="259228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مزيج تسويقي واحد</a:t>
            </a:r>
            <a:endParaRPr lang="ar-EG" dirty="0"/>
          </a:p>
        </p:txBody>
      </p:sp>
      <p:cxnSp>
        <p:nvCxnSpPr>
          <p:cNvPr id="24" name="Straight Arrow Connector 23"/>
          <p:cNvCxnSpPr>
            <a:stCxn id="22" idx="1"/>
          </p:cNvCxnSpPr>
          <p:nvPr/>
        </p:nvCxnSpPr>
        <p:spPr>
          <a:xfrm flipH="1">
            <a:off x="3296208" y="4661756"/>
            <a:ext cx="2736304"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56970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ماذا يقصد يتجزئة السوق من منظور إسلامي ؟</a:t>
            </a:r>
            <a:endParaRPr lang="ar-EG" dirty="0"/>
          </a:p>
        </p:txBody>
      </p:sp>
      <p:sp>
        <p:nvSpPr>
          <p:cNvPr id="3" name="Content Placeholder 2"/>
          <p:cNvSpPr>
            <a:spLocks noGrp="1"/>
          </p:cNvSpPr>
          <p:nvPr>
            <p:ph idx="1"/>
          </p:nvPr>
        </p:nvSpPr>
        <p:spPr/>
        <p:txBody>
          <a:bodyPr>
            <a:normAutofit fontScale="85000" lnSpcReduction="10000"/>
          </a:bodyPr>
          <a:lstStyle/>
          <a:p>
            <a:r>
              <a:rPr lang="ar-EG" dirty="0" smtClean="0"/>
              <a:t>يجب علي رجل التسويق الأسلامي ان يطبق إستراتيجيه تجزئة السوق اي تجزئة السوق الكلي الي مجموعه من الاسواق الفرعيه والتعامل مع كل سوق فرعي علي انه سوقا مستهدفه بمزيج تسويقي منفصل لإشباع حاجات و رغبات كل سوق بشكل متميز .</a:t>
            </a:r>
          </a:p>
          <a:p>
            <a:r>
              <a:rPr lang="ar-EG" dirty="0" smtClean="0"/>
              <a:t>وقد قسم الاسلام السوق الي عدة انواع من عدة مناظير ومنها :</a:t>
            </a:r>
          </a:p>
          <a:p>
            <a:r>
              <a:rPr lang="ar-EG" dirty="0" smtClean="0"/>
              <a:t>1- علي اساس درجة الحب للمسلمين  (سوق لليهود و سوق للنصاري )</a:t>
            </a:r>
          </a:p>
          <a:p>
            <a:r>
              <a:rPr lang="ar-EG" dirty="0" smtClean="0"/>
              <a:t>2- علي اساس الجنس (ذكر او انثي )</a:t>
            </a:r>
          </a:p>
          <a:p>
            <a:r>
              <a:rPr lang="ar-EG" dirty="0" smtClean="0"/>
              <a:t>3- علي اساس لغة الخطاب (خطاب للمشركين و خطاب اهل الجهاد )</a:t>
            </a:r>
          </a:p>
          <a:p>
            <a:r>
              <a:rPr lang="ar-EG" dirty="0" smtClean="0"/>
              <a:t>4- علي اساس مرحلة الخطاب (مرحلة الدعوه و مرحلة بناء الدوله )</a:t>
            </a:r>
            <a:endParaRPr lang="ar-EG" dirty="0"/>
          </a:p>
        </p:txBody>
      </p:sp>
    </p:spTree>
    <p:extLst>
      <p:ext uri="{BB962C8B-B14F-4D97-AF65-F5344CB8AC3E}">
        <p14:creationId xmlns:p14="http://schemas.microsoft.com/office/powerpoint/2010/main" val="8924808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476672"/>
            <a:ext cx="8229600" cy="5649491"/>
          </a:xfrm>
        </p:spPr>
        <p:txBody>
          <a:bodyPr>
            <a:normAutofit fontScale="85000" lnSpcReduction="20000"/>
          </a:bodyPr>
          <a:lstStyle/>
          <a:p>
            <a:r>
              <a:rPr lang="ar-EG" dirty="0" smtClean="0"/>
              <a:t>وعلي ذلك يمكن تقسيم السوق الكلي الي سوقين فرعيين:</a:t>
            </a:r>
          </a:p>
          <a:p>
            <a:r>
              <a:rPr lang="ar-EG" sz="3600" b="1" dirty="0" smtClean="0"/>
              <a:t>مسلمين                    غير مسلمين</a:t>
            </a:r>
          </a:p>
          <a:p>
            <a:r>
              <a:rPr lang="ar-EG" sz="2800" dirty="0" smtClean="0"/>
              <a:t>ويمكن</a:t>
            </a:r>
            <a:r>
              <a:rPr lang="ar-EG" sz="2800" b="1" dirty="0" smtClean="0"/>
              <a:t> تقسيم</a:t>
            </a:r>
            <a:r>
              <a:rPr lang="ar-EG" sz="2800" dirty="0" smtClean="0"/>
              <a:t> سوق المسلمين الي ثلاث اسواق فرعيه :</a:t>
            </a:r>
          </a:p>
          <a:p>
            <a:r>
              <a:rPr lang="ar-EG" sz="2800" b="1" dirty="0" smtClean="0"/>
              <a:t>1- مسلمون ملتزمون (معتدلون ).</a:t>
            </a:r>
          </a:p>
          <a:p>
            <a:r>
              <a:rPr lang="ar-EG" sz="2800" b="1" dirty="0" smtClean="0"/>
              <a:t>2- مسلمون منحرفون (عصاه). </a:t>
            </a:r>
          </a:p>
          <a:p>
            <a:r>
              <a:rPr lang="ar-EG" sz="2800" b="1" dirty="0" smtClean="0"/>
              <a:t>3- مسلمون متشددون .</a:t>
            </a:r>
          </a:p>
          <a:p>
            <a:r>
              <a:rPr lang="ar-EG" sz="2800" b="1" dirty="0" smtClean="0"/>
              <a:t>ويمكن تقسيم غير المسلمين الي :</a:t>
            </a:r>
          </a:p>
          <a:p>
            <a:r>
              <a:rPr lang="ar-EG" sz="2800" b="1" dirty="0" smtClean="0"/>
              <a:t>1- أهل كتاب .</a:t>
            </a:r>
          </a:p>
          <a:p>
            <a:r>
              <a:rPr lang="ar-EG" sz="2800" b="1" dirty="0" smtClean="0"/>
              <a:t>2- الملحدون .</a:t>
            </a:r>
          </a:p>
          <a:p>
            <a:r>
              <a:rPr lang="ar-EG" sz="2800" b="1" dirty="0" smtClean="0"/>
              <a:t>3- الوثنين .</a:t>
            </a:r>
          </a:p>
          <a:p>
            <a:r>
              <a:rPr lang="ar-EG" sz="2800" b="1" dirty="0" smtClean="0"/>
              <a:t>ويقسم أهل الكتاب الي :</a:t>
            </a:r>
          </a:p>
          <a:p>
            <a:r>
              <a:rPr lang="ar-EG" sz="2800" b="1" dirty="0" smtClean="0"/>
              <a:t>1- يهود                  2- أنصار </a:t>
            </a:r>
          </a:p>
          <a:p>
            <a:r>
              <a:rPr lang="ar-EG" sz="2800" b="1" dirty="0" smtClean="0"/>
              <a:t>ويقسم سوق الانصار الي :</a:t>
            </a:r>
          </a:p>
          <a:p>
            <a:r>
              <a:rPr lang="ar-EG" sz="2800" b="1" dirty="0" smtClean="0"/>
              <a:t>1- بروتستنت             2- كاثوليك                3- أرثوذكس</a:t>
            </a:r>
            <a:endParaRPr lang="ar-EG" sz="2800" b="1" dirty="0"/>
          </a:p>
        </p:txBody>
      </p:sp>
    </p:spTree>
    <p:extLst>
      <p:ext uri="{BB962C8B-B14F-4D97-AF65-F5344CB8AC3E}">
        <p14:creationId xmlns:p14="http://schemas.microsoft.com/office/powerpoint/2010/main" val="2628284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80" y="404664"/>
            <a:ext cx="8229600" cy="1143000"/>
          </a:xfrm>
        </p:spPr>
        <p:txBody>
          <a:bodyPr>
            <a:normAutofit fontScale="90000"/>
          </a:bodyPr>
          <a:lstStyle/>
          <a:p>
            <a:r>
              <a:rPr lang="ar-EG" dirty="0" smtClean="0"/>
              <a:t>هل يحمي الإسلام المستهلك من نفسه ؟و ها يحميه من رجال التسويق ؟</a:t>
            </a:r>
            <a:endParaRPr lang="ar-EG" dirty="0"/>
          </a:p>
        </p:txBody>
      </p:sp>
      <p:sp>
        <p:nvSpPr>
          <p:cNvPr id="3" name="Content Placeholder 2"/>
          <p:cNvSpPr>
            <a:spLocks noGrp="1"/>
          </p:cNvSpPr>
          <p:nvPr>
            <p:ph idx="1"/>
          </p:nvPr>
        </p:nvSpPr>
        <p:spPr/>
        <p:txBody>
          <a:bodyPr/>
          <a:lstStyle/>
          <a:p>
            <a:r>
              <a:rPr lang="ar-EG" b="1" i="1" dirty="0" smtClean="0"/>
              <a:t>حماية المستهلك في الأسلام :</a:t>
            </a:r>
          </a:p>
          <a:p>
            <a:endParaRPr lang="ar-EG" b="1" i="1" dirty="0" smtClean="0"/>
          </a:p>
          <a:p>
            <a:r>
              <a:rPr lang="ar-EG" sz="2800" b="1" i="1" dirty="0"/>
              <a:t> </a:t>
            </a:r>
            <a:r>
              <a:rPr lang="ar-EG" sz="2800" b="1" i="1" dirty="0" smtClean="0"/>
              <a:t>                               </a:t>
            </a:r>
            <a:r>
              <a:rPr lang="ar-EG" sz="2800" i="1" dirty="0" smtClean="0"/>
              <a:t>من الضوابط الشرعيه التي تحكم عملية الشراء :</a:t>
            </a:r>
          </a:p>
          <a:p>
            <a:r>
              <a:rPr lang="ar-EG" sz="2800" i="1" dirty="0" smtClean="0"/>
              <a:t>1- ان يبدأ بشرأ الأساسيات و الضروريات ثم الكماليات .</a:t>
            </a:r>
          </a:p>
          <a:p>
            <a:r>
              <a:rPr lang="ar-EG" sz="2800" i="1" dirty="0" smtClean="0"/>
              <a:t>2- لا يسرف و لا يبذر عند الشراء .</a:t>
            </a:r>
          </a:p>
          <a:p>
            <a:r>
              <a:rPr lang="ar-EG" sz="2800" i="1" dirty="0" smtClean="0"/>
              <a:t>3-لا يقلد الاخرين تقليدا اعمي .</a:t>
            </a:r>
          </a:p>
          <a:p>
            <a:r>
              <a:rPr lang="ar-EG" sz="2800" i="1" dirty="0" smtClean="0"/>
              <a:t>4- تجنب شراء المحرمات و الخبائث .</a:t>
            </a:r>
            <a:endParaRPr lang="ar-EG" sz="2800" i="1" dirty="0"/>
          </a:p>
        </p:txBody>
      </p:sp>
      <p:sp>
        <p:nvSpPr>
          <p:cNvPr id="4" name="Oval 3"/>
          <p:cNvSpPr/>
          <p:nvPr/>
        </p:nvSpPr>
        <p:spPr>
          <a:xfrm>
            <a:off x="4729956" y="2132856"/>
            <a:ext cx="3816424"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dirty="0" smtClean="0"/>
              <a:t>حماية المستهلك من نفسه :</a:t>
            </a:r>
            <a:endParaRPr lang="ar-EG" sz="2400" dirty="0"/>
          </a:p>
        </p:txBody>
      </p:sp>
    </p:spTree>
    <p:extLst>
      <p:ext uri="{BB962C8B-B14F-4D97-AF65-F5344CB8AC3E}">
        <p14:creationId xmlns:p14="http://schemas.microsoft.com/office/powerpoint/2010/main" val="1465790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endParaRPr lang="ar-EG" dirty="0" smtClean="0"/>
          </a:p>
          <a:p>
            <a:r>
              <a:rPr lang="ar-EG" sz="2800" b="1" dirty="0" smtClean="0"/>
              <a:t>امر الأسلام المنتج بالأتي :</a:t>
            </a:r>
          </a:p>
          <a:p>
            <a:r>
              <a:rPr lang="ar-EG" sz="2800" dirty="0" smtClean="0"/>
              <a:t>1- تجنب انتاج الحرمات و الخبائث .</a:t>
            </a:r>
          </a:p>
          <a:p>
            <a:r>
              <a:rPr lang="ar-EG" sz="2800" dirty="0" smtClean="0"/>
              <a:t>2- إتقان الصنع .</a:t>
            </a:r>
          </a:p>
          <a:p>
            <a:r>
              <a:rPr lang="ar-EG" sz="2800" dirty="0" smtClean="0"/>
              <a:t>3- عدم الغش .</a:t>
            </a:r>
          </a:p>
          <a:p>
            <a:r>
              <a:rPr lang="ar-EG" sz="2800" dirty="0" smtClean="0"/>
              <a:t>4- ترشيد نفقات الإنتاج حتي يقلل من النفقات .</a:t>
            </a:r>
          </a:p>
          <a:p>
            <a:r>
              <a:rPr lang="ar-EG" sz="2800" dirty="0" smtClean="0"/>
              <a:t>5- لا يبخس العامل اجره .</a:t>
            </a:r>
          </a:p>
          <a:p>
            <a:r>
              <a:rPr lang="ar-EG" sz="2800" dirty="0" smtClean="0"/>
              <a:t>6-لا يتعامل بالربا .</a:t>
            </a:r>
            <a:endParaRPr lang="ar-EG" sz="2800" dirty="0"/>
          </a:p>
        </p:txBody>
      </p:sp>
      <p:sp>
        <p:nvSpPr>
          <p:cNvPr id="4" name="Oval 3"/>
          <p:cNvSpPr/>
          <p:nvPr/>
        </p:nvSpPr>
        <p:spPr>
          <a:xfrm>
            <a:off x="2843808" y="404664"/>
            <a:ext cx="590465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200" b="1" i="1" dirty="0" smtClean="0"/>
              <a:t>حماية المستهلك من المنتج</a:t>
            </a:r>
            <a:endParaRPr lang="ar-EG" sz="3200" b="1" i="1" dirty="0"/>
          </a:p>
        </p:txBody>
      </p:sp>
    </p:spTree>
    <p:extLst>
      <p:ext uri="{BB962C8B-B14F-4D97-AF65-F5344CB8AC3E}">
        <p14:creationId xmlns:p14="http://schemas.microsoft.com/office/powerpoint/2010/main" val="2430093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p:txBody>
          <a:bodyPr/>
          <a:lstStyle/>
          <a:p>
            <a:endParaRPr lang="ar-EG" dirty="0" smtClean="0"/>
          </a:p>
          <a:p>
            <a:r>
              <a:rPr lang="ar-EG" dirty="0" smtClean="0"/>
              <a:t>تضمنت الشريعه الأسلاميه القواعد و الأحكام التي تحكم المعاملات في السوق :</a:t>
            </a:r>
          </a:p>
          <a:p>
            <a:r>
              <a:rPr lang="ar-EG" dirty="0" smtClean="0"/>
              <a:t>1- ان تكون خاليه من الغش و التدليس و المقامره .</a:t>
            </a:r>
          </a:p>
          <a:p>
            <a:r>
              <a:rPr lang="ar-EG" dirty="0" smtClean="0"/>
              <a:t>2- ان تكون خاليه من المعاملات الربويه .</a:t>
            </a:r>
          </a:p>
          <a:p>
            <a:r>
              <a:rPr lang="ar-EG" dirty="0" smtClean="0"/>
              <a:t>3- ان تكون خاليه من الأحتكار .</a:t>
            </a:r>
          </a:p>
          <a:p>
            <a:endParaRPr lang="ar-EG" dirty="0" smtClean="0"/>
          </a:p>
        </p:txBody>
      </p:sp>
      <p:sp>
        <p:nvSpPr>
          <p:cNvPr id="4" name="Oval 3"/>
          <p:cNvSpPr/>
          <p:nvPr/>
        </p:nvSpPr>
        <p:spPr>
          <a:xfrm>
            <a:off x="3419872" y="116632"/>
            <a:ext cx="5328592"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b="1" dirty="0" smtClean="0"/>
              <a:t>حماية المستهلك من رجال التسوبق :</a:t>
            </a:r>
            <a:endParaRPr lang="ar-EG" sz="2400" b="1" dirty="0"/>
          </a:p>
        </p:txBody>
      </p:sp>
    </p:spTree>
    <p:extLst>
      <p:ext uri="{BB962C8B-B14F-4D97-AF65-F5344CB8AC3E}">
        <p14:creationId xmlns:p14="http://schemas.microsoft.com/office/powerpoint/2010/main" val="27324771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t>حماية المستهلك من ظلم الحاكم :</a:t>
            </a:r>
            <a:endParaRPr lang="ar-EG" dirty="0"/>
          </a:p>
        </p:txBody>
      </p:sp>
      <p:sp>
        <p:nvSpPr>
          <p:cNvPr id="3" name="Content Placeholder 2"/>
          <p:cNvSpPr>
            <a:spLocks noGrp="1"/>
          </p:cNvSpPr>
          <p:nvPr>
            <p:ph idx="1"/>
          </p:nvPr>
        </p:nvSpPr>
        <p:spPr/>
        <p:txBody>
          <a:bodyPr/>
          <a:lstStyle/>
          <a:p>
            <a:r>
              <a:rPr lang="ar-EG" dirty="0" smtClean="0"/>
              <a:t>1- لا يجوز له التدخل في التسعير بدون ضروره .</a:t>
            </a:r>
          </a:p>
          <a:p>
            <a:r>
              <a:rPr lang="ar-EG" dirty="0" smtClean="0"/>
              <a:t>2- لا يجوز له ان يفرض المكوس (الضرائب ).</a:t>
            </a:r>
          </a:p>
          <a:p>
            <a:r>
              <a:rPr lang="ar-EG" dirty="0" smtClean="0"/>
              <a:t>3- لا يجوز ان يفرض علي المعاملات رسوما عاليه .</a:t>
            </a:r>
          </a:p>
          <a:p>
            <a:r>
              <a:rPr lang="ar-EG" dirty="0" smtClean="0"/>
              <a:t>4- يجب علي الحاكم حماية ولي الأمر حمايه للمستهلك وعدم الأضرار بالمنتجين .</a:t>
            </a:r>
          </a:p>
          <a:p>
            <a:endParaRPr lang="ar-EG" dirty="0"/>
          </a:p>
        </p:txBody>
      </p:sp>
      <p:sp>
        <p:nvSpPr>
          <p:cNvPr id="4" name="Oval 3"/>
          <p:cNvSpPr/>
          <p:nvPr/>
        </p:nvSpPr>
        <p:spPr>
          <a:xfrm>
            <a:off x="1763688" y="4509120"/>
            <a:ext cx="6624736"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000" b="1" i="1" dirty="0" smtClean="0"/>
              <a:t>لا ضرر ولا ضرار</a:t>
            </a:r>
            <a:endParaRPr lang="ar-EG" sz="4000" b="1" i="1" dirty="0"/>
          </a:p>
        </p:txBody>
      </p:sp>
    </p:spTree>
    <p:extLst>
      <p:ext uri="{BB962C8B-B14F-4D97-AF65-F5344CB8AC3E}">
        <p14:creationId xmlns:p14="http://schemas.microsoft.com/office/powerpoint/2010/main" val="937071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t>ويعرف المؤلف التسويق الاسلامي علي انه :</a:t>
            </a:r>
            <a:endParaRPr lang="ar-EG" dirty="0"/>
          </a:p>
        </p:txBody>
      </p:sp>
      <p:sp>
        <p:nvSpPr>
          <p:cNvPr id="3" name="Content Placeholder 2"/>
          <p:cNvSpPr>
            <a:spLocks noGrp="1"/>
          </p:cNvSpPr>
          <p:nvPr>
            <p:ph idx="1"/>
          </p:nvPr>
        </p:nvSpPr>
        <p:spPr/>
        <p:txBody>
          <a:bodyPr/>
          <a:lstStyle/>
          <a:p>
            <a:r>
              <a:rPr lang="ar-EG" dirty="0" smtClean="0"/>
              <a:t>هو علم و فن بيع و شراء المنتجات من خلال عملية تبادل تحقق اهداف مختلف الاطراف فب ضوء المرجعيه الأسلاميه .</a:t>
            </a:r>
          </a:p>
          <a:p>
            <a:r>
              <a:rPr lang="ar-EG" dirty="0" smtClean="0"/>
              <a:t>ون هذا التعريف يتضح ان التسويق هو :</a:t>
            </a:r>
          </a:p>
          <a:p>
            <a:r>
              <a:rPr lang="ar-EG" dirty="0" smtClean="0"/>
              <a:t> </a:t>
            </a:r>
            <a:endParaRPr lang="ar-EG" dirty="0"/>
          </a:p>
        </p:txBody>
      </p:sp>
      <p:sp>
        <p:nvSpPr>
          <p:cNvPr id="4" name="Oval 3"/>
          <p:cNvSpPr/>
          <p:nvPr/>
        </p:nvSpPr>
        <p:spPr>
          <a:xfrm>
            <a:off x="1043608" y="4005064"/>
            <a:ext cx="7344816"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6600" b="1" i="1" dirty="0" smtClean="0">
                <a:solidFill>
                  <a:schemeClr val="tx2">
                    <a:lumMod val="50000"/>
                  </a:schemeClr>
                </a:solidFill>
              </a:rPr>
              <a:t>علم و فن وعقيده</a:t>
            </a:r>
            <a:endParaRPr lang="ar-EG" sz="6600" b="1" i="1" dirty="0">
              <a:solidFill>
                <a:schemeClr val="tx2">
                  <a:lumMod val="50000"/>
                </a:schemeClr>
              </a:solidFill>
            </a:endParaRPr>
          </a:p>
        </p:txBody>
      </p:sp>
    </p:spTree>
    <p:extLst>
      <p:ext uri="{BB962C8B-B14F-4D97-AF65-F5344CB8AC3E}">
        <p14:creationId xmlns:p14="http://schemas.microsoft.com/office/powerpoint/2010/main" val="36089774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وسائل الحمايه :</a:t>
            </a:r>
            <a:endParaRPr lang="ar-EG" dirty="0"/>
          </a:p>
        </p:txBody>
      </p:sp>
      <p:sp>
        <p:nvSpPr>
          <p:cNvPr id="3" name="Content Placeholder 2"/>
          <p:cNvSpPr>
            <a:spLocks noGrp="1"/>
          </p:cNvSpPr>
          <p:nvPr>
            <p:ph idx="1"/>
          </p:nvPr>
        </p:nvSpPr>
        <p:spPr/>
        <p:txBody>
          <a:bodyPr/>
          <a:lstStyle/>
          <a:p>
            <a:r>
              <a:rPr lang="ar-EG" dirty="0" smtClean="0"/>
              <a:t>لقد شرع الإسلام بعض الوسائل لحماية المستهلك ومن ابرز هذه الوسائل:</a:t>
            </a:r>
          </a:p>
          <a:p>
            <a:r>
              <a:rPr lang="ar-EG" dirty="0" smtClean="0"/>
              <a:t>1- الرقابه الذاتيه .</a:t>
            </a:r>
          </a:p>
          <a:p>
            <a:r>
              <a:rPr lang="ar-EG" dirty="0" smtClean="0"/>
              <a:t>2- الأمر بالمعروف و النهي عن المنكر .</a:t>
            </a:r>
          </a:p>
          <a:p>
            <a:r>
              <a:rPr lang="ar-EG" dirty="0" smtClean="0"/>
              <a:t>3- نظام الحسبه .</a:t>
            </a:r>
          </a:p>
          <a:p>
            <a:r>
              <a:rPr lang="ar-EG" dirty="0" smtClean="0"/>
              <a:t>4- مؤسسة المسجد .</a:t>
            </a:r>
          </a:p>
          <a:p>
            <a:endParaRPr lang="ar-EG" dirty="0"/>
          </a:p>
        </p:txBody>
      </p:sp>
    </p:spTree>
    <p:extLst>
      <p:ext uri="{BB962C8B-B14F-4D97-AF65-F5344CB8AC3E}">
        <p14:creationId xmlns:p14="http://schemas.microsoft.com/office/powerpoint/2010/main" val="9413584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هل تعد الحريه مبدأ من مبادىء الإسلام ؟وهل ذكرت في القرآن ؟وكيف طبقها سلفنا الصالح ؟</a:t>
            </a:r>
            <a:endParaRPr lang="ar-EG" dirty="0"/>
          </a:p>
        </p:txBody>
      </p:sp>
      <p:sp>
        <p:nvSpPr>
          <p:cNvPr id="3" name="Content Placeholder 2"/>
          <p:cNvSpPr>
            <a:spLocks noGrp="1"/>
          </p:cNvSpPr>
          <p:nvPr>
            <p:ph idx="1"/>
          </p:nvPr>
        </p:nvSpPr>
        <p:spPr/>
        <p:txBody>
          <a:bodyPr>
            <a:normAutofit lnSpcReduction="10000"/>
          </a:bodyPr>
          <a:lstStyle/>
          <a:p>
            <a:endParaRPr lang="ar-EG" dirty="0" smtClean="0"/>
          </a:p>
          <a:p>
            <a:r>
              <a:rPr lang="ar-EG" dirty="0" smtClean="0"/>
              <a:t>ان كل طرف في عملية التبادل و اتمام الصفقات له حرية قبول او رفض العرض .</a:t>
            </a:r>
          </a:p>
          <a:p>
            <a:r>
              <a:rPr lang="ar-EG" dirty="0" smtClean="0"/>
              <a:t>وقد حث ديننا الاسلامي علي الحريه في المعاملات و كذلك فقد اقر الرسول مبدأ الحريه في العديد  من المواقف .</a:t>
            </a:r>
          </a:p>
          <a:p>
            <a:r>
              <a:rPr lang="ar-EG" dirty="0" smtClean="0"/>
              <a:t>وقد اقر رسول الله صلي الله عليه وسلم مبدأ الحريه في مواجهة الحاكم الظالم حيث قال :</a:t>
            </a:r>
          </a:p>
          <a:p>
            <a:r>
              <a:rPr lang="ar-EG" dirty="0" smtClean="0"/>
              <a:t>إذا هابت أمتي ان تقول للظالم يا ظالم فقد تودع منها أي انتهت كأمه .</a:t>
            </a:r>
            <a:endParaRPr lang="ar-EG" dirty="0"/>
          </a:p>
        </p:txBody>
      </p:sp>
    </p:spTree>
    <p:extLst>
      <p:ext uri="{BB962C8B-B14F-4D97-AF65-F5344CB8AC3E}">
        <p14:creationId xmlns:p14="http://schemas.microsoft.com/office/powerpoint/2010/main" val="29434583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الضوابط التسويقيه من سلفنا الصالح :</a:t>
            </a:r>
            <a:endParaRPr lang="ar-EG" dirty="0"/>
          </a:p>
        </p:txBody>
      </p:sp>
      <p:sp>
        <p:nvSpPr>
          <p:cNvPr id="3" name="Content Placeholder 2"/>
          <p:cNvSpPr>
            <a:spLocks noGrp="1"/>
          </p:cNvSpPr>
          <p:nvPr>
            <p:ph idx="1"/>
          </p:nvPr>
        </p:nvSpPr>
        <p:spPr/>
        <p:txBody>
          <a:bodyPr>
            <a:normAutofit fontScale="92500" lnSpcReduction="20000"/>
          </a:bodyPr>
          <a:lstStyle/>
          <a:p>
            <a:r>
              <a:rPr lang="ar-EG" dirty="0" smtClean="0"/>
              <a:t>ابو بكر الصديق و الحريه :انفق أمواله لخدمة الأسلام و المسلمين وقال في خطابه للمسلمين يوم توليه الحكم :إن رأيتموني علي حق فأعينوني وإن رأيتموني علي باطل فقوموني .</a:t>
            </a:r>
          </a:p>
          <a:p>
            <a:r>
              <a:rPr lang="ar-EG" dirty="0" smtClean="0"/>
              <a:t>عمر ابن الخطاب رضي الله عنه و الحريه :هناك عدة امثله لإقرار عمر لمبدأالحريه حتي قال اعدائه عنه :حكمت فعدلت فأمنت فنمت يا عمر .</a:t>
            </a:r>
          </a:p>
          <a:p>
            <a:r>
              <a:rPr lang="ar-EG" dirty="0" smtClean="0"/>
              <a:t>عثمان بن عفان و التجاره مع الله :اشتهر عثمان بن عفان بالتجاره مع الله.</a:t>
            </a:r>
          </a:p>
          <a:p>
            <a:r>
              <a:rPr lang="ar-EG" smtClean="0"/>
              <a:t>والعديد من السلف الصالح الذي يزخر تاريخهم بترسيخ مبادىء الحريه و العداله .</a:t>
            </a:r>
            <a:endParaRPr lang="ar-EG"/>
          </a:p>
        </p:txBody>
      </p:sp>
    </p:spTree>
    <p:extLst>
      <p:ext uri="{BB962C8B-B14F-4D97-AF65-F5344CB8AC3E}">
        <p14:creationId xmlns:p14="http://schemas.microsoft.com/office/powerpoint/2010/main" val="350309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هل للتسويق وجود في القران و السنه ؟</a:t>
            </a:r>
            <a:br>
              <a:rPr lang="ar-EG" dirty="0" smtClean="0"/>
            </a:br>
            <a:endParaRPr lang="ar-EG" dirty="0"/>
          </a:p>
        </p:txBody>
      </p:sp>
      <p:sp>
        <p:nvSpPr>
          <p:cNvPr id="3" name="Content Placeholder 2"/>
          <p:cNvSpPr>
            <a:spLocks noGrp="1"/>
          </p:cNvSpPr>
          <p:nvPr>
            <p:ph idx="1"/>
          </p:nvPr>
        </p:nvSpPr>
        <p:spPr/>
        <p:txBody>
          <a:bodyPr/>
          <a:lstStyle/>
          <a:p>
            <a:endParaRPr lang="ar-EG" dirty="0" smtClean="0"/>
          </a:p>
          <a:p>
            <a:endParaRPr lang="ar-EG" dirty="0"/>
          </a:p>
          <a:p>
            <a:r>
              <a:rPr lang="ar-EG" dirty="0" smtClean="0"/>
              <a:t>وضع الاسلام ضوابط تسويقيه فهناك زخم من الايات القرانيه الكريمه زالاحاديث النبويه الشريفه التي نستدل منها علي وجود التسويق في القران و السنه منذ اكثر من اربعة عشر قرنا من الزمان .</a:t>
            </a:r>
          </a:p>
          <a:p>
            <a:endParaRPr lang="ar-EG" dirty="0"/>
          </a:p>
        </p:txBody>
      </p:sp>
    </p:spTree>
    <p:extLst>
      <p:ext uri="{BB962C8B-B14F-4D97-AF65-F5344CB8AC3E}">
        <p14:creationId xmlns:p14="http://schemas.microsoft.com/office/powerpoint/2010/main" val="283554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p:txBody>
          <a:bodyPr/>
          <a:lstStyle/>
          <a:p>
            <a:r>
              <a:rPr lang="ar-EG" dirty="0" smtClean="0"/>
              <a:t>امثله من الايات الكريمه :</a:t>
            </a:r>
          </a:p>
          <a:p>
            <a:r>
              <a:rPr lang="ar-EG" dirty="0" smtClean="0"/>
              <a:t>قال تعالي :{ياأيُها اللذينَ أمنو لا تأكلو أموالكم بينكم بالبطل إلا أن تكون تجرةً عن تراض ِمِنكُم } النساء 29</a:t>
            </a:r>
          </a:p>
          <a:p>
            <a:r>
              <a:rPr lang="ar-EG" dirty="0" smtClean="0">
                <a:latin typeface="Aparajita" pitchFamily="34" charset="0"/>
              </a:rPr>
              <a:t>قال تعالي :{لإيلف قريش * إيلافهم رحلة الشتاء و الصيف }قريش 1-2</a:t>
            </a:r>
          </a:p>
          <a:p>
            <a:r>
              <a:rPr lang="ar-EG" dirty="0" smtClean="0">
                <a:latin typeface="Aparajita" pitchFamily="34" charset="0"/>
              </a:rPr>
              <a:t>قال تعالي :{ رجال لا تلههم تجارة و لا بيع عن ذكر الله و إقام الصلوه و يتاء الزكاه يخافون يوما تنقلب فيه القلوب و الابصار } النور 37</a:t>
            </a:r>
          </a:p>
          <a:p>
            <a:endParaRPr lang="ar-EG" dirty="0">
              <a:latin typeface="Aparajita" pitchFamily="34" charset="0"/>
            </a:endParaRPr>
          </a:p>
        </p:txBody>
      </p:sp>
      <p:sp>
        <p:nvSpPr>
          <p:cNvPr id="4" name="Oval 3"/>
          <p:cNvSpPr/>
          <p:nvPr/>
        </p:nvSpPr>
        <p:spPr>
          <a:xfrm>
            <a:off x="2226931" y="260648"/>
            <a:ext cx="6480720"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6000" dirty="0" smtClean="0"/>
              <a:t>التسويق </a:t>
            </a:r>
            <a:r>
              <a:rPr lang="ar-EG" sz="4800" dirty="0" smtClean="0"/>
              <a:t>في القران </a:t>
            </a:r>
            <a:endParaRPr lang="ar-EG" sz="4800" dirty="0"/>
          </a:p>
        </p:txBody>
      </p:sp>
    </p:spTree>
    <p:extLst>
      <p:ext uri="{BB962C8B-B14F-4D97-AF65-F5344CB8AC3E}">
        <p14:creationId xmlns:p14="http://schemas.microsoft.com/office/powerpoint/2010/main" val="707449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r>
              <a:rPr lang="ar-EG" dirty="0" smtClean="0"/>
              <a:t>من بعض الاحاديث عن التجاره و التسويق :</a:t>
            </a:r>
          </a:p>
          <a:p>
            <a:r>
              <a:rPr lang="ar-EG" dirty="0" smtClean="0"/>
              <a:t>قال رسول الله صلي الله عليه وسلم :</a:t>
            </a:r>
          </a:p>
          <a:p>
            <a:r>
              <a:rPr lang="ar-EG" dirty="0" smtClean="0"/>
              <a:t>{عليكم بالتجاره فإن فيها تسعة اعشار الرزق } .</a:t>
            </a:r>
          </a:p>
          <a:p>
            <a:r>
              <a:rPr lang="ar-EG" dirty="0" smtClean="0"/>
              <a:t>{رحم الله عبدا سمحا اذا باع و اذا اشتري و اذا اقتضي }</a:t>
            </a:r>
          </a:p>
          <a:p>
            <a:r>
              <a:rPr lang="ar-EG" dirty="0" smtClean="0"/>
              <a:t>{ التاجر الصدوق مع النبين و الشهداء و الصديقين }</a:t>
            </a:r>
          </a:p>
          <a:p>
            <a:r>
              <a:rPr lang="ar-EG" dirty="0" smtClean="0"/>
              <a:t>{من غشنا فليس منا }</a:t>
            </a:r>
          </a:p>
          <a:p>
            <a:r>
              <a:rPr lang="ar-EG" dirty="0" smtClean="0"/>
              <a:t>{ان الجار يبعثون يوم القيانة فجارا إلا من اتقي الله و بر بصدقٍ }</a:t>
            </a:r>
            <a:endParaRPr lang="ar-EG" dirty="0"/>
          </a:p>
        </p:txBody>
      </p:sp>
      <p:sp>
        <p:nvSpPr>
          <p:cNvPr id="4" name="Oval 3"/>
          <p:cNvSpPr/>
          <p:nvPr/>
        </p:nvSpPr>
        <p:spPr>
          <a:xfrm>
            <a:off x="2483768" y="332656"/>
            <a:ext cx="6660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5400" b="1" i="1" dirty="0" smtClean="0"/>
              <a:t>التسويق في السنه</a:t>
            </a:r>
            <a:endParaRPr lang="ar-EG" sz="5400" b="1" i="1" dirty="0"/>
          </a:p>
        </p:txBody>
      </p:sp>
    </p:spTree>
    <p:extLst>
      <p:ext uri="{BB962C8B-B14F-4D97-AF65-F5344CB8AC3E}">
        <p14:creationId xmlns:p14="http://schemas.microsoft.com/office/powerpoint/2010/main" val="2854584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كيف يتم البيع في لندن علي الطريقه الاسلاميه ؟</a:t>
            </a:r>
            <a:endParaRPr lang="ar-EG" dirty="0"/>
          </a:p>
        </p:txBody>
      </p:sp>
      <p:sp>
        <p:nvSpPr>
          <p:cNvPr id="3" name="Content Placeholder 2"/>
          <p:cNvSpPr>
            <a:spLocks noGrp="1"/>
          </p:cNvSpPr>
          <p:nvPr>
            <p:ph idx="1"/>
          </p:nvPr>
        </p:nvSpPr>
        <p:spPr/>
        <p:txBody>
          <a:bodyPr/>
          <a:lstStyle/>
          <a:p>
            <a:endParaRPr lang="ar-EG" dirty="0" smtClean="0"/>
          </a:p>
          <a:p>
            <a:endParaRPr lang="ar-EG" dirty="0"/>
          </a:p>
          <a:p>
            <a:r>
              <a:rPr lang="ar-EG" dirty="0" smtClean="0"/>
              <a:t>في دراسه نشرت في احدي الصحف الدوليه وجدت ان القواعد الاسلاميه مطبقه بالفعل في الغرب و للاسف غير مطبقه في بلادنا الاسلاميه .</a:t>
            </a:r>
          </a:p>
          <a:p>
            <a:endParaRPr lang="ar-EG" dirty="0"/>
          </a:p>
        </p:txBody>
      </p:sp>
    </p:spTree>
    <p:extLst>
      <p:ext uri="{BB962C8B-B14F-4D97-AF65-F5344CB8AC3E}">
        <p14:creationId xmlns:p14="http://schemas.microsoft.com/office/powerpoint/2010/main" val="2469451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كيف عمل الصحابه كرجال تسويق اسلامي؟</a:t>
            </a:r>
            <a:endParaRPr lang="ar-EG" dirty="0"/>
          </a:p>
        </p:txBody>
      </p:sp>
      <p:sp>
        <p:nvSpPr>
          <p:cNvPr id="3" name="Content Placeholder 2"/>
          <p:cNvSpPr>
            <a:spLocks noGrp="1"/>
          </p:cNvSpPr>
          <p:nvPr>
            <p:ph idx="1"/>
          </p:nvPr>
        </p:nvSpPr>
        <p:spPr/>
        <p:txBody>
          <a:bodyPr>
            <a:normAutofit fontScale="92500" lnSpcReduction="10000"/>
          </a:bodyPr>
          <a:lstStyle/>
          <a:p>
            <a:r>
              <a:rPr lang="ar-EG" dirty="0" smtClean="0"/>
              <a:t>ذكرت كتب السنه ان سيدنا ابوبكر احترف التجاره ثم تحول من رجل تسويق سلع الي رجل تسويق للفكر الاسلامي .</a:t>
            </a:r>
          </a:p>
          <a:p>
            <a:r>
              <a:rPr lang="ar-EG" dirty="0" smtClean="0"/>
              <a:t>كذلك فعل سيدنا عمر ابن الخطاب حيث فضل العمل بالتسويق عن الجهاد فب سبيل الله حيث يقول عمر رضي الله عنه :لأن أموت بين شعبتي رحلي اضرب في الارض ابتغي من فضل الله –اي أتاجر –احب الي من ان اقتل مجاهدا في سبيل الله .</a:t>
            </a:r>
          </a:p>
          <a:p>
            <a:r>
              <a:rPr lang="ar-EG" dirty="0" smtClean="0"/>
              <a:t>وعثمان حيث اشتهر بالتسويق فتاجر مع الله فربحت وزادت تجارته .</a:t>
            </a:r>
          </a:p>
          <a:p>
            <a:r>
              <a:rPr lang="ar-EG" dirty="0" smtClean="0"/>
              <a:t>عبدالحمن ابن عوف صاحب الجمله الشهيره :بارك الله في اهلك ومالك ومسكنك ،دلوني علي السوق .</a:t>
            </a:r>
            <a:endParaRPr lang="ar-EG" dirty="0"/>
          </a:p>
        </p:txBody>
      </p:sp>
    </p:spTree>
    <p:extLst>
      <p:ext uri="{BB962C8B-B14F-4D97-AF65-F5344CB8AC3E}">
        <p14:creationId xmlns:p14="http://schemas.microsoft.com/office/powerpoint/2010/main" val="3334833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TotalTime>
  <Words>2671</Words>
  <Application>Microsoft Office PowerPoint</Application>
  <PresentationFormat>On-screen Show (4:3)</PresentationFormat>
  <Paragraphs>276</Paragraphs>
  <Slides>42</Slides>
  <Notes>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الفصل الرابع التسويق الإجتماعي للفكر الاسلامي</vt:lpstr>
      <vt:lpstr> </vt:lpstr>
      <vt:lpstr>PowerPoint Presentation</vt:lpstr>
      <vt:lpstr>ويعرف المؤلف التسويق الاسلامي علي انه :</vt:lpstr>
      <vt:lpstr>هل للتسويق وجود في القران و السنه ؟ </vt:lpstr>
      <vt:lpstr>PowerPoint Presentation</vt:lpstr>
      <vt:lpstr>PowerPoint Presentation</vt:lpstr>
      <vt:lpstr>كيف يتم البيع في لندن علي الطريقه الاسلاميه ؟</vt:lpstr>
      <vt:lpstr>كيف عمل الصحابه كرجال تسويق اسلامي؟</vt:lpstr>
      <vt:lpstr>هل تعرض فقهاء الاسلام للتسويق ؟</vt:lpstr>
      <vt:lpstr>PowerPoint Presentation</vt:lpstr>
      <vt:lpstr>من هو عظم رجل تسويق في العالم حتي اليوم ؟</vt:lpstr>
      <vt:lpstr>ماذا قال علماء الغرب عن عظمة الرسول ؟</vt:lpstr>
      <vt:lpstr>PowerPoint Presentation</vt:lpstr>
      <vt:lpstr>PowerPoint Presentation</vt:lpstr>
      <vt:lpstr>PowerPoint Presentation</vt:lpstr>
      <vt:lpstr>PowerPoint Presentation</vt:lpstr>
      <vt:lpstr>PowerPoint Presentation</vt:lpstr>
      <vt:lpstr>هل عني الاسلام بالتسويق الداخلي ؟</vt:lpstr>
      <vt:lpstr>PowerPoint Presentation</vt:lpstr>
      <vt:lpstr>PowerPoint Presentation</vt:lpstr>
      <vt:lpstr>PowerPoint Presentation</vt:lpstr>
      <vt:lpstr>PowerPoint Presentation</vt:lpstr>
      <vt:lpstr>PowerPoint Presentation</vt:lpstr>
      <vt:lpstr>ما المقصود بالسوق الإسلامي ؟</vt:lpstr>
      <vt:lpstr>PowerPoint Presentation</vt:lpstr>
      <vt:lpstr>أهم المشكلات التي يعاني منها الجمهور المستهدف في الغرب :</vt:lpstr>
      <vt:lpstr>البدايه الحقيقيه للإستراتيجيه الفعاله تبدأمن:</vt:lpstr>
      <vt:lpstr>PowerPoint Presentation</vt:lpstr>
      <vt:lpstr>المقصود بتجزئة السوق: Market Segmentation </vt:lpstr>
      <vt:lpstr>PowerPoint Presentation</vt:lpstr>
      <vt:lpstr>الأستراتيجيه البديله لتغطية اسواق العملاء :</vt:lpstr>
      <vt:lpstr>PowerPoint Presentation</vt:lpstr>
      <vt:lpstr>ماذا يقصد يتجزئة السوق من منظور إسلامي ؟</vt:lpstr>
      <vt:lpstr>PowerPoint Presentation</vt:lpstr>
      <vt:lpstr>هل يحمي الإسلام المستهلك من نفسه ؟و ها يحميه من رجال التسويق ؟</vt:lpstr>
      <vt:lpstr>PowerPoint Presentation</vt:lpstr>
      <vt:lpstr>PowerPoint Presentation</vt:lpstr>
      <vt:lpstr>حماية المستهلك من ظلم الحاكم :</vt:lpstr>
      <vt:lpstr>وسائل الحمايه :</vt:lpstr>
      <vt:lpstr>هل تعد الحريه مبدأ من مبادىء الإسلام ؟وهل ذكرت في القرآن ؟وكيف طبقها سلفنا الصالح ؟</vt:lpstr>
      <vt:lpstr>الضوابط التسويقيه من سلفنا الصالح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الرابع التسويق الإجتماعي للفكر الاسلامي</dc:title>
  <dc:creator>omega</dc:creator>
  <cp:lastModifiedBy>omega</cp:lastModifiedBy>
  <cp:revision>45</cp:revision>
  <dcterms:created xsi:type="dcterms:W3CDTF">2020-04-04T15:35:17Z</dcterms:created>
  <dcterms:modified xsi:type="dcterms:W3CDTF">2020-04-05T03:58:08Z</dcterms:modified>
</cp:coreProperties>
</file>