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356634-4390-42C4-8FE8-2D7BE30E8FA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E49D24-2596-4583-85DA-1688260D17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manyeldiasty@du.edu.e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Dr. </a:t>
            </a:r>
            <a:r>
              <a:rPr lang="en-US" sz="4400" b="1" dirty="0" err="1" smtClean="0">
                <a:solidFill>
                  <a:srgbClr val="00B050"/>
                </a:solidFill>
              </a:rPr>
              <a:t>Amany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</a:rPr>
              <a:t>Eldiasty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84784"/>
            <a:ext cx="8229600" cy="187220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Faculty of Education</a:t>
            </a:r>
            <a:br>
              <a:rPr lang="en-US" sz="2000" b="1" dirty="0" smtClean="0"/>
            </a:br>
            <a:r>
              <a:rPr lang="en-US" sz="2000" b="1" dirty="0" smtClean="0"/>
              <a:t>Department of English</a:t>
            </a:r>
            <a:br>
              <a:rPr lang="en-US" sz="2000" b="1" dirty="0" smtClean="0"/>
            </a:br>
            <a:r>
              <a:rPr lang="en-US" sz="2000" b="1" dirty="0" smtClean="0"/>
              <a:t>(English Language)</a:t>
            </a:r>
            <a:br>
              <a:rPr lang="en-US" sz="2000" b="1" dirty="0" smtClean="0"/>
            </a:br>
            <a:r>
              <a:rPr lang="en-US" sz="2000" b="1" dirty="0" smtClean="0"/>
              <a:t>First Year</a:t>
            </a:r>
            <a:br>
              <a:rPr lang="en-US" sz="2000" b="1" dirty="0" smtClean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5026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Adjectives   p. 97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8579296" cy="457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adjective  modifies a noun or pronoun.</a:t>
            </a:r>
          </a:p>
          <a:p>
            <a:r>
              <a:rPr lang="en-US" sz="4000" u="sng" dirty="0" smtClean="0">
                <a:solidFill>
                  <a:srgbClr val="00B050"/>
                </a:solidFill>
              </a:rPr>
              <a:t>Examples: </a:t>
            </a:r>
          </a:p>
          <a:p>
            <a:pPr marL="0" indent="0">
              <a:buNone/>
            </a:pPr>
            <a:r>
              <a:rPr lang="en-US" sz="4000" u="sng" dirty="0" smtClean="0">
                <a:solidFill>
                  <a:srgbClr val="00B050"/>
                </a:solidFill>
              </a:rPr>
              <a:t>Adjectives modifying nouns</a:t>
            </a:r>
            <a:endParaRPr lang="en-US" sz="3600" u="sng" dirty="0" smtClean="0">
              <a:solidFill>
                <a:srgbClr val="00B050"/>
              </a:solidFill>
            </a:endParaRPr>
          </a:p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accent1"/>
                </a:solidFill>
              </a:rPr>
              <a:t>wealthy</a:t>
            </a:r>
            <a:r>
              <a:rPr lang="en-US" sz="3600" dirty="0" smtClean="0"/>
              <a:t> farmer surveyed his  </a:t>
            </a:r>
            <a:r>
              <a:rPr lang="en-US" sz="3600" dirty="0" smtClean="0">
                <a:solidFill>
                  <a:schemeClr val="accent1"/>
                </a:solidFill>
              </a:rPr>
              <a:t>fertile</a:t>
            </a:r>
            <a:r>
              <a:rPr lang="en-US" sz="3600" dirty="0" smtClean="0"/>
              <a:t> fields.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Wealthy</a:t>
            </a:r>
            <a:r>
              <a:rPr lang="en-US" sz="3600" dirty="0" smtClean="0"/>
              <a:t> is an adjective modifying the </a:t>
            </a:r>
            <a:r>
              <a:rPr lang="en-US" sz="3600" u="sng" dirty="0" smtClean="0"/>
              <a:t>noun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farmer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Fertile</a:t>
            </a:r>
            <a:r>
              <a:rPr lang="en-US" sz="3600" dirty="0" smtClean="0"/>
              <a:t> is an adjective modifying the </a:t>
            </a:r>
            <a:r>
              <a:rPr lang="en-US" sz="3600" u="sng" dirty="0" smtClean="0"/>
              <a:t>noun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fields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409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Adjectives modifying pronouns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chemeClr val="accent1"/>
                </a:solidFill>
              </a:rPr>
              <a:t>That</a:t>
            </a:r>
            <a:r>
              <a:rPr lang="en-US" sz="4000" dirty="0" smtClean="0"/>
              <a:t> model is a </a:t>
            </a:r>
            <a:r>
              <a:rPr lang="en-US" sz="4000" dirty="0" smtClean="0">
                <a:solidFill>
                  <a:schemeClr val="accent1"/>
                </a:solidFill>
              </a:rPr>
              <a:t>popular</a:t>
            </a:r>
            <a:r>
              <a:rPr lang="en-US" sz="4000" dirty="0" smtClean="0"/>
              <a:t> one, but </a:t>
            </a:r>
            <a:r>
              <a:rPr lang="en-US" sz="4000" dirty="0" smtClean="0">
                <a:solidFill>
                  <a:schemeClr val="accent1"/>
                </a:solidFill>
              </a:rPr>
              <a:t>those</a:t>
            </a:r>
            <a:r>
              <a:rPr lang="en-US" sz="4000" dirty="0" smtClean="0"/>
              <a:t> others are </a:t>
            </a:r>
            <a:r>
              <a:rPr lang="en-US" sz="4000" dirty="0" smtClean="0">
                <a:solidFill>
                  <a:schemeClr val="accent1"/>
                </a:solidFill>
              </a:rPr>
              <a:t>better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That</a:t>
            </a:r>
            <a:r>
              <a:rPr lang="en-US" sz="4000" dirty="0" smtClean="0"/>
              <a:t> is an adjective modifying the noun </a:t>
            </a:r>
            <a:r>
              <a:rPr lang="en-US" sz="4000" dirty="0" smtClean="0">
                <a:solidFill>
                  <a:schemeClr val="accent1"/>
                </a:solidFill>
              </a:rPr>
              <a:t>model</a:t>
            </a:r>
            <a:r>
              <a:rPr lang="en-US" sz="4000" dirty="0" smtClean="0"/>
              <a:t>, and </a:t>
            </a:r>
            <a:r>
              <a:rPr lang="en-US" sz="4000" dirty="0" smtClean="0">
                <a:solidFill>
                  <a:schemeClr val="accent1"/>
                </a:solidFill>
              </a:rPr>
              <a:t>popular</a:t>
            </a:r>
            <a:r>
              <a:rPr lang="en-US" sz="4000" dirty="0" smtClean="0"/>
              <a:t> is an adjective modifying the </a:t>
            </a:r>
            <a:r>
              <a:rPr lang="en-US" sz="4000" u="sng" dirty="0" smtClean="0"/>
              <a:t>pronoun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one</a:t>
            </a:r>
            <a:r>
              <a:rPr lang="en-US" sz="4000" dirty="0" smtClean="0"/>
              <a:t>. </a:t>
            </a:r>
            <a:r>
              <a:rPr lang="en-US" sz="4000" dirty="0" smtClean="0">
                <a:solidFill>
                  <a:schemeClr val="accent1"/>
                </a:solidFill>
              </a:rPr>
              <a:t>Those</a:t>
            </a:r>
            <a:r>
              <a:rPr lang="en-US" sz="4000" dirty="0" smtClean="0"/>
              <a:t> is an adjective modifying the </a:t>
            </a:r>
            <a:r>
              <a:rPr lang="en-US" sz="4000" u="sng" dirty="0" smtClean="0"/>
              <a:t>pronoun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others. Better </a:t>
            </a:r>
            <a:r>
              <a:rPr lang="en-US" sz="4000" dirty="0" smtClean="0"/>
              <a:t>is an adjective modifying the </a:t>
            </a:r>
            <a:r>
              <a:rPr lang="en-US" sz="4000" u="sng" dirty="0" smtClean="0"/>
              <a:t>pronoun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others.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5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on pp. 99-100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005536"/>
          </a:xfrm>
        </p:spPr>
        <p:txBody>
          <a:bodyPr>
            <a:normAutofit lnSpcReduction="10000"/>
          </a:bodyPr>
          <a:lstStyle/>
          <a:p>
            <a:r>
              <a:rPr lang="en-US" sz="3200" u="sng" dirty="0" smtClean="0">
                <a:solidFill>
                  <a:srgbClr val="FF0000"/>
                </a:solidFill>
              </a:rPr>
              <a:t>Identify the adjectives in these sentences, stating the noun or pronoun that each qualifies: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0070C0"/>
                </a:solidFill>
              </a:rPr>
              <a:t>Did </a:t>
            </a:r>
            <a:r>
              <a:rPr lang="en-US" sz="3200" dirty="0" smtClean="0">
                <a:solidFill>
                  <a:srgbClr val="92D050"/>
                </a:solidFill>
              </a:rPr>
              <a:t>many</a:t>
            </a:r>
            <a:r>
              <a:rPr lang="en-US" sz="3200" dirty="0" smtClean="0">
                <a:solidFill>
                  <a:srgbClr val="0070C0"/>
                </a:solidFill>
              </a:rPr>
              <a:t> people come to see you?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             Adj. many   It qualifies people.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2. </a:t>
            </a:r>
            <a:r>
              <a:rPr lang="en-US" sz="3200" dirty="0" smtClean="0">
                <a:solidFill>
                  <a:srgbClr val="92D050"/>
                </a:solidFill>
              </a:rPr>
              <a:t>This</a:t>
            </a:r>
            <a:r>
              <a:rPr lang="en-US" sz="3200" dirty="0" smtClean="0">
                <a:solidFill>
                  <a:srgbClr val="0070C0"/>
                </a:solidFill>
              </a:rPr>
              <a:t> room is too </a:t>
            </a:r>
            <a:r>
              <a:rPr lang="en-US" sz="3200" dirty="0" smtClean="0">
                <a:solidFill>
                  <a:srgbClr val="92D050"/>
                </a:solidFill>
              </a:rPr>
              <a:t>hot</a:t>
            </a:r>
            <a:r>
              <a:rPr lang="en-US" sz="32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Adj. this&amp; hot     both qualify the noun room.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3. </a:t>
            </a:r>
            <a:r>
              <a:rPr lang="en-US" sz="3200" dirty="0" smtClean="0">
                <a:solidFill>
                  <a:srgbClr val="92D050"/>
                </a:solidFill>
              </a:rPr>
              <a:t>What</a:t>
            </a:r>
            <a:r>
              <a:rPr lang="en-US" sz="3200" dirty="0" smtClean="0">
                <a:solidFill>
                  <a:srgbClr val="0070C0"/>
                </a:solidFill>
              </a:rPr>
              <a:t> color would you like?</a:t>
            </a:r>
          </a:p>
          <a:p>
            <a:pPr marL="0" indent="0">
              <a:buNone/>
            </a:pPr>
            <a:r>
              <a:rPr lang="en-US" sz="3200" dirty="0" smtClean="0"/>
              <a:t> Adj. what     It qualifies the noun </a:t>
            </a:r>
            <a:r>
              <a:rPr lang="en-US" sz="3200" dirty="0" err="1" smtClean="0"/>
              <a:t>colour</a:t>
            </a:r>
            <a:r>
              <a:rPr lang="en-US" sz="3200" dirty="0"/>
              <a:t>.</a:t>
            </a:r>
            <a:endParaRPr lang="en-US" sz="3200" dirty="0" smtClean="0"/>
          </a:p>
          <a:p>
            <a:endParaRPr lang="en-US" sz="32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1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4. Use </a:t>
            </a:r>
            <a:r>
              <a:rPr lang="en-US" sz="4000" dirty="0" smtClean="0">
                <a:solidFill>
                  <a:srgbClr val="00B050"/>
                </a:solidFill>
              </a:rPr>
              <a:t>my</a:t>
            </a:r>
            <a:r>
              <a:rPr lang="en-US" sz="4000" dirty="0" smtClean="0">
                <a:solidFill>
                  <a:srgbClr val="0070C0"/>
                </a:solidFill>
              </a:rPr>
              <a:t> pen if yours is </a:t>
            </a:r>
            <a:r>
              <a:rPr lang="en-US" sz="4000" dirty="0" smtClean="0">
                <a:solidFill>
                  <a:srgbClr val="00B050"/>
                </a:solidFill>
              </a:rPr>
              <a:t>empty</a:t>
            </a:r>
            <a:r>
              <a:rPr lang="en-US" sz="40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Adj. </a:t>
            </a:r>
            <a:r>
              <a:rPr lang="en-US" sz="4000" dirty="0" smtClean="0">
                <a:solidFill>
                  <a:srgbClr val="00B050"/>
                </a:solidFill>
              </a:rPr>
              <a:t>my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qualifies the </a:t>
            </a:r>
            <a:r>
              <a:rPr lang="en-US" sz="4000" u="sng" dirty="0" smtClean="0"/>
              <a:t>noun</a:t>
            </a:r>
            <a:r>
              <a:rPr lang="en-US" sz="4000" dirty="0" smtClean="0"/>
              <a:t> pen. The adj.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B050"/>
                </a:solidFill>
              </a:rPr>
              <a:t>empty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qualifies the  </a:t>
            </a:r>
            <a:r>
              <a:rPr lang="en-US" sz="4000" u="sng" dirty="0" smtClean="0"/>
              <a:t>pronoun</a:t>
            </a:r>
            <a:r>
              <a:rPr lang="en-US" sz="4000" dirty="0" smtClean="0"/>
              <a:t> yours.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 </a:t>
            </a:r>
          </a:p>
          <a:p>
            <a:pPr marL="742950" indent="-742950">
              <a:buAutoNum type="arabicPeriod" startAt="5"/>
            </a:pPr>
            <a:r>
              <a:rPr lang="en-US" sz="4000" dirty="0" smtClean="0">
                <a:solidFill>
                  <a:srgbClr val="00B050"/>
                </a:solidFill>
              </a:rPr>
              <a:t>Their</a:t>
            </a:r>
            <a:r>
              <a:rPr lang="en-US" sz="4000" dirty="0" smtClean="0">
                <a:solidFill>
                  <a:srgbClr val="0070C0"/>
                </a:solidFill>
              </a:rPr>
              <a:t> house looks </a:t>
            </a:r>
            <a:r>
              <a:rPr lang="en-US" sz="4000" dirty="0" smtClean="0">
                <a:solidFill>
                  <a:srgbClr val="00B050"/>
                </a:solidFill>
              </a:rPr>
              <a:t>splendid</a:t>
            </a:r>
            <a:r>
              <a:rPr lang="en-US" sz="4000" dirty="0" smtClean="0">
                <a:solidFill>
                  <a:srgbClr val="0070C0"/>
                </a:solidFill>
              </a:rPr>
              <a:t> now.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Adj. </a:t>
            </a:r>
            <a:r>
              <a:rPr lang="en-US" sz="4000" dirty="0" smtClean="0">
                <a:solidFill>
                  <a:srgbClr val="00B050"/>
                </a:solidFill>
              </a:rPr>
              <a:t>Their</a:t>
            </a:r>
            <a:r>
              <a:rPr lang="en-US" sz="4000" dirty="0" smtClean="0">
                <a:solidFill>
                  <a:srgbClr val="0070C0"/>
                </a:solidFill>
              </a:rPr>
              <a:t> modifies the </a:t>
            </a:r>
            <a:r>
              <a:rPr lang="en-US" sz="4000" u="sng" dirty="0" smtClean="0">
                <a:solidFill>
                  <a:srgbClr val="0070C0"/>
                </a:solidFill>
              </a:rPr>
              <a:t>noun</a:t>
            </a:r>
            <a:r>
              <a:rPr lang="en-US" sz="4000" dirty="0" smtClean="0">
                <a:solidFill>
                  <a:srgbClr val="0070C0"/>
                </a:solidFill>
              </a:rPr>
              <a:t> house.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Adj. </a:t>
            </a:r>
            <a:r>
              <a:rPr lang="en-US" sz="4000" dirty="0" smtClean="0">
                <a:solidFill>
                  <a:srgbClr val="00B050"/>
                </a:solidFill>
              </a:rPr>
              <a:t>Splendid</a:t>
            </a:r>
            <a:r>
              <a:rPr lang="en-US" sz="4000" dirty="0" smtClean="0">
                <a:solidFill>
                  <a:srgbClr val="0070C0"/>
                </a:solidFill>
              </a:rPr>
              <a:t> modifies the </a:t>
            </a:r>
            <a:r>
              <a:rPr lang="en-US" sz="4000" u="sng" dirty="0" smtClean="0">
                <a:solidFill>
                  <a:srgbClr val="0070C0"/>
                </a:solidFill>
              </a:rPr>
              <a:t>noun</a:t>
            </a:r>
            <a:r>
              <a:rPr lang="en-US" sz="4000" dirty="0" smtClean="0">
                <a:solidFill>
                  <a:srgbClr val="0070C0"/>
                </a:solidFill>
              </a:rPr>
              <a:t> house.</a:t>
            </a:r>
          </a:p>
          <a:p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1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Identify the adjectives in the following sentences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smtClean="0">
                <a:solidFill>
                  <a:srgbClr val="00B050"/>
                </a:solidFill>
              </a:rPr>
              <a:t>Twenty</a:t>
            </a:r>
            <a:r>
              <a:rPr lang="en-US" dirty="0" smtClean="0"/>
              <a:t> chapters later, </a:t>
            </a:r>
            <a:r>
              <a:rPr lang="en-US" dirty="0" smtClean="0">
                <a:solidFill>
                  <a:srgbClr val="00B050"/>
                </a:solidFill>
              </a:rPr>
              <a:t>that</a:t>
            </a:r>
            <a:r>
              <a:rPr lang="en-US" dirty="0" smtClean="0"/>
              <a:t> character disappeared from </a:t>
            </a:r>
            <a:r>
              <a:rPr lang="en-US" dirty="0" smtClean="0">
                <a:solidFill>
                  <a:srgbClr val="00B050"/>
                </a:solidFill>
              </a:rPr>
              <a:t>his</a:t>
            </a:r>
            <a:r>
              <a:rPr lang="en-US" dirty="0" smtClean="0"/>
              <a:t> book.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Adj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twenty</a:t>
            </a:r>
            <a:r>
              <a:rPr lang="en-US" dirty="0" smtClean="0"/>
              <a:t> modifies chapters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Adj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that</a:t>
            </a:r>
            <a:r>
              <a:rPr lang="en-US" dirty="0" smtClean="0"/>
              <a:t> modifies character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Adj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his</a:t>
            </a:r>
            <a:r>
              <a:rPr lang="en-US" dirty="0" smtClean="0"/>
              <a:t> modifies the noun book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smtClean="0">
                <a:solidFill>
                  <a:srgbClr val="00B050"/>
                </a:solidFill>
              </a:rPr>
              <a:t>Dwarf</a:t>
            </a:r>
            <a:r>
              <a:rPr lang="en-US" dirty="0" smtClean="0"/>
              <a:t> tulips grow well in </a:t>
            </a:r>
            <a:r>
              <a:rPr lang="en-US" dirty="0" smtClean="0">
                <a:solidFill>
                  <a:srgbClr val="00B050"/>
                </a:solidFill>
              </a:rPr>
              <a:t>this</a:t>
            </a:r>
            <a:r>
              <a:rPr lang="en-US" dirty="0" smtClean="0"/>
              <a:t> soil.</a:t>
            </a:r>
          </a:p>
          <a:p>
            <a:pPr marL="0" indent="0">
              <a:buNone/>
            </a:pPr>
            <a:r>
              <a:rPr lang="en-US" dirty="0" err="1" smtClean="0"/>
              <a:t>Adj</a:t>
            </a:r>
            <a:r>
              <a:rPr lang="en-US" dirty="0" smtClean="0"/>
              <a:t> dwarf describes tulips</a:t>
            </a:r>
          </a:p>
          <a:p>
            <a:pPr marL="0" indent="0">
              <a:buNone/>
            </a:pPr>
            <a:r>
              <a:rPr lang="en-US" dirty="0" err="1" smtClean="0"/>
              <a:t>Adj</a:t>
            </a:r>
            <a:r>
              <a:rPr lang="en-US" dirty="0" smtClean="0"/>
              <a:t> this describes the noun soil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Please answer exercises on pp.150-159</a:t>
            </a:r>
          </a:p>
          <a:p>
            <a:pPr marL="0" indent="0">
              <a:buNone/>
            </a:pPr>
            <a:endParaRPr lang="en-US" sz="4800" dirty="0" smtClean="0"/>
          </a:p>
          <a:p>
            <a:r>
              <a:rPr lang="en-US" dirty="0" smtClean="0"/>
              <a:t>If there is a problem, please contact me via </a:t>
            </a:r>
            <a:r>
              <a:rPr lang="en-US" dirty="0" smtClean="0">
                <a:hlinkClick r:id="rId2"/>
              </a:rPr>
              <a:t>amanyeldiasty@du.edu.eg</a:t>
            </a:r>
            <a:r>
              <a:rPr lang="en-US" dirty="0" smtClean="0"/>
              <a:t>. You may add my </a:t>
            </a:r>
            <a:r>
              <a:rPr lang="en-US" dirty="0" err="1" smtClean="0"/>
              <a:t>facebook</a:t>
            </a:r>
            <a:r>
              <a:rPr lang="en-US" dirty="0" smtClean="0"/>
              <a:t> account (</a:t>
            </a:r>
            <a:r>
              <a:rPr lang="en-US" dirty="0" err="1" smtClean="0"/>
              <a:t>Amany</a:t>
            </a:r>
            <a:r>
              <a:rPr lang="en-US" dirty="0" smtClean="0"/>
              <a:t> </a:t>
            </a:r>
            <a:r>
              <a:rPr lang="en-US" dirty="0" err="1" smtClean="0"/>
              <a:t>Eldiasty</a:t>
            </a:r>
            <a:r>
              <a:rPr lang="en-US" dirty="0" smtClean="0"/>
              <a:t>)to your </a:t>
            </a:r>
            <a:r>
              <a:rPr lang="en-US" dirty="0" err="1" smtClean="0"/>
              <a:t>facebook</a:t>
            </a:r>
            <a:r>
              <a:rPr lang="en-US" dirty="0" smtClean="0"/>
              <a:t>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3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Thank you.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All the best!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Dr. </a:t>
            </a:r>
            <a:r>
              <a:rPr lang="en-US" sz="3200" dirty="0" err="1" smtClean="0">
                <a:solidFill>
                  <a:srgbClr val="7030A0"/>
                </a:solidFill>
              </a:rPr>
              <a:t>Amany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Eldiasty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26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328</Words>
  <Application>Microsoft Office PowerPoint</Application>
  <PresentationFormat>عرض على الشاشة (3:4)‏</PresentationFormat>
  <Paragraphs>45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Equity</vt:lpstr>
      <vt:lpstr>Faculty of Education Department of English (English Language) First Year </vt:lpstr>
      <vt:lpstr>Adjectives   p. 97</vt:lpstr>
      <vt:lpstr>Adjectives modifying pronouns</vt:lpstr>
      <vt:lpstr>Exercises on pp. 99-100</vt:lpstr>
      <vt:lpstr>p.100</vt:lpstr>
      <vt:lpstr>Identify the adjectives in the following sentences</vt:lpstr>
      <vt:lpstr>Questions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Education Department of English English Language First Year </dc:title>
  <dc:creator>admin</dc:creator>
  <cp:lastModifiedBy>Dreams</cp:lastModifiedBy>
  <cp:revision>21</cp:revision>
  <dcterms:created xsi:type="dcterms:W3CDTF">2020-03-18T04:47:02Z</dcterms:created>
  <dcterms:modified xsi:type="dcterms:W3CDTF">2020-03-23T21:44:05Z</dcterms:modified>
</cp:coreProperties>
</file>