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stafakymo@gmail.com" initials="m" lastIdx="1" clrIdx="0">
    <p:extLst>
      <p:ext uri="{19B8F6BF-5375-455C-9EA6-DF929625EA0E}">
        <p15:presenceInfo xmlns:p15="http://schemas.microsoft.com/office/powerpoint/2012/main" xmlns="" userId="043264014e6eb91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126" y="-2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3-17T01:18:05.662" idx="1">
    <p:pos x="-210" y="-479"/>
    <p:text>نت</p:text>
    <p:extLst>
      <p:ext uri="{C676402C-5697-4E1C-873F-D02D1690AC5C}">
        <p15:threadingInfo xmlns:p15="http://schemas.microsoft.com/office/powerpoint/2012/main" xmlns=""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CD11D11-E533-034B-9F6F-41BF513FA07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AE"/>
          </a:p>
        </p:txBody>
      </p:sp>
      <p:sp>
        <p:nvSpPr>
          <p:cNvPr id="3" name="عنوان فرعي 2">
            <a:extLst>
              <a:ext uri="{FF2B5EF4-FFF2-40B4-BE49-F238E27FC236}">
                <a16:creationId xmlns:a16="http://schemas.microsoft.com/office/drawing/2014/main" xmlns="" id="{D231C5F8-B760-B648-AEC6-DB99235485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AE"/>
          </a:p>
        </p:txBody>
      </p:sp>
      <p:sp>
        <p:nvSpPr>
          <p:cNvPr id="4" name="عنصر نائب للتاريخ 3">
            <a:extLst>
              <a:ext uri="{FF2B5EF4-FFF2-40B4-BE49-F238E27FC236}">
                <a16:creationId xmlns:a16="http://schemas.microsoft.com/office/drawing/2014/main" xmlns="" id="{82A7985B-55ED-A64D-AE92-3DA768772E3E}"/>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FE4A9D43-5EEC-B241-9DC9-2C927B7E3C79}"/>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97B3436D-7E7A-1648-9780-6CC124CB957B}"/>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217743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AEB8E84-D978-9442-A155-ACCD6915A0FC}"/>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عنوان العمودي 2">
            <a:extLst>
              <a:ext uri="{FF2B5EF4-FFF2-40B4-BE49-F238E27FC236}">
                <a16:creationId xmlns:a16="http://schemas.microsoft.com/office/drawing/2014/main" xmlns="" id="{540BFD69-E88B-8945-9D19-D103B660AB19}"/>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xmlns="" id="{6598310B-A144-6C45-A29B-955D559E286F}"/>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87DDD986-5F22-FF45-B5F4-26E32D2DDDAC}"/>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01F59C28-A0B2-D94F-AEE0-CA07360D4AB0}"/>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278110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A4383D0A-CE6A-B243-B077-9BAF8B974049}"/>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AE"/>
          </a:p>
        </p:txBody>
      </p:sp>
      <p:sp>
        <p:nvSpPr>
          <p:cNvPr id="3" name="عنصر نائب للعنوان العمودي 2">
            <a:extLst>
              <a:ext uri="{FF2B5EF4-FFF2-40B4-BE49-F238E27FC236}">
                <a16:creationId xmlns:a16="http://schemas.microsoft.com/office/drawing/2014/main" xmlns="" id="{0BBFBA59-A16F-BD48-BDF3-5B26469E0159}"/>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xmlns="" id="{2D92CD2E-3F15-0F47-BF73-148A53676FA2}"/>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111570AC-A77B-7C49-A1AA-56D1ED25AC8A}"/>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5E4A73F4-F3DF-164F-B9AF-F919CE118316}"/>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134881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1304766-A264-7641-B34F-A3CD16EFD5E9}"/>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xmlns="" id="{923E56E6-4C30-CF4D-A7CF-24E6A2C32FE0}"/>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xmlns="" id="{F6ACA453-7856-F54B-94C1-E624EA2492AB}"/>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C448A5BD-BCF5-FE4C-9A34-47AB66F5BA3D}"/>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3030522C-B393-A449-93A9-AA7879345DB6}"/>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1303771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F1B1ACF-1C99-FE4C-BE1A-1EB2E216A209}"/>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xmlns="" id="{EF74D895-A141-2942-B36F-46AB570DFB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445295E3-3F48-834F-A9F1-CF77D93164E2}"/>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88C2183D-3350-C447-B76B-C2A4E6D273D3}"/>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C9935221-A64D-2247-8C63-04A3A823A1F1}"/>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94572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99ED822-A4AC-8A43-B82E-946CEB867B3A}"/>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xmlns="" id="{D8FF7B8A-B8FA-1E45-96FD-DC1EF809F91F}"/>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محتوى 3">
            <a:extLst>
              <a:ext uri="{FF2B5EF4-FFF2-40B4-BE49-F238E27FC236}">
                <a16:creationId xmlns:a16="http://schemas.microsoft.com/office/drawing/2014/main" xmlns="" id="{DF903D4C-7910-1B48-9D00-B69960FF6DC9}"/>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5" name="عنصر نائب للتاريخ 4">
            <a:extLst>
              <a:ext uri="{FF2B5EF4-FFF2-40B4-BE49-F238E27FC236}">
                <a16:creationId xmlns:a16="http://schemas.microsoft.com/office/drawing/2014/main" xmlns="" id="{4568C099-7635-584C-93E2-B20EB15BDCAB}"/>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6" name="عنصر نائب للتذييل 5">
            <a:extLst>
              <a:ext uri="{FF2B5EF4-FFF2-40B4-BE49-F238E27FC236}">
                <a16:creationId xmlns:a16="http://schemas.microsoft.com/office/drawing/2014/main" xmlns="" id="{78C12F81-8870-3C41-9030-036EB6926C84}"/>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xmlns="" id="{FE859E7E-E4B6-EC4B-8364-0D688D4C2330}"/>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429308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46570A1-F6A0-2B41-80BC-BA668BBD30EC}"/>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xmlns="" id="{4371E1EE-85F0-4E4F-8178-94B4EF8992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A8A35F11-417C-3D4E-8F75-6CEF69BF5B0B}"/>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5" name="عنصر نائب للنص 4">
            <a:extLst>
              <a:ext uri="{FF2B5EF4-FFF2-40B4-BE49-F238E27FC236}">
                <a16:creationId xmlns:a16="http://schemas.microsoft.com/office/drawing/2014/main" xmlns="" id="{19C46775-B2FC-BD46-B62B-DACA4C0ED6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BF8CE824-D30F-2545-B951-15EAA30F00CD}"/>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7" name="عنصر نائب للتاريخ 6">
            <a:extLst>
              <a:ext uri="{FF2B5EF4-FFF2-40B4-BE49-F238E27FC236}">
                <a16:creationId xmlns:a16="http://schemas.microsoft.com/office/drawing/2014/main" xmlns="" id="{516838AC-0DE3-994A-8663-494C6B664F85}"/>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8" name="عنصر نائب للتذييل 7">
            <a:extLst>
              <a:ext uri="{FF2B5EF4-FFF2-40B4-BE49-F238E27FC236}">
                <a16:creationId xmlns:a16="http://schemas.microsoft.com/office/drawing/2014/main" xmlns="" id="{44EA2666-6643-4847-B60B-0AFBCA53AE2B}"/>
              </a:ext>
            </a:extLst>
          </p:cNvPr>
          <p:cNvSpPr>
            <a:spLocks noGrp="1"/>
          </p:cNvSpPr>
          <p:nvPr>
            <p:ph type="ftr" sz="quarter" idx="11"/>
          </p:nvPr>
        </p:nvSpPr>
        <p:spPr/>
        <p:txBody>
          <a:bodyPr/>
          <a:lstStyle/>
          <a:p>
            <a:endParaRPr lang="ar-AE"/>
          </a:p>
        </p:txBody>
      </p:sp>
      <p:sp>
        <p:nvSpPr>
          <p:cNvPr id="9" name="عنصر نائب لرقم الشريحة 8">
            <a:extLst>
              <a:ext uri="{FF2B5EF4-FFF2-40B4-BE49-F238E27FC236}">
                <a16:creationId xmlns:a16="http://schemas.microsoft.com/office/drawing/2014/main" xmlns="" id="{E037C2F8-8B7B-734F-AE5E-96D7351923B4}"/>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368016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A0C6A93-F2CB-A545-9741-5BBA20ADCA48}"/>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تاريخ 2">
            <a:extLst>
              <a:ext uri="{FF2B5EF4-FFF2-40B4-BE49-F238E27FC236}">
                <a16:creationId xmlns:a16="http://schemas.microsoft.com/office/drawing/2014/main" xmlns="" id="{56067887-6E16-9848-99F4-2C27C3199C1F}"/>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4" name="عنصر نائب للتذييل 3">
            <a:extLst>
              <a:ext uri="{FF2B5EF4-FFF2-40B4-BE49-F238E27FC236}">
                <a16:creationId xmlns:a16="http://schemas.microsoft.com/office/drawing/2014/main" xmlns="" id="{DCD89E31-A11F-F040-9696-4B408880E78A}"/>
              </a:ext>
            </a:extLst>
          </p:cNvPr>
          <p:cNvSpPr>
            <a:spLocks noGrp="1"/>
          </p:cNvSpPr>
          <p:nvPr>
            <p:ph type="ftr" sz="quarter" idx="11"/>
          </p:nvPr>
        </p:nvSpPr>
        <p:spPr/>
        <p:txBody>
          <a:bodyPr/>
          <a:lstStyle/>
          <a:p>
            <a:endParaRPr lang="ar-AE"/>
          </a:p>
        </p:txBody>
      </p:sp>
      <p:sp>
        <p:nvSpPr>
          <p:cNvPr id="5" name="عنصر نائب لرقم الشريحة 4">
            <a:extLst>
              <a:ext uri="{FF2B5EF4-FFF2-40B4-BE49-F238E27FC236}">
                <a16:creationId xmlns:a16="http://schemas.microsoft.com/office/drawing/2014/main" xmlns="" id="{B2C96263-98AB-6747-8B41-C29FB102A7B0}"/>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4274949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BDBB98F5-96F6-2542-9899-7104EE56E75D}"/>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3" name="عنصر نائب للتذييل 2">
            <a:extLst>
              <a:ext uri="{FF2B5EF4-FFF2-40B4-BE49-F238E27FC236}">
                <a16:creationId xmlns:a16="http://schemas.microsoft.com/office/drawing/2014/main" xmlns="" id="{2F1C2E67-854B-6E4E-B3B9-897EAF8C4E4F}"/>
              </a:ext>
            </a:extLst>
          </p:cNvPr>
          <p:cNvSpPr>
            <a:spLocks noGrp="1"/>
          </p:cNvSpPr>
          <p:nvPr>
            <p:ph type="ftr" sz="quarter" idx="11"/>
          </p:nvPr>
        </p:nvSpPr>
        <p:spPr/>
        <p:txBody>
          <a:bodyPr/>
          <a:lstStyle/>
          <a:p>
            <a:endParaRPr lang="ar-AE"/>
          </a:p>
        </p:txBody>
      </p:sp>
      <p:sp>
        <p:nvSpPr>
          <p:cNvPr id="4" name="عنصر نائب لرقم الشريحة 3">
            <a:extLst>
              <a:ext uri="{FF2B5EF4-FFF2-40B4-BE49-F238E27FC236}">
                <a16:creationId xmlns:a16="http://schemas.microsoft.com/office/drawing/2014/main" xmlns="" id="{666B8413-2D0E-784B-9C9C-55616ED4DFB2}"/>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154696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5EB4265-0AFB-1C42-9776-8EC6C21467A2}"/>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xmlns="" id="{D6805A36-EF1B-E94C-B05B-9DC3C85A02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نص 3">
            <a:extLst>
              <a:ext uri="{FF2B5EF4-FFF2-40B4-BE49-F238E27FC236}">
                <a16:creationId xmlns:a16="http://schemas.microsoft.com/office/drawing/2014/main" xmlns="" id="{A4901663-153D-F746-9328-73C97AA2A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B0C5C5CC-8B17-004A-B8A1-4D7831B01598}"/>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6" name="عنصر نائب للتذييل 5">
            <a:extLst>
              <a:ext uri="{FF2B5EF4-FFF2-40B4-BE49-F238E27FC236}">
                <a16:creationId xmlns:a16="http://schemas.microsoft.com/office/drawing/2014/main" xmlns="" id="{7AE4BF75-4AB8-2746-9D08-FC8556163F3B}"/>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xmlns="" id="{07D9C9A5-5177-254E-BC1C-73AA601D9D0E}"/>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134806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E0EC716B-4ED5-3944-983A-3B79963BB37E}"/>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AE"/>
          </a:p>
        </p:txBody>
      </p:sp>
      <p:sp>
        <p:nvSpPr>
          <p:cNvPr id="3" name="عنصر نائب للصورة 2">
            <a:extLst>
              <a:ext uri="{FF2B5EF4-FFF2-40B4-BE49-F238E27FC236}">
                <a16:creationId xmlns:a16="http://schemas.microsoft.com/office/drawing/2014/main" xmlns="" id="{E68D8702-9802-294B-AF52-BCA8312C82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AE"/>
          </a:p>
        </p:txBody>
      </p:sp>
      <p:sp>
        <p:nvSpPr>
          <p:cNvPr id="4" name="عنصر نائب للنص 3">
            <a:extLst>
              <a:ext uri="{FF2B5EF4-FFF2-40B4-BE49-F238E27FC236}">
                <a16:creationId xmlns:a16="http://schemas.microsoft.com/office/drawing/2014/main" xmlns="" id="{6C6E017A-A0B5-E14E-AFE8-E3F9886E3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562272AA-C37C-FD45-8A62-668FE39BED10}"/>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6" name="عنصر نائب للتذييل 5">
            <a:extLst>
              <a:ext uri="{FF2B5EF4-FFF2-40B4-BE49-F238E27FC236}">
                <a16:creationId xmlns:a16="http://schemas.microsoft.com/office/drawing/2014/main" xmlns="" id="{37C22866-24DB-3A4A-AD44-1CA8E75FA395}"/>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xmlns="" id="{C03463BA-AF99-2949-8089-65995D13D00A}"/>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4170350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xmlns="" id="{6DE61770-8F20-8A48-9CFC-EC31AF565EB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xmlns="" id="{23B76F93-404B-324C-ACD4-D62AE6532CF0}"/>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xmlns="" id="{005E41E6-A3E4-3045-BFF7-EFD8A5CC3A93}"/>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C6E31E2D-D0A4-474D-8E36-79856B338B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AE"/>
          </a:p>
        </p:txBody>
      </p:sp>
      <p:sp>
        <p:nvSpPr>
          <p:cNvPr id="6" name="عنصر نائب لرقم الشريحة 5">
            <a:extLst>
              <a:ext uri="{FF2B5EF4-FFF2-40B4-BE49-F238E27FC236}">
                <a16:creationId xmlns:a16="http://schemas.microsoft.com/office/drawing/2014/main" xmlns="" id="{69C10807-9351-2349-AB7B-7E509B2AAD3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033CA21-E0D4-9A4C-984B-5178F85146DF}" type="slidenum">
              <a:rPr lang="ar-AE" smtClean="0"/>
              <a:t>‹#›</a:t>
            </a:fld>
            <a:endParaRPr lang="ar-AE"/>
          </a:p>
        </p:txBody>
      </p:sp>
    </p:spTree>
    <p:extLst>
      <p:ext uri="{BB962C8B-B14F-4D97-AF65-F5344CB8AC3E}">
        <p14:creationId xmlns:p14="http://schemas.microsoft.com/office/powerpoint/2010/main" val="990556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7AA7018-012F-144A-A406-176BEBBB92E1}"/>
              </a:ext>
            </a:extLst>
          </p:cNvPr>
          <p:cNvSpPr>
            <a:spLocks noGrp="1"/>
          </p:cNvSpPr>
          <p:nvPr>
            <p:ph type="title"/>
          </p:nvPr>
        </p:nvSpPr>
        <p:spPr/>
        <p:txBody>
          <a:bodyPr/>
          <a:lstStyle/>
          <a:p>
            <a:endParaRPr lang="ar-AE"/>
          </a:p>
        </p:txBody>
      </p:sp>
      <p:pic>
        <p:nvPicPr>
          <p:cNvPr id="5" name="Picture 3" descr="C:\Users\Admin\Desktop\36580419dfec13efc9aef18d8f788ce8.gif">
            <a:extLst>
              <a:ext uri="{FF2B5EF4-FFF2-40B4-BE49-F238E27FC236}">
                <a16:creationId xmlns:a16="http://schemas.microsoft.com/office/drawing/2014/main" xmlns="" id="{C034C866-C6E7-5847-B9DB-FB9D76D294FD}"/>
              </a:ext>
            </a:extLst>
          </p:cNvPr>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86591"/>
            <a:ext cx="12192000" cy="6771409"/>
          </a:xfrm>
          <a:prstGeom prst="rect">
            <a:avLst/>
          </a:prstGeom>
          <a:gradFill>
            <a:gsLst>
              <a:gs pos="0">
                <a:srgbClr val="5E9EFF"/>
              </a:gs>
              <a:gs pos="39999">
                <a:srgbClr val="85C2FF"/>
              </a:gs>
              <a:gs pos="70000">
                <a:srgbClr val="C4D6EB"/>
              </a:gs>
              <a:gs pos="100000">
                <a:srgbClr val="FFEBFA"/>
              </a:gs>
            </a:gsLst>
            <a:lin ang="5400000" scaled="0"/>
          </a:gradFill>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102302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727B375-9084-D146-9546-5F9C4B6F161D}"/>
              </a:ext>
            </a:extLst>
          </p:cNvPr>
          <p:cNvSpPr>
            <a:spLocks noGrp="1"/>
          </p:cNvSpPr>
          <p:nvPr>
            <p:ph type="title"/>
          </p:nvPr>
        </p:nvSpPr>
        <p:spPr/>
        <p:txBody>
          <a:bodyPr/>
          <a:lstStyle/>
          <a:p>
            <a:r>
              <a:rPr lang="ar-SA"/>
              <a:t>٣-منهج البحث الاجتماعي</a:t>
            </a:r>
            <a:endParaRPr lang="ar-AE"/>
          </a:p>
        </p:txBody>
      </p:sp>
      <p:sp>
        <p:nvSpPr>
          <p:cNvPr id="3" name="عنصر نائب للمحتوى 2">
            <a:extLst>
              <a:ext uri="{FF2B5EF4-FFF2-40B4-BE49-F238E27FC236}">
                <a16:creationId xmlns:a16="http://schemas.microsoft.com/office/drawing/2014/main" xmlns="" id="{F89B6B6F-6E70-334F-AF64-785002EA077A}"/>
              </a:ext>
            </a:extLst>
          </p:cNvPr>
          <p:cNvSpPr>
            <a:spLocks noGrp="1"/>
          </p:cNvSpPr>
          <p:nvPr>
            <p:ph idx="1"/>
          </p:nvPr>
        </p:nvSpPr>
        <p:spPr/>
        <p:txBody>
          <a:bodyPr>
            <a:normAutofit fontScale="92500"/>
          </a:bodyPr>
          <a:lstStyle/>
          <a:p>
            <a:pPr marL="0" indent="0">
              <a:buNone/>
            </a:pPr>
            <a:r>
              <a:rPr lang="ar-AE"/>
              <a:t>هــو الطريقـــة المنتظمـــة لدراســة حقـــائق راهنـــة متعلقــة بظـــاهرة أو موقـــف أو أفـــراد </a:t>
            </a:r>
          </a:p>
          <a:p>
            <a:pPr marL="0" indent="0">
              <a:buNone/>
            </a:pPr>
            <a:r>
              <a:rPr lang="ar-AE"/>
              <a:t>وأوضــاع معينــة بهــدف اكتشــاف حقــائق جديــدة أو التحقــق مــن صــحة حقــائق قديمــة وآثارهــا والعلاقات التى تتصل بها وتفسيرها والجوانب التى تحكمها . وتستخدم كلمـة الوصـف لتـدل علـى نفـس المعنـى الـذى تنطـوى عليـه كلمـة المسـح ، إلا أن البحـث الاجتمـاعى يختلـف عـن المسح فى أنه لا يهدف إلى ناحية تطبيقية، أو يتبعه أو ينتهى إلى إصلاح للمجتمع </a:t>
            </a:r>
            <a:r>
              <a:rPr lang="ar-SA"/>
              <a:t>.</a:t>
            </a:r>
          </a:p>
          <a:p>
            <a:pPr marL="0" indent="0">
              <a:buNone/>
            </a:pPr>
            <a:r>
              <a:rPr lang="ar-AE"/>
              <a:t>وبـالرغم مـن أن كـلا المنهجـين البحـث الاجتمـاعى والمسـح الاجتمـاعى يتفقـان فـى أخذهما بالطرق والاتجاهات العلمية والمنهجية، ويهتمان بالحياة الاجتماعية والرخاء الإنسانى مـع الاخـتلاف فـى أن الأول – الوصـفى – ينصـب علـى أنـاس بعيـنهم أو مكـان بعينـه أو وضـع بعينه بينما يهتم الثانى – المسح – يهتم بأوضاع معنويـة أعـم كالعصـبية، والجريمـة، والانتحـار  بمعنــى أن البحــث الاجتمــاعى كمــنهج يســعى للكشــف عــن حقــائق جديــدة عــن المجتمــع وتفسيرها التفسير السببى والقوانين الطبيعية المفسرة لها</a:t>
            </a:r>
            <a:r>
              <a:rPr lang="ar-SA"/>
              <a:t> . </a:t>
            </a:r>
            <a:endParaRPr lang="ar-AE"/>
          </a:p>
        </p:txBody>
      </p:sp>
    </p:spTree>
    <p:extLst>
      <p:ext uri="{BB962C8B-B14F-4D97-AF65-F5344CB8AC3E}">
        <p14:creationId xmlns:p14="http://schemas.microsoft.com/office/powerpoint/2010/main" val="1461804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02AA414-FF9B-E24B-9CA5-830A630364C4}"/>
              </a:ext>
            </a:extLst>
          </p:cNvPr>
          <p:cNvSpPr>
            <a:spLocks noGrp="1"/>
          </p:cNvSpPr>
          <p:nvPr>
            <p:ph type="title"/>
          </p:nvPr>
        </p:nvSpPr>
        <p:spPr/>
        <p:txBody>
          <a:bodyPr/>
          <a:lstStyle/>
          <a:p>
            <a:r>
              <a:rPr lang="ar-SA"/>
              <a:t>٤- المنهج التجريبي</a:t>
            </a:r>
            <a:endParaRPr lang="ar-AE"/>
          </a:p>
        </p:txBody>
      </p:sp>
      <p:sp>
        <p:nvSpPr>
          <p:cNvPr id="3" name="عنصر نائب للمحتوى 2">
            <a:extLst>
              <a:ext uri="{FF2B5EF4-FFF2-40B4-BE49-F238E27FC236}">
                <a16:creationId xmlns:a16="http://schemas.microsoft.com/office/drawing/2014/main" xmlns="" id="{0317ABEC-065E-E340-B813-DF6A790655D8}"/>
              </a:ext>
            </a:extLst>
          </p:cNvPr>
          <p:cNvSpPr>
            <a:spLocks noGrp="1"/>
          </p:cNvSpPr>
          <p:nvPr>
            <p:ph idx="1"/>
          </p:nvPr>
        </p:nvSpPr>
        <p:spPr/>
        <p:txBody>
          <a:bodyPr>
            <a:normAutofit/>
          </a:bodyPr>
          <a:lstStyle/>
          <a:p>
            <a:pPr marL="0" indent="0">
              <a:buNone/>
            </a:pPr>
            <a:r>
              <a:rPr lang="ar-AE"/>
              <a:t>يقـوم هـذا المـنهج علـى محاولـة تفسـير تـأثير عامـل معـين مـن بـين عـدة عوامـل علـى </a:t>
            </a:r>
          </a:p>
          <a:p>
            <a:pPr marL="0" indent="0">
              <a:buNone/>
            </a:pPr>
            <a:r>
              <a:rPr lang="ar-AE"/>
              <a:t>إحـداث موقـف محـدد، ومـن خـلال هـذه الصـورة المبسـطة للمـنهج التجريبـى، فإنـه يحـاول أن يضـبط موقـف البحـث عـن طريـق تصـميم تجريبـى يشـير إلـى الطريقـة المنطقيـة التـى تتبـع فـى المقارنـة بـين الحـالات الفرديـة أو بـين الوحـدات، وهـى الأسـاس الـذى يسـتند إليـه فـى التوصـل إلى التفسيرات من خلال مجموعة البيانات التى يتم تجميعها </a:t>
            </a:r>
            <a:r>
              <a:rPr lang="ar-SA"/>
              <a:t>. </a:t>
            </a:r>
          </a:p>
          <a:p>
            <a:pPr marL="0" indent="0">
              <a:buNone/>
            </a:pPr>
            <a:r>
              <a:rPr lang="ar-SA"/>
              <a:t>و</a:t>
            </a:r>
            <a:r>
              <a:rPr lang="ar-AE"/>
              <a:t>العلـوم الاجتماعيـة – رغـم الإدعـاء</a:t>
            </a:r>
            <a:r>
              <a:rPr lang="ar-SA"/>
              <a:t>-</a:t>
            </a:r>
            <a:r>
              <a:rPr lang="ar-AE"/>
              <a:t> بصـعوبة التجربـة بـل واسـتحالتها فيهـا قـد استخدمت المـنهج التجريبـى كأسـاس فـى علـم الـنفس، وإمكانيـة اسـتخدامه فـى علـم الاجتمـاع والعلـوم الاجتماعيـة حيـث يـدلل المؤيـدون لهـذا المـنهج علـى أن الظـواهر الاجتماعيـة تخضـع لـنفس القـوانين التـى تخضــع لهـا المـادة، والمجتمــع كالطبيعـة سـواء بســواء يخضـع فـى بقائــه </a:t>
            </a:r>
          </a:p>
          <a:p>
            <a:pPr marL="0" indent="0">
              <a:buNone/>
            </a:pPr>
            <a:r>
              <a:rPr lang="ar-AE"/>
              <a:t>وتطوره لنفس القواعد التى يخضع لها العالم الطبيعى</a:t>
            </a:r>
            <a:r>
              <a:rPr lang="ar-SA"/>
              <a:t> . </a:t>
            </a:r>
            <a:endParaRPr lang="ar-AE"/>
          </a:p>
        </p:txBody>
      </p:sp>
    </p:spTree>
    <p:extLst>
      <p:ext uri="{BB962C8B-B14F-4D97-AF65-F5344CB8AC3E}">
        <p14:creationId xmlns:p14="http://schemas.microsoft.com/office/powerpoint/2010/main" val="28793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C1DE98D-28D4-F84B-9740-2BDE8F68B9ED}"/>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164B738B-3DC5-5840-AC1C-69B67C23D44C}"/>
              </a:ext>
            </a:extLst>
          </p:cNvPr>
          <p:cNvSpPr>
            <a:spLocks noGrp="1"/>
          </p:cNvSpPr>
          <p:nvPr>
            <p:ph idx="1"/>
          </p:nvPr>
        </p:nvSpPr>
        <p:spPr/>
        <p:txBody>
          <a:bodyPr>
            <a:normAutofit lnSpcReduction="10000"/>
          </a:bodyPr>
          <a:lstStyle/>
          <a:p>
            <a:pPr marL="0" indent="0">
              <a:buNone/>
            </a:pPr>
            <a:r>
              <a:rPr lang="ar-AE"/>
              <a:t>حيث يمكن للباحث الاجتماعى أن يوجد ظروف التجربة التى تتيح له إمكانية تيسير المقارنة والقياس بإجراء الضبط العلمى الذى يقوم على أساس دراسة أو ملاحظة جماعتين إحداهم تجريبية </a:t>
            </a:r>
            <a:r>
              <a:rPr lang="af-ZA"/>
              <a:t>Group Experimental </a:t>
            </a:r>
            <a:r>
              <a:rPr lang="ar-AE"/>
              <a:t>والأخرى ضابطة </a:t>
            </a:r>
            <a:r>
              <a:rPr lang="af-ZA"/>
              <a:t>Controlled</a:t>
            </a:r>
          </a:p>
          <a:p>
            <a:pPr marL="0" indent="0">
              <a:buNone/>
            </a:pPr>
            <a:r>
              <a:rPr lang="af-ZA"/>
              <a:t>Group </a:t>
            </a:r>
            <a:r>
              <a:rPr lang="ar-AE"/>
              <a:t>تتعادلان فى كافة المتغيرات الهامة ماعدا متغير واحد يوجد فى الجماعة التجريبية </a:t>
            </a:r>
          </a:p>
          <a:p>
            <a:pPr marL="0" indent="0">
              <a:buNone/>
            </a:pPr>
            <a:r>
              <a:rPr lang="ar-AE"/>
              <a:t>فقط وهو المتغير الذى يفترض أن له علاقة منتظمة بالظاهرة محل الدراسة بمعنى أن تكون </a:t>
            </a:r>
          </a:p>
          <a:p>
            <a:pPr marL="0" indent="0">
              <a:buNone/>
            </a:pPr>
            <a:r>
              <a:rPr lang="ar-AE"/>
              <a:t>المجموعتان متشابهتان فى كافة الصفات أو المتغيرات ( كالدخل – محل الإقامة – السن –</a:t>
            </a:r>
          </a:p>
          <a:p>
            <a:pPr marL="0" indent="0">
              <a:buNone/>
            </a:pPr>
            <a:r>
              <a:rPr lang="ar-AE"/>
              <a:t>التعليم – العادات والتقاليد ... وغيرها ) ماعدا المتغير الذى يوجد بالمجموعة التجريبية </a:t>
            </a:r>
          </a:p>
          <a:p>
            <a:pPr marL="0" indent="0">
              <a:buNone/>
            </a:pPr>
            <a:r>
              <a:rPr lang="ar-AE"/>
              <a:t>المراد قياسه ويسمى بالمتغير المستقل </a:t>
            </a:r>
            <a:r>
              <a:rPr lang="af-ZA"/>
              <a:t>Variable Independent </a:t>
            </a:r>
            <a:r>
              <a:rPr lang="ar-AE"/>
              <a:t>وباقى المتغيرات متماثلة بين المجموعتين التجريبية والضابطة وهى متغيرات ثابتة، أو تابعة </a:t>
            </a:r>
            <a:r>
              <a:rPr lang="af-ZA"/>
              <a:t>Variable Dependent </a:t>
            </a:r>
            <a:r>
              <a:rPr lang="ar-SA"/>
              <a:t> . </a:t>
            </a:r>
            <a:endParaRPr lang="ar-AE"/>
          </a:p>
        </p:txBody>
      </p:sp>
    </p:spTree>
    <p:extLst>
      <p:ext uri="{BB962C8B-B14F-4D97-AF65-F5344CB8AC3E}">
        <p14:creationId xmlns:p14="http://schemas.microsoft.com/office/powerpoint/2010/main" val="991505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2281AD7-9DC3-6945-862D-F0952856F5F0}"/>
              </a:ext>
            </a:extLst>
          </p:cNvPr>
          <p:cNvSpPr>
            <a:spLocks noGrp="1"/>
          </p:cNvSpPr>
          <p:nvPr>
            <p:ph type="title"/>
          </p:nvPr>
        </p:nvSpPr>
        <p:spPr/>
        <p:txBody>
          <a:bodyPr/>
          <a:lstStyle/>
          <a:p>
            <a:r>
              <a:rPr lang="ar-SA"/>
              <a:t>ه- منهج دراسة الحالة</a:t>
            </a:r>
            <a:endParaRPr lang="ar-AE"/>
          </a:p>
        </p:txBody>
      </p:sp>
      <p:sp>
        <p:nvSpPr>
          <p:cNvPr id="3" name="عنصر نائب للمحتوى 2">
            <a:extLst>
              <a:ext uri="{FF2B5EF4-FFF2-40B4-BE49-F238E27FC236}">
                <a16:creationId xmlns:a16="http://schemas.microsoft.com/office/drawing/2014/main" xmlns="" id="{7FBB1A02-2AE6-B142-80FE-33E61885FEBE}"/>
              </a:ext>
            </a:extLst>
          </p:cNvPr>
          <p:cNvSpPr>
            <a:spLocks noGrp="1"/>
          </p:cNvSpPr>
          <p:nvPr>
            <p:ph idx="1"/>
          </p:nvPr>
        </p:nvSpPr>
        <p:spPr/>
        <p:txBody>
          <a:bodyPr>
            <a:normAutofit/>
          </a:bodyPr>
          <a:lstStyle/>
          <a:p>
            <a:pPr marL="0" indent="0">
              <a:buNone/>
            </a:pPr>
            <a:r>
              <a:rPr lang="ar-AE"/>
              <a:t>هـــو المـــنهج أو الطريقـــة التـــى تســـتخدم للتعـــرف علـــى جميـــع الجوانـــب المتعلقـــة </a:t>
            </a:r>
          </a:p>
          <a:p>
            <a:pPr marL="0" indent="0">
              <a:buNone/>
            </a:pPr>
            <a:r>
              <a:rPr lang="ar-AE"/>
              <a:t>بالظاهرة، ويتيح هذا المنهج التعمق فـى دراسـة تـاريخ وحيـاة الوحـدة المدروسـة والمراحـل التـى مرت بها بهدف الوصول إلى تعميمات علمية متعلقة بهـذه الوحـدة المدروسـة ويـأتى ذلـك مـن منطلق أن هذا المنهج لما يتسم به من العمق والاتساع فى دراسته للأفراد والمجتمعات</a:t>
            </a:r>
            <a:r>
              <a:rPr lang="ar-SA"/>
              <a:t> . كما أنه يتميز بالتركيز على الجوانب الفريدة أو المميزة لعينة صغيرة جدا من افراد المجتمع وعليه يمكـن القـول بأنـه أحـد طـرق وأسـاليب التحليـل أكثـر مـن كونـه معبـرا عن إجـراءات محـددة، بمعنى أن هذا المنهج يعبر عن اتجاه كلى أو شمولى لفهم الظاهرة موضع البحث. </a:t>
            </a:r>
          </a:p>
          <a:p>
            <a:pPr marL="0" indent="0">
              <a:buNone/>
            </a:pPr>
            <a:r>
              <a:rPr lang="ar-SA"/>
              <a:t>وليس من الضرورى أن تكون الوحدة المدروسة لهذا المـنهج هـى الفـرد، فقـد تكـون وحدة الدراسة فيه فردا أو أسرة أو جماعة أو مؤسسة أو مجتمعا بأسره . </a:t>
            </a:r>
          </a:p>
        </p:txBody>
      </p:sp>
    </p:spTree>
    <p:extLst>
      <p:ext uri="{BB962C8B-B14F-4D97-AF65-F5344CB8AC3E}">
        <p14:creationId xmlns:p14="http://schemas.microsoft.com/office/powerpoint/2010/main" val="1202247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99AE3AC-9507-3446-A3CD-CAC474153CF3}"/>
              </a:ext>
            </a:extLst>
          </p:cNvPr>
          <p:cNvSpPr>
            <a:spLocks noGrp="1"/>
          </p:cNvSpPr>
          <p:nvPr>
            <p:ph type="title"/>
          </p:nvPr>
        </p:nvSpPr>
        <p:spPr/>
        <p:txBody>
          <a:bodyPr/>
          <a:lstStyle/>
          <a:p>
            <a:r>
              <a:rPr lang="ar-SA"/>
              <a:t>٦- أدوات جمع البيانات</a:t>
            </a:r>
            <a:endParaRPr lang="ar-AE"/>
          </a:p>
        </p:txBody>
      </p:sp>
      <p:sp>
        <p:nvSpPr>
          <p:cNvPr id="3" name="عنصر نائب للمحتوى 2">
            <a:extLst>
              <a:ext uri="{FF2B5EF4-FFF2-40B4-BE49-F238E27FC236}">
                <a16:creationId xmlns:a16="http://schemas.microsoft.com/office/drawing/2014/main" xmlns="" id="{7904FFA1-929A-B145-9653-9CFA5E4A6238}"/>
              </a:ext>
            </a:extLst>
          </p:cNvPr>
          <p:cNvSpPr>
            <a:spLocks noGrp="1"/>
          </p:cNvSpPr>
          <p:nvPr>
            <p:ph idx="1"/>
          </p:nvPr>
        </p:nvSpPr>
        <p:spPr/>
        <p:txBody>
          <a:bodyPr>
            <a:normAutofit fontScale="92500" lnSpcReduction="10000"/>
          </a:bodyPr>
          <a:lstStyle/>
          <a:p>
            <a:pPr marL="0" indent="0">
              <a:buNone/>
            </a:pPr>
            <a:r>
              <a:rPr lang="ar-SA"/>
              <a:t>١- استمارة البحث: </a:t>
            </a:r>
          </a:p>
          <a:p>
            <a:pPr marL="0" indent="0">
              <a:buNone/>
            </a:pPr>
            <a:r>
              <a:rPr lang="ar-AE"/>
              <a:t>تعــد اســتمارة البحــث علــى اخــتلاف أنواعهــا مــن أهــم أدوات البحــث فــى العلــوم </a:t>
            </a:r>
            <a:r>
              <a:rPr lang="ar-SA"/>
              <a:t>الاجتماعية واكثرها انتشارا وهناك تقسيمات او مسميات لانواع من استمارة البحث وهي:</a:t>
            </a:r>
          </a:p>
          <a:p>
            <a:pPr marL="514350" indent="-514350">
              <a:buAutoNum type="arabic1Minus"/>
            </a:pPr>
            <a:r>
              <a:rPr lang="ar-SA"/>
              <a:t>الاستبيان: وهو عبارة عن أداة تحتوى على مجموعـة مـن الأسـئلة بهـدف الحصـول علـى أجوبـة لها يقوم المبحوث بالإجابة عليها دون مساعدة الباحث . </a:t>
            </a:r>
          </a:p>
          <a:p>
            <a:pPr marL="0" indent="0">
              <a:buNone/>
            </a:pPr>
            <a:r>
              <a:rPr lang="ar-SA"/>
              <a:t>ب- استمارة البحث: وهـى عبـارة عـن مجموعـة مـن الأسـئلة التـى توجـه إلـى المبحـوثين فـى موقـف مقابلـة شخصية مباشرة مع القائم بالمقابلة . </a:t>
            </a:r>
          </a:p>
          <a:p>
            <a:pPr marL="0" indent="0">
              <a:buNone/>
            </a:pPr>
            <a:r>
              <a:rPr lang="ar-SA"/>
              <a:t>ج- دليل المقابلة: وهى عبارة عن مجموعة من النقـاط والموضـوعات التـى يجـب علـى القـائم بالمقابلـة أن يحصل علـى إجابـة عليهـا مـن خـلال مقابلتـه للمبحـوث، ويعـد دليـل المقابلـة أكثـر مرونـة –من الناحية المنهجية – من الشكلين السابقين من حيث الأسلوب وترتيب الأسئلة . وسنعرض </a:t>
            </a:r>
          </a:p>
          <a:p>
            <a:pPr marL="0" indent="0">
              <a:buNone/>
            </a:pPr>
            <a:r>
              <a:rPr lang="ar-SA"/>
              <a:t>بإيجاز لهذه الأشكال من الاستمارة . </a:t>
            </a:r>
            <a:endParaRPr lang="ar-AE"/>
          </a:p>
        </p:txBody>
      </p:sp>
    </p:spTree>
    <p:extLst>
      <p:ext uri="{BB962C8B-B14F-4D97-AF65-F5344CB8AC3E}">
        <p14:creationId xmlns:p14="http://schemas.microsoft.com/office/powerpoint/2010/main" val="1963398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FCCA70B-4A94-5D42-8537-B9818AE9F01E}"/>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971873A8-112B-8045-89A4-593D70E794A4}"/>
              </a:ext>
            </a:extLst>
          </p:cNvPr>
          <p:cNvSpPr>
            <a:spLocks noGrp="1"/>
          </p:cNvSpPr>
          <p:nvPr>
            <p:ph idx="1"/>
          </p:nvPr>
        </p:nvSpPr>
        <p:spPr/>
        <p:txBody>
          <a:bodyPr>
            <a:normAutofit fontScale="92500" lnSpcReduction="20000"/>
          </a:bodyPr>
          <a:lstStyle/>
          <a:p>
            <a:pPr marL="514350" indent="-514350">
              <a:buAutoNum type="arabic1Minus"/>
            </a:pPr>
            <a:r>
              <a:rPr lang="ar-SA"/>
              <a:t>الاستبيان: </a:t>
            </a:r>
          </a:p>
          <a:p>
            <a:pPr marL="0" indent="0">
              <a:buNone/>
            </a:pPr>
            <a:r>
              <a:rPr lang="ar-AE"/>
              <a:t>وتضـم اسـتمارة الاسـتبيان مجموعـة مـن الأسـئلة المعـدة بشـكل مبسـط المتسلسـل </a:t>
            </a:r>
          </a:p>
          <a:p>
            <a:pPr marL="0" indent="0">
              <a:buNone/>
            </a:pPr>
            <a:r>
              <a:rPr lang="ar-AE"/>
              <a:t>حول موضوع البحث ويمكن أن ترسل عـن طريـق البريـد إلـى المبحـوثين أو تسـلم باليـد، ويقـوم المبحوث بالإجابة عليها وإعادتها مرة أخرى، وفى بعض الأحيان تنشر على صفحات الجرائـد والمجلات أو تعرض علـى شاشـات التليفزيـون ليجيـب عليهـا المبحـوثين. وتصـنيف الاسـتبيانإلى الأنواع التالية</a:t>
            </a:r>
            <a:r>
              <a:rPr lang="ar-SA"/>
              <a:t>: </a:t>
            </a:r>
          </a:p>
          <a:p>
            <a:pPr marL="0" indent="0">
              <a:buNone/>
            </a:pPr>
            <a:r>
              <a:rPr lang="ar-SA"/>
              <a:t>- الاستبيان البريدي : وهـو عبـارة عـن اسـتمارة البحـث التـى ترسـل بالبريـد للمبحـوثين ثـم يقومـوا بالإجابـة </a:t>
            </a:r>
          </a:p>
          <a:p>
            <a:pPr marL="0" indent="0">
              <a:buNone/>
            </a:pPr>
            <a:r>
              <a:rPr lang="ar-SA"/>
              <a:t>عليها وإعادتها مرة أخرى، ويراعى فى هذا النوع من الاستبيان أن يرسل مـع الاسـتمارة خطـاب يوضح الغرض من إجراء الاستبيان وأيضا يوضع معها مظـروف بـه عنـوان الباحـث حتـى يسـهل علـى المبحـوث إعادتهـا وبسـرعة . ولضـمان وصـول العـدد المطلـوب مـن الاسـتمارات إليـه مـرة أخــرى يجــب عليــه أن يزيــد أو يضــاعف عــدد الاســتمارات التــى سيرســلها للمبحــوثين تحســبا لنسبة الفاقد أو من لا يقومون بالرد عليه من المبحوثين . </a:t>
            </a:r>
            <a:endParaRPr lang="ar-AE"/>
          </a:p>
        </p:txBody>
      </p:sp>
    </p:spTree>
    <p:extLst>
      <p:ext uri="{BB962C8B-B14F-4D97-AF65-F5344CB8AC3E}">
        <p14:creationId xmlns:p14="http://schemas.microsoft.com/office/powerpoint/2010/main" val="882605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250BE14-74B8-1945-9837-B123FB7179D8}"/>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EE72A9C9-73E8-DC46-AD42-BDA4AE830DB6}"/>
              </a:ext>
            </a:extLst>
          </p:cNvPr>
          <p:cNvSpPr>
            <a:spLocks noGrp="1"/>
          </p:cNvSpPr>
          <p:nvPr>
            <p:ph idx="1"/>
          </p:nvPr>
        </p:nvSpPr>
        <p:spPr/>
        <p:txBody>
          <a:bodyPr>
            <a:normAutofit lnSpcReduction="10000"/>
          </a:bodyPr>
          <a:lstStyle/>
          <a:p>
            <a:pPr>
              <a:buFontTx/>
              <a:buChar char="-"/>
            </a:pPr>
            <a:r>
              <a:rPr lang="ar-SA"/>
              <a:t>الاستبيان غير البريدي: الاستبيان غير البريدى يقوم الباحث أو من يعمل معه فى فريـق البحـث مـن معاونيـه بتوزيعـه علـى المبحـوثين للإجابـة عليـه وجمعـه مـنهم بعـد اسـتيفاء الإجابـات . ويسـتخدم هـذا النـوع مـن الأدوات فـى جمـع البيانـات مـن العينـة – المبحـوثين - التـى يمكـن أن تتواجـد فـى مكان محـدد كطلبـة المـدارس أو العمـال فـى المصـانع أو طـلاب الجامعـات . وثمـة اتفـاق بـين كل من الاستبيان البريدى وغير البريدى فى أن المبحوث فى كلا الحـالتين يقـوم بالإجابـة دون مساعدة الباحث أو معاونيه . </a:t>
            </a:r>
          </a:p>
          <a:p>
            <a:pPr marL="0" indent="0">
              <a:buNone/>
            </a:pPr>
            <a:r>
              <a:rPr lang="ar-SA"/>
              <a:t>- استمارة البحث ( الاستبار): إن استمارة البحث – الاستبار – واستمارة الاستبيان وجهان لعملـة واحـدة، بمعنـى أن كل منهما تتضمن نفـس الطريقـة فـى تسلسـل الأسـئلة ونوعيتهـا، إلا أن الاسـتبار أو اسـتمارة البحث يتم استيفاء بياناتها من خلال المقابلة الشخصية، ولهـا تعـاريف كثيـرة منهـا أن الإسـتبار هــو تفاعــل لفظــى بــين فــردين فــى موقــف المواجهــة وفيهــا يحــاول أحــدهما أن يســتثير بعــض المعلومات أو التعبيرات لدى الآخر حول خبراته وآرائه ومعتقداته . </a:t>
            </a:r>
            <a:endParaRPr lang="ar-AE"/>
          </a:p>
        </p:txBody>
      </p:sp>
    </p:spTree>
    <p:extLst>
      <p:ext uri="{BB962C8B-B14F-4D97-AF65-F5344CB8AC3E}">
        <p14:creationId xmlns:p14="http://schemas.microsoft.com/office/powerpoint/2010/main" val="1197252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B072800-58CE-084D-A9BD-0DDDE06CCFB4}"/>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20E5D156-6F68-D040-9148-D59F478B6BA5}"/>
              </a:ext>
            </a:extLst>
          </p:cNvPr>
          <p:cNvSpPr>
            <a:spLocks noGrp="1"/>
          </p:cNvSpPr>
          <p:nvPr>
            <p:ph idx="1"/>
          </p:nvPr>
        </p:nvSpPr>
        <p:spPr/>
        <p:txBody>
          <a:bodyPr/>
          <a:lstStyle/>
          <a:p>
            <a:pPr marL="0" indent="0">
              <a:buNone/>
            </a:pPr>
            <a:r>
              <a:rPr lang="ar-SA"/>
              <a:t>٢- الملاحظة: </a:t>
            </a:r>
          </a:p>
          <a:p>
            <a:pPr marL="0" indent="0">
              <a:buNone/>
            </a:pPr>
            <a:r>
              <a:rPr lang="ar-AE"/>
              <a:t>تعد الملاحظة من أهم أدوات ووسائل جمع البيانات فى مختلـف البحـوث العلميـة، </a:t>
            </a:r>
          </a:p>
          <a:p>
            <a:pPr marL="0" indent="0">
              <a:buNone/>
            </a:pPr>
            <a:r>
              <a:rPr lang="ar-AE"/>
              <a:t>بمعنـى أنـه لا يقتصـر اسـتخدامها علـى البحـث العلمـى فـى فـرع معـين مـن فـروع العلـم، وهنـاك</a:t>
            </a:r>
            <a:r>
              <a:rPr lang="ar-SA"/>
              <a:t> العديد من التعريفـات التـى تناولـت هـذه الأداة – الملاحظـة – فقـد عرفـت بأنهـا الأداة الأوليـة لجمــع المعلومــات وهــى النــواة التــى يمكــن الاعتمــاد عليهــا للوصــول إلــى المعرفــة العلميــة، والملاحظة فى أبسط صورها هى النظر إلى الأشياء وإدراك الحالة التى هى عليها . </a:t>
            </a:r>
          </a:p>
          <a:p>
            <a:pPr marL="0" indent="0">
              <a:buNone/>
            </a:pPr>
            <a:endParaRPr lang="ar-AE"/>
          </a:p>
        </p:txBody>
      </p:sp>
    </p:spTree>
    <p:extLst>
      <p:ext uri="{BB962C8B-B14F-4D97-AF65-F5344CB8AC3E}">
        <p14:creationId xmlns:p14="http://schemas.microsoft.com/office/powerpoint/2010/main" val="331303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9435049-A871-0E4A-961B-84BAF03F9C8B}"/>
              </a:ext>
            </a:extLst>
          </p:cNvPr>
          <p:cNvSpPr>
            <a:spLocks noGrp="1"/>
          </p:cNvSpPr>
          <p:nvPr>
            <p:ph type="title"/>
          </p:nvPr>
        </p:nvSpPr>
        <p:spPr/>
        <p:txBody>
          <a:bodyPr/>
          <a:lstStyle/>
          <a:p>
            <a:r>
              <a:rPr lang="ar-SA"/>
              <a:t>اساليب الملاحظة</a:t>
            </a:r>
            <a:endParaRPr lang="ar-AE"/>
          </a:p>
        </p:txBody>
      </p:sp>
      <p:sp>
        <p:nvSpPr>
          <p:cNvPr id="3" name="عنصر نائب للمحتوى 2">
            <a:extLst>
              <a:ext uri="{FF2B5EF4-FFF2-40B4-BE49-F238E27FC236}">
                <a16:creationId xmlns:a16="http://schemas.microsoft.com/office/drawing/2014/main" xmlns="" id="{01D74F6B-0E3B-3F44-8769-BBB6C371D756}"/>
              </a:ext>
            </a:extLst>
          </p:cNvPr>
          <p:cNvSpPr>
            <a:spLocks noGrp="1"/>
          </p:cNvSpPr>
          <p:nvPr>
            <p:ph idx="1"/>
          </p:nvPr>
        </p:nvSpPr>
        <p:spPr/>
        <p:txBody>
          <a:bodyPr>
            <a:normAutofit/>
          </a:bodyPr>
          <a:lstStyle/>
          <a:p>
            <a:pPr marL="0" indent="0">
              <a:buNone/>
            </a:pPr>
            <a:r>
              <a:rPr lang="ar-SA"/>
              <a:t>١- الملاحظة البسيطة: </a:t>
            </a:r>
          </a:p>
          <a:p>
            <a:pPr marL="0" indent="0">
              <a:buNone/>
            </a:pPr>
            <a:r>
              <a:rPr lang="ar-AE"/>
              <a:t>ويقصـد بهــا ملاحظـة الظــواهر محــل الدراسـة بطريقــة تلقائيــة فـى ميــدان البحــث –</a:t>
            </a:r>
          </a:p>
          <a:p>
            <a:pPr marL="0" indent="0">
              <a:buNone/>
            </a:pPr>
            <a:r>
              <a:rPr lang="ar-AE"/>
              <a:t>ظروفهـا الطبيعيـة – دون إخضـاعها للضـبط العلمـى، ولا يسـتخدم فيهـا أدوات للقيـاس للتأكـد </a:t>
            </a:r>
          </a:p>
          <a:p>
            <a:pPr marL="0" indent="0">
              <a:buNone/>
            </a:pPr>
            <a:r>
              <a:rPr lang="ar-AE"/>
              <a:t>مــن وقتهــا، وتنقســم بــدورها – الملاحظــة البســيطة – إلــى قســمين وهمــا : الملاحظــة بــدون المشاركة، والملاحظة بالمشاركة</a:t>
            </a:r>
            <a:r>
              <a:rPr lang="ar-SA"/>
              <a:t> . </a:t>
            </a:r>
          </a:p>
          <a:p>
            <a:pPr marL="0" indent="0">
              <a:buNone/>
            </a:pPr>
            <a:r>
              <a:rPr lang="ar-SA"/>
              <a:t>أ- الملاحظة بدون المشاركة: يقـوم فيهـا الباحـث بملاحظـة الظـاهرة محـل الدراسـة دون أن يشـارك فـى أى نشـاط تقـوم بـه الجماعـة موضـوع الملاحظـة . ويتسـم هـذا النـوع مـن الملاحظـة فـى أنـه يعطـى الفرصـة للباحـث لملاحظـة السـلوك العقلـى للجماعـة فـى صـورته الطبيعيـة، وتنـأى بـه عـن الأخطـار التـى يقع فيها فى حالة استعانته بأداة أخرى .</a:t>
            </a:r>
            <a:endParaRPr lang="ar-AE"/>
          </a:p>
        </p:txBody>
      </p:sp>
    </p:spTree>
    <p:extLst>
      <p:ext uri="{BB962C8B-B14F-4D97-AF65-F5344CB8AC3E}">
        <p14:creationId xmlns:p14="http://schemas.microsoft.com/office/powerpoint/2010/main" val="1226219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9CE044C-0CC7-7F4C-B6E1-7D0CD1A72218}"/>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2BC1D3DC-22B8-9544-B380-6FA7716B76C9}"/>
              </a:ext>
            </a:extLst>
          </p:cNvPr>
          <p:cNvSpPr>
            <a:spLocks noGrp="1"/>
          </p:cNvSpPr>
          <p:nvPr>
            <p:ph idx="1"/>
          </p:nvPr>
        </p:nvSpPr>
        <p:spPr/>
        <p:txBody>
          <a:bodyPr>
            <a:normAutofit/>
          </a:bodyPr>
          <a:lstStyle/>
          <a:p>
            <a:pPr marL="0" indent="0">
              <a:buNone/>
            </a:pPr>
            <a:r>
              <a:rPr lang="ar-SA"/>
              <a:t>ب- الملاحظة بالمشاركة: فإنها تتضمن مشاركة الباحث حياة الأفراد فى ممارسـتهم للظـاهرة محـل الدراسـة أو الدراسة ومساهمته فى أوجه النشاط التى يقومون بها فى فتـرة ملاحظتـه لهـم . وهـذا النـوع مـن الملاحظـة يعطـى الباحـث القـدرة علـى دراسـة المواقـف التـى لهـا دلالـة بالنسـبة لمشـكلة بحثـه، وتتـيح لـه دقـة التسـجيل حيـث يقـوم بتسـجيل مـا يلاحظـه، وعليـه فـإن المعلومـات التـى تسـجل تكـون وفـق مـا عبـر بـه أصـحابها وبالتـالى فإنهـا تتسـم بالدقـة، إلا أنهـا تتطلـب وقتـا طويلا ويعدذلـك أحـد عيوبهـا إلـى جانـب أن الـبعض مـن أفـراد المجتمـ ع الملاحـظ قـد يغيـرون سـلوكهم لـو شعروا بأنهم ملاحظـون. إضـافة إلـى أنـه يصـعب اسـتخدامها فـى كثيـر مـن الموضـوعات وخاصـة التى تشكل خطورة على الباحث من يحث مشاركة أفراد العينة، كالأبحاث التـى تتعلـق بسـلوك الأفراد فى الانحراف والجريمة ... الخ . </a:t>
            </a:r>
            <a:endParaRPr lang="ar-AE"/>
          </a:p>
        </p:txBody>
      </p:sp>
    </p:spTree>
    <p:extLst>
      <p:ext uri="{BB962C8B-B14F-4D97-AF65-F5344CB8AC3E}">
        <p14:creationId xmlns:p14="http://schemas.microsoft.com/office/powerpoint/2010/main" val="1500810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05AABA3-D391-E44F-8E3F-924F1E49A3F7}"/>
              </a:ext>
            </a:extLst>
          </p:cNvPr>
          <p:cNvSpPr>
            <a:spLocks noGrp="1"/>
          </p:cNvSpPr>
          <p:nvPr>
            <p:ph type="title"/>
          </p:nvPr>
        </p:nvSpPr>
        <p:spPr/>
        <p:txBody>
          <a:bodyPr/>
          <a:lstStyle/>
          <a:p>
            <a:endParaRPr lang="ar-AE"/>
          </a:p>
        </p:txBody>
      </p:sp>
      <p:pic>
        <p:nvPicPr>
          <p:cNvPr id="5" name="عنصر نائب للمحتوى 3">
            <a:extLst>
              <a:ext uri="{FF2B5EF4-FFF2-40B4-BE49-F238E27FC236}">
                <a16:creationId xmlns:a16="http://schemas.microsoft.com/office/drawing/2014/main" xmlns="" id="{1CB9B329-1DCC-1B46-ADC2-CB762EF20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360" y="-1782819"/>
            <a:ext cx="12007685" cy="8890696"/>
          </a:xfrm>
          <a:prstGeom prst="rect">
            <a:avLst/>
          </a:prstGeom>
        </p:spPr>
      </p:pic>
      <p:sp>
        <p:nvSpPr>
          <p:cNvPr id="6" name="عنصر نائب للمحتوى 5">
            <a:extLst>
              <a:ext uri="{FF2B5EF4-FFF2-40B4-BE49-F238E27FC236}">
                <a16:creationId xmlns:a16="http://schemas.microsoft.com/office/drawing/2014/main" xmlns="" id="{82957B6F-F0A2-3F43-B1EF-4E0DAD820FFB}"/>
              </a:ext>
            </a:extLst>
          </p:cNvPr>
          <p:cNvSpPr>
            <a:spLocks noGrp="1"/>
          </p:cNvSpPr>
          <p:nvPr>
            <p:ph idx="1"/>
          </p:nvPr>
        </p:nvSpPr>
        <p:spPr>
          <a:xfrm>
            <a:off x="3574969" y="2189513"/>
            <a:ext cx="5418116" cy="4205843"/>
          </a:xfrm>
        </p:spPr>
        <p:txBody>
          <a:bodyPr>
            <a:normAutofit/>
          </a:bodyPr>
          <a:lstStyle/>
          <a:p>
            <a:pPr marL="0" indent="0">
              <a:buNone/>
            </a:pPr>
            <a:r>
              <a:rPr lang="ar-SA" sz="5400"/>
              <a:t>مادة / ال</a:t>
            </a:r>
            <a:r>
              <a:rPr lang="en-US" sz="5400"/>
              <a:t>مدخل ال</a:t>
            </a:r>
            <a:r>
              <a:rPr lang="ar-SA" sz="5400"/>
              <a:t>ى</a:t>
            </a:r>
            <a:r>
              <a:rPr lang="en-US" sz="5400"/>
              <a:t> </a:t>
            </a:r>
            <a:r>
              <a:rPr lang="ar-SA" sz="5400"/>
              <a:t>علم الاجتماع</a:t>
            </a:r>
          </a:p>
          <a:p>
            <a:pPr marL="0" indent="0">
              <a:buNone/>
            </a:pPr>
            <a:r>
              <a:rPr lang="ar-SA" sz="5400"/>
              <a:t>د / مصطفى كمال</a:t>
            </a:r>
          </a:p>
          <a:p>
            <a:pPr marL="0" indent="0">
              <a:buNone/>
            </a:pPr>
            <a:r>
              <a:rPr lang="ar-SA"/>
              <a:t>المحاضرة الثانية</a:t>
            </a:r>
            <a:endParaRPr lang="ar-AE"/>
          </a:p>
        </p:txBody>
      </p:sp>
    </p:spTree>
    <p:extLst>
      <p:ext uri="{BB962C8B-B14F-4D97-AF65-F5344CB8AC3E}">
        <p14:creationId xmlns:p14="http://schemas.microsoft.com/office/powerpoint/2010/main" val="3558726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0363C93E-148E-574A-924E-581B0F5D1916}"/>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BC0E416A-041A-2144-8222-80BC7CB7AEE1}"/>
              </a:ext>
            </a:extLst>
          </p:cNvPr>
          <p:cNvSpPr>
            <a:spLocks noGrp="1"/>
          </p:cNvSpPr>
          <p:nvPr>
            <p:ph idx="1"/>
          </p:nvPr>
        </p:nvSpPr>
        <p:spPr/>
        <p:txBody>
          <a:bodyPr/>
          <a:lstStyle/>
          <a:p>
            <a:pPr marL="0" indent="0">
              <a:buNone/>
            </a:pPr>
            <a:r>
              <a:rPr lang="ar-SA"/>
              <a:t>٢-الملاحظة المنظمة: </a:t>
            </a:r>
          </a:p>
          <a:p>
            <a:pPr marL="0" indent="0">
              <a:buNone/>
            </a:pPr>
            <a:r>
              <a:rPr lang="ar-AE"/>
              <a:t>الملاحظــة المنظمــة تتســم بالدقــة والضــبط، فهــى تــم إعــدادها وتخطيطهــا بشــكل</a:t>
            </a:r>
            <a:r>
              <a:rPr lang="ar-SA"/>
              <a:t> منسق</a:t>
            </a:r>
            <a:r>
              <a:rPr lang="ar-AE"/>
              <a:t> </a:t>
            </a:r>
            <a:r>
              <a:rPr lang="ar-SA"/>
              <a:t>وهذا النوع غالبا ما </a:t>
            </a:r>
            <a:r>
              <a:rPr lang="ar-AE"/>
              <a:t>ما يستعين فيه الباحث ببعض الأدوات التى تعينه على دقـة الملاحظـة </a:t>
            </a:r>
          </a:p>
          <a:p>
            <a:pPr marL="0" indent="0">
              <a:buNone/>
            </a:pPr>
            <a:r>
              <a:rPr lang="ar-AE"/>
              <a:t> وتتابعها كاستخدام استمارة الملاحظة أو ما يعرف بدليل الملاحظة أو استخدام بعض الأدوات </a:t>
            </a:r>
          </a:p>
          <a:p>
            <a:pPr marL="0" indent="0">
              <a:buNone/>
            </a:pPr>
            <a:r>
              <a:rPr lang="ar-AE"/>
              <a:t>فى فروع العلم الأخرى كالميكروسكوب أو آلات التصوير وغيرها </a:t>
            </a:r>
            <a:r>
              <a:rPr lang="ar-SA"/>
              <a:t>. </a:t>
            </a:r>
            <a:endParaRPr lang="ar-AE"/>
          </a:p>
        </p:txBody>
      </p:sp>
    </p:spTree>
    <p:extLst>
      <p:ext uri="{BB962C8B-B14F-4D97-AF65-F5344CB8AC3E}">
        <p14:creationId xmlns:p14="http://schemas.microsoft.com/office/powerpoint/2010/main" val="3227639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CC424A2-6078-8E40-A742-AC10C495DAB0}"/>
              </a:ext>
            </a:extLst>
          </p:cNvPr>
          <p:cNvSpPr>
            <a:spLocks noGrp="1"/>
          </p:cNvSpPr>
          <p:nvPr>
            <p:ph type="title"/>
          </p:nvPr>
        </p:nvSpPr>
        <p:spPr/>
        <p:txBody>
          <a:bodyPr/>
          <a:lstStyle/>
          <a:p>
            <a:r>
              <a:rPr lang="ar-SA"/>
              <a:t>٣- المقابلة</a:t>
            </a:r>
            <a:endParaRPr lang="ar-AE"/>
          </a:p>
        </p:txBody>
      </p:sp>
      <p:sp>
        <p:nvSpPr>
          <p:cNvPr id="3" name="عنصر نائب للمحتوى 2">
            <a:extLst>
              <a:ext uri="{FF2B5EF4-FFF2-40B4-BE49-F238E27FC236}">
                <a16:creationId xmlns:a16="http://schemas.microsoft.com/office/drawing/2014/main" xmlns="" id="{C29BF957-1078-B34E-B97D-98DDE3CF0F4A}"/>
              </a:ext>
            </a:extLst>
          </p:cNvPr>
          <p:cNvSpPr>
            <a:spLocks noGrp="1"/>
          </p:cNvSpPr>
          <p:nvPr>
            <p:ph idx="1"/>
          </p:nvPr>
        </p:nvSpPr>
        <p:spPr/>
        <p:txBody>
          <a:bodyPr/>
          <a:lstStyle/>
          <a:p>
            <a:pPr marL="0" indent="0">
              <a:buNone/>
            </a:pPr>
            <a:r>
              <a:rPr lang="ar-AE"/>
              <a:t>يطلق اسم المقابلة على طريقة التحقيق التـى تتميـز بالاتصـال وجهـا</a:t>
            </a:r>
            <a:r>
              <a:rPr lang="ar-SA"/>
              <a:t> لوجه وتعد من </a:t>
            </a:r>
            <a:r>
              <a:rPr lang="ar-AE"/>
              <a:t>أهـم وسـائل جمـع البيانـات فـى البحـث الاجتمـاعى لأنهـا تجمـع بـين مميـزات أدوات البحـث </a:t>
            </a:r>
          </a:p>
          <a:p>
            <a:pPr marL="0" indent="0">
              <a:buNone/>
            </a:pPr>
            <a:r>
              <a:rPr lang="ar-AE"/>
              <a:t>الأخرى كالملاحظة، واستمارة البحث، وهناك تصـنيفات مختلفـة للمقابلـة سـواء كـان التصـنيف حسـب الهـدف منهـا، أو مـن حيـث الأشـخاص المشـاركين فـى موقـف المقابلـة، أو مـن حيـث مدتها، أو من حيث درجة المرونة فى موقف المقابلة، وفيما يلى سنعرض بإيجاز لكل من هذه الأشكال</a:t>
            </a:r>
            <a:r>
              <a:rPr lang="ar-SA"/>
              <a:t>: </a:t>
            </a:r>
          </a:p>
          <a:p>
            <a:pPr marL="0" indent="0">
              <a:buNone/>
            </a:pPr>
            <a:r>
              <a:rPr lang="ar-SA"/>
              <a:t>تصنف حسب الهدف منها الى </a:t>
            </a:r>
          </a:p>
          <a:p>
            <a:pPr>
              <a:buFontTx/>
              <a:buChar char="-"/>
            </a:pPr>
            <a:r>
              <a:rPr lang="ar-SA"/>
              <a:t>المقابلة لجمع البيانات</a:t>
            </a:r>
          </a:p>
          <a:p>
            <a:pPr>
              <a:buFontTx/>
              <a:buChar char="-"/>
            </a:pPr>
            <a:r>
              <a:rPr lang="ar-SA"/>
              <a:t>المقابلة الشخصية</a:t>
            </a:r>
          </a:p>
          <a:p>
            <a:pPr marL="0" indent="0">
              <a:buNone/>
            </a:pPr>
            <a:endParaRPr lang="ar-AE"/>
          </a:p>
        </p:txBody>
      </p:sp>
    </p:spTree>
    <p:extLst>
      <p:ext uri="{BB962C8B-B14F-4D97-AF65-F5344CB8AC3E}">
        <p14:creationId xmlns:p14="http://schemas.microsoft.com/office/powerpoint/2010/main" val="3481833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047BD226-FE8E-C245-BB11-D2BDCDB7E047}"/>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34DD9AFD-FF21-EE4A-8023-2CA57CC3471C}"/>
              </a:ext>
            </a:extLst>
          </p:cNvPr>
          <p:cNvSpPr>
            <a:spLocks noGrp="1"/>
          </p:cNvSpPr>
          <p:nvPr>
            <p:ph idx="1"/>
          </p:nvPr>
        </p:nvSpPr>
        <p:spPr/>
        <p:txBody>
          <a:bodyPr/>
          <a:lstStyle/>
          <a:p>
            <a:pPr>
              <a:buFontTx/>
              <a:buChar char="-"/>
            </a:pPr>
            <a:r>
              <a:rPr lang="ar-SA"/>
              <a:t>العلاجية</a:t>
            </a:r>
          </a:p>
          <a:p>
            <a:pPr>
              <a:buFontTx/>
              <a:buChar char="-"/>
            </a:pPr>
            <a:r>
              <a:rPr lang="ar-SA"/>
              <a:t>التوجيهية</a:t>
            </a:r>
          </a:p>
          <a:p>
            <a:pPr>
              <a:buFontTx/>
              <a:buChar char="-"/>
            </a:pPr>
            <a:r>
              <a:rPr lang="ar-SA"/>
              <a:t>الاختبارية</a:t>
            </a:r>
          </a:p>
          <a:p>
            <a:pPr marL="0" indent="0">
              <a:buNone/>
            </a:pPr>
            <a:r>
              <a:rPr lang="ar-SA"/>
              <a:t>تصنف حسب عدد الافراد المشاركين الى </a:t>
            </a:r>
          </a:p>
          <a:p>
            <a:pPr>
              <a:buFontTx/>
              <a:buChar char="-"/>
            </a:pPr>
            <a:r>
              <a:rPr lang="ar-SA"/>
              <a:t>الفردية</a:t>
            </a:r>
          </a:p>
          <a:p>
            <a:pPr>
              <a:buFontTx/>
              <a:buChar char="-"/>
            </a:pPr>
            <a:r>
              <a:rPr lang="ar-SA"/>
              <a:t>الجماعية</a:t>
            </a:r>
          </a:p>
          <a:p>
            <a:pPr marL="0" indent="0">
              <a:buNone/>
            </a:pPr>
            <a:r>
              <a:rPr lang="ar-SA"/>
              <a:t>تصنف حسب مدتها الى مقابلات قصيرة وطويلة</a:t>
            </a:r>
          </a:p>
          <a:p>
            <a:pPr marL="0" indent="0">
              <a:buNone/>
            </a:pPr>
            <a:r>
              <a:rPr lang="ar-SA"/>
              <a:t>تصنف حسب درجة المرونة الى مقابلة مقننة وغير مقننة وغير موجهة</a:t>
            </a:r>
            <a:endParaRPr lang="ar-AE"/>
          </a:p>
        </p:txBody>
      </p:sp>
    </p:spTree>
    <p:extLst>
      <p:ext uri="{BB962C8B-B14F-4D97-AF65-F5344CB8AC3E}">
        <p14:creationId xmlns:p14="http://schemas.microsoft.com/office/powerpoint/2010/main" val="4129365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DC1497B7-3962-D345-9085-0CCDD81C7B01}"/>
              </a:ext>
            </a:extLst>
          </p:cNvPr>
          <p:cNvSpPr>
            <a:spLocks noGrp="1"/>
          </p:cNvSpPr>
          <p:nvPr>
            <p:ph type="title"/>
          </p:nvPr>
        </p:nvSpPr>
        <p:spPr/>
        <p:txBody>
          <a:bodyPr/>
          <a:lstStyle/>
          <a:p>
            <a:r>
              <a:rPr lang="ar-SA"/>
              <a:t>اسئلة تطبيقية</a:t>
            </a:r>
            <a:endParaRPr lang="ar-AE"/>
          </a:p>
        </p:txBody>
      </p:sp>
      <p:sp>
        <p:nvSpPr>
          <p:cNvPr id="3" name="عنصر نائب للمحتوى 2">
            <a:extLst>
              <a:ext uri="{FF2B5EF4-FFF2-40B4-BE49-F238E27FC236}">
                <a16:creationId xmlns:a16="http://schemas.microsoft.com/office/drawing/2014/main" xmlns="" id="{E146FBCC-413D-6D41-B050-0E83C2EA1DC6}"/>
              </a:ext>
            </a:extLst>
          </p:cNvPr>
          <p:cNvSpPr>
            <a:spLocks noGrp="1"/>
          </p:cNvSpPr>
          <p:nvPr>
            <p:ph idx="1"/>
          </p:nvPr>
        </p:nvSpPr>
        <p:spPr/>
        <p:txBody>
          <a:bodyPr/>
          <a:lstStyle/>
          <a:p>
            <a:pPr marL="0" indent="0">
              <a:buNone/>
            </a:pPr>
            <a:r>
              <a:rPr lang="ar-SA"/>
              <a:t>١- تناول بالشرح مناهج البحث المستخدمة في علم الاجتماع ؟</a:t>
            </a:r>
          </a:p>
          <a:p>
            <a:pPr marL="0" indent="0">
              <a:buNone/>
            </a:pPr>
            <a:r>
              <a:rPr lang="ar-SA"/>
              <a:t>٢- اذكر ادوات جمع البيانات عن الظواهر الاجتماعية ؟ </a:t>
            </a:r>
            <a:endParaRPr lang="ar-AE"/>
          </a:p>
        </p:txBody>
      </p:sp>
    </p:spTree>
    <p:extLst>
      <p:ext uri="{BB962C8B-B14F-4D97-AF65-F5344CB8AC3E}">
        <p14:creationId xmlns:p14="http://schemas.microsoft.com/office/powerpoint/2010/main" val="4126619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82DCC60-866A-8C4C-8152-DFA4FD5FAC34}"/>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8BA531C9-9EBE-BD40-B797-6C2313101764}"/>
              </a:ext>
            </a:extLst>
          </p:cNvPr>
          <p:cNvSpPr>
            <a:spLocks noGrp="1"/>
          </p:cNvSpPr>
          <p:nvPr>
            <p:ph idx="1"/>
          </p:nvPr>
        </p:nvSpPr>
        <p:spPr/>
        <p:txBody>
          <a:bodyPr>
            <a:normAutofit/>
          </a:bodyPr>
          <a:lstStyle/>
          <a:p>
            <a:pPr marL="0" indent="0">
              <a:buNone/>
            </a:pPr>
            <a:r>
              <a:rPr lang="ar-SA" sz="4000" b="1"/>
              <a:t>سوف نقوم بإستكمال الفصل الثالث بعنوان البحث العلمي في علم الاجتماع</a:t>
            </a:r>
            <a:endParaRPr lang="ar-AE" sz="4000" b="1"/>
          </a:p>
        </p:txBody>
      </p:sp>
    </p:spTree>
    <p:extLst>
      <p:ext uri="{BB962C8B-B14F-4D97-AF65-F5344CB8AC3E}">
        <p14:creationId xmlns:p14="http://schemas.microsoft.com/office/powerpoint/2010/main" val="54512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D162B27-8298-9546-A20A-E61B48F828B3}"/>
              </a:ext>
            </a:extLst>
          </p:cNvPr>
          <p:cNvSpPr>
            <a:spLocks noGrp="1"/>
          </p:cNvSpPr>
          <p:nvPr>
            <p:ph type="title"/>
          </p:nvPr>
        </p:nvSpPr>
        <p:spPr/>
        <p:txBody>
          <a:bodyPr/>
          <a:lstStyle/>
          <a:p>
            <a:r>
              <a:rPr lang="ar-SA"/>
              <a:t>٥- مماهج البحث</a:t>
            </a:r>
            <a:endParaRPr lang="ar-AE"/>
          </a:p>
        </p:txBody>
      </p:sp>
      <p:sp>
        <p:nvSpPr>
          <p:cNvPr id="3" name="عنصر نائب للمحتوى 2">
            <a:extLst>
              <a:ext uri="{FF2B5EF4-FFF2-40B4-BE49-F238E27FC236}">
                <a16:creationId xmlns:a16="http://schemas.microsoft.com/office/drawing/2014/main" xmlns="" id="{6B09FF08-7DE5-6D4A-907C-A670C4F8112C}"/>
              </a:ext>
            </a:extLst>
          </p:cNvPr>
          <p:cNvSpPr>
            <a:spLocks noGrp="1"/>
          </p:cNvSpPr>
          <p:nvPr>
            <p:ph idx="1"/>
          </p:nvPr>
        </p:nvSpPr>
        <p:spPr/>
        <p:txBody>
          <a:bodyPr>
            <a:normAutofit/>
          </a:bodyPr>
          <a:lstStyle/>
          <a:p>
            <a:pPr marL="0" indent="0">
              <a:buNone/>
            </a:pPr>
            <a:r>
              <a:rPr lang="ar-AE"/>
              <a:t>إن كلمـة مـنهج تشـير إلـى مجموعـة القواعـد العامـة المسـوغة مـن أجـل الوصـول إلـى </a:t>
            </a:r>
          </a:p>
          <a:p>
            <a:pPr marL="0" indent="0">
              <a:buNone/>
            </a:pPr>
            <a:r>
              <a:rPr lang="ar-AE"/>
              <a:t>الحقيقة فـى المجـال العلمـى، وتشـير إلـى الطـرق أو الأسـاليب التـى تـؤدى إلـى كشـف الحقيقـة فى العلوم من خلال بعض القواعد العامة</a:t>
            </a:r>
            <a:endParaRPr lang="ar-SA"/>
          </a:p>
          <a:p>
            <a:pPr marL="0" indent="0">
              <a:buNone/>
            </a:pPr>
            <a:r>
              <a:rPr lang="ar-AE"/>
              <a:t>فالمنهج هو تلك الطريقة أو الطرق والأساليب التـى يسـتخدمها أى علـم مـن العلـوم فى جمـع</a:t>
            </a:r>
            <a:r>
              <a:rPr lang="ar-SA"/>
              <a:t> </a:t>
            </a:r>
            <a:r>
              <a:rPr lang="ar-AE"/>
              <a:t>البيانـات واكتسـاب المعرفـة . وتتعـدد الطـرق العلميـة أو المنـاهج التـى يـتم الاعتمـاد عليهـا فـى معالجـة أى علـم مـن العلـوم . ففـى علـم الاجتمـاع ونحـن بصـدد دراسـة العديـد مـن الظواهر الاجتماعيـة فمنهـا – الظـواهر الاجتماعيـة – نـدرس فـى الماضـى، ومنهـا مـا يـدرس فـى الحاضر، ومنها ما يدرس بين كل من الريف والحضر ... الخ، وعليه فإن موضـوع الدراسـة هـو الذى يحدد المنهج الذى يجب إتباعه . </a:t>
            </a:r>
          </a:p>
          <a:p>
            <a:pPr marL="0" indent="0">
              <a:buNone/>
            </a:pPr>
            <a:r>
              <a:rPr lang="ar-AE"/>
              <a:t>وهناك العديد من الطرق المنهجية فى علم الاجتماع، وسنكتفى بعرض بعضـها فيمـا</a:t>
            </a:r>
            <a:r>
              <a:rPr lang="ar-SA"/>
              <a:t> يلي :</a:t>
            </a:r>
            <a:endParaRPr lang="ar-AE"/>
          </a:p>
        </p:txBody>
      </p:sp>
    </p:spTree>
    <p:extLst>
      <p:ext uri="{BB962C8B-B14F-4D97-AF65-F5344CB8AC3E}">
        <p14:creationId xmlns:p14="http://schemas.microsoft.com/office/powerpoint/2010/main" val="1916827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4057D3F-F197-3147-8F38-DF3DAA49F84D}"/>
              </a:ext>
            </a:extLst>
          </p:cNvPr>
          <p:cNvSpPr>
            <a:spLocks noGrp="1"/>
          </p:cNvSpPr>
          <p:nvPr>
            <p:ph type="title"/>
          </p:nvPr>
        </p:nvSpPr>
        <p:spPr/>
        <p:txBody>
          <a:bodyPr/>
          <a:lstStyle/>
          <a:p>
            <a:r>
              <a:rPr lang="ar-SA"/>
              <a:t>١- المنهج التاريخي</a:t>
            </a:r>
            <a:endParaRPr lang="ar-AE"/>
          </a:p>
        </p:txBody>
      </p:sp>
      <p:sp>
        <p:nvSpPr>
          <p:cNvPr id="3" name="عنصر نائب للمحتوى 2">
            <a:extLst>
              <a:ext uri="{FF2B5EF4-FFF2-40B4-BE49-F238E27FC236}">
                <a16:creationId xmlns:a16="http://schemas.microsoft.com/office/drawing/2014/main" xmlns="" id="{DE7DFC41-F38F-4648-B180-019807BA9216}"/>
              </a:ext>
            </a:extLst>
          </p:cNvPr>
          <p:cNvSpPr>
            <a:spLocks noGrp="1"/>
          </p:cNvSpPr>
          <p:nvPr>
            <p:ph idx="1"/>
          </p:nvPr>
        </p:nvSpPr>
        <p:spPr/>
        <p:txBody>
          <a:bodyPr>
            <a:normAutofit fontScale="92500" lnSpcReduction="10000"/>
          </a:bodyPr>
          <a:lstStyle/>
          <a:p>
            <a:pPr marL="0" indent="0">
              <a:buNone/>
            </a:pPr>
            <a:r>
              <a:rPr lang="ar-AE"/>
              <a:t>يسـتخدم المـنهج التـاريخى للحصـول علـى أنـواع مـن المعرفـة بـالرجوع إلـى الماضـى</a:t>
            </a:r>
            <a:r>
              <a:rPr lang="ar-SA"/>
              <a:t> لتعقـب الظـاهرة – المـراد دراسـتها – منـذ نشـأتها والوقـوف علـى عوامـل تغيرهـا . فكثيـرا</a:t>
            </a:r>
          </a:p>
          <a:p>
            <a:pPr marL="0" indent="0">
              <a:buNone/>
            </a:pPr>
            <a:r>
              <a:rPr lang="ar-SA"/>
              <a:t>ما يصعب على الباحثين فهم حاضر الشئ دون الرجوع إلى ماضيه، فالحيـاة الحاضـرة قائمـة علـى الحياة السابقة وهى امتداد لها . </a:t>
            </a:r>
          </a:p>
          <a:p>
            <a:pPr marL="0" indent="0">
              <a:buNone/>
            </a:pPr>
            <a:r>
              <a:rPr lang="ar-AE"/>
              <a:t>وعلم الاجتمـاع لجـأ إلـى اسـتخدام المـنهج التـاريخى باعتبـار أن الظـاهرة  </a:t>
            </a:r>
            <a:r>
              <a:rPr lang="ar-SA"/>
              <a:t>الاجتماعية </a:t>
            </a:r>
            <a:r>
              <a:rPr lang="ar-AE"/>
              <a:t>حادثـة تاريخيـة</a:t>
            </a:r>
            <a:r>
              <a:rPr lang="ar-SA"/>
              <a:t> </a:t>
            </a:r>
            <a:r>
              <a:rPr lang="ar-AE"/>
              <a:t>، واسـتعان بهـذا المـنهج</a:t>
            </a:r>
            <a:r>
              <a:rPr lang="ar-SA"/>
              <a:t> أيضا</a:t>
            </a:r>
            <a:r>
              <a:rPr lang="ar-AE"/>
              <a:t> لمعرفـة الـنظم الاجتماعيـة والعـادات والتقاليـد فـى</a:t>
            </a:r>
            <a:r>
              <a:rPr lang="ar-SA"/>
              <a:t> </a:t>
            </a:r>
            <a:r>
              <a:rPr lang="ar-AE"/>
              <a:t>العصور القديمة من خلال تتبع الظاهرة فى نشأتها وتطورها</a:t>
            </a:r>
            <a:r>
              <a:rPr lang="ar-SA"/>
              <a:t> . </a:t>
            </a:r>
          </a:p>
          <a:p>
            <a:pPr marL="0" indent="0">
              <a:buNone/>
            </a:pPr>
            <a:r>
              <a:rPr lang="ar-AE"/>
              <a:t>ويستعين الباحث فى علم الاجتماع عنـد اسـتخدامه المـنهج التـاريخى إلـى اسـتخمدا</a:t>
            </a:r>
            <a:r>
              <a:rPr lang="ar-SA"/>
              <a:t>م </a:t>
            </a:r>
            <a:r>
              <a:rPr lang="ar-AE"/>
              <a:t>بعـض المصـادر التـى تعينـه علـى معالجـة ظـاهرة مـا مـن الظـاهرات، وتتمثـل هـذه المصـادر فـى الوثــائق التاريخيــة والمصــادر التاريخيــة التــى يســتخدمها المــؤرخ نفســه، والمصــادر الشخصــية </a:t>
            </a:r>
          </a:p>
          <a:p>
            <a:pPr marL="0" indent="0">
              <a:buNone/>
            </a:pPr>
            <a:r>
              <a:rPr lang="ar-AE"/>
              <a:t>الخاصة بالملاحظين والشهود الموثوق فيهم، وما كتب من بحوث وآراء سابقة</a:t>
            </a:r>
            <a:r>
              <a:rPr lang="ar-SA"/>
              <a:t> . </a:t>
            </a:r>
            <a:endParaRPr lang="ar-AE"/>
          </a:p>
        </p:txBody>
      </p:sp>
    </p:spTree>
    <p:extLst>
      <p:ext uri="{BB962C8B-B14F-4D97-AF65-F5344CB8AC3E}">
        <p14:creationId xmlns:p14="http://schemas.microsoft.com/office/powerpoint/2010/main" val="225889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31E5023-4421-B04B-8807-E25C200B2CA4}"/>
              </a:ext>
            </a:extLst>
          </p:cNvPr>
          <p:cNvSpPr>
            <a:spLocks noGrp="1"/>
          </p:cNvSpPr>
          <p:nvPr>
            <p:ph type="title"/>
          </p:nvPr>
        </p:nvSpPr>
        <p:spPr/>
        <p:txBody>
          <a:bodyPr/>
          <a:lstStyle/>
          <a:p>
            <a:r>
              <a:rPr lang="ar-SA"/>
              <a:t>٢- منهج المسج الاجتماعي</a:t>
            </a:r>
            <a:endParaRPr lang="ar-AE"/>
          </a:p>
        </p:txBody>
      </p:sp>
      <p:sp>
        <p:nvSpPr>
          <p:cNvPr id="3" name="عنصر نائب للمحتوى 2">
            <a:extLst>
              <a:ext uri="{FF2B5EF4-FFF2-40B4-BE49-F238E27FC236}">
                <a16:creationId xmlns:a16="http://schemas.microsoft.com/office/drawing/2014/main" xmlns="" id="{BE5547D0-CDB9-E247-9F0A-EBABEDFB951F}"/>
              </a:ext>
            </a:extLst>
          </p:cNvPr>
          <p:cNvSpPr>
            <a:spLocks noGrp="1"/>
          </p:cNvSpPr>
          <p:nvPr>
            <p:ph idx="1"/>
          </p:nvPr>
        </p:nvSpPr>
        <p:spPr/>
        <p:txBody>
          <a:bodyPr>
            <a:normAutofit/>
          </a:bodyPr>
          <a:lstStyle/>
          <a:p>
            <a:pPr marL="0" indent="0">
              <a:buNone/>
            </a:pPr>
            <a:r>
              <a:rPr lang="ar-AE"/>
              <a:t>يعـد مـنهج ال</a:t>
            </a:r>
            <a:r>
              <a:rPr lang="ar-SA"/>
              <a:t>مسح</a:t>
            </a:r>
            <a:r>
              <a:rPr lang="ar-AE"/>
              <a:t> الاجتمـاعى مـن أفضـل الطـرق المنهجيـة التـى يعتمـد عليهـا فـى العلوم الاجتماعية لا لتميزه عن غيره من أساليب البحث ولكنه طريقة لتنظيم العمـل الميـدانى، </a:t>
            </a:r>
          </a:p>
          <a:p>
            <a:pPr marL="0" indent="0">
              <a:buNone/>
            </a:pPr>
            <a:r>
              <a:rPr lang="ar-AE"/>
              <a:t>ويعنـى البحـث المتعمـق للظـاهرة أو للموقـف المـدروس وفقـا لمـا يوجـ د عليـه هـذا الموقـف أو </a:t>
            </a:r>
          </a:p>
          <a:p>
            <a:pPr marL="0" indent="0">
              <a:buNone/>
            </a:pPr>
            <a:r>
              <a:rPr lang="ar-AE"/>
              <a:t>تلك الظاهرة فى وقت معين، وفى مجتمع محلـى محـدد، ويهـدف المسـح الاجتمـاعى لتحقيـق </a:t>
            </a:r>
          </a:p>
          <a:p>
            <a:pPr marL="0" indent="0">
              <a:buNone/>
            </a:pPr>
            <a:r>
              <a:rPr lang="ar-AE"/>
              <a:t>منفعة عملية وعلمية فى نفس الوقت، كما يتميز بأنه أقدم الطـرق اسـتخداما ويؤكـد ذلـك مـا </a:t>
            </a:r>
          </a:p>
          <a:p>
            <a:pPr marL="0" indent="0">
              <a:buNone/>
            </a:pPr>
            <a:r>
              <a:rPr lang="ar-AE"/>
              <a:t>أورده " أرمان كوفيلييه " حيث قرر أن المسح الاجتماعى يعتبر طريقة أكثر تعمقا</a:t>
            </a:r>
            <a:r>
              <a:rPr lang="ar-SA"/>
              <a:t> عن غيره من </a:t>
            </a:r>
            <a:r>
              <a:rPr lang="ar-AE"/>
              <a:t>المنـاهج الأخـرى، ويهـدف إلـى الوقـوف علـى الجوانـب المختلفـة لظـروف الحيـاة فـى مجتمـع معين وفى وسط اجتماعى محدد، وعلى الأخص فى المجتمعات المزدحمة الفقيرة </a:t>
            </a:r>
            <a:r>
              <a:rPr lang="ar-SA"/>
              <a:t>. </a:t>
            </a:r>
          </a:p>
        </p:txBody>
      </p:sp>
    </p:spTree>
    <p:extLst>
      <p:ext uri="{BB962C8B-B14F-4D97-AF65-F5344CB8AC3E}">
        <p14:creationId xmlns:p14="http://schemas.microsoft.com/office/powerpoint/2010/main" val="1514308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1E19049-C375-094C-A20D-1781EDE53200}"/>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0660D63D-F412-FE4B-B57C-D0018C15C852}"/>
              </a:ext>
            </a:extLst>
          </p:cNvPr>
          <p:cNvSpPr>
            <a:spLocks noGrp="1"/>
          </p:cNvSpPr>
          <p:nvPr>
            <p:ph idx="1"/>
          </p:nvPr>
        </p:nvSpPr>
        <p:spPr/>
        <p:txBody>
          <a:bodyPr>
            <a:normAutofit/>
          </a:bodyPr>
          <a:lstStyle/>
          <a:p>
            <a:pPr marL="0" indent="0">
              <a:buNone/>
            </a:pPr>
            <a:r>
              <a:rPr lang="ar-AE"/>
              <a:t>المسـح الاجتمـاعى هـو دراسـة للجوانـب والأوضـاع الاجتماعيـة القائمــة فــى منطقــة جغرافيــة محــددة، وهــذه الأوضــاع لهــا دلالــة اجتماعيــة، ويمكــن قياســها،</a:t>
            </a:r>
            <a:r>
              <a:rPr lang="ar-SA"/>
              <a:t> ومقارنتها بأوضاع أخرى يمكن قبولها كنموذج، وذلك بقصد تقديم برامج للإصلاح . </a:t>
            </a:r>
          </a:p>
          <a:p>
            <a:pPr marL="0" indent="0">
              <a:buNone/>
            </a:pPr>
            <a:r>
              <a:rPr lang="ar-AE"/>
              <a:t>ويرى " محمد شفيق " بأنه الدراسة العلمية لظروف المجتمع وحاجاته بقصـد تقـديم برنــامج للإصــلاح الاجتمــاعى، حيــث يــتم التركيــز علــى دراســة الجوانــب المرضــية للأوضــاع </a:t>
            </a:r>
          </a:p>
          <a:p>
            <a:pPr marL="0" indent="0">
              <a:buNone/>
            </a:pPr>
            <a:r>
              <a:rPr lang="ar-AE"/>
              <a:t>الاجتماعية القائمة فى منطقة محددة بشكل يمكن معه قياس هـذه الأوضـاع ومقارنتهـا بأوضـاع أخرى بما يحقق فائدة فـى عمليـات التخطـيط القـومى التـى تسـتهدف تنميـة الحيـاة الاجتماعيـة والاقتصادية .</a:t>
            </a:r>
          </a:p>
        </p:txBody>
      </p:sp>
    </p:spTree>
    <p:extLst>
      <p:ext uri="{BB962C8B-B14F-4D97-AF65-F5344CB8AC3E}">
        <p14:creationId xmlns:p14="http://schemas.microsoft.com/office/powerpoint/2010/main" val="2377126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CB34040-49A9-C04D-BE39-7580AF78E50F}"/>
              </a:ext>
            </a:extLst>
          </p:cNvPr>
          <p:cNvSpPr>
            <a:spLocks noGrp="1"/>
          </p:cNvSpPr>
          <p:nvPr>
            <p:ph type="title"/>
          </p:nvPr>
        </p:nvSpPr>
        <p:spPr/>
        <p:txBody>
          <a:bodyPr/>
          <a:lstStyle/>
          <a:p>
            <a:r>
              <a:rPr lang="ar-SA"/>
              <a:t>انواع المسوح</a:t>
            </a:r>
            <a:endParaRPr lang="ar-AE"/>
          </a:p>
        </p:txBody>
      </p:sp>
      <p:sp>
        <p:nvSpPr>
          <p:cNvPr id="3" name="عنصر نائب للمحتوى 2">
            <a:extLst>
              <a:ext uri="{FF2B5EF4-FFF2-40B4-BE49-F238E27FC236}">
                <a16:creationId xmlns:a16="http://schemas.microsoft.com/office/drawing/2014/main" xmlns="" id="{971C72F8-B668-5A46-A6A4-7A60F1AF8F2C}"/>
              </a:ext>
            </a:extLst>
          </p:cNvPr>
          <p:cNvSpPr>
            <a:spLocks noGrp="1"/>
          </p:cNvSpPr>
          <p:nvPr>
            <p:ph idx="1"/>
          </p:nvPr>
        </p:nvSpPr>
        <p:spPr/>
        <p:txBody>
          <a:bodyPr/>
          <a:lstStyle/>
          <a:p>
            <a:pPr marL="0" indent="0">
              <a:buNone/>
            </a:pPr>
            <a:r>
              <a:rPr lang="ar-SA"/>
              <a:t>١- من حيث موضوع الدراسة:</a:t>
            </a:r>
          </a:p>
          <a:p>
            <a:pPr marL="0" indent="0">
              <a:buNone/>
            </a:pPr>
            <a:r>
              <a:rPr lang="ar-SA"/>
              <a:t>ت</a:t>
            </a:r>
            <a:r>
              <a:rPr lang="ar-AE"/>
              <a:t>نقســم المســوح الاجتماعيــة مــن حيــث الدراســة إلــى نــوعين وهــى المســوح العامــة، </a:t>
            </a:r>
          </a:p>
          <a:p>
            <a:pPr marL="0" indent="0">
              <a:buNone/>
            </a:pPr>
            <a:r>
              <a:rPr lang="ar-AE"/>
              <a:t>والمسوح الخاصة . فالمسوح العامة تعالج عديد من أوجه الحياة، كدراسة الجوانب السكانية، </a:t>
            </a:r>
          </a:p>
          <a:p>
            <a:pPr marL="0" indent="0">
              <a:buNone/>
            </a:pPr>
            <a:r>
              <a:rPr lang="ar-AE"/>
              <a:t>والتعليمية، والصـحية، والزراعيـة، مجتمعـة فـى مجتمـع معـين أيـا</a:t>
            </a:r>
            <a:r>
              <a:rPr lang="ar-SA"/>
              <a:t> كان حجم هذا المجتمع</a:t>
            </a:r>
            <a:endParaRPr lang="ar-AE"/>
          </a:p>
          <a:p>
            <a:pPr marL="0" indent="0">
              <a:buNone/>
            </a:pPr>
            <a:r>
              <a:rPr lang="ar-SA"/>
              <a:t>اما </a:t>
            </a:r>
            <a:r>
              <a:rPr lang="ar-AE"/>
              <a:t>المســوح الخاصــة فهــى التــى تهـــتم بدراســة شــق متعلــق بنـــواح محــددة ومنفــردة مــن الحيـــاة الاجتماعية كالتعليم أو الصحة أو الزراعة أو الصناعة </a:t>
            </a:r>
          </a:p>
        </p:txBody>
      </p:sp>
    </p:spTree>
    <p:extLst>
      <p:ext uri="{BB962C8B-B14F-4D97-AF65-F5344CB8AC3E}">
        <p14:creationId xmlns:p14="http://schemas.microsoft.com/office/powerpoint/2010/main" val="1141309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8D23183-E963-414B-9105-00D87B5833CD}"/>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4791A100-512F-8C4A-98BA-65EB75787CFA}"/>
              </a:ext>
            </a:extLst>
          </p:cNvPr>
          <p:cNvSpPr>
            <a:spLocks noGrp="1"/>
          </p:cNvSpPr>
          <p:nvPr>
            <p:ph idx="1"/>
          </p:nvPr>
        </p:nvSpPr>
        <p:spPr/>
        <p:txBody>
          <a:bodyPr>
            <a:normAutofit/>
          </a:bodyPr>
          <a:lstStyle/>
          <a:p>
            <a:pPr marL="0" indent="0">
              <a:buNone/>
            </a:pPr>
            <a:r>
              <a:rPr lang="ar-SA"/>
              <a:t>٢- من حيث المجال البشري: </a:t>
            </a:r>
          </a:p>
          <a:p>
            <a:pPr marL="0" indent="0">
              <a:buNone/>
            </a:pPr>
            <a:r>
              <a:rPr lang="ar-AE"/>
              <a:t>أما من حيث المجال البشـرى فـإن المسـوح الاجتماعيـة تنقسـم إلـى قسـمين أيضـا</a:t>
            </a:r>
            <a:r>
              <a:rPr lang="ar-SA"/>
              <a:t> </a:t>
            </a:r>
            <a:r>
              <a:rPr lang="ar-AE"/>
              <a:t>المسـح الشـامل، والمسـح بطريـق العينـة . والمسـوح الشـاملة أو المسـح الشـامل يقـوم بدر اسـة </a:t>
            </a:r>
          </a:p>
          <a:p>
            <a:pPr marL="0" indent="0">
              <a:buNone/>
            </a:pPr>
            <a:r>
              <a:rPr lang="ar-AE"/>
              <a:t>شاملة لجميع مفردات المجتمع، ويـتم ذلـك عـن طريـق الحصـر الشـامل . وإن كـان يعيبهـا أنهـا طريقـة كثيـرة التكـاليف وتحتـاج إلـى وقـت وجهـد وإمكانيـا تكبيـرة . أمـا المسـح بطريـق العينـة فيكتفى القائم بالدراسة فى هذه الطريقة، بدراسة عدد محـدود مـن الحـالات أو المفـردات فـى حدود الو قت والجهد والإمكانيا ت المتوفرة لدى الباحث </a:t>
            </a:r>
            <a:r>
              <a:rPr lang="ar-SA"/>
              <a:t>. </a:t>
            </a:r>
            <a:endParaRPr lang="ar-AE"/>
          </a:p>
        </p:txBody>
      </p:sp>
    </p:spTree>
    <p:extLst>
      <p:ext uri="{BB962C8B-B14F-4D97-AF65-F5344CB8AC3E}">
        <p14:creationId xmlns:p14="http://schemas.microsoft.com/office/powerpoint/2010/main" val="354612966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2119</Words>
  <Application>Microsoft Office PowerPoint</Application>
  <PresentationFormat>مخصص</PresentationFormat>
  <Paragraphs>97</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نسق Office</vt:lpstr>
      <vt:lpstr>عرض تقديمي في PowerPoint</vt:lpstr>
      <vt:lpstr>عرض تقديمي في PowerPoint</vt:lpstr>
      <vt:lpstr>عرض تقديمي في PowerPoint</vt:lpstr>
      <vt:lpstr>٥- مماهج البحث</vt:lpstr>
      <vt:lpstr>١- المنهج التاريخي</vt:lpstr>
      <vt:lpstr>٢- منهج المسج الاجتماعي</vt:lpstr>
      <vt:lpstr>عرض تقديمي في PowerPoint</vt:lpstr>
      <vt:lpstr>انواع المسوح</vt:lpstr>
      <vt:lpstr>عرض تقديمي في PowerPoint</vt:lpstr>
      <vt:lpstr>٣-منهج البحث الاجتماعي</vt:lpstr>
      <vt:lpstr>٤- المنهج التجريبي</vt:lpstr>
      <vt:lpstr>عرض تقديمي في PowerPoint</vt:lpstr>
      <vt:lpstr>ه- منهج دراسة الحالة</vt:lpstr>
      <vt:lpstr>٦- أدوات جمع البيانات</vt:lpstr>
      <vt:lpstr>عرض تقديمي في PowerPoint</vt:lpstr>
      <vt:lpstr>عرض تقديمي في PowerPoint</vt:lpstr>
      <vt:lpstr>عرض تقديمي في PowerPoint</vt:lpstr>
      <vt:lpstr>اساليب الملاحظة</vt:lpstr>
      <vt:lpstr>عرض تقديمي في PowerPoint</vt:lpstr>
      <vt:lpstr>عرض تقديمي في PowerPoint</vt:lpstr>
      <vt:lpstr>٣- المقابلة</vt:lpstr>
      <vt:lpstr>عرض تقديمي في PowerPoint</vt:lpstr>
      <vt:lpstr>اسئلة تطبيقية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 الانثروبولوجيا الاجتماعية</dc:title>
  <dc:creator>mostafakymo@gmail.com</dc:creator>
  <cp:lastModifiedBy>Dreams</cp:lastModifiedBy>
  <cp:revision>25</cp:revision>
  <dcterms:created xsi:type="dcterms:W3CDTF">2020-03-16T22:56:50Z</dcterms:created>
  <dcterms:modified xsi:type="dcterms:W3CDTF">2020-03-24T01:24:29Z</dcterms:modified>
</cp:coreProperties>
</file>