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stafakymo@gmail.com" initials="m" lastIdx="1" clrIdx="0">
    <p:extLst>
      <p:ext uri="{19B8F6BF-5375-455C-9EA6-DF929625EA0E}">
        <p15:presenceInfo xmlns:p15="http://schemas.microsoft.com/office/powerpoint/2012/main" xmlns="" userId="043264014e6eb91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126" y="-1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3-17T01:18:05.662" idx="1">
    <p:pos x="-210" y="-479"/>
    <p:text>نت</p:text>
    <p:extLst>
      <p:ext uri="{C676402C-5697-4E1C-873F-D02D1690AC5C}">
        <p15:threadingInfo xmlns:p15="http://schemas.microsoft.com/office/powerpoint/2012/main" xmlns=""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2CD11D11-E533-034B-9F6F-41BF513FA07A}"/>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AE"/>
          </a:p>
        </p:txBody>
      </p:sp>
      <p:sp>
        <p:nvSpPr>
          <p:cNvPr id="3" name="عنوان فرعي 2">
            <a:extLst>
              <a:ext uri="{FF2B5EF4-FFF2-40B4-BE49-F238E27FC236}">
                <a16:creationId xmlns:a16="http://schemas.microsoft.com/office/drawing/2014/main" xmlns="" id="{D231C5F8-B760-B648-AEC6-DB99235485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AE"/>
          </a:p>
        </p:txBody>
      </p:sp>
      <p:sp>
        <p:nvSpPr>
          <p:cNvPr id="4" name="عنصر نائب للتاريخ 3">
            <a:extLst>
              <a:ext uri="{FF2B5EF4-FFF2-40B4-BE49-F238E27FC236}">
                <a16:creationId xmlns:a16="http://schemas.microsoft.com/office/drawing/2014/main" xmlns="" id="{82A7985B-55ED-A64D-AE92-3DA768772E3E}"/>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5" name="عنصر نائب للتذييل 4">
            <a:extLst>
              <a:ext uri="{FF2B5EF4-FFF2-40B4-BE49-F238E27FC236}">
                <a16:creationId xmlns:a16="http://schemas.microsoft.com/office/drawing/2014/main" xmlns="" id="{FE4A9D43-5EEC-B241-9DC9-2C927B7E3C79}"/>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xmlns="" id="{97B3436D-7E7A-1648-9780-6CC124CB957B}"/>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2177437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AEB8E84-D978-9442-A155-ACCD6915A0FC}"/>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عنوان العمودي 2">
            <a:extLst>
              <a:ext uri="{FF2B5EF4-FFF2-40B4-BE49-F238E27FC236}">
                <a16:creationId xmlns:a16="http://schemas.microsoft.com/office/drawing/2014/main" xmlns="" id="{540BFD69-E88B-8945-9D19-D103B660AB19}"/>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a16="http://schemas.microsoft.com/office/drawing/2014/main" xmlns="" id="{6598310B-A144-6C45-A29B-955D559E286F}"/>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5" name="عنصر نائب للتذييل 4">
            <a:extLst>
              <a:ext uri="{FF2B5EF4-FFF2-40B4-BE49-F238E27FC236}">
                <a16:creationId xmlns:a16="http://schemas.microsoft.com/office/drawing/2014/main" xmlns="" id="{87DDD986-5F22-FF45-B5F4-26E32D2DDDAC}"/>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xmlns="" id="{01F59C28-A0B2-D94F-AEE0-CA07360D4AB0}"/>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278110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xmlns="" id="{A4383D0A-CE6A-B243-B077-9BAF8B974049}"/>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AE"/>
          </a:p>
        </p:txBody>
      </p:sp>
      <p:sp>
        <p:nvSpPr>
          <p:cNvPr id="3" name="عنصر نائب للعنوان العمودي 2">
            <a:extLst>
              <a:ext uri="{FF2B5EF4-FFF2-40B4-BE49-F238E27FC236}">
                <a16:creationId xmlns:a16="http://schemas.microsoft.com/office/drawing/2014/main" xmlns="" id="{0BBFBA59-A16F-BD48-BDF3-5B26469E0159}"/>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a16="http://schemas.microsoft.com/office/drawing/2014/main" xmlns="" id="{2D92CD2E-3F15-0F47-BF73-148A53676FA2}"/>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5" name="عنصر نائب للتذييل 4">
            <a:extLst>
              <a:ext uri="{FF2B5EF4-FFF2-40B4-BE49-F238E27FC236}">
                <a16:creationId xmlns:a16="http://schemas.microsoft.com/office/drawing/2014/main" xmlns="" id="{111570AC-A77B-7C49-A1AA-56D1ED25AC8A}"/>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xmlns="" id="{5E4A73F4-F3DF-164F-B9AF-F919CE118316}"/>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1348810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1304766-A264-7641-B34F-A3CD16EFD5E9}"/>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محتوى 2">
            <a:extLst>
              <a:ext uri="{FF2B5EF4-FFF2-40B4-BE49-F238E27FC236}">
                <a16:creationId xmlns:a16="http://schemas.microsoft.com/office/drawing/2014/main" xmlns="" id="{923E56E6-4C30-CF4D-A7CF-24E6A2C32FE0}"/>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a16="http://schemas.microsoft.com/office/drawing/2014/main" xmlns="" id="{F6ACA453-7856-F54B-94C1-E624EA2492AB}"/>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5" name="عنصر نائب للتذييل 4">
            <a:extLst>
              <a:ext uri="{FF2B5EF4-FFF2-40B4-BE49-F238E27FC236}">
                <a16:creationId xmlns:a16="http://schemas.microsoft.com/office/drawing/2014/main" xmlns="" id="{C448A5BD-BCF5-FE4C-9A34-47AB66F5BA3D}"/>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xmlns="" id="{3030522C-B393-A449-93A9-AA7879345DB6}"/>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1303771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F1B1ACF-1C99-FE4C-BE1A-1EB2E216A209}"/>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AE"/>
          </a:p>
        </p:txBody>
      </p:sp>
      <p:sp>
        <p:nvSpPr>
          <p:cNvPr id="3" name="عنصر نائب للنص 2">
            <a:extLst>
              <a:ext uri="{FF2B5EF4-FFF2-40B4-BE49-F238E27FC236}">
                <a16:creationId xmlns:a16="http://schemas.microsoft.com/office/drawing/2014/main" xmlns="" id="{EF74D895-A141-2942-B36F-46AB570DFB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xmlns="" id="{445295E3-3F48-834F-A9F1-CF77D93164E2}"/>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5" name="عنصر نائب للتذييل 4">
            <a:extLst>
              <a:ext uri="{FF2B5EF4-FFF2-40B4-BE49-F238E27FC236}">
                <a16:creationId xmlns:a16="http://schemas.microsoft.com/office/drawing/2014/main" xmlns="" id="{88C2183D-3350-C447-B76B-C2A4E6D273D3}"/>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xmlns="" id="{C9935221-A64D-2247-8C63-04A3A823A1F1}"/>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945722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99ED822-A4AC-8A43-B82E-946CEB867B3A}"/>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محتوى 2">
            <a:extLst>
              <a:ext uri="{FF2B5EF4-FFF2-40B4-BE49-F238E27FC236}">
                <a16:creationId xmlns:a16="http://schemas.microsoft.com/office/drawing/2014/main" xmlns="" id="{D8FF7B8A-B8FA-1E45-96FD-DC1EF809F91F}"/>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محتوى 3">
            <a:extLst>
              <a:ext uri="{FF2B5EF4-FFF2-40B4-BE49-F238E27FC236}">
                <a16:creationId xmlns:a16="http://schemas.microsoft.com/office/drawing/2014/main" xmlns="" id="{DF903D4C-7910-1B48-9D00-B69960FF6DC9}"/>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5" name="عنصر نائب للتاريخ 4">
            <a:extLst>
              <a:ext uri="{FF2B5EF4-FFF2-40B4-BE49-F238E27FC236}">
                <a16:creationId xmlns:a16="http://schemas.microsoft.com/office/drawing/2014/main" xmlns="" id="{4568C099-7635-584C-93E2-B20EB15BDCAB}"/>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6" name="عنصر نائب للتذييل 5">
            <a:extLst>
              <a:ext uri="{FF2B5EF4-FFF2-40B4-BE49-F238E27FC236}">
                <a16:creationId xmlns:a16="http://schemas.microsoft.com/office/drawing/2014/main" xmlns="" id="{78C12F81-8870-3C41-9030-036EB6926C84}"/>
              </a:ext>
            </a:extLst>
          </p:cNvPr>
          <p:cNvSpPr>
            <a:spLocks noGrp="1"/>
          </p:cNvSpPr>
          <p:nvPr>
            <p:ph type="ftr" sz="quarter" idx="11"/>
          </p:nvPr>
        </p:nvSpPr>
        <p:spPr/>
        <p:txBody>
          <a:bodyPr/>
          <a:lstStyle/>
          <a:p>
            <a:endParaRPr lang="ar-AE"/>
          </a:p>
        </p:txBody>
      </p:sp>
      <p:sp>
        <p:nvSpPr>
          <p:cNvPr id="7" name="عنصر نائب لرقم الشريحة 6">
            <a:extLst>
              <a:ext uri="{FF2B5EF4-FFF2-40B4-BE49-F238E27FC236}">
                <a16:creationId xmlns:a16="http://schemas.microsoft.com/office/drawing/2014/main" xmlns="" id="{FE859E7E-E4B6-EC4B-8364-0D688D4C2330}"/>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429308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46570A1-F6A0-2B41-80BC-BA668BBD30EC}"/>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AE"/>
          </a:p>
        </p:txBody>
      </p:sp>
      <p:sp>
        <p:nvSpPr>
          <p:cNvPr id="3" name="عنصر نائب للنص 2">
            <a:extLst>
              <a:ext uri="{FF2B5EF4-FFF2-40B4-BE49-F238E27FC236}">
                <a16:creationId xmlns:a16="http://schemas.microsoft.com/office/drawing/2014/main" xmlns="" id="{4371E1EE-85F0-4E4F-8178-94B4EF8992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xmlns="" id="{A8A35F11-417C-3D4E-8F75-6CEF69BF5B0B}"/>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5" name="عنصر نائب للنص 4">
            <a:extLst>
              <a:ext uri="{FF2B5EF4-FFF2-40B4-BE49-F238E27FC236}">
                <a16:creationId xmlns:a16="http://schemas.microsoft.com/office/drawing/2014/main" xmlns="" id="{19C46775-B2FC-BD46-B62B-DACA4C0ED6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xmlns="" id="{BF8CE824-D30F-2545-B951-15EAA30F00CD}"/>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7" name="عنصر نائب للتاريخ 6">
            <a:extLst>
              <a:ext uri="{FF2B5EF4-FFF2-40B4-BE49-F238E27FC236}">
                <a16:creationId xmlns:a16="http://schemas.microsoft.com/office/drawing/2014/main" xmlns="" id="{516838AC-0DE3-994A-8663-494C6B664F85}"/>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8" name="عنصر نائب للتذييل 7">
            <a:extLst>
              <a:ext uri="{FF2B5EF4-FFF2-40B4-BE49-F238E27FC236}">
                <a16:creationId xmlns:a16="http://schemas.microsoft.com/office/drawing/2014/main" xmlns="" id="{44EA2666-6643-4847-B60B-0AFBCA53AE2B}"/>
              </a:ext>
            </a:extLst>
          </p:cNvPr>
          <p:cNvSpPr>
            <a:spLocks noGrp="1"/>
          </p:cNvSpPr>
          <p:nvPr>
            <p:ph type="ftr" sz="quarter" idx="11"/>
          </p:nvPr>
        </p:nvSpPr>
        <p:spPr/>
        <p:txBody>
          <a:bodyPr/>
          <a:lstStyle/>
          <a:p>
            <a:endParaRPr lang="ar-AE"/>
          </a:p>
        </p:txBody>
      </p:sp>
      <p:sp>
        <p:nvSpPr>
          <p:cNvPr id="9" name="عنصر نائب لرقم الشريحة 8">
            <a:extLst>
              <a:ext uri="{FF2B5EF4-FFF2-40B4-BE49-F238E27FC236}">
                <a16:creationId xmlns:a16="http://schemas.microsoft.com/office/drawing/2014/main" xmlns="" id="{E037C2F8-8B7B-734F-AE5E-96D7351923B4}"/>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368016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A0C6A93-F2CB-A545-9741-5BBA20ADCA48}"/>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تاريخ 2">
            <a:extLst>
              <a:ext uri="{FF2B5EF4-FFF2-40B4-BE49-F238E27FC236}">
                <a16:creationId xmlns:a16="http://schemas.microsoft.com/office/drawing/2014/main" xmlns="" id="{56067887-6E16-9848-99F4-2C27C3199C1F}"/>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4" name="عنصر نائب للتذييل 3">
            <a:extLst>
              <a:ext uri="{FF2B5EF4-FFF2-40B4-BE49-F238E27FC236}">
                <a16:creationId xmlns:a16="http://schemas.microsoft.com/office/drawing/2014/main" xmlns="" id="{DCD89E31-A11F-F040-9696-4B408880E78A}"/>
              </a:ext>
            </a:extLst>
          </p:cNvPr>
          <p:cNvSpPr>
            <a:spLocks noGrp="1"/>
          </p:cNvSpPr>
          <p:nvPr>
            <p:ph type="ftr" sz="quarter" idx="11"/>
          </p:nvPr>
        </p:nvSpPr>
        <p:spPr/>
        <p:txBody>
          <a:bodyPr/>
          <a:lstStyle/>
          <a:p>
            <a:endParaRPr lang="ar-AE"/>
          </a:p>
        </p:txBody>
      </p:sp>
      <p:sp>
        <p:nvSpPr>
          <p:cNvPr id="5" name="عنصر نائب لرقم الشريحة 4">
            <a:extLst>
              <a:ext uri="{FF2B5EF4-FFF2-40B4-BE49-F238E27FC236}">
                <a16:creationId xmlns:a16="http://schemas.microsoft.com/office/drawing/2014/main" xmlns="" id="{B2C96263-98AB-6747-8B41-C29FB102A7B0}"/>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4274949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xmlns="" id="{BDBB98F5-96F6-2542-9899-7104EE56E75D}"/>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3" name="عنصر نائب للتذييل 2">
            <a:extLst>
              <a:ext uri="{FF2B5EF4-FFF2-40B4-BE49-F238E27FC236}">
                <a16:creationId xmlns:a16="http://schemas.microsoft.com/office/drawing/2014/main" xmlns="" id="{2F1C2E67-854B-6E4E-B3B9-897EAF8C4E4F}"/>
              </a:ext>
            </a:extLst>
          </p:cNvPr>
          <p:cNvSpPr>
            <a:spLocks noGrp="1"/>
          </p:cNvSpPr>
          <p:nvPr>
            <p:ph type="ftr" sz="quarter" idx="11"/>
          </p:nvPr>
        </p:nvSpPr>
        <p:spPr/>
        <p:txBody>
          <a:bodyPr/>
          <a:lstStyle/>
          <a:p>
            <a:endParaRPr lang="ar-AE"/>
          </a:p>
        </p:txBody>
      </p:sp>
      <p:sp>
        <p:nvSpPr>
          <p:cNvPr id="4" name="عنصر نائب لرقم الشريحة 3">
            <a:extLst>
              <a:ext uri="{FF2B5EF4-FFF2-40B4-BE49-F238E27FC236}">
                <a16:creationId xmlns:a16="http://schemas.microsoft.com/office/drawing/2014/main" xmlns="" id="{666B8413-2D0E-784B-9C9C-55616ED4DFB2}"/>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154696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5EB4265-0AFB-1C42-9776-8EC6C21467A2}"/>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AE"/>
          </a:p>
        </p:txBody>
      </p:sp>
      <p:sp>
        <p:nvSpPr>
          <p:cNvPr id="3" name="عنصر نائب للمحتوى 2">
            <a:extLst>
              <a:ext uri="{FF2B5EF4-FFF2-40B4-BE49-F238E27FC236}">
                <a16:creationId xmlns:a16="http://schemas.microsoft.com/office/drawing/2014/main" xmlns="" id="{D6805A36-EF1B-E94C-B05B-9DC3C85A02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نص 3">
            <a:extLst>
              <a:ext uri="{FF2B5EF4-FFF2-40B4-BE49-F238E27FC236}">
                <a16:creationId xmlns:a16="http://schemas.microsoft.com/office/drawing/2014/main" xmlns="" id="{A4901663-153D-F746-9328-73C97AA2A0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B0C5C5CC-8B17-004A-B8A1-4D7831B01598}"/>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6" name="عنصر نائب للتذييل 5">
            <a:extLst>
              <a:ext uri="{FF2B5EF4-FFF2-40B4-BE49-F238E27FC236}">
                <a16:creationId xmlns:a16="http://schemas.microsoft.com/office/drawing/2014/main" xmlns="" id="{7AE4BF75-4AB8-2746-9D08-FC8556163F3B}"/>
              </a:ext>
            </a:extLst>
          </p:cNvPr>
          <p:cNvSpPr>
            <a:spLocks noGrp="1"/>
          </p:cNvSpPr>
          <p:nvPr>
            <p:ph type="ftr" sz="quarter" idx="11"/>
          </p:nvPr>
        </p:nvSpPr>
        <p:spPr/>
        <p:txBody>
          <a:bodyPr/>
          <a:lstStyle/>
          <a:p>
            <a:endParaRPr lang="ar-AE"/>
          </a:p>
        </p:txBody>
      </p:sp>
      <p:sp>
        <p:nvSpPr>
          <p:cNvPr id="7" name="عنصر نائب لرقم الشريحة 6">
            <a:extLst>
              <a:ext uri="{FF2B5EF4-FFF2-40B4-BE49-F238E27FC236}">
                <a16:creationId xmlns:a16="http://schemas.microsoft.com/office/drawing/2014/main" xmlns="" id="{07D9C9A5-5177-254E-BC1C-73AA601D9D0E}"/>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1348067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E0EC716B-4ED5-3944-983A-3B79963BB37E}"/>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AE"/>
          </a:p>
        </p:txBody>
      </p:sp>
      <p:sp>
        <p:nvSpPr>
          <p:cNvPr id="3" name="عنصر نائب للصورة 2">
            <a:extLst>
              <a:ext uri="{FF2B5EF4-FFF2-40B4-BE49-F238E27FC236}">
                <a16:creationId xmlns:a16="http://schemas.microsoft.com/office/drawing/2014/main" xmlns="" id="{E68D8702-9802-294B-AF52-BCA8312C82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AE"/>
          </a:p>
        </p:txBody>
      </p:sp>
      <p:sp>
        <p:nvSpPr>
          <p:cNvPr id="4" name="عنصر نائب للنص 3">
            <a:extLst>
              <a:ext uri="{FF2B5EF4-FFF2-40B4-BE49-F238E27FC236}">
                <a16:creationId xmlns:a16="http://schemas.microsoft.com/office/drawing/2014/main" xmlns="" id="{6C6E017A-A0B5-E14E-AFE8-E3F9886E30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562272AA-C37C-FD45-8A62-668FE39BED10}"/>
              </a:ext>
            </a:extLst>
          </p:cNvPr>
          <p:cNvSpPr>
            <a:spLocks noGrp="1"/>
          </p:cNvSpPr>
          <p:nvPr>
            <p:ph type="dt" sz="half" idx="10"/>
          </p:nvPr>
        </p:nvSpPr>
        <p:spPr/>
        <p:txBody>
          <a:bodyPr/>
          <a:lstStyle/>
          <a:p>
            <a:fld id="{D2DB9A4C-E416-C34E-986D-8CABCF3D7933}" type="datetimeFigureOut">
              <a:rPr lang="ar-AE" smtClean="0"/>
              <a:t>30/07/1441</a:t>
            </a:fld>
            <a:endParaRPr lang="ar-AE"/>
          </a:p>
        </p:txBody>
      </p:sp>
      <p:sp>
        <p:nvSpPr>
          <p:cNvPr id="6" name="عنصر نائب للتذييل 5">
            <a:extLst>
              <a:ext uri="{FF2B5EF4-FFF2-40B4-BE49-F238E27FC236}">
                <a16:creationId xmlns:a16="http://schemas.microsoft.com/office/drawing/2014/main" xmlns="" id="{37C22866-24DB-3A4A-AD44-1CA8E75FA395}"/>
              </a:ext>
            </a:extLst>
          </p:cNvPr>
          <p:cNvSpPr>
            <a:spLocks noGrp="1"/>
          </p:cNvSpPr>
          <p:nvPr>
            <p:ph type="ftr" sz="quarter" idx="11"/>
          </p:nvPr>
        </p:nvSpPr>
        <p:spPr/>
        <p:txBody>
          <a:bodyPr/>
          <a:lstStyle/>
          <a:p>
            <a:endParaRPr lang="ar-AE"/>
          </a:p>
        </p:txBody>
      </p:sp>
      <p:sp>
        <p:nvSpPr>
          <p:cNvPr id="7" name="عنصر نائب لرقم الشريحة 6">
            <a:extLst>
              <a:ext uri="{FF2B5EF4-FFF2-40B4-BE49-F238E27FC236}">
                <a16:creationId xmlns:a16="http://schemas.microsoft.com/office/drawing/2014/main" xmlns="" id="{C03463BA-AF99-2949-8089-65995D13D00A}"/>
              </a:ext>
            </a:extLst>
          </p:cNvPr>
          <p:cNvSpPr>
            <a:spLocks noGrp="1"/>
          </p:cNvSpPr>
          <p:nvPr>
            <p:ph type="sldNum" sz="quarter" idx="12"/>
          </p:nvPr>
        </p:nvSpPr>
        <p:spPr/>
        <p:txBody>
          <a:bodyPr/>
          <a:lstStyle/>
          <a:p>
            <a:fld id="{B033CA21-E0D4-9A4C-984B-5178F85146DF}" type="slidenum">
              <a:rPr lang="ar-AE" smtClean="0"/>
              <a:t>‹#›</a:t>
            </a:fld>
            <a:endParaRPr lang="ar-AE"/>
          </a:p>
        </p:txBody>
      </p:sp>
    </p:spTree>
    <p:extLst>
      <p:ext uri="{BB962C8B-B14F-4D97-AF65-F5344CB8AC3E}">
        <p14:creationId xmlns:p14="http://schemas.microsoft.com/office/powerpoint/2010/main" val="4170350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xmlns="" id="{6DE61770-8F20-8A48-9CFC-EC31AF565EBC}"/>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AE"/>
          </a:p>
        </p:txBody>
      </p:sp>
      <p:sp>
        <p:nvSpPr>
          <p:cNvPr id="3" name="عنصر نائب للنص 2">
            <a:extLst>
              <a:ext uri="{FF2B5EF4-FFF2-40B4-BE49-F238E27FC236}">
                <a16:creationId xmlns:a16="http://schemas.microsoft.com/office/drawing/2014/main" xmlns="" id="{23B76F93-404B-324C-ACD4-D62AE6532CF0}"/>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a16="http://schemas.microsoft.com/office/drawing/2014/main" xmlns="" id="{005E41E6-A3E4-3045-BFF7-EFD8A5CC3A93}"/>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2DB9A4C-E416-C34E-986D-8CABCF3D7933}" type="datetimeFigureOut">
              <a:rPr lang="ar-AE" smtClean="0"/>
              <a:t>30/07/1441</a:t>
            </a:fld>
            <a:endParaRPr lang="ar-AE"/>
          </a:p>
        </p:txBody>
      </p:sp>
      <p:sp>
        <p:nvSpPr>
          <p:cNvPr id="5" name="عنصر نائب للتذييل 4">
            <a:extLst>
              <a:ext uri="{FF2B5EF4-FFF2-40B4-BE49-F238E27FC236}">
                <a16:creationId xmlns:a16="http://schemas.microsoft.com/office/drawing/2014/main" xmlns="" id="{C6E31E2D-D0A4-474D-8E36-79856B338B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AE"/>
          </a:p>
        </p:txBody>
      </p:sp>
      <p:sp>
        <p:nvSpPr>
          <p:cNvPr id="6" name="عنصر نائب لرقم الشريحة 5">
            <a:extLst>
              <a:ext uri="{FF2B5EF4-FFF2-40B4-BE49-F238E27FC236}">
                <a16:creationId xmlns:a16="http://schemas.microsoft.com/office/drawing/2014/main" xmlns="" id="{69C10807-9351-2349-AB7B-7E509B2AAD35}"/>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033CA21-E0D4-9A4C-984B-5178F85146DF}" type="slidenum">
              <a:rPr lang="ar-AE" smtClean="0"/>
              <a:t>‹#›</a:t>
            </a:fld>
            <a:endParaRPr lang="ar-AE"/>
          </a:p>
        </p:txBody>
      </p:sp>
    </p:spTree>
    <p:extLst>
      <p:ext uri="{BB962C8B-B14F-4D97-AF65-F5344CB8AC3E}">
        <p14:creationId xmlns:p14="http://schemas.microsoft.com/office/powerpoint/2010/main" val="990556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7AA7018-012F-144A-A406-176BEBBB92E1}"/>
              </a:ext>
            </a:extLst>
          </p:cNvPr>
          <p:cNvSpPr>
            <a:spLocks noGrp="1"/>
          </p:cNvSpPr>
          <p:nvPr>
            <p:ph type="title"/>
          </p:nvPr>
        </p:nvSpPr>
        <p:spPr/>
        <p:txBody>
          <a:bodyPr/>
          <a:lstStyle/>
          <a:p>
            <a:endParaRPr lang="ar-AE"/>
          </a:p>
        </p:txBody>
      </p:sp>
      <p:pic>
        <p:nvPicPr>
          <p:cNvPr id="5" name="Picture 3" descr="C:\Users\Admin\Desktop\36580419dfec13efc9aef18d8f788ce8.gif">
            <a:extLst>
              <a:ext uri="{FF2B5EF4-FFF2-40B4-BE49-F238E27FC236}">
                <a16:creationId xmlns:a16="http://schemas.microsoft.com/office/drawing/2014/main" xmlns="" id="{C034C866-C6E7-5847-B9DB-FB9D76D294FD}"/>
              </a:ext>
            </a:extLst>
          </p:cNvPr>
          <p:cNvPicPr>
            <a:picLocks noGrp="1" noChangeAspect="1" noChangeArrowheads="1" noCro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86591"/>
            <a:ext cx="12192000" cy="6771409"/>
          </a:xfrm>
          <a:prstGeom prst="rect">
            <a:avLst/>
          </a:prstGeom>
          <a:gradFill>
            <a:gsLst>
              <a:gs pos="0">
                <a:srgbClr val="5E9EFF"/>
              </a:gs>
              <a:gs pos="39999">
                <a:srgbClr val="85C2FF"/>
              </a:gs>
              <a:gs pos="70000">
                <a:srgbClr val="C4D6EB"/>
              </a:gs>
              <a:gs pos="100000">
                <a:srgbClr val="FFEBFA"/>
              </a:gs>
            </a:gsLst>
            <a:lin ang="5400000" scaled="0"/>
          </a:gradFill>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2102302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0021E7A-084B-5747-84FD-F4CE82A273F1}"/>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1E76FDD2-BF9B-7B40-A651-4074ED9D613E}"/>
              </a:ext>
            </a:extLst>
          </p:cNvPr>
          <p:cNvSpPr>
            <a:spLocks noGrp="1"/>
          </p:cNvSpPr>
          <p:nvPr>
            <p:ph idx="1"/>
          </p:nvPr>
        </p:nvSpPr>
        <p:spPr/>
        <p:txBody>
          <a:bodyPr>
            <a:normAutofit fontScale="92500"/>
          </a:bodyPr>
          <a:lstStyle/>
          <a:p>
            <a:pPr marL="0" indent="0">
              <a:buNone/>
            </a:pPr>
            <a:r>
              <a:rPr lang="ar-AE"/>
              <a:t>وإلى جانب كل من الأسرة والمدرسة ، فإن جماعة الرفاق وهى الجماعـة التـى تتكـون من أصدقاء الطفل الذين يتقاربون فى أعمار هم وميولهم وهواياتهم ، سواء كانت هـذه الجماعـة تتكـون مـن عـدد كبيـر أو صـغير إلا أنهـم – الأطفـال داخـل هـذه الجماعـة – تـربطهم علاقـات </a:t>
            </a:r>
            <a:r>
              <a:rPr lang="ar-SA"/>
              <a:t>تؤكد انهم يفكرون سويا</a:t>
            </a:r>
            <a:r>
              <a:rPr lang="ar-AE"/>
              <a:t>. وتأخذ هذه الجماعة أشكال ومسميات مختلفة منها جماعة اللعـب ، والشلة ، والجيرة ، وزملاء المدرسة وغيرها . </a:t>
            </a:r>
          </a:p>
          <a:p>
            <a:pPr marL="0" indent="0">
              <a:buNone/>
            </a:pPr>
            <a:r>
              <a:rPr lang="ar-AE"/>
              <a:t>وتـأتى خطـورة جماعـة الرفـاق فـى أنهـا تسـهم فـى تعلـم الأبنـاء أو الأطفـال العديـد مـن الخبرات حـول بعـض المواقـف الاجتماعيـة التـى لـم يـتح لهـا تعلمهـا مـن خـلال كـل مـن الأسـرة </a:t>
            </a:r>
          </a:p>
          <a:p>
            <a:pPr marL="0" indent="0">
              <a:buNone/>
            </a:pPr>
            <a:r>
              <a:rPr lang="ar-AE"/>
              <a:t>والمدرسة ، سواء كانت هذه الخبرات تتعلق بالسـلوك أو الأخـلاق أو الجـنس . ربمـا للعـادات </a:t>
            </a:r>
          </a:p>
          <a:p>
            <a:pPr marL="0" indent="0">
              <a:buNone/>
            </a:pPr>
            <a:r>
              <a:rPr lang="ar-AE"/>
              <a:t>أو التقاليـد أو مراعـاة السـن وغيـر ذلـك ، إلا أنهـم يمكـنهم التعـرف علـى مثـل هـذه الأمـور مـن </a:t>
            </a:r>
          </a:p>
          <a:p>
            <a:pPr marL="0" indent="0">
              <a:buNone/>
            </a:pPr>
            <a:r>
              <a:rPr lang="ar-AE"/>
              <a:t>خلال جماعات الرفاق </a:t>
            </a:r>
            <a:r>
              <a:rPr lang="ar-SA"/>
              <a:t>. </a:t>
            </a:r>
            <a:endParaRPr lang="ar-AE"/>
          </a:p>
        </p:txBody>
      </p:sp>
    </p:spTree>
    <p:extLst>
      <p:ext uri="{BB962C8B-B14F-4D97-AF65-F5344CB8AC3E}">
        <p14:creationId xmlns:p14="http://schemas.microsoft.com/office/powerpoint/2010/main" val="160964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FECDECB-7EE8-7342-9CB2-5078A9C5C879}"/>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8761323C-7013-D04A-99E1-B71213C4FF47}"/>
              </a:ext>
            </a:extLst>
          </p:cNvPr>
          <p:cNvSpPr>
            <a:spLocks noGrp="1"/>
          </p:cNvSpPr>
          <p:nvPr>
            <p:ph idx="1"/>
          </p:nvPr>
        </p:nvSpPr>
        <p:spPr/>
        <p:txBody>
          <a:bodyPr>
            <a:normAutofit fontScale="92500"/>
          </a:bodyPr>
          <a:lstStyle/>
          <a:p>
            <a:pPr marL="0" indent="0">
              <a:buNone/>
            </a:pPr>
            <a:r>
              <a:rPr lang="ar-AE"/>
              <a:t>وترجع جماعة الرفاق بفعل عـاملين هـامين وهمـا عـال الطـرد ، وعامـل الجـذب ويبـرز  العامل الأول – الطرد –كنتيجة لأسباب تتعلق بالأسرة أو</a:t>
            </a:r>
            <a:r>
              <a:rPr lang="ar-SA"/>
              <a:t> المدرسة فتجعل منها مجالا</a:t>
            </a:r>
            <a:r>
              <a:rPr lang="ar-AE"/>
              <a:t> للطرد</a:t>
            </a:r>
            <a:r>
              <a:rPr lang="ar-SA"/>
              <a:t> </a:t>
            </a:r>
            <a:r>
              <a:rPr lang="ar-AE"/>
              <a:t>والعامل الثانى – الجذب – يتمثل فى وجود جماعة يلجأ إليها الطفل يجد لنفسه فيها دورا</a:t>
            </a:r>
            <a:r>
              <a:rPr lang="ar-SA"/>
              <a:t> . </a:t>
            </a:r>
            <a:endParaRPr lang="ar-AE"/>
          </a:p>
          <a:p>
            <a:pPr marL="0" indent="0">
              <a:buNone/>
            </a:pPr>
            <a:r>
              <a:rPr lang="ar-AE"/>
              <a:t>وتلعب وسائل الإعلام على اختلاف أشكالها دورا</a:t>
            </a:r>
            <a:r>
              <a:rPr lang="ar-SA"/>
              <a:t> هاما في عملية التنشئة الاجتماعية </a:t>
            </a:r>
            <a:r>
              <a:rPr lang="ar-AE"/>
              <a:t>للأبنـاء ، سـواء كانـت فـى أجهزتهـا المسـموعة أو المسـموعة المرئيـة كـالتليفزيون ، أو شـرائط السـينما وغيرهـا مـن الوسـائط الإعلاميـة التـى انتشـرت فـى أواخـر القـرن الماضـى كنتيجـة لتطـور وسـائل الاتصـال الأمـر الـذى سـاهم فـى تـوفير كمـا</a:t>
            </a:r>
            <a:r>
              <a:rPr lang="ar-SA"/>
              <a:t> هائلا من الكعلومات مما جعلها</a:t>
            </a:r>
            <a:r>
              <a:rPr lang="ar-AE"/>
              <a:t> – وسـائل </a:t>
            </a:r>
          </a:p>
          <a:p>
            <a:pPr marL="0" indent="0">
              <a:buNone/>
            </a:pPr>
            <a:r>
              <a:rPr lang="ar-AE"/>
              <a:t>الإعلام كوسيط من وسـائط التنشـئة – ذات تـأثير كبيـر لـيس علـى الصـغار فحسـب وإنمـا علـى </a:t>
            </a:r>
          </a:p>
          <a:p>
            <a:pPr marL="0" indent="0">
              <a:buNone/>
            </a:pPr>
            <a:r>
              <a:rPr lang="ar-AE"/>
              <a:t>كل مـن الصـغار والكبـار علـى حـد سـواء حيـث تقـو </a:t>
            </a:r>
            <a:r>
              <a:rPr lang="ar-SA"/>
              <a:t>م- </a:t>
            </a:r>
            <a:r>
              <a:rPr lang="ar-AE"/>
              <a:t>فـى أغلـب الأحـايين – بوظيفـة التنشـئة </a:t>
            </a:r>
          </a:p>
          <a:p>
            <a:pPr marL="0" indent="0">
              <a:buNone/>
            </a:pPr>
            <a:r>
              <a:rPr lang="ar-AE"/>
              <a:t>الاجتماعية سواء كان بطريق مباشر أو غير مباشر</a:t>
            </a:r>
            <a:r>
              <a:rPr lang="ar-SA"/>
              <a:t> . </a:t>
            </a:r>
            <a:endParaRPr lang="ar-AE"/>
          </a:p>
        </p:txBody>
      </p:sp>
    </p:spTree>
    <p:extLst>
      <p:ext uri="{BB962C8B-B14F-4D97-AF65-F5344CB8AC3E}">
        <p14:creationId xmlns:p14="http://schemas.microsoft.com/office/powerpoint/2010/main" val="4113160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E276E9C-2454-7445-9EDB-1B23BE5D900F}"/>
              </a:ext>
            </a:extLst>
          </p:cNvPr>
          <p:cNvSpPr>
            <a:spLocks noGrp="1"/>
          </p:cNvSpPr>
          <p:nvPr>
            <p:ph type="title"/>
          </p:nvPr>
        </p:nvSpPr>
        <p:spPr/>
        <p:txBody>
          <a:bodyPr/>
          <a:lstStyle/>
          <a:p>
            <a:r>
              <a:rPr lang="ar-SA"/>
              <a:t>رابعا: أساليب التنشئة الاجتماعية</a:t>
            </a:r>
            <a:endParaRPr lang="ar-AE"/>
          </a:p>
        </p:txBody>
      </p:sp>
      <p:sp>
        <p:nvSpPr>
          <p:cNvPr id="3" name="عنصر نائب للمحتوى 2">
            <a:extLst>
              <a:ext uri="{FF2B5EF4-FFF2-40B4-BE49-F238E27FC236}">
                <a16:creationId xmlns:a16="http://schemas.microsoft.com/office/drawing/2014/main" xmlns="" id="{4A8B1F48-6590-2742-B239-1122918819CE}"/>
              </a:ext>
            </a:extLst>
          </p:cNvPr>
          <p:cNvSpPr>
            <a:spLocks noGrp="1"/>
          </p:cNvSpPr>
          <p:nvPr>
            <p:ph idx="1"/>
          </p:nvPr>
        </p:nvSpPr>
        <p:spPr/>
        <p:txBody>
          <a:bodyPr>
            <a:normAutofit fontScale="92500"/>
          </a:bodyPr>
          <a:lstStyle/>
          <a:p>
            <a:pPr marL="0" indent="0">
              <a:buNone/>
            </a:pPr>
            <a:r>
              <a:rPr lang="ar-SA"/>
              <a:t>اولا: اساليب سوية: وتشمل</a:t>
            </a:r>
          </a:p>
          <a:p>
            <a:pPr marL="0" indent="0">
              <a:buNone/>
            </a:pPr>
            <a:r>
              <a:rPr lang="ar-SA"/>
              <a:t>١- الاسلوب الديمقراطي: </a:t>
            </a:r>
          </a:p>
          <a:p>
            <a:pPr marL="0" indent="0">
              <a:buNone/>
            </a:pPr>
            <a:r>
              <a:rPr lang="ar-AE"/>
              <a:t>تميـز هـذا الشـكل مـن أسـاليب التنشـئة الاجتماعيـة بأنـه يقـوم علـى احتـرام شخصـية </a:t>
            </a:r>
          </a:p>
          <a:p>
            <a:pPr marL="0" indent="0">
              <a:buNone/>
            </a:pPr>
            <a:r>
              <a:rPr lang="ar-AE"/>
              <a:t>الطفـل والعمـل علـى تنميتهـا وتـوفير كافـة المعلومـات التـى يريـدها ، وتعويـده علـى أخـذ قراراتـه </a:t>
            </a:r>
          </a:p>
          <a:p>
            <a:pPr marL="0" indent="0">
              <a:buNone/>
            </a:pPr>
            <a:r>
              <a:rPr lang="ar-AE"/>
              <a:t>بنفسـه – بطبيعـة الحـال – بعـد توضـيح كافـة الاحتمـالات لـه والنتـائج التـى تترتـب علـى هـذا </a:t>
            </a:r>
          </a:p>
          <a:p>
            <a:pPr marL="0" indent="0">
              <a:buNone/>
            </a:pPr>
            <a:r>
              <a:rPr lang="ar-AE"/>
              <a:t>القــرار ، وذلــك يحقــق للطفــل حريــة تزايــده واختبــارات أوســع ومعلومــات أوفــر ويفيــد هــذا </a:t>
            </a:r>
          </a:p>
          <a:p>
            <a:pPr marL="0" indent="0">
              <a:buNone/>
            </a:pPr>
            <a:r>
              <a:rPr lang="ar-AE"/>
              <a:t>الأسـلوب – الأسـلوب الـديمقراطى – مـن أفضـل الأسـاليب مـن حيـث العلاقـة بـين القـائمين </a:t>
            </a:r>
          </a:p>
          <a:p>
            <a:pPr marL="0" indent="0">
              <a:buNone/>
            </a:pPr>
            <a:r>
              <a:rPr lang="ar-AE"/>
              <a:t>بعملية التنشئة – الوالدين – وبين الأبناء </a:t>
            </a:r>
            <a:r>
              <a:rPr lang="ar-SA"/>
              <a:t>. </a:t>
            </a:r>
            <a:endParaRPr lang="ar-AE"/>
          </a:p>
        </p:txBody>
      </p:sp>
    </p:spTree>
    <p:extLst>
      <p:ext uri="{BB962C8B-B14F-4D97-AF65-F5344CB8AC3E}">
        <p14:creationId xmlns:p14="http://schemas.microsoft.com/office/powerpoint/2010/main" val="2911114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8B2E2CA4-0012-534A-87DB-EC16487F8E18}"/>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5FBCA7B9-9E6A-794B-BB69-0BCFA87617EF}"/>
              </a:ext>
            </a:extLst>
          </p:cNvPr>
          <p:cNvSpPr>
            <a:spLocks noGrp="1"/>
          </p:cNvSpPr>
          <p:nvPr>
            <p:ph idx="1"/>
          </p:nvPr>
        </p:nvSpPr>
        <p:spPr/>
        <p:txBody>
          <a:bodyPr>
            <a:normAutofit/>
          </a:bodyPr>
          <a:lstStyle/>
          <a:p>
            <a:pPr marL="0" indent="0">
              <a:buNone/>
            </a:pPr>
            <a:r>
              <a:rPr lang="ar-SA"/>
              <a:t>٢- أسلوب التقبل: </a:t>
            </a:r>
          </a:p>
          <a:p>
            <a:pPr marL="0" indent="0">
              <a:buNone/>
            </a:pPr>
            <a:r>
              <a:rPr lang="ar-AE"/>
              <a:t>ويعتمـد هـذا الأسـلوب علـى دفء المعاملـة ، ومشـاركة الطفـل والتعبيـر الظـاهر – مـن </a:t>
            </a:r>
          </a:p>
          <a:p>
            <a:pPr marL="0" indent="0">
              <a:buNone/>
            </a:pPr>
            <a:r>
              <a:rPr lang="ar-AE"/>
              <a:t>قبل الوالدين – عن حبـه وتقـدير رأيـه والتجـاوب معـه والتقـارب منـه مـن خـلال حسـن الحـديث إليــه ، والفخــر المعتــدل بتصــرفاته ، بالإضــافة إلــى رعايتــه ، واســتخدام لغــة الحــوار والشــرح </a:t>
            </a:r>
            <a:r>
              <a:rPr lang="ar-SA"/>
              <a:t>ل</a:t>
            </a:r>
            <a:r>
              <a:rPr lang="ar-AE"/>
              <a:t>إقناعه – بمعنى توضيح الأمور لـه – والبعـد عـن الاسـتياء منـه ، أو الغضـب مـن تصـرفاته ، أو الضـيق بأفعالـه ، أو إشـعاره بعـدم الرغبـة فيـه والميـل إلـى إنقـاده وبخـس قدراتـه وعـدم التمتـع بصحبته والنفور من وجوده </a:t>
            </a:r>
            <a:r>
              <a:rPr lang="ar-SA"/>
              <a:t>. </a:t>
            </a:r>
            <a:endParaRPr lang="ar-AE"/>
          </a:p>
        </p:txBody>
      </p:sp>
    </p:spTree>
    <p:extLst>
      <p:ext uri="{BB962C8B-B14F-4D97-AF65-F5344CB8AC3E}">
        <p14:creationId xmlns:p14="http://schemas.microsoft.com/office/powerpoint/2010/main" val="1343496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0952701-7888-DB4D-84D0-E0DE2548D107}"/>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89E139B5-DDB2-2244-9839-A1087C0DCA59}"/>
              </a:ext>
            </a:extLst>
          </p:cNvPr>
          <p:cNvSpPr>
            <a:spLocks noGrp="1"/>
          </p:cNvSpPr>
          <p:nvPr>
            <p:ph idx="1"/>
          </p:nvPr>
        </p:nvSpPr>
        <p:spPr/>
        <p:txBody>
          <a:bodyPr>
            <a:normAutofit/>
          </a:bodyPr>
          <a:lstStyle/>
          <a:p>
            <a:pPr marL="0" indent="0">
              <a:buNone/>
            </a:pPr>
            <a:r>
              <a:rPr lang="ar-SA"/>
              <a:t>٣- أسلوب الاعتزاز والتقدير:</a:t>
            </a:r>
          </a:p>
          <a:p>
            <a:pPr marL="0" indent="0">
              <a:buNone/>
            </a:pPr>
            <a:r>
              <a:rPr lang="ar-AE"/>
              <a:t>يروى " أحمد عزت راجح " أن أسلوب الاعتزاز والتقدير يتمثل فى الثناء على الطفل، وإظهار أفعاله الحسنة ، بأنهـا محـل إعجـاب وتقـدير، مـع البعـد عـن خداعـه، أو الاسـتخفاف </a:t>
            </a:r>
          </a:p>
          <a:p>
            <a:pPr marL="0" indent="0">
              <a:buNone/>
            </a:pPr>
            <a:r>
              <a:rPr lang="ar-AE"/>
              <a:t>بتصرفاته وأفعاله وقدراته وانفعالاته ، وأيضا </a:t>
            </a:r>
            <a:r>
              <a:rPr lang="ar-SA"/>
              <a:t>انجازاته ويتضمن الاعتزاز با</a:t>
            </a:r>
            <a:r>
              <a:rPr lang="ar-AE"/>
              <a:t>لطفـل وتقـديره معرفـة ما يلى : </a:t>
            </a:r>
          </a:p>
          <a:p>
            <a:pPr marL="0" indent="0">
              <a:buNone/>
            </a:pPr>
            <a:r>
              <a:rPr lang="ar-AE"/>
              <a:t> - معرفة الدوافع والحاجات الأساسية للطفل وما يترتب على إحباطها . </a:t>
            </a:r>
          </a:p>
          <a:p>
            <a:pPr marL="0" indent="0">
              <a:buNone/>
            </a:pPr>
            <a:r>
              <a:rPr lang="ar-AE"/>
              <a:t> - معرفة طريقة تفكيره ونظرته الخاصة للأسرة والعالم المحيط به .</a:t>
            </a:r>
          </a:p>
          <a:p>
            <a:pPr marL="0" indent="0">
              <a:buNone/>
            </a:pPr>
            <a:r>
              <a:rPr lang="ar-AE"/>
              <a:t> - معرفة ما تنطوى عليه مرحلة الطفولة من أهمية وخطورة فى حياة الطفل.</a:t>
            </a:r>
          </a:p>
        </p:txBody>
      </p:sp>
    </p:spTree>
    <p:extLst>
      <p:ext uri="{BB962C8B-B14F-4D97-AF65-F5344CB8AC3E}">
        <p14:creationId xmlns:p14="http://schemas.microsoft.com/office/powerpoint/2010/main" val="3633850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055CF4F-DCEE-3047-9CC5-17FDE9A0E2DB}"/>
              </a:ext>
            </a:extLst>
          </p:cNvPr>
          <p:cNvSpPr>
            <a:spLocks noGrp="1"/>
          </p:cNvSpPr>
          <p:nvPr>
            <p:ph type="title"/>
          </p:nvPr>
        </p:nvSpPr>
        <p:spPr/>
        <p:txBody>
          <a:bodyPr/>
          <a:lstStyle/>
          <a:p>
            <a:r>
              <a:rPr lang="ar-SA"/>
              <a:t>ثانيا: الاساليب الغير سوية</a:t>
            </a:r>
            <a:endParaRPr lang="ar-AE"/>
          </a:p>
        </p:txBody>
      </p:sp>
      <p:sp>
        <p:nvSpPr>
          <p:cNvPr id="3" name="عنصر نائب للمحتوى 2">
            <a:extLst>
              <a:ext uri="{FF2B5EF4-FFF2-40B4-BE49-F238E27FC236}">
                <a16:creationId xmlns:a16="http://schemas.microsoft.com/office/drawing/2014/main" xmlns="" id="{275A8E85-B9AA-2947-89E1-FAFA13A4E016}"/>
              </a:ext>
            </a:extLst>
          </p:cNvPr>
          <p:cNvSpPr>
            <a:spLocks noGrp="1"/>
          </p:cNvSpPr>
          <p:nvPr>
            <p:ph idx="1"/>
          </p:nvPr>
        </p:nvSpPr>
        <p:spPr/>
        <p:txBody>
          <a:bodyPr/>
          <a:lstStyle/>
          <a:p>
            <a:pPr marL="0" indent="0">
              <a:buNone/>
            </a:pPr>
            <a:r>
              <a:rPr lang="ar-SA"/>
              <a:t>١- أسلوب الثواب والعقاب:</a:t>
            </a:r>
          </a:p>
          <a:p>
            <a:pPr marL="0" indent="0">
              <a:buNone/>
            </a:pPr>
            <a:r>
              <a:rPr lang="ar-SA"/>
              <a:t>ت</a:t>
            </a:r>
            <a:r>
              <a:rPr lang="ar-AE"/>
              <a:t>شير كلمة العقاب إلى تلك الوسائل التى تستخدم لجعل الفرد يسلك سـلوكا</a:t>
            </a:r>
            <a:r>
              <a:rPr lang="ar-SA"/>
              <a:t> معينا او سلوكا </a:t>
            </a:r>
            <a:r>
              <a:rPr lang="ar-AE"/>
              <a:t>مرغــوب فيــه مــن قبــل الوالــدين أو الجماعــة الاجتماعيــة التــى يعــيش فيهــا الفــرد ، </a:t>
            </a:r>
          </a:p>
          <a:p>
            <a:pPr marL="0" indent="0">
              <a:buNone/>
            </a:pPr>
            <a:r>
              <a:rPr lang="ar-AE"/>
              <a:t>والثواب هو الجزاء أو المكافأة فى حالة القيام بفعل يرضى عنه الكبار ، ويأخذ كل من الثواب</a:t>
            </a:r>
            <a:r>
              <a:rPr lang="ar-SA"/>
              <a:t> والعقاب شكلا ماديا او شكلا معنويا . </a:t>
            </a:r>
          </a:p>
          <a:p>
            <a:pPr marL="0" indent="0">
              <a:buNone/>
            </a:pPr>
            <a:endParaRPr lang="ar-AE"/>
          </a:p>
        </p:txBody>
      </p:sp>
    </p:spTree>
    <p:extLst>
      <p:ext uri="{BB962C8B-B14F-4D97-AF65-F5344CB8AC3E}">
        <p14:creationId xmlns:p14="http://schemas.microsoft.com/office/powerpoint/2010/main" val="4203085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516DEA9-0D2B-CE4D-A9D1-33DD6CE1A2F6}"/>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F2AF25AC-EB09-DE40-8CC8-7F6D78F4C0B6}"/>
              </a:ext>
            </a:extLst>
          </p:cNvPr>
          <p:cNvSpPr>
            <a:spLocks noGrp="1"/>
          </p:cNvSpPr>
          <p:nvPr>
            <p:ph idx="1"/>
          </p:nvPr>
        </p:nvSpPr>
        <p:spPr/>
        <p:txBody>
          <a:bodyPr>
            <a:normAutofit fontScale="92500"/>
          </a:bodyPr>
          <a:lstStyle/>
          <a:p>
            <a:pPr marL="0" indent="0">
              <a:buNone/>
            </a:pPr>
            <a:r>
              <a:rPr lang="ar-SA"/>
              <a:t>٢- اسلوب الحرمان: </a:t>
            </a:r>
          </a:p>
          <a:p>
            <a:pPr marL="0" indent="0">
              <a:buNone/>
            </a:pPr>
            <a:r>
              <a:rPr lang="ar-AE"/>
              <a:t>ويتمثل ذلك الأسلوب فى حرمان الصغير من عطـف ورعايـة الوالـدين ، والحرمـان مـن </a:t>
            </a:r>
          </a:p>
          <a:p>
            <a:pPr marL="0" indent="0">
              <a:buNone/>
            </a:pPr>
            <a:r>
              <a:rPr lang="ar-AE"/>
              <a:t>ً إشباع حاجاته الأساسية ، وإذا كان الحرمان من هذه</a:t>
            </a:r>
            <a:r>
              <a:rPr lang="ar-SA"/>
              <a:t> الاحتياجات اسلوبا</a:t>
            </a:r>
            <a:r>
              <a:rPr lang="ar-AE"/>
              <a:t> للتنشئة الاجتماعية ، </a:t>
            </a:r>
          </a:p>
          <a:p>
            <a:pPr marL="0" indent="0">
              <a:buNone/>
            </a:pPr>
            <a:r>
              <a:rPr lang="ar-AE"/>
              <a:t>فـإن الفقـر يسـهم بمـا لا يـدعو للشـك فـى حرمـان الأطفـال مـن وسـائل التسـلية وتظهـر خطـورة </a:t>
            </a:r>
          </a:p>
          <a:p>
            <a:pPr marL="0" indent="0">
              <a:buNone/>
            </a:pPr>
            <a:r>
              <a:rPr lang="ar-AE"/>
              <a:t>الحرمــان كأســلوب فــى تنشــئة الصــغار بــأن ذلــك يــدفعهم إلــى الخــروج إلــى الشــوارع والأزقــة والميـادين والاخـتلاط بصـنوف مختلفـة مـن الرفـاق مـنهم المنحـرفين الـذين يزينـون لهـم الشـر والرذيلة ، فضلاً – مـن وقـع علـيهم الحرمـان – مـن عما يثار فـى نفـوس قلـة مـن هـؤلاء الأفـراد حقـد وغيـره تجـاه الأغنيـاء وأبنـائهم مـن المتمتعـين برغـد العـيش ، وقـد يتبـع ذلـك نقمـة علـى القوانين والنظام والمجتمع</a:t>
            </a:r>
            <a:r>
              <a:rPr lang="ar-SA"/>
              <a:t> . </a:t>
            </a:r>
            <a:endParaRPr lang="ar-AE"/>
          </a:p>
        </p:txBody>
      </p:sp>
    </p:spTree>
    <p:extLst>
      <p:ext uri="{BB962C8B-B14F-4D97-AF65-F5344CB8AC3E}">
        <p14:creationId xmlns:p14="http://schemas.microsoft.com/office/powerpoint/2010/main" val="615519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720AA10-EE42-8941-982E-F6343BF7CE8C}"/>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17552D9A-1430-2640-AE4A-CE7BBABFE0DA}"/>
              </a:ext>
            </a:extLst>
          </p:cNvPr>
          <p:cNvSpPr>
            <a:spLocks noGrp="1"/>
          </p:cNvSpPr>
          <p:nvPr>
            <p:ph idx="1"/>
          </p:nvPr>
        </p:nvSpPr>
        <p:spPr/>
        <p:txBody>
          <a:bodyPr/>
          <a:lstStyle/>
          <a:p>
            <a:pPr marL="0" indent="0">
              <a:buNone/>
            </a:pPr>
            <a:r>
              <a:rPr lang="ar-SA"/>
              <a:t>٣- اسلوب التدليل:</a:t>
            </a:r>
          </a:p>
          <a:p>
            <a:pPr marL="0" indent="0">
              <a:buNone/>
            </a:pPr>
            <a:r>
              <a:rPr lang="ar-AE"/>
              <a:t>ويتمثـل أسـلوب التـدليل فـى الخـوف علـى الطفـل بطريقـة مبـالغ فيهـا والمحافظـة عليـه </a:t>
            </a:r>
          </a:p>
          <a:p>
            <a:pPr marL="0" indent="0">
              <a:buNone/>
            </a:pPr>
            <a:r>
              <a:rPr lang="ar-AE"/>
              <a:t>لــيس فــى حــالات فحســب ولكــن فــى أوقــات التغذيــة والنظافــة واللعــب ، وممارســة المهــام المكلف بها . </a:t>
            </a:r>
          </a:p>
          <a:p>
            <a:pPr marL="0" indent="0">
              <a:buNone/>
            </a:pPr>
            <a:r>
              <a:rPr lang="ar-AE"/>
              <a:t>ويمكـن القـول بـأن أسـلوب التـدليل هــو التراخـى والتهـاون فـى معاملـة الطفـل وعــدم </a:t>
            </a:r>
          </a:p>
          <a:p>
            <a:pPr marL="0" indent="0">
              <a:buNone/>
            </a:pPr>
            <a:r>
              <a:rPr lang="ar-AE"/>
              <a:t>توجيهه لتحمل المسئوليات التى تتناسب ومرحلته العمرية ، مع إتاحة إشباع حاجاته فى الوق</a:t>
            </a:r>
            <a:r>
              <a:rPr lang="ar-SA"/>
              <a:t>ت الذي يريد. ومع التدليل يشعر الطفل بالغرور ، والإصابة أيضا بالاحباط لاتفه الاسباب . </a:t>
            </a:r>
            <a:endParaRPr lang="ar-AE"/>
          </a:p>
        </p:txBody>
      </p:sp>
    </p:spTree>
    <p:extLst>
      <p:ext uri="{BB962C8B-B14F-4D97-AF65-F5344CB8AC3E}">
        <p14:creationId xmlns:p14="http://schemas.microsoft.com/office/powerpoint/2010/main" val="1310621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45A908E6-D7E8-C045-BCB3-1A92106707D5}"/>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BC2DC302-DAA4-9746-AAAA-7981DC61650B}"/>
              </a:ext>
            </a:extLst>
          </p:cNvPr>
          <p:cNvSpPr>
            <a:spLocks noGrp="1"/>
          </p:cNvSpPr>
          <p:nvPr>
            <p:ph idx="1"/>
          </p:nvPr>
        </p:nvSpPr>
        <p:spPr/>
        <p:txBody>
          <a:bodyPr/>
          <a:lstStyle/>
          <a:p>
            <a:pPr marL="0" indent="0">
              <a:buNone/>
            </a:pPr>
            <a:r>
              <a:rPr lang="ar-SA"/>
              <a:t>٤- اسلوب الاهمال: </a:t>
            </a:r>
          </a:p>
          <a:p>
            <a:pPr marL="0" indent="0">
              <a:buNone/>
            </a:pPr>
            <a:r>
              <a:rPr lang="ar-AE"/>
              <a:t>إن الإهمال كأسلوب قد يكـون حالـة لا شـعورية مـن الوالـدين لمـا مـروا بـه مـن تجـارب </a:t>
            </a:r>
            <a:r>
              <a:rPr lang="ar-SA"/>
              <a:t>قاسية في حياتهم او في فترة طفولتهم</a:t>
            </a:r>
            <a:r>
              <a:rPr lang="ar-AE"/>
              <a:t> مثلاً – أو لما تعرضوا له من إهمال فـى تنشـئتهم ، فقـد </a:t>
            </a:r>
          </a:p>
          <a:p>
            <a:pPr marL="0" indent="0">
              <a:buNone/>
            </a:pPr>
            <a:r>
              <a:rPr lang="ar-AE"/>
              <a:t>يـدفع ذلـك بالآبـاء أن يؤهلـوا أطفـالهم لمواجهـة قسـوة الحيـاة التـى تنتظـرهم ، اعتقـادا</a:t>
            </a:r>
            <a:r>
              <a:rPr lang="ar-SA"/>
              <a:t> منهم</a:t>
            </a:r>
            <a:endParaRPr lang="ar-AE"/>
          </a:p>
          <a:p>
            <a:pPr marL="0" indent="0">
              <a:buNone/>
            </a:pPr>
            <a:r>
              <a:rPr lang="ar-AE"/>
              <a:t>بضرورة تنمية أنماط خاصة من السلوك والاتجاهات عند الطفل لكى تتلاءم مع ظـروف الحيـاة التى تتصف بالحرمان والقسوة </a:t>
            </a:r>
            <a:r>
              <a:rPr lang="ar-SA"/>
              <a:t>. </a:t>
            </a:r>
            <a:endParaRPr lang="ar-AE"/>
          </a:p>
        </p:txBody>
      </p:sp>
    </p:spTree>
    <p:extLst>
      <p:ext uri="{BB962C8B-B14F-4D97-AF65-F5344CB8AC3E}">
        <p14:creationId xmlns:p14="http://schemas.microsoft.com/office/powerpoint/2010/main" val="4155562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476E53A-32DA-E642-8E66-3D3984CFC8FE}"/>
              </a:ext>
            </a:extLst>
          </p:cNvPr>
          <p:cNvSpPr>
            <a:spLocks noGrp="1"/>
          </p:cNvSpPr>
          <p:nvPr>
            <p:ph type="title"/>
          </p:nvPr>
        </p:nvSpPr>
        <p:spPr/>
        <p:txBody>
          <a:bodyPr/>
          <a:lstStyle/>
          <a:p>
            <a:r>
              <a:rPr lang="ar-SA"/>
              <a:t>اسئلة تطبيقية</a:t>
            </a:r>
            <a:endParaRPr lang="ar-AE"/>
          </a:p>
        </p:txBody>
      </p:sp>
      <p:sp>
        <p:nvSpPr>
          <p:cNvPr id="3" name="عنصر نائب للمحتوى 2">
            <a:extLst>
              <a:ext uri="{FF2B5EF4-FFF2-40B4-BE49-F238E27FC236}">
                <a16:creationId xmlns:a16="http://schemas.microsoft.com/office/drawing/2014/main" xmlns="" id="{F355BB3A-4AB2-6845-B4D4-DA5B85403E33}"/>
              </a:ext>
            </a:extLst>
          </p:cNvPr>
          <p:cNvSpPr>
            <a:spLocks noGrp="1"/>
          </p:cNvSpPr>
          <p:nvPr>
            <p:ph idx="1"/>
          </p:nvPr>
        </p:nvSpPr>
        <p:spPr/>
        <p:txBody>
          <a:bodyPr/>
          <a:lstStyle/>
          <a:p>
            <a:pPr marL="0" indent="0">
              <a:buNone/>
            </a:pPr>
            <a:r>
              <a:rPr lang="ar-SA"/>
              <a:t>١- اذكر اهم وسائط التنشئة الاجتماعية ؟</a:t>
            </a:r>
          </a:p>
          <a:p>
            <a:pPr marL="0" indent="0">
              <a:buNone/>
            </a:pPr>
            <a:r>
              <a:rPr lang="ar-SA"/>
              <a:t>٢- تناول بالشرح الاساليب السوية والغير سوية للتنشئة الاجتماعية ؟</a:t>
            </a:r>
          </a:p>
          <a:p>
            <a:pPr marL="0" indent="0">
              <a:buNone/>
            </a:pPr>
            <a:r>
              <a:rPr lang="ar-SA"/>
              <a:t>٣- تكلم عن اهداف التنشئة الاجتماعية ؟</a:t>
            </a:r>
            <a:endParaRPr lang="ar-AE"/>
          </a:p>
        </p:txBody>
      </p:sp>
    </p:spTree>
    <p:extLst>
      <p:ext uri="{BB962C8B-B14F-4D97-AF65-F5344CB8AC3E}">
        <p14:creationId xmlns:p14="http://schemas.microsoft.com/office/powerpoint/2010/main" val="1259091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05AABA3-D391-E44F-8E3F-924F1E49A3F7}"/>
              </a:ext>
            </a:extLst>
          </p:cNvPr>
          <p:cNvSpPr>
            <a:spLocks noGrp="1"/>
          </p:cNvSpPr>
          <p:nvPr>
            <p:ph type="title"/>
          </p:nvPr>
        </p:nvSpPr>
        <p:spPr/>
        <p:txBody>
          <a:bodyPr/>
          <a:lstStyle/>
          <a:p>
            <a:endParaRPr lang="ar-AE"/>
          </a:p>
        </p:txBody>
      </p:sp>
      <p:pic>
        <p:nvPicPr>
          <p:cNvPr id="5" name="عنصر نائب للمحتوى 3">
            <a:extLst>
              <a:ext uri="{FF2B5EF4-FFF2-40B4-BE49-F238E27FC236}">
                <a16:creationId xmlns:a16="http://schemas.microsoft.com/office/drawing/2014/main" xmlns="" id="{1CB9B329-1DCC-1B46-ADC2-CB762EF20D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360" y="-1782819"/>
            <a:ext cx="12007685" cy="8890696"/>
          </a:xfrm>
          <a:prstGeom prst="rect">
            <a:avLst/>
          </a:prstGeom>
        </p:spPr>
      </p:pic>
      <p:sp>
        <p:nvSpPr>
          <p:cNvPr id="6" name="عنصر نائب للمحتوى 5">
            <a:extLst>
              <a:ext uri="{FF2B5EF4-FFF2-40B4-BE49-F238E27FC236}">
                <a16:creationId xmlns:a16="http://schemas.microsoft.com/office/drawing/2014/main" xmlns="" id="{82957B6F-F0A2-3F43-B1EF-4E0DAD820FFB}"/>
              </a:ext>
            </a:extLst>
          </p:cNvPr>
          <p:cNvSpPr>
            <a:spLocks noGrp="1"/>
          </p:cNvSpPr>
          <p:nvPr>
            <p:ph idx="1"/>
          </p:nvPr>
        </p:nvSpPr>
        <p:spPr>
          <a:xfrm>
            <a:off x="3574969" y="2189513"/>
            <a:ext cx="5418116" cy="4205843"/>
          </a:xfrm>
        </p:spPr>
        <p:txBody>
          <a:bodyPr>
            <a:normAutofit/>
          </a:bodyPr>
          <a:lstStyle/>
          <a:p>
            <a:pPr marL="0" indent="0">
              <a:buNone/>
            </a:pPr>
            <a:r>
              <a:rPr lang="ar-SA" sz="5400"/>
              <a:t>مادة / ال</a:t>
            </a:r>
            <a:r>
              <a:rPr lang="en-US" sz="5400"/>
              <a:t>مدخل ال</a:t>
            </a:r>
            <a:r>
              <a:rPr lang="ar-SA" sz="5400"/>
              <a:t>ى</a:t>
            </a:r>
            <a:r>
              <a:rPr lang="en-US" sz="5400"/>
              <a:t> </a:t>
            </a:r>
            <a:r>
              <a:rPr lang="ar-SA" sz="5400"/>
              <a:t>علم الاجتماع</a:t>
            </a:r>
          </a:p>
          <a:p>
            <a:pPr marL="0" indent="0">
              <a:buNone/>
            </a:pPr>
            <a:r>
              <a:rPr lang="ar-SA" sz="5400"/>
              <a:t>د / مصطفى كمال</a:t>
            </a:r>
          </a:p>
          <a:p>
            <a:pPr marL="0" indent="0">
              <a:buNone/>
            </a:pPr>
            <a:r>
              <a:rPr lang="ar-SA"/>
              <a:t>المحاضرة الثانية</a:t>
            </a:r>
            <a:endParaRPr lang="ar-AE"/>
          </a:p>
        </p:txBody>
      </p:sp>
    </p:spTree>
    <p:extLst>
      <p:ext uri="{BB962C8B-B14F-4D97-AF65-F5344CB8AC3E}">
        <p14:creationId xmlns:p14="http://schemas.microsoft.com/office/powerpoint/2010/main" val="3558726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B82DCC60-866A-8C4C-8152-DFA4FD5FAC34}"/>
              </a:ext>
            </a:extLst>
          </p:cNvPr>
          <p:cNvSpPr>
            <a:spLocks noGrp="1"/>
          </p:cNvSpPr>
          <p:nvPr>
            <p:ph type="title"/>
          </p:nvPr>
        </p:nvSpPr>
        <p:spPr/>
        <p:txBody>
          <a:bodyPr/>
          <a:lstStyle/>
          <a:p>
            <a:r>
              <a:rPr lang="ar-SA"/>
              <a:t>الفصل الرابع التنشئة الاجتماعية</a:t>
            </a:r>
            <a:endParaRPr lang="ar-AE"/>
          </a:p>
        </p:txBody>
      </p:sp>
      <p:sp>
        <p:nvSpPr>
          <p:cNvPr id="3" name="عنصر نائب للمحتوى 2">
            <a:extLst>
              <a:ext uri="{FF2B5EF4-FFF2-40B4-BE49-F238E27FC236}">
                <a16:creationId xmlns:a16="http://schemas.microsoft.com/office/drawing/2014/main" xmlns="" id="{8BA531C9-9EBE-BD40-B797-6C2313101764}"/>
              </a:ext>
            </a:extLst>
          </p:cNvPr>
          <p:cNvSpPr>
            <a:spLocks noGrp="1"/>
          </p:cNvSpPr>
          <p:nvPr>
            <p:ph idx="1"/>
          </p:nvPr>
        </p:nvSpPr>
        <p:spPr/>
        <p:txBody>
          <a:bodyPr>
            <a:normAutofit fontScale="85000" lnSpcReduction="20000"/>
          </a:bodyPr>
          <a:lstStyle/>
          <a:p>
            <a:pPr marL="0" indent="0">
              <a:buNone/>
            </a:pPr>
            <a:r>
              <a:rPr lang="ar-SA"/>
              <a:t>اولا ماهية التنشئة الاجتماعية:</a:t>
            </a:r>
          </a:p>
          <a:p>
            <a:pPr marL="0" indent="0">
              <a:buNone/>
            </a:pPr>
            <a:r>
              <a:rPr lang="ar-AE"/>
              <a:t>قد تناول عملة التنشئة عدد كبير من الباحثين وعلماء الاجتماع ، ومن ثـم تعـددت تعريفات التنشئة الاجتماعية ، وفيما يلى سنعرض جانب من هذه التعريفات: </a:t>
            </a:r>
          </a:p>
          <a:p>
            <a:pPr marL="0" indent="0">
              <a:buNone/>
            </a:pPr>
            <a:r>
              <a:rPr lang="ar-AE"/>
              <a:t> - يـرى " عبـد الهـادى الجـوهرى " أن التنشـئة الاجتماعيـة هـى عبـارة عـن عمليـة التثبيـت التـى تستمر طوال الحياة كلهـا ، حيـث يـتعلم الفـرد القـيم والرمـوز الرئيسـية للأنسـاق الاجتماعيـة التى يشارك فيها ، والتعبير عن هذه القـيم فـى معـايير تتمثـل فـى الأدوار التـى يؤديهـا هـؤلاء الآخرون </a:t>
            </a:r>
            <a:r>
              <a:rPr lang="ar-SA"/>
              <a:t>. </a:t>
            </a:r>
          </a:p>
          <a:p>
            <a:pPr marL="0" indent="0">
              <a:buNone/>
            </a:pPr>
            <a:r>
              <a:rPr lang="ar-AE"/>
              <a:t>ويـرى " محمـد شـفيق " أن التنشـئة الاجتماعيـة هـى عبـار ة عـن تفاعـل اجتمـاعى فـى شـكل </a:t>
            </a:r>
          </a:p>
          <a:p>
            <a:pPr marL="0" indent="0">
              <a:buNone/>
            </a:pPr>
            <a:r>
              <a:rPr lang="ar-AE"/>
              <a:t>قواعد للتربية والتعليم يتلقاها الفرد فى مختلف مراحل عمره منذ الطفولة وحتى الشـيخوخة </a:t>
            </a:r>
          </a:p>
          <a:p>
            <a:pPr marL="0" indent="0">
              <a:buNone/>
            </a:pPr>
            <a:r>
              <a:rPr lang="ar-AE"/>
              <a:t>من خـلال علاقتـه بالجماعـات الأوليـة ( الأسـرة – المدرسـة – الجيـرة – الرفـاق ... الـخ ) </a:t>
            </a:r>
          </a:p>
          <a:p>
            <a:pPr marL="0" indent="0">
              <a:buNone/>
            </a:pPr>
            <a:r>
              <a:rPr lang="ar-AE"/>
              <a:t>وتعاونـه ، تلـك القواعـد والخبـرات اليوميـة التـى يتلقاهـا فـى تحقيـق التوافـق الاجتمـاعى مـع </a:t>
            </a:r>
          </a:p>
          <a:p>
            <a:pPr marL="0" indent="0">
              <a:buNone/>
            </a:pPr>
            <a:r>
              <a:rPr lang="ar-AE"/>
              <a:t>البنـــاء الثقـــافى المحـــيط بـــه مـــن خـــلال اكتســـاب المعـــايير الاجتماعيـــة ، وتشـــرب القـــيم </a:t>
            </a:r>
          </a:p>
          <a:p>
            <a:pPr marL="0" indent="0">
              <a:buNone/>
            </a:pPr>
            <a:r>
              <a:rPr lang="ar-AE"/>
              <a:t>والاتجاهات السائدة حوله </a:t>
            </a:r>
            <a:r>
              <a:rPr lang="ar-SA"/>
              <a:t>. </a:t>
            </a:r>
            <a:endParaRPr lang="ar-AE"/>
          </a:p>
        </p:txBody>
      </p:sp>
    </p:spTree>
    <p:extLst>
      <p:ext uri="{BB962C8B-B14F-4D97-AF65-F5344CB8AC3E}">
        <p14:creationId xmlns:p14="http://schemas.microsoft.com/office/powerpoint/2010/main" val="54512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97C5E06-4A31-944C-8183-CC23EE47ED31}"/>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4D9E0C12-0186-D144-85CB-B59C343563B9}"/>
              </a:ext>
            </a:extLst>
          </p:cNvPr>
          <p:cNvSpPr>
            <a:spLocks noGrp="1"/>
          </p:cNvSpPr>
          <p:nvPr>
            <p:ph idx="1"/>
          </p:nvPr>
        </p:nvSpPr>
        <p:spPr/>
        <p:txBody>
          <a:bodyPr>
            <a:normAutofit fontScale="92500" lnSpcReduction="10000"/>
          </a:bodyPr>
          <a:lstStyle/>
          <a:p>
            <a:pPr marL="0" indent="0">
              <a:buNone/>
            </a:pPr>
            <a:r>
              <a:rPr lang="ar-AE"/>
              <a:t>ومما سبق يتضح أن عملية التنشئة من أولى العمليات الاجتماعية التى تؤثر فى الفرد بل يمكن القول بأنها حجر الزاوية الذى ترتكز عليه مقومات الشخصية حيث يرجع للبيئة الاجتماعية للفرد الأثر الأول فى تنشئته وتوجيهه والإشراف على سلوكه . </a:t>
            </a:r>
          </a:p>
          <a:p>
            <a:pPr marL="0" indent="0">
              <a:buNone/>
            </a:pPr>
            <a:r>
              <a:rPr lang="ar-AE"/>
              <a:t>ولكى تتم عملية التنشـئة الاجتماعيـة فـإن هنـاك شـروطا – أشـارت إليهـا سـناء الخـولى </a:t>
            </a:r>
          </a:p>
          <a:p>
            <a:pPr marL="0" indent="0">
              <a:buNone/>
            </a:pPr>
            <a:r>
              <a:rPr lang="ar-AE"/>
              <a:t>– يتلخص الشـرط الأول منهـا فـى أن الطفـل حـديث الـولاد ة </a:t>
            </a:r>
            <a:r>
              <a:rPr lang="ar-SA"/>
              <a:t>يدخل مجتمعا </a:t>
            </a:r>
            <a:r>
              <a:rPr lang="ar-AE"/>
              <a:t>موجـود بالفعـل لـه </a:t>
            </a:r>
          </a:p>
          <a:p>
            <a:pPr marL="0" indent="0">
              <a:buNone/>
            </a:pPr>
            <a:r>
              <a:rPr lang="ar-AE"/>
              <a:t>قواعده ومعاييره وقيمه واتجاهاته وبه بناءات اجتماعية عديدة منتظمة ومنظمة ، والشرط الثانى </a:t>
            </a:r>
          </a:p>
          <a:p>
            <a:pPr marL="0" indent="0">
              <a:buNone/>
            </a:pPr>
            <a:r>
              <a:rPr lang="ar-AE"/>
              <a:t>يتمثــل فــى الميــراث البيولــوجى الــذى يســمح لعمليــات الــتعلم بالحــدوث ، ذلــك أن العقــل </a:t>
            </a:r>
          </a:p>
          <a:p>
            <a:pPr marL="0" indent="0">
              <a:buNone/>
            </a:pPr>
            <a:r>
              <a:rPr lang="ar-AE"/>
              <a:t>والجهاز الهضمى وغيرها ، كلها متطلبات أساسية وضرورية مـن أجـل التنشـئة ، ويتمثـل الشـرط </a:t>
            </a:r>
          </a:p>
          <a:p>
            <a:pPr marL="0" indent="0">
              <a:buNone/>
            </a:pPr>
            <a:r>
              <a:rPr lang="ar-AE"/>
              <a:t>الثالـث للتنشـئة الاجتماعيـة فيمـا يسـمى بالطبيعـة الإنسـانية وهـى هنـا تشـير إلـى عوامـل معينـة </a:t>
            </a:r>
          </a:p>
          <a:p>
            <a:pPr marL="0" indent="0">
              <a:buNone/>
            </a:pPr>
            <a:r>
              <a:rPr lang="ar-AE"/>
              <a:t>وعالمية بين البشر ، أى أنها تميز البشر فى حالة مقارنتهم بغيرهم من الحيوانات الأخرى</a:t>
            </a:r>
            <a:r>
              <a:rPr lang="ar-SA"/>
              <a:t> . </a:t>
            </a:r>
            <a:endParaRPr lang="ar-AE"/>
          </a:p>
        </p:txBody>
      </p:sp>
    </p:spTree>
    <p:extLst>
      <p:ext uri="{BB962C8B-B14F-4D97-AF65-F5344CB8AC3E}">
        <p14:creationId xmlns:p14="http://schemas.microsoft.com/office/powerpoint/2010/main" val="3569971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E45DE1F2-9B60-8D45-9293-2FC7544CF803}"/>
              </a:ext>
            </a:extLst>
          </p:cNvPr>
          <p:cNvSpPr>
            <a:spLocks noGrp="1"/>
          </p:cNvSpPr>
          <p:nvPr>
            <p:ph type="title"/>
          </p:nvPr>
        </p:nvSpPr>
        <p:spPr/>
        <p:txBody>
          <a:bodyPr/>
          <a:lstStyle/>
          <a:p>
            <a:r>
              <a:rPr lang="ar-SA"/>
              <a:t>ثانيا: أهداف التنشئة الاجتماعية</a:t>
            </a:r>
            <a:endParaRPr lang="ar-AE"/>
          </a:p>
        </p:txBody>
      </p:sp>
      <p:sp>
        <p:nvSpPr>
          <p:cNvPr id="3" name="عنصر نائب للمحتوى 2">
            <a:extLst>
              <a:ext uri="{FF2B5EF4-FFF2-40B4-BE49-F238E27FC236}">
                <a16:creationId xmlns:a16="http://schemas.microsoft.com/office/drawing/2014/main" xmlns="" id="{6A31F676-9656-4743-8F0E-585411539B56}"/>
              </a:ext>
            </a:extLst>
          </p:cNvPr>
          <p:cNvSpPr>
            <a:spLocks noGrp="1"/>
          </p:cNvSpPr>
          <p:nvPr>
            <p:ph idx="1"/>
          </p:nvPr>
        </p:nvSpPr>
        <p:spPr/>
        <p:txBody>
          <a:bodyPr>
            <a:normAutofit fontScale="92500" lnSpcReduction="20000"/>
          </a:bodyPr>
          <a:lstStyle/>
          <a:p>
            <a:pPr marL="0" indent="0">
              <a:buNone/>
            </a:pPr>
            <a:r>
              <a:rPr lang="ar-AE"/>
              <a:t>تهدف التنشئة الاجتماعية إلى عدد من الأهداف نذكر منها ما يلى : </a:t>
            </a:r>
          </a:p>
          <a:p>
            <a:pPr marL="0" indent="0">
              <a:buNone/>
            </a:pPr>
            <a:r>
              <a:rPr lang="ar-AE"/>
              <a:t>١ - تهـدف التنشـئة الاجتماعيـة إلـى إكسـاب الأفـراد الخبـرات والمهـارات والمعـارف التـى </a:t>
            </a:r>
          </a:p>
          <a:p>
            <a:pPr marL="0" indent="0">
              <a:buNone/>
            </a:pPr>
            <a:r>
              <a:rPr lang="ar-AE"/>
              <a:t>تسمح لهم بالمشاركة كأعضاء وفاعلين فى محيطهم الاجتماعى </a:t>
            </a:r>
            <a:r>
              <a:rPr lang="ar-SA"/>
              <a:t>. </a:t>
            </a:r>
          </a:p>
          <a:p>
            <a:pPr marL="0" indent="0">
              <a:buNone/>
            </a:pPr>
            <a:r>
              <a:rPr lang="ar-AE"/>
              <a:t>٢ - كمـا تهـدف إلـى تحويـل الفـرد مـن الاعتمـاد علـى غيـره وهدفـه الأساسـى إشـباع حاجاتـه </a:t>
            </a:r>
          </a:p>
          <a:p>
            <a:pPr marL="0" indent="0">
              <a:buNone/>
            </a:pPr>
            <a:r>
              <a:rPr lang="ar-AE"/>
              <a:t>الأولية ، إلى فرد ناضج يتحمل المسئولية الاجتماعية و يدركها ويلتزم بـالقيم والمعـايير </a:t>
            </a:r>
          </a:p>
          <a:p>
            <a:pPr marL="0" indent="0">
              <a:buNone/>
            </a:pPr>
            <a:r>
              <a:rPr lang="ar-AE"/>
              <a:t>الاجتماعية السائدة، فيضـبط انفعالاتـه ويـتحكم فـى إشـباع حاجاتـه ، وينشـئ علاقـات </a:t>
            </a:r>
          </a:p>
          <a:p>
            <a:pPr marL="0" indent="0">
              <a:buNone/>
            </a:pPr>
            <a:r>
              <a:rPr lang="ar-AE"/>
              <a:t>اجتماعية سليمة مع غيره . </a:t>
            </a:r>
          </a:p>
          <a:p>
            <a:pPr marL="0" indent="0">
              <a:buNone/>
            </a:pPr>
            <a:r>
              <a:rPr lang="ar-AE"/>
              <a:t>٣ - وتهـدف التنشـئة الاجتماعيـة إلـى دعـم المعـايير المرتبطـة بالسـلوك وتعمـل علـى تثبيـت </a:t>
            </a:r>
          </a:p>
          <a:p>
            <a:pPr marL="0" indent="0">
              <a:buNone/>
            </a:pPr>
            <a:r>
              <a:rPr lang="ar-AE"/>
              <a:t>بعـض القـيم والمعتقـدات التـى تعمـل علـى تنميـة السـلوك المناسـب للفـرد منـذ طفولتـه </a:t>
            </a:r>
          </a:p>
          <a:p>
            <a:pPr marL="0" indent="0">
              <a:buNone/>
            </a:pPr>
            <a:r>
              <a:rPr lang="ar-AE"/>
              <a:t>والأدوار المنوطة به فى مختلف مراحل حياته </a:t>
            </a:r>
            <a:r>
              <a:rPr lang="ar-SA"/>
              <a:t>. </a:t>
            </a:r>
            <a:endParaRPr lang="ar-AE"/>
          </a:p>
        </p:txBody>
      </p:sp>
    </p:spTree>
    <p:extLst>
      <p:ext uri="{BB962C8B-B14F-4D97-AF65-F5344CB8AC3E}">
        <p14:creationId xmlns:p14="http://schemas.microsoft.com/office/powerpoint/2010/main" val="1460971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9CE9808-4EC1-0647-AFC3-7FA5655F29D2}"/>
              </a:ext>
            </a:extLst>
          </p:cNvPr>
          <p:cNvSpPr>
            <a:spLocks noGrp="1"/>
          </p:cNvSpPr>
          <p:nvPr>
            <p:ph type="title"/>
          </p:nvPr>
        </p:nvSpPr>
        <p:spPr/>
        <p:txBody>
          <a:bodyPr/>
          <a:lstStyle/>
          <a:p>
            <a:r>
              <a:rPr lang="ar-SA"/>
              <a:t>ثالثا: وسائط التنشئة الاجتماعية</a:t>
            </a:r>
            <a:endParaRPr lang="ar-AE"/>
          </a:p>
        </p:txBody>
      </p:sp>
      <p:sp>
        <p:nvSpPr>
          <p:cNvPr id="3" name="عنصر نائب للمحتوى 2">
            <a:extLst>
              <a:ext uri="{FF2B5EF4-FFF2-40B4-BE49-F238E27FC236}">
                <a16:creationId xmlns:a16="http://schemas.microsoft.com/office/drawing/2014/main" xmlns="" id="{F9134E26-213D-CC49-8C17-B55F015123F7}"/>
              </a:ext>
            </a:extLst>
          </p:cNvPr>
          <p:cNvSpPr>
            <a:spLocks noGrp="1"/>
          </p:cNvSpPr>
          <p:nvPr>
            <p:ph idx="1"/>
          </p:nvPr>
        </p:nvSpPr>
        <p:spPr/>
        <p:txBody>
          <a:bodyPr>
            <a:normAutofit/>
          </a:bodyPr>
          <a:lstStyle/>
          <a:p>
            <a:pPr marL="0" indent="0">
              <a:buNone/>
            </a:pPr>
            <a:r>
              <a:rPr lang="ar-AE"/>
              <a:t>تتعــدد وســائط التنشــئة الاجتماعيــة ، ويمكــن القــول أن منهــا مــا يتخــذ مــن التنشــئة </a:t>
            </a:r>
            <a:r>
              <a:rPr lang="ar-SA"/>
              <a:t>الاجتماعية هدفا</a:t>
            </a:r>
            <a:r>
              <a:rPr lang="ar-AE"/>
              <a:t> فـى حـد ذاتهـا وهـى نـوعين الأولـى وهـى التنشـئة التلقائيـة وهـى التـى ترسـم وتحـدد ملامـح شخصـية الفـرد وتتمثـل هـذه الوسـيطة فـى الأسـرة، والثانيـة تهـدف إلـى التنشـئة المقصــودة وتتمثــل فــى مختلــف عمليــات الــتعلم وأســاليبها التربويــة وفــق منــاهج وموضــوعات محـددة وتـتم مـن خـلال المدرسـة . إلـى جانـب العديـد مـن الوسـائط الأخـرى التـى تسـهم فـى إكساب الفرد مختلف أنماط السلوك الاجتماعى مثل جماعة الأصدقاء ، ووسائل الإعلام ... الخ</a:t>
            </a:r>
            <a:r>
              <a:rPr lang="ar-SA"/>
              <a:t> . </a:t>
            </a:r>
          </a:p>
          <a:p>
            <a:pPr marL="0" indent="0">
              <a:buNone/>
            </a:pPr>
            <a:r>
              <a:rPr lang="ar-SA"/>
              <a:t>وسنوضح ذلك بإيجاز فيما يلي: </a:t>
            </a:r>
            <a:endParaRPr lang="ar-AE"/>
          </a:p>
        </p:txBody>
      </p:sp>
    </p:spTree>
    <p:extLst>
      <p:ext uri="{BB962C8B-B14F-4D97-AF65-F5344CB8AC3E}">
        <p14:creationId xmlns:p14="http://schemas.microsoft.com/office/powerpoint/2010/main" val="2984901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0DADF4A-F2A9-4E48-9534-35A02212FCDA}"/>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3BBBF2BA-56D7-5440-A2D8-DA08CBE3A813}"/>
              </a:ext>
            </a:extLst>
          </p:cNvPr>
          <p:cNvSpPr>
            <a:spLocks noGrp="1"/>
          </p:cNvSpPr>
          <p:nvPr>
            <p:ph idx="1"/>
          </p:nvPr>
        </p:nvSpPr>
        <p:spPr/>
        <p:txBody>
          <a:bodyPr>
            <a:normAutofit fontScale="92500" lnSpcReduction="10000"/>
          </a:bodyPr>
          <a:lstStyle/>
          <a:p>
            <a:pPr>
              <a:buFontTx/>
              <a:buChar char="-"/>
            </a:pPr>
            <a:r>
              <a:rPr lang="ar-SA"/>
              <a:t>تعــد الأســرة أول وأهــم وســائط التنشــئة لمــا يتــاح لهــا مــن فرصــة فــى عمليــة التنشــئة غيــر المقصودة التي يتلقاها الطفل فيها قياسا بمؤسسات ووسـائط التنشـئة الاجتماعيـة الأخـرى كونها الوسيطة الأولى والبنية التى تتلقى الطفل منذ ولادته . </a:t>
            </a:r>
          </a:p>
          <a:p>
            <a:pPr>
              <a:buFontTx/>
              <a:buChar char="-"/>
            </a:pPr>
            <a:r>
              <a:rPr lang="ar-SA"/>
              <a:t>الاسرة كمصـطلح اجتمـاعى تشـير إلـى معيشـة رجـل وامـرأة أو أكثـر معا على اساس الدخول في علاقــات جنســية يقرهــا المجتمــع ومــا يترتــب علــى ذلــك مــن حقــوق وواجبــات ، كرعايــة الأطفال وتربيتهم . </a:t>
            </a:r>
          </a:p>
          <a:p>
            <a:pPr marL="0" indent="0">
              <a:buNone/>
            </a:pPr>
            <a:r>
              <a:rPr lang="ar-AE"/>
              <a:t>وعليه تعد الأسرة من المؤسسات غير الرسمية التى تقوم بعملية التنشئة غير المقصودة – تربية الأبناء – من خلال وظيفتها أو وظائفها المنوطة بها . كما أن لها – الأسرة  – مسئولية كبرى ودور هام فى تقرير النماذج السلوكية التى يبدو عليها الطفل فى كبره ، فلا شك أن شخصية الفرد وفكرته عن هذا العالم وما ينتشر به من تقاليد وعادات ومعايير للسلوك ، إنما هى نتاج لما يتلقاه الطفل فى أسرته منذ ميلاده ، فالأسرة هى المدرسة الاجتماعية الأولى للطفل ثقافة وعادات وتقاليد المجتمع ، ومنها فكره الصواب والخطأ ، كما يسلم بما عليه من واجبات وما له من حقوق </a:t>
            </a:r>
            <a:r>
              <a:rPr lang="ar-SA"/>
              <a:t>. </a:t>
            </a:r>
            <a:endParaRPr lang="ar-AE"/>
          </a:p>
        </p:txBody>
      </p:sp>
    </p:spTree>
    <p:extLst>
      <p:ext uri="{BB962C8B-B14F-4D97-AF65-F5344CB8AC3E}">
        <p14:creationId xmlns:p14="http://schemas.microsoft.com/office/powerpoint/2010/main" val="199771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1D409F1-8C86-9F4B-89AE-A6649D441217}"/>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3B017D10-8168-E741-85FF-BF354AB5ED98}"/>
              </a:ext>
            </a:extLst>
          </p:cNvPr>
          <p:cNvSpPr>
            <a:spLocks noGrp="1"/>
          </p:cNvSpPr>
          <p:nvPr>
            <p:ph idx="1"/>
          </p:nvPr>
        </p:nvSpPr>
        <p:spPr/>
        <p:txBody>
          <a:bodyPr/>
          <a:lstStyle/>
          <a:p>
            <a:pPr marL="0" indent="0">
              <a:buNone/>
            </a:pPr>
            <a:r>
              <a:rPr lang="ar-AE"/>
              <a:t>وأول ما يتعلمـه الطفـل فـى عمليـة التنشـئة داخـل الأسـرة هـو اللغـة وبعـض المفهومـات </a:t>
            </a:r>
          </a:p>
          <a:p>
            <a:pPr marL="0" indent="0">
              <a:buNone/>
            </a:pPr>
            <a:r>
              <a:rPr lang="ar-AE"/>
              <a:t>التـى يتعلمهـا مـن المحيطـين بـه ، إلـى جانـب بعـض أنمـاط السـلوك التـى تتـيح لـه الـدخول فـى علاقات تفاعل مع أعضاء الأسرة . </a:t>
            </a:r>
            <a:r>
              <a:rPr lang="ar-SA"/>
              <a:t>و</a:t>
            </a:r>
            <a:r>
              <a:rPr lang="ar-AE"/>
              <a:t>عليه يمكن القول بأن عملية التنشئة الاجتماعية فى إطار الأسرة وإن كانت تتم وفـق أوضاعها – الأسرة – المختلفة ، إلا أن المجتمع يتـدخل لرسـم إطـار عـام للتنشـئة الاجتماعيـة التـى يراهـا محققـة لفلسـفته الاجتماعيـة . ويتـأتى ذلـك مـن خـلال الوسـائط المتعـددة للتنشـئة الاجتماعية إلى جانب الأسرة.</a:t>
            </a:r>
            <a:r>
              <a:rPr lang="ar-SA"/>
              <a:t> </a:t>
            </a:r>
          </a:p>
          <a:p>
            <a:pPr marL="0" indent="0">
              <a:buNone/>
            </a:pPr>
            <a:endParaRPr lang="ar-AE"/>
          </a:p>
        </p:txBody>
      </p:sp>
    </p:spTree>
    <p:extLst>
      <p:ext uri="{BB962C8B-B14F-4D97-AF65-F5344CB8AC3E}">
        <p14:creationId xmlns:p14="http://schemas.microsoft.com/office/powerpoint/2010/main" val="3149195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89DF0503-9559-E448-A4B1-772B63BA2529}"/>
              </a:ext>
            </a:extLst>
          </p:cNvPr>
          <p:cNvSpPr>
            <a:spLocks noGrp="1"/>
          </p:cNvSpPr>
          <p:nvPr>
            <p:ph type="title"/>
          </p:nvPr>
        </p:nvSpPr>
        <p:spPr/>
        <p:txBody>
          <a:bodyPr/>
          <a:lstStyle/>
          <a:p>
            <a:endParaRPr lang="ar-AE"/>
          </a:p>
        </p:txBody>
      </p:sp>
      <p:sp>
        <p:nvSpPr>
          <p:cNvPr id="3" name="عنصر نائب للمحتوى 2">
            <a:extLst>
              <a:ext uri="{FF2B5EF4-FFF2-40B4-BE49-F238E27FC236}">
                <a16:creationId xmlns:a16="http://schemas.microsoft.com/office/drawing/2014/main" xmlns="" id="{A4F86EFA-1B02-374F-95FE-C253A0EA8F08}"/>
              </a:ext>
            </a:extLst>
          </p:cNvPr>
          <p:cNvSpPr>
            <a:spLocks noGrp="1"/>
          </p:cNvSpPr>
          <p:nvPr>
            <p:ph idx="1"/>
          </p:nvPr>
        </p:nvSpPr>
        <p:spPr/>
        <p:txBody>
          <a:bodyPr>
            <a:normAutofit fontScale="92500"/>
          </a:bodyPr>
          <a:lstStyle/>
          <a:p>
            <a:pPr marL="0" indent="0">
              <a:buNone/>
            </a:pPr>
            <a:r>
              <a:rPr lang="ar-AE"/>
              <a:t>إذا كانـت الأسـرة –كمـا يـرى محمـد شـفيق – هـى المدرسـة الاجتماعيـة الأولـى فـى </a:t>
            </a:r>
          </a:p>
          <a:p>
            <a:pPr marL="0" indent="0">
              <a:buNone/>
            </a:pPr>
            <a:r>
              <a:rPr lang="ar-AE"/>
              <a:t>التنشــئة الاجتماعيــة ، فــإن دور المدرســة لا يقــل شــأنا</a:t>
            </a:r>
            <a:r>
              <a:rPr lang="ar-SA"/>
              <a:t> عن دور</a:t>
            </a:r>
            <a:r>
              <a:rPr lang="ar-AE"/>
              <a:t> الأســرة فــى إكســاب الأفــراد العديد من الخبرات والمهارات ، وإن كانت عملية التنشئة الاجتماعية فى الأسـرة تقـوم بطريقـة تلقائيـة ، إلا أنهـا فـى المدرسـة تعـد نمـط مـن أنمـاط التنشـئة المقصـودة بفـرض </a:t>
            </a:r>
            <a:r>
              <a:rPr lang="ar-SA"/>
              <a:t>تعليم الابناء واكسابهم الخبرات وفق مناهج دراسية محددة في مختلف فروع المعرفة.</a:t>
            </a:r>
          </a:p>
          <a:p>
            <a:pPr marL="0" indent="0">
              <a:buNone/>
            </a:pPr>
            <a:r>
              <a:rPr lang="ar-AE"/>
              <a:t>بمعنــى أن المدرســة هــى البيئــة الثانيــة للطفــل التــى تقــوم بعمليــة التنشــئة الاجتماعيــة </a:t>
            </a:r>
          </a:p>
          <a:p>
            <a:pPr marL="0" indent="0">
              <a:buNone/>
            </a:pPr>
            <a:r>
              <a:rPr lang="ar-AE"/>
              <a:t>بطريقـة رسـمية حيـث تقـرر سـلوكه واتجاهاتـه وعلاقتـه بـالمجتمع ككـل مـن خـلال مـا يتلقـاه مـن </a:t>
            </a:r>
          </a:p>
          <a:p>
            <a:pPr marL="0" indent="0">
              <a:buNone/>
            </a:pPr>
            <a:r>
              <a:rPr lang="ar-AE"/>
              <a:t>صــنوف ومختلــف ألــوان المعرفــة . حيــث تعمــل – المدرســة – علــى إعــداد الــنشء وتنميــة </a:t>
            </a:r>
          </a:p>
          <a:p>
            <a:pPr marL="0" indent="0">
              <a:buNone/>
            </a:pPr>
            <a:r>
              <a:rPr lang="ar-AE"/>
              <a:t>شخصـياتهم الاجتماعيـة ، والقـدرة علـى التفكيـر العلمـى المـنظم والابتكـار وتحمـل المسـئولية</a:t>
            </a:r>
            <a:r>
              <a:rPr lang="ar-SA"/>
              <a:t> والإنجاز والمشاركة ، والإسهام فى عمليات التنمية الاقتصادية والاجتماعية وحفظ التراث .</a:t>
            </a:r>
            <a:endParaRPr lang="ar-AE"/>
          </a:p>
        </p:txBody>
      </p:sp>
    </p:spTree>
    <p:extLst>
      <p:ext uri="{BB962C8B-B14F-4D97-AF65-F5344CB8AC3E}">
        <p14:creationId xmlns:p14="http://schemas.microsoft.com/office/powerpoint/2010/main" val="131670841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1783</Words>
  <Application>Microsoft Office PowerPoint</Application>
  <PresentationFormat>مخصص</PresentationFormat>
  <Paragraphs>96</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نسق Office</vt:lpstr>
      <vt:lpstr>عرض تقديمي في PowerPoint</vt:lpstr>
      <vt:lpstr>عرض تقديمي في PowerPoint</vt:lpstr>
      <vt:lpstr>الفصل الرابع التنشئة الاجتماعية</vt:lpstr>
      <vt:lpstr>عرض تقديمي في PowerPoint</vt:lpstr>
      <vt:lpstr>ثانيا: أهداف التنشئة الاجتماعية</vt:lpstr>
      <vt:lpstr>ثالثا: وسائط التنشئة الاجتماعية</vt:lpstr>
      <vt:lpstr>عرض تقديمي في PowerPoint</vt:lpstr>
      <vt:lpstr>عرض تقديمي في PowerPoint</vt:lpstr>
      <vt:lpstr>عرض تقديمي في PowerPoint</vt:lpstr>
      <vt:lpstr>عرض تقديمي في PowerPoint</vt:lpstr>
      <vt:lpstr>عرض تقديمي في PowerPoint</vt:lpstr>
      <vt:lpstr>رابعا: أساليب التنشئة الاجتماعية</vt:lpstr>
      <vt:lpstr>عرض تقديمي في PowerPoint</vt:lpstr>
      <vt:lpstr>عرض تقديمي في PowerPoint</vt:lpstr>
      <vt:lpstr>ثانيا: الاساليب الغير سوية</vt:lpstr>
      <vt:lpstr>عرض تقديمي في PowerPoint</vt:lpstr>
      <vt:lpstr>عرض تقديمي في PowerPoint</vt:lpstr>
      <vt:lpstr>عرض تقديمي في PowerPoint</vt:lpstr>
      <vt:lpstr>اسئلة تطبيقية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مادة / الانثروبولوجيا الاجتماعية</dc:title>
  <dc:creator>mostafakymo@gmail.com</dc:creator>
  <cp:lastModifiedBy>Dreams</cp:lastModifiedBy>
  <cp:revision>27</cp:revision>
  <dcterms:created xsi:type="dcterms:W3CDTF">2020-03-16T22:56:50Z</dcterms:created>
  <dcterms:modified xsi:type="dcterms:W3CDTF">2020-03-24T01:25:05Z</dcterms:modified>
</cp:coreProperties>
</file>