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2" r:id="rId8"/>
    <p:sldId id="265" r:id="rId9"/>
    <p:sldId id="264"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64" d="100"/>
          <a:sy n="64" d="100"/>
        </p:scale>
        <p:origin x="-108" y="-3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3/25/2020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3600" b="1" dirty="0" smtClean="0"/>
              <a:t>Damietta Faculty of Education</a:t>
            </a:r>
            <a:r>
              <a:rPr lang="en-US" sz="3600" dirty="0" smtClean="0"/>
              <a:t/>
            </a:r>
            <a:br>
              <a:rPr lang="en-US" sz="3600" dirty="0" smtClean="0"/>
            </a:br>
            <a:r>
              <a:rPr lang="en-US" sz="3600" dirty="0" smtClean="0"/>
              <a:t>Department of English</a:t>
            </a:r>
            <a:br>
              <a:rPr lang="en-US" sz="3600" dirty="0" smtClean="0"/>
            </a:br>
            <a:r>
              <a:rPr lang="en-US" sz="3600" dirty="0" smtClean="0"/>
              <a:t>First Year</a:t>
            </a:r>
            <a:br>
              <a:rPr lang="en-US" sz="3600" dirty="0" smtClean="0"/>
            </a:br>
            <a:r>
              <a:rPr lang="en-US" sz="3600" b="1" i="1" dirty="0" smtClean="0"/>
              <a:t>Criticism</a:t>
            </a:r>
            <a:br>
              <a:rPr lang="en-US" sz="3600" b="1" i="1" dirty="0" smtClean="0"/>
            </a:br>
            <a:r>
              <a:rPr lang="en-US" sz="3600" b="1" i="1" dirty="0" smtClean="0"/>
              <a:t>1</a:t>
            </a:r>
            <a:r>
              <a:rPr lang="en-US" sz="3600" b="1" i="1" baseline="30000" dirty="0" smtClean="0"/>
              <a:t>st</a:t>
            </a:r>
            <a:r>
              <a:rPr lang="en-US" sz="3600" b="1" i="1" dirty="0" smtClean="0"/>
              <a:t> lecture- March 2020</a:t>
            </a:r>
            <a:endParaRPr lang="ar-EG" sz="3600" b="1" i="1" dirty="0"/>
          </a:p>
        </p:txBody>
      </p:sp>
      <p:sp>
        <p:nvSpPr>
          <p:cNvPr id="3" name="Subtitle 2"/>
          <p:cNvSpPr>
            <a:spLocks noGrp="1"/>
          </p:cNvSpPr>
          <p:nvPr>
            <p:ph type="subTitle" idx="1"/>
          </p:nvPr>
        </p:nvSpPr>
        <p:spPr/>
        <p:txBody>
          <a:bodyPr/>
          <a:lstStyle/>
          <a:p>
            <a:pPr algn="ctr"/>
            <a:r>
              <a:rPr lang="en-US" b="1" i="1" dirty="0" smtClean="0"/>
              <a:t>DR. Engy Salah</a:t>
            </a:r>
            <a:endParaRPr lang="ar-EG" b="1" i="1" dirty="0"/>
          </a:p>
        </p:txBody>
      </p:sp>
    </p:spTree>
    <p:extLst>
      <p:ext uri="{BB962C8B-B14F-4D97-AF65-F5344CB8AC3E}">
        <p14:creationId xmlns:p14="http://schemas.microsoft.com/office/powerpoint/2010/main" val="879957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509490"/>
          </a:xfrm>
        </p:spPr>
        <p:txBody>
          <a:bodyPr>
            <a:normAutofit fontScale="90000"/>
          </a:bodyPr>
          <a:lstStyle/>
          <a:p>
            <a:r>
              <a:rPr lang="en-US" dirty="0" smtClean="0"/>
              <a:t>Thank you… </a:t>
            </a:r>
            <a:br>
              <a:rPr lang="en-US" dirty="0" smtClean="0"/>
            </a:br>
            <a:r>
              <a:rPr lang="en-US" dirty="0" smtClean="0"/>
              <a:t>Everything will be fine </a:t>
            </a:r>
            <a:r>
              <a:rPr lang="en-US" dirty="0" err="1" smtClean="0"/>
              <a:t>Inshaa</a:t>
            </a:r>
            <a:r>
              <a:rPr lang="en-US" dirty="0" smtClean="0"/>
              <a:t> Allah</a:t>
            </a:r>
            <a:r>
              <a:rPr lang="en-US" smtClean="0"/>
              <a:t>… </a:t>
            </a:r>
            <a:br>
              <a:rPr lang="en-US" smtClean="0"/>
            </a:br>
            <a:r>
              <a:rPr lang="en-US" smtClean="0"/>
              <a:t>just </a:t>
            </a:r>
            <a:r>
              <a:rPr lang="en-US" dirty="0" smtClean="0"/>
              <a:t>pray for it</a:t>
            </a:r>
            <a:endParaRPr lang="ar-EG" dirty="0"/>
          </a:p>
        </p:txBody>
      </p:sp>
      <p:sp>
        <p:nvSpPr>
          <p:cNvPr id="3" name="Content Placeholder 2"/>
          <p:cNvSpPr>
            <a:spLocks noGrp="1"/>
          </p:cNvSpPr>
          <p:nvPr>
            <p:ph idx="1"/>
          </p:nvPr>
        </p:nvSpPr>
        <p:spPr/>
        <p:txBody>
          <a:bodyPr>
            <a:normAutofit/>
          </a:bodyPr>
          <a:lstStyle/>
          <a:p>
            <a:pPr marL="0" indent="0" algn="ctr" rtl="0">
              <a:buNone/>
            </a:pPr>
            <a:r>
              <a:rPr lang="en-US" sz="2400" b="1" i="1" dirty="0" smtClean="0"/>
              <a:t>Dr. Engy Salah</a:t>
            </a:r>
            <a:endParaRPr lang="ar-EG" sz="2400" b="1"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579" y="2942896"/>
            <a:ext cx="3394842" cy="2438401"/>
          </a:xfrm>
          <a:prstGeom prst="rect">
            <a:avLst/>
          </a:prstGeom>
        </p:spPr>
      </p:pic>
    </p:spTree>
    <p:extLst>
      <p:ext uri="{BB962C8B-B14F-4D97-AF65-F5344CB8AC3E}">
        <p14:creationId xmlns:p14="http://schemas.microsoft.com/office/powerpoint/2010/main" val="917596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Aristotle (Part I): Contents</a:t>
            </a:r>
            <a:endParaRPr lang="ar-EG" b="1" i="1" dirty="0"/>
          </a:p>
        </p:txBody>
      </p:sp>
      <p:sp>
        <p:nvSpPr>
          <p:cNvPr id="3" name="Content Placeholder 2"/>
          <p:cNvSpPr>
            <a:spLocks noGrp="1"/>
          </p:cNvSpPr>
          <p:nvPr>
            <p:ph idx="1"/>
          </p:nvPr>
        </p:nvSpPr>
        <p:spPr/>
        <p:txBody>
          <a:bodyPr>
            <a:normAutofit/>
          </a:bodyPr>
          <a:lstStyle/>
          <a:p>
            <a:pPr algn="l" rtl="0"/>
            <a:r>
              <a:rPr lang="en-US" sz="2400" b="1" i="1" dirty="0" smtClean="0"/>
              <a:t>Aristotle</a:t>
            </a:r>
          </a:p>
          <a:p>
            <a:pPr algn="l" rtl="0"/>
            <a:r>
              <a:rPr lang="en-US" sz="2400" b="1" i="1" dirty="0" smtClean="0"/>
              <a:t>Aristotle’s reply to Plato’s objections</a:t>
            </a:r>
          </a:p>
          <a:p>
            <a:pPr algn="l" rtl="0"/>
            <a:r>
              <a:rPr lang="en-US" sz="2400" b="1" i="1" dirty="0" smtClean="0"/>
              <a:t>Aristotle’s theory of mimesis</a:t>
            </a:r>
          </a:p>
          <a:p>
            <a:pPr algn="l" rtl="0"/>
            <a:r>
              <a:rPr lang="en-US" sz="2400" b="1" i="1" dirty="0" smtClean="0"/>
              <a:t>Aristotle differentiation among various types of fine arts</a:t>
            </a:r>
          </a:p>
          <a:p>
            <a:pPr algn="l" rtl="0"/>
            <a:r>
              <a:rPr lang="en-US" sz="2400" b="1" i="1" dirty="0" smtClean="0"/>
              <a:t>Aristotle’s definition of tragedy.</a:t>
            </a:r>
            <a:endParaRPr lang="ar-EG" sz="2400" b="1" i="1" dirty="0"/>
          </a:p>
        </p:txBody>
      </p:sp>
    </p:spTree>
    <p:extLst>
      <p:ext uri="{BB962C8B-B14F-4D97-AF65-F5344CB8AC3E}">
        <p14:creationId xmlns:p14="http://schemas.microsoft.com/office/powerpoint/2010/main" val="3553758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Aristotle</a:t>
            </a:r>
            <a:endParaRPr lang="ar-EG" b="1" dirty="0"/>
          </a:p>
        </p:txBody>
      </p:sp>
      <p:sp>
        <p:nvSpPr>
          <p:cNvPr id="3" name="Content Placeholder 2"/>
          <p:cNvSpPr>
            <a:spLocks noGrp="1"/>
          </p:cNvSpPr>
          <p:nvPr>
            <p:ph idx="1"/>
          </p:nvPr>
        </p:nvSpPr>
        <p:spPr/>
        <p:txBody>
          <a:bodyPr/>
          <a:lstStyle/>
          <a:p>
            <a:pPr algn="l" rtl="0">
              <a:lnSpc>
                <a:spcPct val="200000"/>
              </a:lnSpc>
            </a:pPr>
            <a:r>
              <a:rPr lang="en-US" b="1" i="1" dirty="0" smtClean="0">
                <a:solidFill>
                  <a:schemeClr val="tx1"/>
                </a:solidFill>
              </a:rPr>
              <a:t>He created the study of aesthetics</a:t>
            </a:r>
          </a:p>
          <a:p>
            <a:pPr algn="l" rtl="0">
              <a:lnSpc>
                <a:spcPct val="200000"/>
              </a:lnSpc>
            </a:pPr>
            <a:r>
              <a:rPr lang="en-US" b="1" i="1" dirty="0" smtClean="0">
                <a:solidFill>
                  <a:schemeClr val="tx1"/>
                </a:solidFill>
              </a:rPr>
              <a:t>The Poetics </a:t>
            </a:r>
            <a:r>
              <a:rPr lang="en-US" b="1" dirty="0" smtClean="0">
                <a:solidFill>
                  <a:schemeClr val="tx1"/>
                </a:solidFill>
              </a:rPr>
              <a:t>and </a:t>
            </a:r>
            <a:r>
              <a:rPr lang="en-US" b="1" i="1" dirty="0" smtClean="0">
                <a:solidFill>
                  <a:schemeClr val="tx1"/>
                </a:solidFill>
              </a:rPr>
              <a:t>The Rhetoric</a:t>
            </a:r>
          </a:p>
          <a:p>
            <a:pPr algn="l" rtl="0">
              <a:lnSpc>
                <a:spcPct val="200000"/>
              </a:lnSpc>
            </a:pPr>
            <a:r>
              <a:rPr lang="en-US" b="1" dirty="0" smtClean="0">
                <a:solidFill>
                  <a:schemeClr val="tx1"/>
                </a:solidFill>
              </a:rPr>
              <a:t>Aristotle as a codifier</a:t>
            </a:r>
          </a:p>
          <a:p>
            <a:pPr algn="l" rtl="0">
              <a:lnSpc>
                <a:spcPct val="200000"/>
              </a:lnSpc>
            </a:pPr>
            <a:r>
              <a:rPr lang="en-US" b="1" dirty="0" smtClean="0">
                <a:solidFill>
                  <a:schemeClr val="tx1"/>
                </a:solidFill>
              </a:rPr>
              <a:t>His interest in tragedy rather than comedy</a:t>
            </a:r>
          </a:p>
          <a:p>
            <a:pPr marL="0" indent="0" algn="l" rtl="0">
              <a:lnSpc>
                <a:spcPct val="200000"/>
              </a:lnSpc>
              <a:buNone/>
            </a:pPr>
            <a:endParaRPr lang="ar-EG" b="1"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0561" y="2294539"/>
            <a:ext cx="1838325" cy="2857500"/>
          </a:xfrm>
          <a:prstGeom prst="rect">
            <a:avLst/>
          </a:prstGeom>
        </p:spPr>
      </p:pic>
    </p:spTree>
    <p:extLst>
      <p:ext uri="{BB962C8B-B14F-4D97-AF65-F5344CB8AC3E}">
        <p14:creationId xmlns:p14="http://schemas.microsoft.com/office/powerpoint/2010/main" val="2317340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Aristotle’s reply to Plato’s objections</a:t>
            </a:r>
            <a:br>
              <a:rPr lang="en-US" b="1" i="1" dirty="0"/>
            </a:br>
            <a:endParaRPr lang="ar-EG" dirty="0"/>
          </a:p>
        </p:txBody>
      </p:sp>
      <p:sp>
        <p:nvSpPr>
          <p:cNvPr id="3" name="Content Placeholder 2"/>
          <p:cNvSpPr>
            <a:spLocks noGrp="1"/>
          </p:cNvSpPr>
          <p:nvPr>
            <p:ph idx="1"/>
          </p:nvPr>
        </p:nvSpPr>
        <p:spPr/>
        <p:txBody>
          <a:bodyPr>
            <a:normAutofit fontScale="92500" lnSpcReduction="10000"/>
          </a:bodyPr>
          <a:lstStyle/>
          <a:p>
            <a:pPr algn="l" rtl="0"/>
            <a:r>
              <a:rPr lang="en-US" dirty="0" smtClean="0"/>
              <a:t>Plato proposed that art is removed from truth. Aristotle said that art is a representation and not a photographic reproduction of life.</a:t>
            </a:r>
          </a:p>
          <a:p>
            <a:pPr algn="l" rtl="0"/>
            <a:endParaRPr lang="en-US" dirty="0" smtClean="0"/>
          </a:p>
          <a:p>
            <a:pPr algn="l" rtl="0"/>
            <a:r>
              <a:rPr lang="en-US" dirty="0"/>
              <a:t>Plato said that art is bad because it does not inspire virtue. Aristotle said that it is not the function of art to teach. For him, the function of art is to</a:t>
            </a:r>
            <a:r>
              <a:rPr lang="en-US" dirty="0" smtClean="0"/>
              <a:t>:</a:t>
            </a:r>
          </a:p>
          <a:p>
            <a:pPr algn="l" rtl="0">
              <a:buFont typeface="Wingdings" panose="05000000000000000000" pitchFamily="2" charset="2"/>
              <a:buChar char="§"/>
            </a:pPr>
            <a:r>
              <a:rPr lang="en-US" sz="1400" dirty="0"/>
              <a:t>Provide aesthetic delight</a:t>
            </a:r>
          </a:p>
          <a:p>
            <a:pPr algn="l" rtl="0">
              <a:buFont typeface="Wingdings" panose="05000000000000000000" pitchFamily="2" charset="2"/>
              <a:buChar char="§"/>
            </a:pPr>
            <a:r>
              <a:rPr lang="en-US" sz="1400" dirty="0"/>
              <a:t>Communicate experience</a:t>
            </a:r>
          </a:p>
          <a:p>
            <a:pPr algn="l" rtl="0">
              <a:buFont typeface="Wingdings" panose="05000000000000000000" pitchFamily="2" charset="2"/>
              <a:buChar char="§"/>
            </a:pPr>
            <a:r>
              <a:rPr lang="en-US" sz="1400" dirty="0"/>
              <a:t>Express emotions</a:t>
            </a:r>
          </a:p>
          <a:p>
            <a:pPr algn="l" rtl="0">
              <a:buFont typeface="Wingdings" panose="05000000000000000000" pitchFamily="2" charset="2"/>
              <a:buChar char="§"/>
            </a:pPr>
            <a:r>
              <a:rPr lang="en-US" sz="1400" dirty="0"/>
              <a:t>Represent </a:t>
            </a:r>
            <a:r>
              <a:rPr lang="en-US" sz="1400" dirty="0" smtClean="0"/>
              <a:t>life</a:t>
            </a:r>
          </a:p>
          <a:p>
            <a:pPr algn="l" rtl="0"/>
            <a:r>
              <a:rPr lang="en-US" dirty="0" smtClean="0"/>
              <a:t>Plato does not consider poetry from its unique standpoint:</a:t>
            </a:r>
          </a:p>
          <a:p>
            <a:pPr marL="0" indent="0" algn="l" rtl="0">
              <a:buNone/>
            </a:pPr>
            <a:r>
              <a:rPr lang="en-US" dirty="0" smtClean="0"/>
              <a:t>i.e. a musician cannot be judged bad just because he cannot paint and vice versa.</a:t>
            </a:r>
          </a:p>
          <a:p>
            <a:pPr algn="l" rtl="0"/>
            <a:endParaRPr lang="en-US" dirty="0" smtClean="0"/>
          </a:p>
          <a:p>
            <a:pPr marL="0" indent="0" algn="l" rtl="0">
              <a:buNone/>
            </a:pPr>
            <a:endParaRPr lang="en-US" dirty="0"/>
          </a:p>
          <a:p>
            <a:pPr marL="0" indent="0" algn="l" rtl="0">
              <a:buNone/>
            </a:pPr>
            <a:endParaRPr lang="en-US" dirty="0" smtClean="0"/>
          </a:p>
          <a:p>
            <a:pPr marL="0" indent="0" algn="l" rtl="0">
              <a:buNone/>
            </a:pPr>
            <a:endParaRPr lang="ar-EG" dirty="0"/>
          </a:p>
        </p:txBody>
      </p:sp>
    </p:spTree>
    <p:extLst>
      <p:ext uri="{BB962C8B-B14F-4D97-AF65-F5344CB8AC3E}">
        <p14:creationId xmlns:p14="http://schemas.microsoft.com/office/powerpoint/2010/main" val="2353703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Aristotle’s theory of mimesis</a:t>
            </a:r>
            <a:br>
              <a:rPr lang="en-US" b="1" i="1" dirty="0"/>
            </a:br>
            <a:endParaRPr lang="ar-EG" dirty="0"/>
          </a:p>
        </p:txBody>
      </p:sp>
      <p:sp>
        <p:nvSpPr>
          <p:cNvPr id="3" name="Content Placeholder 2"/>
          <p:cNvSpPr>
            <a:spLocks noGrp="1"/>
          </p:cNvSpPr>
          <p:nvPr>
            <p:ph idx="1"/>
          </p:nvPr>
        </p:nvSpPr>
        <p:spPr/>
        <p:txBody>
          <a:bodyPr>
            <a:normAutofit lnSpcReduction="10000"/>
          </a:bodyPr>
          <a:lstStyle/>
          <a:p>
            <a:pPr algn="l" rtl="0"/>
            <a:r>
              <a:rPr lang="en-US" b="1" dirty="0" smtClean="0"/>
              <a:t>Aristotle agrees with Plato.</a:t>
            </a:r>
          </a:p>
          <a:p>
            <a:pPr algn="ctr" rtl="0">
              <a:buFont typeface="Wingdings" panose="05000000000000000000" pitchFamily="2" charset="2"/>
              <a:buChar char="q"/>
            </a:pPr>
            <a:r>
              <a:rPr lang="en-US" dirty="0" smtClean="0"/>
              <a:t>Calling the poet an imitator</a:t>
            </a:r>
          </a:p>
          <a:p>
            <a:pPr algn="ctr" rtl="0">
              <a:buFont typeface="Wingdings" panose="05000000000000000000" pitchFamily="2" charset="2"/>
              <a:buChar char="q"/>
            </a:pPr>
            <a:r>
              <a:rPr lang="en-US" dirty="0" smtClean="0"/>
              <a:t>Calling art imitation</a:t>
            </a:r>
            <a:endParaRPr lang="en-US" dirty="0"/>
          </a:p>
          <a:p>
            <a:pPr algn="l" rtl="0"/>
            <a:r>
              <a:rPr lang="en-US" b="1" dirty="0" smtClean="0"/>
              <a:t>Aristotle’s imitation vs. Plato’s imitation</a:t>
            </a:r>
          </a:p>
          <a:p>
            <a:pPr algn="ctr" rtl="0">
              <a:buFont typeface="Wingdings" panose="05000000000000000000" pitchFamily="2" charset="2"/>
              <a:buChar char="q"/>
            </a:pPr>
            <a:r>
              <a:rPr lang="en-US" dirty="0" smtClean="0"/>
              <a:t>imitation= an in-born instinct</a:t>
            </a:r>
          </a:p>
          <a:p>
            <a:pPr algn="ctr" rtl="0">
              <a:buFont typeface="Wingdings" panose="05000000000000000000" pitchFamily="2" charset="2"/>
              <a:buChar char="q"/>
            </a:pPr>
            <a:r>
              <a:rPr lang="en-US" dirty="0" smtClean="0"/>
              <a:t>the instinct for harmony and rhythm</a:t>
            </a:r>
          </a:p>
          <a:p>
            <a:pPr algn="ctr" rtl="0">
              <a:buFont typeface="Wingdings" panose="05000000000000000000" pitchFamily="2" charset="2"/>
              <a:buChar char="q"/>
            </a:pPr>
            <a:r>
              <a:rPr lang="en-US" dirty="0" smtClean="0"/>
              <a:t>For Aristotle, Imitation is not an illusion of truth</a:t>
            </a:r>
          </a:p>
          <a:p>
            <a:pPr algn="ctr" rtl="0">
              <a:buFont typeface="Wingdings" panose="05000000000000000000" pitchFamily="2" charset="2"/>
              <a:buChar char="q"/>
            </a:pPr>
            <a:r>
              <a:rPr lang="en-US" dirty="0" smtClean="0"/>
              <a:t>Poetry vs. history</a:t>
            </a:r>
          </a:p>
          <a:p>
            <a:pPr algn="ctr" rtl="0">
              <a:buFont typeface="Wingdings" panose="05000000000000000000" pitchFamily="2" charset="2"/>
              <a:buChar char="q"/>
            </a:pPr>
            <a:r>
              <a:rPr lang="en-US" dirty="0" smtClean="0"/>
              <a:t>Aristotle believes that the function of poetry is to make people stronger not weaker. (vs. Plato)</a:t>
            </a:r>
          </a:p>
          <a:p>
            <a:pPr algn="ctr" rtl="0">
              <a:buFont typeface="Wingdings" panose="05000000000000000000" pitchFamily="2" charset="2"/>
              <a:buChar char="q"/>
            </a:pPr>
            <a:endParaRPr lang="ar-EG" dirty="0"/>
          </a:p>
        </p:txBody>
      </p:sp>
    </p:spTree>
    <p:extLst>
      <p:ext uri="{BB962C8B-B14F-4D97-AF65-F5344CB8AC3E}">
        <p14:creationId xmlns:p14="http://schemas.microsoft.com/office/powerpoint/2010/main" val="1112995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Aristotle differentiation among various types of fine arts</a:t>
            </a:r>
            <a:br>
              <a:rPr lang="en-US" b="1" i="1" dirty="0"/>
            </a:br>
            <a:endParaRPr lang="ar-EG" dirty="0"/>
          </a:p>
        </p:txBody>
      </p:sp>
      <p:sp>
        <p:nvSpPr>
          <p:cNvPr id="3" name="Content Placeholder 2"/>
          <p:cNvSpPr>
            <a:spLocks noGrp="1"/>
          </p:cNvSpPr>
          <p:nvPr>
            <p:ph idx="1"/>
          </p:nvPr>
        </p:nvSpPr>
        <p:spPr/>
        <p:txBody>
          <a:bodyPr>
            <a:normAutofit/>
          </a:bodyPr>
          <a:lstStyle/>
          <a:p>
            <a:pPr algn="l" rtl="0"/>
            <a:r>
              <a:rPr lang="en-US" sz="2400" b="1" dirty="0" smtClean="0"/>
              <a:t>Object:</a:t>
            </a:r>
          </a:p>
          <a:p>
            <a:pPr marL="0" indent="0" algn="l" rtl="0">
              <a:buNone/>
            </a:pPr>
            <a:r>
              <a:rPr lang="en-US" sz="2400" i="1" dirty="0" smtClean="0"/>
              <a:t>Topic, idea, theme dealt with</a:t>
            </a:r>
          </a:p>
          <a:p>
            <a:pPr algn="l" rtl="0"/>
            <a:r>
              <a:rPr lang="en-US" sz="2400" b="1" dirty="0" smtClean="0"/>
              <a:t>Medium:</a:t>
            </a:r>
          </a:p>
          <a:p>
            <a:pPr marL="0" indent="0" algn="l" rtl="0">
              <a:buNone/>
            </a:pPr>
            <a:r>
              <a:rPr lang="en-US" sz="2400" i="1" dirty="0" smtClean="0"/>
              <a:t>Tool, means used to produce the work</a:t>
            </a:r>
          </a:p>
          <a:p>
            <a:pPr algn="l" rtl="0"/>
            <a:r>
              <a:rPr lang="en-US" sz="2400" b="1" dirty="0" smtClean="0"/>
              <a:t>Manner:</a:t>
            </a:r>
          </a:p>
          <a:p>
            <a:pPr marL="0" indent="0" algn="l" rtl="0">
              <a:buNone/>
            </a:pPr>
            <a:r>
              <a:rPr lang="en-US" sz="2400" i="1" dirty="0" smtClean="0"/>
              <a:t>Techniques, methods of representation</a:t>
            </a:r>
            <a:endParaRPr lang="ar-EG" sz="2400" i="1" dirty="0"/>
          </a:p>
        </p:txBody>
      </p:sp>
    </p:spTree>
    <p:extLst>
      <p:ext uri="{BB962C8B-B14F-4D97-AF65-F5344CB8AC3E}">
        <p14:creationId xmlns:p14="http://schemas.microsoft.com/office/powerpoint/2010/main" val="2418172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Aristotle’s definition of tragedy.</a:t>
            </a:r>
            <a:r>
              <a:rPr lang="ar-EG" b="1" i="1" dirty="0"/>
              <a:t/>
            </a:r>
            <a:br>
              <a:rPr lang="ar-EG" b="1" i="1" dirty="0"/>
            </a:br>
            <a:endParaRPr lang="ar-EG" dirty="0"/>
          </a:p>
        </p:txBody>
      </p:sp>
      <p:sp>
        <p:nvSpPr>
          <p:cNvPr id="3" name="Content Placeholder 2"/>
          <p:cNvSpPr>
            <a:spLocks noGrp="1"/>
          </p:cNvSpPr>
          <p:nvPr>
            <p:ph idx="1"/>
          </p:nvPr>
        </p:nvSpPr>
        <p:spPr/>
        <p:txBody>
          <a:bodyPr/>
          <a:lstStyle/>
          <a:p>
            <a:pPr algn="l" rtl="0">
              <a:lnSpc>
                <a:spcPct val="200000"/>
              </a:lnSpc>
            </a:pPr>
            <a:r>
              <a:rPr lang="en-US" b="1" dirty="0"/>
              <a:t>“A tragedy, then, is the imitation of an action that is serious and also, as having magnitude, complete in itself; in language with pleasurable acces­sories, each kind brought in separately in the parts of the work; in a dramatic, not in a narrative form; with in­cidents arousing pity and fear, wherewith to accomplish its catharsis of such emotions.”</a:t>
            </a:r>
            <a:endParaRPr lang="ar-EG" b="1" dirty="0"/>
          </a:p>
        </p:txBody>
      </p:sp>
    </p:spTree>
    <p:extLst>
      <p:ext uri="{BB962C8B-B14F-4D97-AF65-F5344CB8AC3E}">
        <p14:creationId xmlns:p14="http://schemas.microsoft.com/office/powerpoint/2010/main" val="3602038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 further</a:t>
            </a:r>
            <a:endParaRPr lang="ar-EG" dirty="0"/>
          </a:p>
        </p:txBody>
      </p:sp>
      <p:sp>
        <p:nvSpPr>
          <p:cNvPr id="3" name="Content Placeholder 2"/>
          <p:cNvSpPr>
            <a:spLocks noGrp="1"/>
          </p:cNvSpPr>
          <p:nvPr>
            <p:ph idx="1"/>
          </p:nvPr>
        </p:nvSpPr>
        <p:spPr/>
        <p:txBody>
          <a:bodyPr/>
          <a:lstStyle/>
          <a:p>
            <a:r>
              <a:rPr lang="en-US" dirty="0"/>
              <a:t>https://www.youtube.com/watch?v=b2dArV3dwu0</a:t>
            </a:r>
          </a:p>
          <a:p>
            <a:endParaRPr lang="ar-EG" dirty="0"/>
          </a:p>
        </p:txBody>
      </p:sp>
    </p:spTree>
    <p:extLst>
      <p:ext uri="{BB962C8B-B14F-4D97-AF65-F5344CB8AC3E}">
        <p14:creationId xmlns:p14="http://schemas.microsoft.com/office/powerpoint/2010/main" val="2168978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Aristotle (Part I): </a:t>
            </a:r>
            <a:r>
              <a:rPr lang="en-US" b="1" i="1" dirty="0" smtClean="0"/>
              <a:t>QUESTIONS</a:t>
            </a:r>
            <a:endParaRPr lang="ar-EG" b="1" i="1" dirty="0"/>
          </a:p>
        </p:txBody>
      </p:sp>
      <p:sp>
        <p:nvSpPr>
          <p:cNvPr id="3" name="Content Placeholder 2"/>
          <p:cNvSpPr>
            <a:spLocks noGrp="1"/>
          </p:cNvSpPr>
          <p:nvPr>
            <p:ph idx="1"/>
          </p:nvPr>
        </p:nvSpPr>
        <p:spPr/>
        <p:txBody>
          <a:bodyPr/>
          <a:lstStyle/>
          <a:p>
            <a:pPr algn="l" rtl="0"/>
            <a:r>
              <a:rPr lang="en-US" dirty="0" smtClean="0"/>
              <a:t>Aristotle did not agree with Plato in …..</a:t>
            </a:r>
          </a:p>
          <a:p>
            <a:pPr algn="l" rtl="0"/>
            <a:r>
              <a:rPr lang="en-US" dirty="0" smtClean="0"/>
              <a:t>Aristotle agreed with Plato in …..</a:t>
            </a:r>
          </a:p>
          <a:p>
            <a:pPr algn="l" rtl="0"/>
            <a:r>
              <a:rPr lang="en-US" dirty="0" smtClean="0"/>
              <a:t>Aristotle’s tragedy is….</a:t>
            </a:r>
          </a:p>
          <a:p>
            <a:pPr algn="l" rtl="0"/>
            <a:r>
              <a:rPr lang="en-US" dirty="0" smtClean="0"/>
              <a:t>Aristotle differentiated among various types of fine arts according to …., …., and …. </a:t>
            </a:r>
          </a:p>
          <a:p>
            <a:pPr algn="l" rtl="0"/>
            <a:r>
              <a:rPr lang="en-US" dirty="0" smtClean="0"/>
              <a:t>Mimesis according to Plato is mostly related to….</a:t>
            </a:r>
          </a:p>
          <a:p>
            <a:pPr algn="l" rtl="0"/>
            <a:r>
              <a:rPr lang="en-US" dirty="0" smtClean="0"/>
              <a:t>The difference between tragedy and epic is a difference in (object- medium- manner) while the difference between drama and novel is a difference </a:t>
            </a:r>
            <a:r>
              <a:rPr lang="en-US" dirty="0"/>
              <a:t>in (object- medium- manner</a:t>
            </a:r>
            <a:r>
              <a:rPr lang="en-US" dirty="0" smtClean="0"/>
              <a:t>).</a:t>
            </a:r>
            <a:endParaRPr lang="ar-EG" dirty="0"/>
          </a:p>
        </p:txBody>
      </p:sp>
    </p:spTree>
    <p:extLst>
      <p:ext uri="{BB962C8B-B14F-4D97-AF65-F5344CB8AC3E}">
        <p14:creationId xmlns:p14="http://schemas.microsoft.com/office/powerpoint/2010/main" val="364224871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952</TotalTime>
  <Words>428</Words>
  <Application>Microsoft Office PowerPoint</Application>
  <PresentationFormat>مخصص</PresentationFormat>
  <Paragraphs>55</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Wisp</vt:lpstr>
      <vt:lpstr>Damietta Faculty of Education Department of English First Year Criticism 1st lecture- March 2020</vt:lpstr>
      <vt:lpstr>Aristotle (Part I): Contents</vt:lpstr>
      <vt:lpstr>Aristotle</vt:lpstr>
      <vt:lpstr>Aristotle’s reply to Plato’s objections </vt:lpstr>
      <vt:lpstr>Aristotle’s theory of mimesis </vt:lpstr>
      <vt:lpstr>Aristotle differentiation among various types of fine arts </vt:lpstr>
      <vt:lpstr>Aristotle’s definition of tragedy. </vt:lpstr>
      <vt:lpstr>Go further</vt:lpstr>
      <vt:lpstr>Aristotle (Part I): QUESTIONS</vt:lpstr>
      <vt:lpstr>Thank you…  Everything will be fine Inshaa Allah…  just pray for 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Damietta Faculty of Education Department of English First Year Criticism</dc:title>
  <dc:creator>Dr Engy Salah</dc:creator>
  <cp:lastModifiedBy>Dreams</cp:lastModifiedBy>
  <cp:revision>18</cp:revision>
  <dcterms:created xsi:type="dcterms:W3CDTF">2020-03-18T06:15:10Z</dcterms:created>
  <dcterms:modified xsi:type="dcterms:W3CDTF">2020-03-25T21:06:02Z</dcterms:modified>
</cp:coreProperties>
</file>