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  <p:sldId id="264" r:id="rId9"/>
    <p:sldId id="265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64" d="100"/>
          <a:sy n="64" d="100"/>
        </p:scale>
        <p:origin x="-108" y="-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144110"/>
            <a:ext cx="8915399" cy="2633271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Damietta Faculty of Education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Department of English</a:t>
            </a:r>
            <a:br>
              <a:rPr lang="en-US" sz="3200" dirty="0"/>
            </a:br>
            <a:r>
              <a:rPr lang="en-US" sz="3200" dirty="0">
                <a:solidFill>
                  <a:srgbClr val="C00000"/>
                </a:solidFill>
              </a:rPr>
              <a:t>First </a:t>
            </a:r>
            <a:r>
              <a:rPr lang="en-US" sz="3200" dirty="0"/>
              <a:t>Year</a:t>
            </a:r>
            <a:br>
              <a:rPr lang="en-US" sz="3200" dirty="0"/>
            </a:br>
            <a:r>
              <a:rPr lang="en-US" sz="3200" b="1" i="1" dirty="0">
                <a:solidFill>
                  <a:srgbClr val="C00000"/>
                </a:solidFill>
              </a:rPr>
              <a:t>Criticism</a:t>
            </a:r>
            <a:r>
              <a:rPr lang="en-US" sz="3200" b="1" i="1" dirty="0"/>
              <a:t/>
            </a:r>
            <a:br>
              <a:rPr lang="en-US" sz="3200" b="1" i="1" dirty="0"/>
            </a:br>
            <a:r>
              <a:rPr lang="en-US" sz="3200" b="1" i="1" dirty="0" smtClean="0">
                <a:solidFill>
                  <a:srgbClr val="C00000"/>
                </a:solidFill>
              </a:rPr>
              <a:t>2</a:t>
            </a:r>
            <a:r>
              <a:rPr lang="en-US" sz="3200" b="1" i="1" baseline="30000" dirty="0" smtClean="0">
                <a:solidFill>
                  <a:srgbClr val="C00000"/>
                </a:solidFill>
              </a:rPr>
              <a:t>nd</a:t>
            </a:r>
            <a:r>
              <a:rPr lang="en-US" sz="3200" b="1" i="1" dirty="0" smtClean="0"/>
              <a:t>  </a:t>
            </a:r>
            <a:r>
              <a:rPr lang="en-US" sz="3200" b="1" i="1" dirty="0"/>
              <a:t>lecture- March 2020</a:t>
            </a:r>
            <a:endParaRPr lang="ar-EG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Dr. Engy Salah</a:t>
            </a:r>
            <a:endParaRPr lang="ar-EG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502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691" y="3193168"/>
            <a:ext cx="5944442" cy="271805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…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0">
              <a:buNone/>
            </a:pPr>
            <a:r>
              <a:rPr lang="en-US" dirty="0" smtClean="0"/>
              <a:t>Hope you are all safe and doing well </a:t>
            </a:r>
          </a:p>
          <a:p>
            <a:pPr marL="0" indent="0" algn="ctr" rtl="0">
              <a:buNone/>
            </a:pPr>
            <a:r>
              <a:rPr lang="en-US" dirty="0" smtClean="0"/>
              <a:t>… till we meet </a:t>
            </a:r>
            <a:r>
              <a:rPr lang="en-US" dirty="0" err="1" smtClean="0"/>
              <a:t>Inshaa</a:t>
            </a:r>
            <a:r>
              <a:rPr lang="en-US" dirty="0" smtClean="0"/>
              <a:t> Allah</a:t>
            </a:r>
          </a:p>
          <a:p>
            <a:pPr marL="0" indent="0" algn="ctr" rtl="0">
              <a:buNone/>
            </a:pPr>
            <a:endParaRPr lang="en-US" dirty="0" smtClean="0"/>
          </a:p>
          <a:p>
            <a:pPr marL="0" indent="0" algn="ctr" rtl="0">
              <a:buNone/>
            </a:pPr>
            <a:endParaRPr lang="en-US" dirty="0"/>
          </a:p>
          <a:p>
            <a:pPr marL="0" indent="0" algn="ctr" rtl="0">
              <a:buNone/>
            </a:pPr>
            <a:endParaRPr lang="en-US" dirty="0" smtClean="0"/>
          </a:p>
          <a:p>
            <a:pPr marL="0" indent="0" algn="ctr" rtl="0">
              <a:buNone/>
            </a:pPr>
            <a:r>
              <a:rPr lang="en-US" dirty="0" smtClean="0"/>
              <a:t>Dr. Engy Salah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755117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Aristotle </a:t>
            </a:r>
            <a:r>
              <a:rPr lang="en-US" sz="4800" b="1" i="1" dirty="0" smtClean="0"/>
              <a:t>(Part II)- Contents</a:t>
            </a:r>
            <a:endParaRPr lang="ar-EG" sz="4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b="1" i="1" dirty="0" smtClean="0"/>
              <a:t>Six parts of tragedy</a:t>
            </a:r>
          </a:p>
          <a:p>
            <a:pPr algn="l" rtl="0"/>
            <a:r>
              <a:rPr lang="en-US" sz="2800" b="1" i="1" dirty="0" smtClean="0"/>
              <a:t>Aristotle’s definition of catharsis</a:t>
            </a:r>
          </a:p>
          <a:p>
            <a:pPr algn="l" rtl="0"/>
            <a:r>
              <a:rPr lang="en-US" sz="2800" b="1" i="1" dirty="0" smtClean="0"/>
              <a:t>Tragic hero</a:t>
            </a:r>
          </a:p>
          <a:p>
            <a:pPr algn="l" rtl="0"/>
            <a:r>
              <a:rPr lang="en-US" sz="2800" b="1" i="1" dirty="0" smtClean="0"/>
              <a:t>Hamartia</a:t>
            </a:r>
          </a:p>
          <a:p>
            <a:pPr algn="l" rtl="0"/>
            <a:r>
              <a:rPr lang="en-US" sz="2800" b="1" i="1" dirty="0" smtClean="0"/>
              <a:t>Epic vs. tragedy</a:t>
            </a:r>
            <a:endParaRPr lang="ar-EG" sz="2800" b="1" i="1" dirty="0"/>
          </a:p>
        </p:txBody>
      </p:sp>
    </p:spTree>
    <p:extLst>
      <p:ext uri="{BB962C8B-B14F-4D97-AF65-F5344CB8AC3E}">
        <p14:creationId xmlns:p14="http://schemas.microsoft.com/office/powerpoint/2010/main" val="2423011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Six parts of tragedy</a:t>
            </a:r>
            <a:br>
              <a:rPr lang="en-US" b="1" i="1" dirty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/>
            <a:r>
              <a:rPr lang="en-US" dirty="0"/>
              <a:t>(a</a:t>
            </a:r>
            <a:r>
              <a:rPr lang="en-US" b="1" dirty="0"/>
              <a:t>) </a:t>
            </a:r>
            <a:r>
              <a:rPr lang="en-US" b="1" u="sng" dirty="0"/>
              <a:t>the spectacle</a:t>
            </a:r>
            <a:r>
              <a:rPr lang="en-US" u="sng" dirty="0"/>
              <a:t> (</a:t>
            </a:r>
            <a:r>
              <a:rPr lang="en-US" u="sng" dirty="0" err="1"/>
              <a:t>opsis</a:t>
            </a:r>
            <a:r>
              <a:rPr lang="en-US" u="sng" dirty="0"/>
              <a:t>)</a:t>
            </a:r>
            <a:r>
              <a:rPr lang="en-US" dirty="0"/>
              <a:t>, which is the overall visual appearance of the stage and the actors</a:t>
            </a:r>
            <a:r>
              <a:rPr lang="en-US" dirty="0" smtClean="0"/>
              <a:t>. ---- </a:t>
            </a:r>
            <a:r>
              <a:rPr lang="en-US" sz="21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least important element</a:t>
            </a:r>
          </a:p>
          <a:p>
            <a:pPr marL="0" indent="0" algn="l" rtl="0">
              <a:buNone/>
            </a:pPr>
            <a:r>
              <a:rPr lang="en-US" b="1" u="sng" dirty="0" smtClean="0"/>
              <a:t>The </a:t>
            </a:r>
            <a:r>
              <a:rPr lang="en-US" b="1" u="sng" dirty="0"/>
              <a:t>means of imitation </a:t>
            </a:r>
            <a:r>
              <a:rPr lang="en-US" dirty="0"/>
              <a:t>(language, rhythm, and harmony) can be divided into </a:t>
            </a:r>
            <a:endParaRPr lang="en-US" dirty="0" smtClean="0"/>
          </a:p>
          <a:p>
            <a:pPr algn="l" rtl="0"/>
            <a:r>
              <a:rPr lang="en-US" dirty="0" smtClean="0"/>
              <a:t>(</a:t>
            </a:r>
            <a:r>
              <a:rPr lang="en-US" dirty="0"/>
              <a:t>b) </a:t>
            </a:r>
            <a:r>
              <a:rPr lang="en-US" b="1" u="sng" dirty="0"/>
              <a:t>melody/songs </a:t>
            </a:r>
            <a:r>
              <a:rPr lang="en-US" u="sng" dirty="0"/>
              <a:t>(</a:t>
            </a:r>
            <a:r>
              <a:rPr lang="en-US" u="sng" dirty="0" err="1"/>
              <a:t>melos</a:t>
            </a:r>
            <a:r>
              <a:rPr lang="en-US" u="sng" dirty="0"/>
              <a:t>)</a:t>
            </a:r>
            <a:r>
              <a:rPr lang="en-US" dirty="0"/>
              <a:t>, and </a:t>
            </a:r>
            <a:endParaRPr lang="en-US" dirty="0" smtClean="0"/>
          </a:p>
          <a:p>
            <a:pPr algn="l" rtl="0"/>
            <a:r>
              <a:rPr lang="en-US" dirty="0" smtClean="0"/>
              <a:t>(</a:t>
            </a:r>
            <a:r>
              <a:rPr lang="en-US" dirty="0"/>
              <a:t>c) </a:t>
            </a:r>
            <a:r>
              <a:rPr lang="en-US" b="1" u="sng" dirty="0"/>
              <a:t>diction</a:t>
            </a:r>
            <a:r>
              <a:rPr lang="en-US" dirty="0"/>
              <a:t>, (lexis) which has to do with the composition of the verses/versification of dialogues. </a:t>
            </a:r>
            <a:endParaRPr lang="en-US" dirty="0" smtClean="0"/>
          </a:p>
          <a:p>
            <a:pPr marL="0" indent="0" algn="l" rtl="0">
              <a:buNone/>
            </a:pPr>
            <a:r>
              <a:rPr lang="en-US" b="1" u="sng" dirty="0" smtClean="0"/>
              <a:t>The </a:t>
            </a:r>
            <a:r>
              <a:rPr lang="en-US" b="1" u="sng" dirty="0"/>
              <a:t>agents (medium) of the action </a:t>
            </a:r>
            <a:r>
              <a:rPr lang="en-US" dirty="0"/>
              <a:t>can be understood in terms of </a:t>
            </a:r>
            <a:endParaRPr lang="en-US" dirty="0" smtClean="0"/>
          </a:p>
          <a:p>
            <a:pPr algn="l" rtl="0"/>
            <a:r>
              <a:rPr lang="en-US" dirty="0" smtClean="0"/>
              <a:t>(</a:t>
            </a:r>
            <a:r>
              <a:rPr lang="en-US" dirty="0"/>
              <a:t>d) </a:t>
            </a:r>
            <a:r>
              <a:rPr lang="en-US" b="1" u="sng" dirty="0"/>
              <a:t>character</a:t>
            </a:r>
            <a:r>
              <a:rPr lang="en-US" dirty="0"/>
              <a:t>(ethos) and </a:t>
            </a:r>
            <a:endParaRPr lang="en-US" dirty="0" smtClean="0"/>
          </a:p>
          <a:p>
            <a:pPr algn="l" rtl="0"/>
            <a:r>
              <a:rPr lang="en-US" dirty="0" smtClean="0"/>
              <a:t>(</a:t>
            </a:r>
            <a:r>
              <a:rPr lang="en-US" dirty="0"/>
              <a:t>e) </a:t>
            </a:r>
            <a:r>
              <a:rPr lang="en-US" b="1" u="sng" dirty="0"/>
              <a:t>thought</a:t>
            </a:r>
            <a:r>
              <a:rPr lang="en-US" dirty="0"/>
              <a:t>. Thought (dianoia) seems to denote the </a:t>
            </a:r>
            <a:r>
              <a:rPr lang="en-US" u="sng" dirty="0"/>
              <a:t>intellectual qualities</a:t>
            </a:r>
            <a:r>
              <a:rPr lang="en-US" dirty="0"/>
              <a:t> of an agent while character seems to denote the </a:t>
            </a:r>
            <a:r>
              <a:rPr lang="en-US" u="sng" dirty="0"/>
              <a:t>moral qualities (ethics)</a:t>
            </a:r>
            <a:r>
              <a:rPr lang="en-US" dirty="0"/>
              <a:t> of an </a:t>
            </a:r>
            <a:r>
              <a:rPr lang="en-US" dirty="0" smtClean="0"/>
              <a:t>agent.</a:t>
            </a:r>
          </a:p>
          <a:p>
            <a:pPr marL="0" indent="0" algn="l" rtl="0">
              <a:buNone/>
            </a:pPr>
            <a:r>
              <a:rPr lang="en-US" b="1" u="sng" dirty="0" smtClean="0"/>
              <a:t>Finally</a:t>
            </a:r>
            <a:r>
              <a:rPr lang="en-US" b="1" u="sng" dirty="0"/>
              <a:t>, there is </a:t>
            </a:r>
            <a:endParaRPr lang="en-US" b="1" u="sng" dirty="0" smtClean="0"/>
          </a:p>
          <a:p>
            <a:pPr algn="l" rtl="0"/>
            <a:r>
              <a:rPr lang="en-US" dirty="0" smtClean="0"/>
              <a:t>(</a:t>
            </a:r>
            <a:r>
              <a:rPr lang="en-US" dirty="0"/>
              <a:t>f) </a:t>
            </a:r>
            <a:r>
              <a:rPr lang="en-US" u="sng" dirty="0"/>
              <a:t>the </a:t>
            </a:r>
            <a:r>
              <a:rPr lang="en-US" b="1" u="sng" dirty="0"/>
              <a:t>plot(Fable)</a:t>
            </a:r>
            <a:r>
              <a:rPr lang="en-US" b="1" dirty="0"/>
              <a:t>,</a:t>
            </a:r>
            <a:r>
              <a:rPr lang="en-US" dirty="0"/>
              <a:t> or </a:t>
            </a:r>
            <a:r>
              <a:rPr lang="en-US" i="1" dirty="0"/>
              <a:t>mythos</a:t>
            </a:r>
            <a:r>
              <a:rPr lang="en-US" dirty="0"/>
              <a:t>, which is the harmonious combination/arrangements of incidents and actions in the story</a:t>
            </a:r>
            <a:r>
              <a:rPr lang="en-US" dirty="0" smtClean="0"/>
              <a:t>. ----- </a:t>
            </a:r>
            <a:r>
              <a:rPr lang="en-US" sz="21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most important element in the tragedy.</a:t>
            </a:r>
            <a:endParaRPr lang="ar-EG" sz="2100" b="1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521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Aristotle’s definition of catharsis</a:t>
            </a:r>
            <a:br>
              <a:rPr lang="en-US" b="1" i="1" dirty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>
              <a:lnSpc>
                <a:spcPct val="200000"/>
              </a:lnSpc>
            </a:pPr>
            <a:r>
              <a:rPr lang="en-US" b="1" dirty="0" smtClean="0"/>
              <a:t>Catharsis as a function of tragedy</a:t>
            </a:r>
          </a:p>
          <a:p>
            <a:pPr algn="l" rtl="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US" i="1" dirty="0" smtClean="0"/>
              <a:t>Moral </a:t>
            </a:r>
          </a:p>
          <a:p>
            <a:pPr algn="l" rtl="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US" i="1" dirty="0" smtClean="0"/>
              <a:t>ennobling</a:t>
            </a:r>
          </a:p>
          <a:p>
            <a:pPr algn="l" rtl="0">
              <a:lnSpc>
                <a:spcPct val="200000"/>
              </a:lnSpc>
            </a:pPr>
            <a:r>
              <a:rPr lang="en-US" b="1" dirty="0" smtClean="0"/>
              <a:t>Purgation or purification of excessive emotions of pity and fear</a:t>
            </a:r>
          </a:p>
          <a:p>
            <a:pPr algn="l" rtl="0">
              <a:lnSpc>
                <a:spcPct val="200000"/>
              </a:lnSpc>
            </a:pPr>
            <a:r>
              <a:rPr lang="en-US" b="1" dirty="0" smtClean="0"/>
              <a:t>It forms the most important part of Aristotle’s concept of tragedy as a positive, not pessimistic, drama which leaves wholesome effect.</a:t>
            </a:r>
          </a:p>
          <a:p>
            <a:pPr marL="0" indent="0" algn="l" rtl="0">
              <a:buNone/>
            </a:pPr>
            <a:endParaRPr lang="ar-EG" b="1" dirty="0"/>
          </a:p>
        </p:txBody>
      </p:sp>
    </p:spTree>
    <p:extLst>
      <p:ext uri="{BB962C8B-B14F-4D97-AF65-F5344CB8AC3E}">
        <p14:creationId xmlns:p14="http://schemas.microsoft.com/office/powerpoint/2010/main" val="1408864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Tragic hero</a:t>
            </a:r>
            <a:br>
              <a:rPr lang="en-US" b="1" i="1" dirty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A good man- coming to a bad end</a:t>
            </a:r>
          </a:p>
          <a:p>
            <a:pPr marL="0" indent="0" algn="l" rtl="0">
              <a:buNone/>
            </a:pPr>
            <a:r>
              <a:rPr lang="en-US" i="1" dirty="0" smtClean="0"/>
              <a:t>Shocking+ disturbs faith</a:t>
            </a:r>
          </a:p>
          <a:p>
            <a:pPr algn="l" rtl="0"/>
            <a:r>
              <a:rPr lang="en-US" b="1" dirty="0" smtClean="0"/>
              <a:t>A bad man- coming to a good end</a:t>
            </a:r>
          </a:p>
          <a:p>
            <a:pPr marL="0" indent="0" algn="l" rtl="0">
              <a:buNone/>
            </a:pPr>
            <a:r>
              <a:rPr lang="en-US" i="1" dirty="0" smtClean="0"/>
              <a:t>Neither moving+ nor moral</a:t>
            </a:r>
          </a:p>
          <a:p>
            <a:pPr algn="l" rtl="0"/>
            <a:r>
              <a:rPr lang="en-US" b="1" dirty="0" smtClean="0"/>
              <a:t>A bad man- coming to a bad end</a:t>
            </a:r>
          </a:p>
          <a:p>
            <a:pPr marL="0" indent="0" algn="l" rtl="0">
              <a:buNone/>
            </a:pPr>
            <a:r>
              <a:rPr lang="en-US" i="1" dirty="0" smtClean="0"/>
              <a:t>Moral +not moving</a:t>
            </a:r>
          </a:p>
          <a:p>
            <a:pPr algn="l" rtl="0"/>
            <a:r>
              <a:rPr lang="en-US" b="1" dirty="0" smtClean="0"/>
              <a:t>A rather good man- coming to a bad end</a:t>
            </a:r>
          </a:p>
          <a:p>
            <a:pPr marL="0" indent="0" algn="l" rtl="0">
              <a:buNone/>
            </a:pPr>
            <a:r>
              <a:rPr lang="en-US" i="1" dirty="0" smtClean="0"/>
              <a:t>An ideal situation</a:t>
            </a:r>
            <a:endParaRPr lang="ar-EG" i="1" dirty="0"/>
          </a:p>
        </p:txBody>
      </p:sp>
    </p:spTree>
    <p:extLst>
      <p:ext uri="{BB962C8B-B14F-4D97-AF65-F5344CB8AC3E}">
        <p14:creationId xmlns:p14="http://schemas.microsoft.com/office/powerpoint/2010/main" val="2391840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Hamartia= Tragic flaw</a:t>
            </a:r>
            <a:r>
              <a:rPr lang="en-US" b="1" i="1" dirty="0"/>
              <a:t/>
            </a:r>
            <a:br>
              <a:rPr lang="en-US" b="1" i="1" dirty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 rtl="0"/>
            <a:r>
              <a:rPr lang="en-US" b="1" i="1" dirty="0" smtClean="0"/>
              <a:t>An error which is derived from ignorance of certain facts or circumstances</a:t>
            </a:r>
          </a:p>
          <a:p>
            <a:pPr algn="l" rtl="0"/>
            <a:r>
              <a:rPr lang="en-US" b="1" i="1" dirty="0" smtClean="0"/>
              <a:t>A mistake or error of judgement</a:t>
            </a:r>
          </a:p>
          <a:p>
            <a:pPr algn="l" rtl="0"/>
            <a:r>
              <a:rPr lang="en-US" b="1" i="1" dirty="0" smtClean="0"/>
              <a:t>The role of hamartia in tragedy comes not from its moral status but from the inevitability of its consequences.</a:t>
            </a:r>
          </a:p>
          <a:p>
            <a:pPr algn="l" rtl="0"/>
            <a:r>
              <a:rPr lang="en-US" b="1" i="1" dirty="0" smtClean="0"/>
              <a:t>It arises from:</a:t>
            </a:r>
          </a:p>
          <a:p>
            <a:pPr algn="l" rtl="0">
              <a:buFont typeface="Wingdings" panose="05000000000000000000" pitchFamily="2" charset="2"/>
              <a:buChar char="q"/>
            </a:pPr>
            <a:r>
              <a:rPr lang="en-US" i="1" dirty="0" smtClean="0"/>
              <a:t>Ignorance</a:t>
            </a:r>
          </a:p>
          <a:p>
            <a:pPr algn="l" rtl="0">
              <a:buFont typeface="Wingdings" panose="05000000000000000000" pitchFamily="2" charset="2"/>
              <a:buChar char="q"/>
            </a:pPr>
            <a:r>
              <a:rPr lang="en-US" i="1" dirty="0" smtClean="0"/>
              <a:t>Hasty- careless view (Oedipus)</a:t>
            </a:r>
          </a:p>
          <a:p>
            <a:pPr algn="l" rtl="0">
              <a:buFont typeface="Wingdings" panose="05000000000000000000" pitchFamily="2" charset="2"/>
              <a:buChar char="q"/>
            </a:pPr>
            <a:r>
              <a:rPr lang="en-US" i="1" dirty="0" smtClean="0"/>
              <a:t>Decision taken voluntarily but not deliberately (Lear, Hamlet)</a:t>
            </a:r>
          </a:p>
          <a:p>
            <a:pPr algn="l" rtl="0"/>
            <a:r>
              <a:rPr lang="en-US" b="1" i="1" dirty="0" err="1" smtClean="0"/>
              <a:t>Peripeteia</a:t>
            </a:r>
            <a:r>
              <a:rPr lang="en-US" b="1" i="1" dirty="0" smtClean="0"/>
              <a:t> = tragic irony</a:t>
            </a:r>
          </a:p>
          <a:p>
            <a:pPr algn="l" rtl="0"/>
            <a:r>
              <a:rPr lang="en-US" b="1" i="1" dirty="0" err="1" smtClean="0"/>
              <a:t>Anagnorisis</a:t>
            </a:r>
            <a:r>
              <a:rPr lang="en-US" b="1" i="1" dirty="0" smtClean="0"/>
              <a:t>= the gaining of the essential knowledge that was previously lacking</a:t>
            </a:r>
            <a:endParaRPr lang="ar-EG" b="1" i="1" dirty="0"/>
          </a:p>
        </p:txBody>
      </p:sp>
    </p:spTree>
    <p:extLst>
      <p:ext uri="{BB962C8B-B14F-4D97-AF65-F5344CB8AC3E}">
        <p14:creationId xmlns:p14="http://schemas.microsoft.com/office/powerpoint/2010/main" val="2771289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Epic vs. tragedy</a:t>
            </a:r>
            <a:r>
              <a:rPr lang="ar-EG" b="1" i="1" dirty="0"/>
              <a:t/>
            </a:r>
            <a:br>
              <a:rPr lang="ar-EG" b="1" i="1" dirty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l" rtl="0">
              <a:lnSpc>
                <a:spcPct val="150000"/>
              </a:lnSpc>
              <a:buNone/>
            </a:pP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are the points form the vantage point of which one could compare Tragedy and Epic :</a:t>
            </a:r>
          </a:p>
          <a:p>
            <a:pPr algn="l" rtl="0">
              <a:lnSpc>
                <a:spcPct val="150000"/>
              </a:lnSpc>
            </a:pP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Length</a:t>
            </a:r>
          </a:p>
          <a:p>
            <a:pPr algn="l" rtl="0">
              <a:lnSpc>
                <a:spcPct val="150000"/>
              </a:lnSpc>
            </a:pPr>
            <a:r>
              <a:rPr lang="en-US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Metre</a:t>
            </a: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lnSpc>
                <a:spcPct val="150000"/>
              </a:lnSpc>
            </a:pP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</a:p>
          <a:p>
            <a:pPr algn="l" rtl="0">
              <a:lnSpc>
                <a:spcPct val="150000"/>
              </a:lnSpc>
            </a:pP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Marvelous and irrational</a:t>
            </a:r>
          </a:p>
          <a:p>
            <a:pPr algn="l" rtl="0">
              <a:lnSpc>
                <a:spcPct val="150000"/>
              </a:lnSpc>
            </a:pP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Plot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is superior, according to Aristotle?</a:t>
            </a:r>
          </a:p>
          <a:p>
            <a:pPr marL="0" indent="0">
              <a:lnSpc>
                <a:spcPct val="150000"/>
              </a:lnSpc>
              <a:buNone/>
            </a:pPr>
            <a:endParaRPr lang="ar-EG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957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1" dirty="0" smtClean="0"/>
              <a:t>Aristotle (Part II): Questions</a:t>
            </a:r>
            <a:endParaRPr lang="ar-EG" sz="40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Discuss the differences between tragedy and epic.</a:t>
            </a:r>
          </a:p>
          <a:p>
            <a:pPr algn="l" rtl="0"/>
            <a:r>
              <a:rPr lang="en-US" dirty="0" smtClean="0"/>
              <a:t>Catharsis is …. While hamartia is ….</a:t>
            </a:r>
          </a:p>
          <a:p>
            <a:pPr algn="l" rtl="0"/>
            <a:r>
              <a:rPr lang="en-US" dirty="0" err="1" smtClean="0"/>
              <a:t>Whil</a:t>
            </a:r>
            <a:r>
              <a:rPr lang="en-US" dirty="0" smtClean="0"/>
              <a:t> </a:t>
            </a:r>
            <a:r>
              <a:rPr lang="en-US" dirty="0" err="1" smtClean="0"/>
              <a:t>peripeteia</a:t>
            </a:r>
            <a:r>
              <a:rPr lang="en-US" dirty="0" smtClean="0"/>
              <a:t> is …, </a:t>
            </a:r>
            <a:r>
              <a:rPr lang="en-US" dirty="0" err="1" smtClean="0"/>
              <a:t>anagnorisis</a:t>
            </a:r>
            <a:r>
              <a:rPr lang="en-US" dirty="0" smtClean="0"/>
              <a:t> is …..</a:t>
            </a:r>
          </a:p>
          <a:p>
            <a:pPr algn="l" rtl="0"/>
            <a:r>
              <a:rPr lang="en-US" dirty="0" smtClean="0"/>
              <a:t>What are the six main parts of tragedy?</a:t>
            </a:r>
          </a:p>
          <a:p>
            <a:pPr algn="l" rtl="0"/>
            <a:r>
              <a:rPr lang="en-US" dirty="0" smtClean="0"/>
              <a:t>Determine the hamartia in the tragedies: </a:t>
            </a:r>
            <a:r>
              <a:rPr lang="en-US" b="1" i="1" dirty="0" smtClean="0"/>
              <a:t>King Lear, Macbeth, Othello, Hamlet, Oedipus Rex </a:t>
            </a:r>
            <a:endParaRPr lang="ar-EG" b="1" i="1" dirty="0"/>
          </a:p>
        </p:txBody>
      </p:sp>
    </p:spTree>
    <p:extLst>
      <p:ext uri="{BB962C8B-B14F-4D97-AF65-F5344CB8AC3E}">
        <p14:creationId xmlns:p14="http://schemas.microsoft.com/office/powerpoint/2010/main" val="2862631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 Further: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https://www.youtube.com/watch?v=9BWPREP_8Xg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67620699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</TotalTime>
  <Words>487</Words>
  <Application>Microsoft Office PowerPoint</Application>
  <PresentationFormat>مخصص</PresentationFormat>
  <Paragraphs>66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Wisp</vt:lpstr>
      <vt:lpstr>Damietta Faculty of Education Department of English First Year Criticism 2nd  lecture- March 2020</vt:lpstr>
      <vt:lpstr>Aristotle (Part II)- Contents</vt:lpstr>
      <vt:lpstr>Six parts of tragedy </vt:lpstr>
      <vt:lpstr>Aristotle’s definition of catharsis </vt:lpstr>
      <vt:lpstr>Tragic hero </vt:lpstr>
      <vt:lpstr>Hamartia= Tragic flaw </vt:lpstr>
      <vt:lpstr>Epic vs. tragedy </vt:lpstr>
      <vt:lpstr>Aristotle (Part II): Questions</vt:lpstr>
      <vt:lpstr>Go Further:</vt:lpstr>
      <vt:lpstr>Thank you …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Damietta Faculty of Education Department of English First Year Criticism 2nd  lecture- March 2020</dc:title>
  <dc:creator>Dr Engy Salah</dc:creator>
  <cp:lastModifiedBy>Dreams</cp:lastModifiedBy>
  <cp:revision>9</cp:revision>
  <dcterms:created xsi:type="dcterms:W3CDTF">2020-03-18T23:09:25Z</dcterms:created>
  <dcterms:modified xsi:type="dcterms:W3CDTF">2020-03-25T21:07:08Z</dcterms:modified>
</cp:coreProperties>
</file>