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4" d="100"/>
          <a:sy n="64" d="100"/>
        </p:scale>
        <p:origin x="-108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83284890-85D2-4D7B-8EF5-15A9C1DB8F42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66040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21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F6764DA5-CD3D-4590-A511-FCD3BC7A793E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27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6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548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006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24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86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91916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6322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3772C379-9A7C-4C87-A116-CBE9F58B04C5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42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664C608-40B1-4030-A28D-5B74BC98ADCE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97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1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09186" y="824171"/>
            <a:ext cx="4168002" cy="403160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Damietta Faculty of Education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Department of English</a:t>
            </a:r>
            <a:br>
              <a:rPr lang="en-US" sz="3200" dirty="0"/>
            </a:br>
            <a:r>
              <a:rPr lang="en-US" sz="3200" dirty="0" smtClean="0">
                <a:solidFill>
                  <a:srgbClr val="00B0F0"/>
                </a:solidFill>
              </a:rPr>
              <a:t>Second </a:t>
            </a:r>
            <a:r>
              <a:rPr lang="en-US" sz="3200" dirty="0">
                <a:solidFill>
                  <a:srgbClr val="00B0F0"/>
                </a:solidFill>
              </a:rPr>
              <a:t>Year</a:t>
            </a:r>
            <a:br>
              <a:rPr lang="en-US" sz="3200" dirty="0">
                <a:solidFill>
                  <a:srgbClr val="00B0F0"/>
                </a:solidFill>
              </a:rPr>
            </a:br>
            <a:r>
              <a:rPr lang="en-US" sz="3200" b="1" i="1" dirty="0">
                <a:solidFill>
                  <a:srgbClr val="00B0F0"/>
                </a:solidFill>
              </a:rPr>
              <a:t>Criticism</a:t>
            </a:r>
            <a:r>
              <a:rPr lang="en-US" sz="3200" b="1" i="1" dirty="0"/>
              <a:t/>
            </a:r>
            <a:br>
              <a:rPr lang="en-US" sz="3200" b="1" i="1" dirty="0"/>
            </a:br>
            <a:r>
              <a:rPr lang="en-US" sz="3200" b="1" i="1" dirty="0" smtClean="0">
                <a:solidFill>
                  <a:srgbClr val="00B0F0"/>
                </a:solidFill>
              </a:rPr>
              <a:t>1st</a:t>
            </a:r>
            <a:r>
              <a:rPr lang="en-US" sz="3200" b="1" i="1" dirty="0" smtClean="0"/>
              <a:t>  lecture- </a:t>
            </a:r>
            <a:r>
              <a:rPr lang="en-US" sz="3200" b="1" i="1" dirty="0"/>
              <a:t>March </a:t>
            </a:r>
            <a:r>
              <a:rPr lang="en-US" sz="3200" b="1" i="1" dirty="0" smtClean="0"/>
              <a:t>2020</a:t>
            </a:r>
            <a:endParaRPr lang="ar-EG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</a:rPr>
              <a:t>Dr. Engy Salah</a:t>
            </a:r>
            <a:endParaRPr lang="ar-EG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700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dirty="0" smtClean="0"/>
              <a:t>Dante’s contribution to allegorical representation lies in ….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 smtClean="0"/>
              <a:t>What is meant by the twofold structure of allegory for Dante?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 smtClean="0"/>
              <a:t>Ibn </a:t>
            </a:r>
            <a:r>
              <a:rPr lang="en-US" dirty="0" err="1" smtClean="0"/>
              <a:t>Rushd</a:t>
            </a:r>
            <a:r>
              <a:rPr lang="en-US" dirty="0" smtClean="0"/>
              <a:t>’ contribution to literary criticism lie sin the fact that he….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 smtClean="0"/>
              <a:t>How does Ibn </a:t>
            </a:r>
            <a:r>
              <a:rPr lang="en-US" dirty="0" err="1" smtClean="0"/>
              <a:t>Rushd’s</a:t>
            </a:r>
            <a:r>
              <a:rPr lang="en-US" dirty="0" smtClean="0"/>
              <a:t> concept of realism differ from that of Aristotle?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249199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4"/>
            <a:ext cx="8770571" cy="187005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Thank you … </a:t>
            </a:r>
            <a:br>
              <a:rPr lang="en-US" sz="3600" dirty="0" smtClean="0"/>
            </a:br>
            <a:r>
              <a:rPr lang="en-US" sz="3600" dirty="0" smtClean="0"/>
              <a:t>See you soon </a:t>
            </a:r>
            <a:r>
              <a:rPr lang="en-US" sz="3600" dirty="0" err="1" smtClean="0"/>
              <a:t>Inshaa</a:t>
            </a:r>
            <a:r>
              <a:rPr lang="en-US" sz="3600" dirty="0" smtClean="0"/>
              <a:t> Allah…</a:t>
            </a:r>
            <a:br>
              <a:rPr lang="en-US" sz="3600" dirty="0" smtClean="0"/>
            </a:br>
            <a:r>
              <a:rPr lang="en-US" sz="3600" dirty="0" smtClean="0"/>
              <a:t>missed you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3200" b="1" i="1" dirty="0" smtClean="0"/>
              <a:t>Dr. Engy Salah</a:t>
            </a:r>
            <a:endParaRPr lang="ar-EG" sz="32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785" y="3079531"/>
            <a:ext cx="476250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626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6662" y="568345"/>
            <a:ext cx="9507609" cy="1560716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 smtClean="0"/>
              <a:t>Literary Criticism in The Middle Ages (MA):</a:t>
            </a:r>
            <a:br>
              <a:rPr lang="en-US" sz="3200" b="1" i="1" dirty="0" smtClean="0"/>
            </a:br>
            <a:r>
              <a:rPr lang="en-US" sz="3200" b="1" i="1" dirty="0" smtClean="0"/>
              <a:t>Allegorical Representation</a:t>
            </a:r>
            <a:endParaRPr lang="ar-EG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sz="3200" b="1" i="1" dirty="0" smtClean="0"/>
              <a:t>Dante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sz="3200" b="1" i="1" dirty="0" smtClean="0"/>
              <a:t>Ibn </a:t>
            </a:r>
            <a:r>
              <a:rPr lang="en-US" sz="3200" b="1" i="1" dirty="0" err="1" smtClean="0"/>
              <a:t>Rushd</a:t>
            </a:r>
            <a:endParaRPr lang="ar-EG" sz="3200" b="1" i="1" dirty="0"/>
          </a:p>
        </p:txBody>
      </p:sp>
    </p:spTree>
    <p:extLst>
      <p:ext uri="{BB962C8B-B14F-4D97-AF65-F5344CB8AC3E}">
        <p14:creationId xmlns:p14="http://schemas.microsoft.com/office/powerpoint/2010/main" val="3119510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 Dante Alighieri (1265-1321)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/>
              <a:t>He is best known for his epic poem </a:t>
            </a:r>
            <a:r>
              <a:rPr lang="en-US" i="1" dirty="0" err="1" smtClean="0"/>
              <a:t>Divina</a:t>
            </a:r>
            <a:r>
              <a:rPr lang="en-US" i="1" dirty="0" smtClean="0"/>
              <a:t> Commedia (The Divine Comedy)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/>
              <a:t>In his book </a:t>
            </a:r>
            <a:r>
              <a:rPr lang="en-US" i="1" dirty="0" smtClean="0"/>
              <a:t>Il </a:t>
            </a:r>
            <a:r>
              <a:rPr lang="en-US" i="1" dirty="0" err="1" smtClean="0"/>
              <a:t>Convivio</a:t>
            </a:r>
            <a:r>
              <a:rPr lang="en-US" dirty="0" smtClean="0"/>
              <a:t>, he wrote about allegory, and stated that it has four senses: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Literal 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Allegorical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Moral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Anagogical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/>
              <a:t>The twofold structure of allegory- duality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1058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II- Ibn </a:t>
            </a:r>
            <a:r>
              <a:rPr lang="en-US" dirty="0" err="1" smtClean="0"/>
              <a:t>Rushd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Ibn </a:t>
            </a:r>
            <a:r>
              <a:rPr lang="en-US" dirty="0" err="1" smtClean="0"/>
              <a:t>Rushd</a:t>
            </a:r>
            <a:endParaRPr lang="en-US" dirty="0" smtClean="0"/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Ibn </a:t>
            </a:r>
            <a:r>
              <a:rPr lang="en-US" dirty="0" err="1" smtClean="0"/>
              <a:t>Rushd</a:t>
            </a:r>
            <a:r>
              <a:rPr lang="en-US" dirty="0" smtClean="0"/>
              <a:t> &amp; Aristotle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Realism: Ibn </a:t>
            </a:r>
            <a:r>
              <a:rPr lang="en-US" dirty="0" err="1" smtClean="0"/>
              <a:t>Rushd</a:t>
            </a:r>
            <a:r>
              <a:rPr lang="en-US" dirty="0" smtClean="0"/>
              <a:t> vs. Aristotle</a:t>
            </a:r>
            <a:endParaRPr lang="ar-E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237" y="2213144"/>
            <a:ext cx="4099034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59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123821"/>
          </a:xfrm>
        </p:spPr>
        <p:txBody>
          <a:bodyPr>
            <a:normAutofit/>
          </a:bodyPr>
          <a:lstStyle/>
          <a:p>
            <a:r>
              <a:rPr lang="en-US" sz="3200" b="1" dirty="0"/>
              <a:t>Ibn </a:t>
            </a:r>
            <a:r>
              <a:rPr lang="en-US" sz="3200" b="1" dirty="0" err="1"/>
              <a:t>Rushd</a:t>
            </a:r>
            <a:r>
              <a:rPr lang="en-US" sz="3200" b="1" dirty="0"/>
              <a:t> [</a:t>
            </a:r>
            <a:r>
              <a:rPr lang="en-US" sz="3200" b="1" dirty="0" smtClean="0"/>
              <a:t>Averroes]:</a:t>
            </a:r>
            <a:endParaRPr lang="ar-E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 b="1" dirty="0" smtClean="0"/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b="1" dirty="0" smtClean="0"/>
              <a:t>Ibn </a:t>
            </a:r>
            <a:r>
              <a:rPr lang="en-US" b="1" dirty="0" err="1"/>
              <a:t>Rushd</a:t>
            </a:r>
            <a:r>
              <a:rPr lang="en-US" b="1" dirty="0"/>
              <a:t> [Averroes] (1126—1198</a:t>
            </a:r>
            <a:r>
              <a:rPr lang="en-US" b="1" dirty="0" smtClean="0"/>
              <a:t>)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/>
              <a:t>Abu al-</a:t>
            </a:r>
            <a:r>
              <a:rPr lang="en-US" dirty="0" err="1"/>
              <a:t>Walid</a:t>
            </a:r>
            <a:r>
              <a:rPr lang="en-US" dirty="0"/>
              <a:t> Muhammad ibn Ahmad ibn </a:t>
            </a:r>
            <a:r>
              <a:rPr lang="en-US" dirty="0" err="1"/>
              <a:t>Rushd</a:t>
            </a:r>
            <a:r>
              <a:rPr lang="en-US" dirty="0"/>
              <a:t>, better known in the Latin West as Averroes, lived during a unique period in Western intellectual history, in which interest in philosophy and theology was waning in the Muslim world and just beginning to flourish in Latin Christendom</a:t>
            </a:r>
            <a:r>
              <a:rPr lang="en-US" dirty="0" smtClean="0"/>
              <a:t>.</a:t>
            </a:r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93386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071269"/>
          </a:xfrm>
        </p:spPr>
        <p:txBody>
          <a:bodyPr>
            <a:normAutofit fontScale="90000"/>
          </a:bodyPr>
          <a:lstStyle/>
          <a:p>
            <a:r>
              <a:rPr lang="en-US" dirty="0"/>
              <a:t>Ibn </a:t>
            </a:r>
            <a:r>
              <a:rPr lang="en-US" dirty="0" err="1"/>
              <a:t>Rushd</a:t>
            </a:r>
            <a:r>
              <a:rPr lang="en-US" dirty="0"/>
              <a:t> &amp; Aristotle</a:t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§"/>
            </a:pPr>
            <a:r>
              <a:rPr lang="en-US" dirty="0"/>
              <a:t>His influential commentaries and unique interpretations on </a:t>
            </a:r>
            <a:r>
              <a:rPr lang="en-US" dirty="0" smtClean="0"/>
              <a:t>Aristotle revived </a:t>
            </a:r>
            <a:r>
              <a:rPr lang="en-US" dirty="0"/>
              <a:t>Western scholarly interest in </a:t>
            </a:r>
            <a:r>
              <a:rPr lang="en-US" dirty="0" smtClean="0"/>
              <a:t>ancient Greek mythology, </a:t>
            </a:r>
            <a:r>
              <a:rPr lang="en-US" dirty="0"/>
              <a:t>whose works for the most part had been neglected since the sixth century. </a:t>
            </a:r>
            <a:endParaRPr lang="en-US" dirty="0" smtClean="0"/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He </a:t>
            </a:r>
            <a:r>
              <a:rPr lang="en-US" dirty="0"/>
              <a:t>critically examined the alleged tension between philosophy and religion in the </a:t>
            </a:r>
            <a:r>
              <a:rPr lang="en-US" i="1" dirty="0"/>
              <a:t>Decisive Treatise, </a:t>
            </a:r>
            <a:r>
              <a:rPr lang="en-US" dirty="0"/>
              <a:t>and he challenged the anti-philosophical sentiments within the Sunni tradition sparked by al-</a:t>
            </a:r>
            <a:r>
              <a:rPr lang="en-US" dirty="0" err="1"/>
              <a:t>Ghazzali</a:t>
            </a:r>
            <a:r>
              <a:rPr lang="en-US" dirty="0"/>
              <a:t>. </a:t>
            </a:r>
            <a:endParaRPr lang="en-US" dirty="0" smtClean="0"/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 smtClean="0"/>
              <a:t>This </a:t>
            </a:r>
            <a:r>
              <a:rPr lang="en-US" dirty="0"/>
              <a:t>critique ignited a similar re-examination within the Christian tradition, influencing a line of scholars who would come to be identified as the “</a:t>
            </a:r>
            <a:r>
              <a:rPr lang="en-US" dirty="0" err="1"/>
              <a:t>Averroists</a:t>
            </a:r>
            <a:r>
              <a:rPr lang="en-US" dirty="0"/>
              <a:t>.”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755340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144841"/>
          </a:xfrm>
        </p:spPr>
        <p:txBody>
          <a:bodyPr>
            <a:normAutofit fontScale="90000"/>
          </a:bodyPr>
          <a:lstStyle/>
          <a:p>
            <a:r>
              <a:rPr lang="en-US" dirty="0"/>
              <a:t>Ibn </a:t>
            </a:r>
            <a:r>
              <a:rPr lang="en-US" dirty="0" err="1"/>
              <a:t>Rushd</a:t>
            </a:r>
            <a:r>
              <a:rPr lang="en-US" dirty="0"/>
              <a:t> &amp; Aristotle</a:t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/>
              <a:t>Poetry ids defined broadly as the art of praise or blame, based on representations of moral choice.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/>
              <a:t>The purpose of poetry is to produce a salutary effect upon its audience, through both excellence of imitative technique and performative elements such as melody, gesture, and intonation.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/>
              <a:t>Poetry is viewed as a branch of logic, or logical discourse, which is compared and contrasted with rhetorical discourse.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774129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Ibn </a:t>
            </a:r>
            <a:r>
              <a:rPr lang="en-US" dirty="0" err="1"/>
              <a:t>Rushd</a:t>
            </a:r>
            <a:r>
              <a:rPr lang="en-US" dirty="0"/>
              <a:t> &amp; Aristotle</a:t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/>
              <a:t>Regarding poetic imitation, Ibn </a:t>
            </a:r>
            <a:r>
              <a:rPr lang="en-US" dirty="0" err="1" smtClean="0"/>
              <a:t>Rushd</a:t>
            </a:r>
            <a:r>
              <a:rPr lang="en-US" dirty="0" smtClean="0"/>
              <a:t> places great emphasis on realism.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dirty="0" smtClean="0"/>
              <a:t>Whereas Aristotle talks of the poet representing what is probable, Ibn </a:t>
            </a:r>
            <a:r>
              <a:rPr lang="en-US" dirty="0" err="1" smtClean="0"/>
              <a:t>Rushd</a:t>
            </a:r>
            <a:r>
              <a:rPr lang="en-US" dirty="0" smtClean="0"/>
              <a:t> insists that the poet only engages in true representations, speaking “only of things that exist or may exist”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829135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further:</a:t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https://www.youtube.com/watch?v=ITQgzi5r41M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9879495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294</TotalTime>
  <Words>428</Words>
  <Application>Microsoft Office PowerPoint</Application>
  <PresentationFormat>مخصص</PresentationFormat>
  <Paragraphs>41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Feathered</vt:lpstr>
      <vt:lpstr>Damietta Faculty of Education Department of English Second Year Criticism 1st  lecture- March 2020</vt:lpstr>
      <vt:lpstr>Literary Criticism in The Middle Ages (MA): Allegorical Representation</vt:lpstr>
      <vt:lpstr>I- Dante Alighieri (1265-1321)</vt:lpstr>
      <vt:lpstr>II- Ibn Rushd</vt:lpstr>
      <vt:lpstr>Ibn Rushd [Averroes]:</vt:lpstr>
      <vt:lpstr>Ibn Rushd &amp; Aristotle </vt:lpstr>
      <vt:lpstr>Ibn Rushd &amp; Aristotle </vt:lpstr>
      <vt:lpstr>Ibn Rushd &amp; Aristotle </vt:lpstr>
      <vt:lpstr>Go further: </vt:lpstr>
      <vt:lpstr>Questions:</vt:lpstr>
      <vt:lpstr>Thank you …  See you soon Inshaa Allah… missed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Engy Salah</dc:creator>
  <cp:lastModifiedBy>Dreams</cp:lastModifiedBy>
  <cp:revision>10</cp:revision>
  <dcterms:created xsi:type="dcterms:W3CDTF">2020-03-19T01:30:02Z</dcterms:created>
  <dcterms:modified xsi:type="dcterms:W3CDTF">2020-03-25T21:16:41Z</dcterms:modified>
</cp:coreProperties>
</file>