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4" d="100"/>
          <a:sy n="64" d="100"/>
        </p:scale>
        <p:origin x="-108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62E16E00-A868-4DFA-BF54-665C4BD30E7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BBE8B2FC-F44E-4E5A-9692-3D8B9A62FA8A}" type="slidenum">
              <a:rPr lang="ar-EG" smtClean="0"/>
              <a:t>‹#›</a:t>
            </a:fld>
            <a:endParaRPr lang="ar-EG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184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6E00-A868-4DFA-BF54-665C4BD30E7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B2FC-F44E-4E5A-9692-3D8B9A62FA8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4641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2E16E00-A868-4DFA-BF54-665C4BD30E7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BBE8B2FC-F44E-4E5A-9692-3D8B9A62FA8A}" type="slidenum">
              <a:rPr lang="ar-EG" smtClean="0"/>
              <a:t>‹#›</a:t>
            </a:fld>
            <a:endParaRPr lang="ar-EG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74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6E00-A868-4DFA-BF54-665C4BD30E7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B2FC-F44E-4E5A-9692-3D8B9A62FA8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952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2E16E00-A868-4DFA-BF54-665C4BD30E7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BE8B2FC-F44E-4E5A-9692-3D8B9A62FA8A}" type="slidenum">
              <a:rPr lang="ar-EG" smtClean="0"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419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6E00-A868-4DFA-BF54-665C4BD30E7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B2FC-F44E-4E5A-9692-3D8B9A62FA8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647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6E00-A868-4DFA-BF54-665C4BD30E7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B2FC-F44E-4E5A-9692-3D8B9A62FA8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7665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6E00-A868-4DFA-BF54-665C4BD30E7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B2FC-F44E-4E5A-9692-3D8B9A62FA8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7216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6E00-A868-4DFA-BF54-665C4BD30E7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B2FC-F44E-4E5A-9692-3D8B9A62FA8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6682286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62E16E00-A868-4DFA-BF54-665C4BD30E7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BBE8B2FC-F44E-4E5A-9692-3D8B9A62FA8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90392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62E16E00-A868-4DFA-BF54-665C4BD30E7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BBE8B2FC-F44E-4E5A-9692-3D8B9A62FA8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5790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2E16E00-A868-4DFA-BF54-665C4BD30E73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E8B2FC-F44E-4E5A-9692-3D8B9A62FA8A}" type="slidenum">
              <a:rPr lang="ar-EG" smtClean="0"/>
              <a:t>‹#›</a:t>
            </a:fld>
            <a:endParaRPr lang="ar-EG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70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74783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Damietta Faculty of Education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Department of English</a:t>
            </a:r>
            <a:br>
              <a:rPr lang="en-US" sz="2800" dirty="0"/>
            </a:br>
            <a:r>
              <a:rPr lang="en-US" sz="2800" dirty="0">
                <a:solidFill>
                  <a:srgbClr val="00B0F0"/>
                </a:solidFill>
              </a:rPr>
              <a:t>Second Year</a:t>
            </a:r>
            <a:br>
              <a:rPr lang="en-US" sz="2800" dirty="0">
                <a:solidFill>
                  <a:srgbClr val="00B0F0"/>
                </a:solidFill>
              </a:rPr>
            </a:br>
            <a:r>
              <a:rPr lang="en-US" sz="2800" b="1" i="1" dirty="0">
                <a:solidFill>
                  <a:srgbClr val="00B0F0"/>
                </a:solidFill>
              </a:rPr>
              <a:t>Criticism</a:t>
            </a:r>
            <a:r>
              <a:rPr lang="en-US" sz="2800" b="1" i="1" dirty="0"/>
              <a:t/>
            </a:r>
            <a:br>
              <a:rPr lang="en-US" sz="2800" b="1" i="1" dirty="0"/>
            </a:br>
            <a:r>
              <a:rPr lang="en-US" sz="2800" b="1" i="1" dirty="0" smtClean="0">
                <a:solidFill>
                  <a:srgbClr val="00B0F0"/>
                </a:solidFill>
              </a:rPr>
              <a:t>2nd</a:t>
            </a:r>
            <a:r>
              <a:rPr lang="en-US" sz="2800" b="1" i="1" dirty="0" smtClean="0"/>
              <a:t>  </a:t>
            </a:r>
            <a:r>
              <a:rPr lang="en-US" sz="2800" b="1" i="1" dirty="0"/>
              <a:t>lecture- March 2020</a:t>
            </a:r>
            <a:endParaRPr lang="ar-EG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Dr. Engy Salah</a:t>
            </a:r>
            <a:endParaRPr lang="ar-EG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608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… waiting to answer any of your questions…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200" b="1" i="1" dirty="0" smtClean="0"/>
              <a:t>Dr. Engy Salah</a:t>
            </a:r>
            <a:endParaRPr lang="ar-EG" sz="32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572" y="3205655"/>
            <a:ext cx="2480442" cy="303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01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 smtClean="0"/>
              <a:t>Literary Criticism </a:t>
            </a:r>
            <a:br>
              <a:rPr lang="en-US" b="1" i="1" dirty="0" smtClean="0"/>
            </a:br>
            <a:r>
              <a:rPr lang="en-US" b="1" i="1" dirty="0" smtClean="0"/>
              <a:t>in the Renaissance</a:t>
            </a:r>
            <a:endParaRPr lang="ar-EG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200" b="1" i="1" dirty="0" smtClean="0"/>
              <a:t>Historical background</a:t>
            </a:r>
          </a:p>
          <a:p>
            <a:pPr algn="l" rtl="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200" b="1" i="1" dirty="0" smtClean="0"/>
              <a:t>Literary criticism in the renaissance</a:t>
            </a:r>
          </a:p>
        </p:txBody>
      </p:sp>
    </p:spTree>
    <p:extLst>
      <p:ext uri="{BB962C8B-B14F-4D97-AF65-F5344CB8AC3E}">
        <p14:creationId xmlns:p14="http://schemas.microsoft.com/office/powerpoint/2010/main" val="1641459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Historical background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i="1" dirty="0" smtClean="0"/>
              <a:t>Humanism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i="1" dirty="0" smtClean="0"/>
              <a:t>Reformation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i="1" dirty="0" smtClean="0"/>
              <a:t>Printing press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i="1" dirty="0" smtClean="0"/>
              <a:t>The vernacular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i="1" dirty="0" smtClean="0"/>
              <a:t>The disappearance of the feudal system</a:t>
            </a:r>
            <a:endParaRPr lang="ar-EG" sz="2800" b="1" i="1" dirty="0"/>
          </a:p>
        </p:txBody>
      </p:sp>
    </p:spTree>
    <p:extLst>
      <p:ext uri="{BB962C8B-B14F-4D97-AF65-F5344CB8AC3E}">
        <p14:creationId xmlns:p14="http://schemas.microsoft.com/office/powerpoint/2010/main" val="1362185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Literary criticism in the </a:t>
            </a:r>
            <a:r>
              <a:rPr lang="en-US" b="1" i="1" dirty="0" smtClean="0"/>
              <a:t>Renaissance</a:t>
            </a:r>
            <a:r>
              <a:rPr lang="en-US" b="1" i="1" dirty="0"/>
              <a:t/>
            </a:r>
            <a:br>
              <a:rPr lang="en-US" b="1" i="1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 smtClean="0"/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b="1" i="1" u="sng" dirty="0" smtClean="0"/>
              <a:t>A pervasive growth of humanist culture and of national sentiment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Civic values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A sense of national identity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A sense of place in history, especially as gauged in relation to the classics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b="1" i="1" u="sng" dirty="0" smtClean="0"/>
              <a:t>Language as an innovative characteristic of Renaissance literary criticism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Language as dialogic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Language as subject to historical evolution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14695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Literary criticism in the Renaissance</a:t>
            </a:r>
            <a:br>
              <a:rPr lang="en-US" b="1" i="1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b="1" i="1" u="sng" dirty="0" smtClean="0"/>
              <a:t>The artist’s great autonomy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His support came less from personal patronage– anonymous market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There was an increasing separation of art form the church and the sacred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The emergence of the absolutist state as a “locus of authority to some degree distinct from and opposed to that of the feudal lord” </a:t>
            </a:r>
          </a:p>
          <a:p>
            <a:pPr marL="0" indent="0" algn="l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5902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Literary criticism in the Renaissance</a:t>
            </a:r>
            <a:br>
              <a:rPr lang="en-US" b="1" i="1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b="1" i="1" u="sng" dirty="0" smtClean="0"/>
              <a:t>The areas of interest of literary criticism in the Renaissance: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Defending poetry and literature from charges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Representing a large body of the humanist commentary and scholarship on classical texts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Comprising commentaries on </a:t>
            </a:r>
            <a:r>
              <a:rPr lang="en-US" dirty="0" err="1" smtClean="0"/>
              <a:t>Aritotle’s</a:t>
            </a:r>
            <a:r>
              <a:rPr lang="en-US" dirty="0" smtClean="0"/>
              <a:t> poetics and debates between the relative virtues of the Aristotelian and </a:t>
            </a:r>
            <a:r>
              <a:rPr lang="en-US" dirty="0" err="1" smtClean="0"/>
              <a:t>Horatian</a:t>
            </a:r>
            <a:r>
              <a:rPr lang="en-US" dirty="0" smtClean="0"/>
              <a:t> texts as well as attempts to harmonize their insights</a:t>
            </a:r>
          </a:p>
          <a:p>
            <a:pPr>
              <a:buFont typeface="Wingdings" panose="05000000000000000000" pitchFamily="2" charset="2"/>
              <a:buChar char="§"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4316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186883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Literary criticism in the Renaissance</a:t>
            </a:r>
            <a:br>
              <a:rPr lang="en-US" b="1" i="1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38703"/>
            <a:ext cx="8770571" cy="4372304"/>
          </a:xfrm>
        </p:spPr>
        <p:txBody>
          <a:bodyPr>
            <a:noAutofit/>
          </a:bodyPr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sz="1600" b="1" i="1" u="sng" dirty="0" smtClean="0"/>
              <a:t>Important notions tackled in the literary criticism of the Renaissance: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1600" dirty="0" smtClean="0"/>
              <a:t>Imitation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1600" dirty="0" smtClean="0"/>
              <a:t>The truth value and didactic role of literature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1600" dirty="0" smtClean="0"/>
              <a:t>The classical unities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1600" dirty="0" smtClean="0"/>
              <a:t>The notion of verisimilitude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1600" dirty="0" smtClean="0"/>
              <a:t>The use of the vernacular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1600" dirty="0" smtClean="0"/>
              <a:t>The definition of the poetic genres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1600" dirty="0" smtClean="0"/>
              <a:t>The invention of new mixed genres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1600" dirty="0" smtClean="0"/>
              <a:t>The use of rhyme in poetry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1600" dirty="0" smtClean="0"/>
              <a:t>The relative values of quantitative and qualitative verse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1600" dirty="0" smtClean="0"/>
              <a:t>The place of verse and poetry in comparison to other disciplines</a:t>
            </a:r>
          </a:p>
          <a:p>
            <a:pPr algn="l" rtl="0"/>
            <a:endParaRPr lang="ar-EG" sz="1600" dirty="0"/>
          </a:p>
        </p:txBody>
      </p:sp>
    </p:spTree>
    <p:extLst>
      <p:ext uri="{BB962C8B-B14F-4D97-AF65-F5344CB8AC3E}">
        <p14:creationId xmlns:p14="http://schemas.microsoft.com/office/powerpoint/2010/main" val="175585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Literary criticism in the Renaissance</a:t>
            </a:r>
            <a:br>
              <a:rPr lang="en-US" b="1" i="1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b="1" i="1" u="sng" dirty="0" smtClean="0"/>
              <a:t>Writers were divided into three sets: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Writers concerned with formulating or reformulating their connections with the classical traditions. (All Italians)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Writers concerned with defend poetry and the use of the vernacular. (French and English)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Writers concerned with defining the art of poetry drawing on the art of rhetoric. (Gascoigne and </a:t>
            </a:r>
            <a:r>
              <a:rPr lang="en-US" dirty="0" err="1" smtClean="0"/>
              <a:t>Puttenham</a:t>
            </a:r>
            <a:r>
              <a:rPr lang="en-US" dirty="0" smtClean="0"/>
              <a:t>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48037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 smtClean="0"/>
              <a:t>Some of the important notions discussed in the literary criticism of the Renaissance are……….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 smtClean="0"/>
              <a:t>Humanism and the reformation formulated literary criticism in the Renaissance. Elaborate. 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 smtClean="0"/>
              <a:t>Mention two writers representing each set of writers In the Renaissance.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96344216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69</TotalTime>
  <Words>401</Words>
  <Application>Microsoft Office PowerPoint</Application>
  <PresentationFormat>مخصص</PresentationFormat>
  <Paragraphs>53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Feathered</vt:lpstr>
      <vt:lpstr>Damietta Faculty of Education Department of English Second Year Criticism 2nd  lecture- March 2020</vt:lpstr>
      <vt:lpstr>Literary Criticism  in the Renaissance</vt:lpstr>
      <vt:lpstr>Historical background</vt:lpstr>
      <vt:lpstr>Literary criticism in the Renaissance </vt:lpstr>
      <vt:lpstr>Literary criticism in the Renaissance </vt:lpstr>
      <vt:lpstr>Literary criticism in the Renaissance </vt:lpstr>
      <vt:lpstr>Literary criticism in the Renaissance </vt:lpstr>
      <vt:lpstr>Literary criticism in the Renaissance </vt:lpstr>
      <vt:lpstr>Questions: </vt:lpstr>
      <vt:lpstr>Thank You … waiting to answer any of your questions…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Damietta Faculty of Education Department of English Second Year Criticism 1st  lecture- March 2020</dc:title>
  <dc:creator>Dr Engy Salah</dc:creator>
  <cp:lastModifiedBy>Dreams</cp:lastModifiedBy>
  <cp:revision>8</cp:revision>
  <dcterms:created xsi:type="dcterms:W3CDTF">2020-03-19T06:25:59Z</dcterms:created>
  <dcterms:modified xsi:type="dcterms:W3CDTF">2020-03-25T21:17:48Z</dcterms:modified>
</cp:coreProperties>
</file>