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64" d="100"/>
          <a:sy n="64" d="100"/>
        </p:scale>
        <p:origin x="-108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2887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663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465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3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8A87A34-81AB-432B-8DAE-1953F412C126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6318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453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45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918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6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4077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8A87A34-81AB-432B-8DAE-1953F412C126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1133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581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ctionary.com/e/slang/you-ar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Damietta Faculty of Arts</a:t>
            </a:r>
            <a:br>
              <a:rPr lang="en-US" sz="3600" dirty="0" smtClean="0"/>
            </a:br>
            <a:r>
              <a:rPr lang="en-US" sz="3600" dirty="0" smtClean="0"/>
              <a:t>Department of Geography</a:t>
            </a:r>
            <a:br>
              <a:rPr lang="en-US" sz="3600" dirty="0" smtClean="0"/>
            </a:br>
            <a:r>
              <a:rPr lang="en-US" sz="3600" dirty="0" smtClean="0"/>
              <a:t>First Year (Special)</a:t>
            </a:r>
            <a:br>
              <a:rPr lang="en-US" sz="3600" dirty="0" smtClean="0"/>
            </a:br>
            <a:r>
              <a:rPr lang="en-US" sz="3600" i="1" dirty="0" smtClean="0"/>
              <a:t>English</a:t>
            </a:r>
            <a:br>
              <a:rPr lang="en-US" sz="3600" i="1" dirty="0" smtClean="0"/>
            </a:br>
            <a:r>
              <a:rPr lang="en-US" sz="3600" i="1" smtClean="0"/>
              <a:t>1</a:t>
            </a:r>
            <a:r>
              <a:rPr lang="en-US" sz="3600" i="1" baseline="30000" smtClean="0"/>
              <a:t>st</a:t>
            </a:r>
            <a:r>
              <a:rPr lang="en-US" sz="3600" i="1" smtClean="0"/>
              <a:t> lecture- March 2020 </a:t>
            </a:r>
            <a:endParaRPr lang="ar-EG" sz="3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Dr. Engy Salah</a:t>
            </a:r>
            <a:endParaRPr lang="ar-EG" sz="2000" b="1" dirty="0"/>
          </a:p>
        </p:txBody>
      </p:sp>
    </p:spTree>
    <p:extLst>
      <p:ext uri="{BB962C8B-B14F-4D97-AF65-F5344CB8AC3E}">
        <p14:creationId xmlns:p14="http://schemas.microsoft.com/office/powerpoint/2010/main" val="3611354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I- Reading Comprehension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b="1" dirty="0" smtClean="0"/>
              <a:t>Pre- questions</a:t>
            </a:r>
          </a:p>
          <a:p>
            <a:pPr algn="l" rtl="0"/>
            <a:r>
              <a:rPr lang="en-US" sz="2800" b="1" dirty="0" smtClean="0"/>
              <a:t>Key words</a:t>
            </a:r>
          </a:p>
          <a:p>
            <a:pPr algn="l" rtl="0"/>
            <a:r>
              <a:rPr lang="en-US" sz="2800" b="1" dirty="0" smtClean="0"/>
              <a:t>Questions &amp;Discussion</a:t>
            </a:r>
          </a:p>
          <a:p>
            <a:pPr algn="l" rtl="0"/>
            <a:r>
              <a:rPr lang="en-US" sz="2800" b="1" dirty="0" smtClean="0"/>
              <a:t>Grammar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682051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Passage p. 38: Pre-Questions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Does Dick live in New York?</a:t>
            </a:r>
          </a:p>
          <a:p>
            <a:endParaRPr lang="en-US" dirty="0" smtClean="0"/>
          </a:p>
          <a:p>
            <a:r>
              <a:rPr lang="en-US" dirty="0" smtClean="0"/>
              <a:t>Why did Dick go to the cinema?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5676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Passage p. </a:t>
            </a:r>
            <a:r>
              <a:rPr lang="en-US" dirty="0" smtClean="0"/>
              <a:t>38: Key words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124" y="1882403"/>
            <a:ext cx="10058400" cy="3931920"/>
          </a:xfrm>
        </p:spPr>
        <p:txBody>
          <a:bodyPr>
            <a:normAutofit lnSpcReduction="10000"/>
          </a:bodyPr>
          <a:lstStyle/>
          <a:p>
            <a:pPr algn="l" rtl="0"/>
            <a:endParaRPr lang="en-US" dirty="0" smtClean="0"/>
          </a:p>
          <a:p>
            <a:pPr algn="l" rtl="0"/>
            <a:r>
              <a:rPr lang="en-US" b="1" dirty="0" smtClean="0"/>
              <a:t>Telegram</a:t>
            </a:r>
            <a:r>
              <a:rPr lang="en-US" dirty="0" smtClean="0"/>
              <a:t>: </a:t>
            </a:r>
            <a:r>
              <a:rPr lang="en-US" dirty="0"/>
              <a:t>a message or communication sent by </a:t>
            </a:r>
            <a:r>
              <a:rPr lang="en-US" dirty="0" smtClean="0"/>
              <a:t>telegraph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r>
              <a:rPr lang="en-US" b="1" dirty="0" smtClean="0"/>
              <a:t>Remember</a:t>
            </a:r>
            <a:r>
              <a:rPr lang="en-US" dirty="0" smtClean="0"/>
              <a:t>: </a:t>
            </a:r>
            <a:r>
              <a:rPr lang="en-US" dirty="0"/>
              <a:t>to recall to the mind by an act or effort of memory; think of again</a:t>
            </a:r>
            <a:r>
              <a:rPr lang="en-US" dirty="0" smtClean="0"/>
              <a:t> </a:t>
            </a:r>
            <a:r>
              <a:rPr lang="en-US" u="sng" dirty="0" smtClean="0"/>
              <a:t>vs.</a:t>
            </a:r>
            <a:r>
              <a:rPr lang="en-US" dirty="0" smtClean="0"/>
              <a:t> </a:t>
            </a:r>
            <a:r>
              <a:rPr lang="en-US" b="1" dirty="0" smtClean="0"/>
              <a:t>remind</a:t>
            </a:r>
            <a:r>
              <a:rPr lang="en-US" dirty="0" smtClean="0"/>
              <a:t>:</a:t>
            </a:r>
            <a:r>
              <a:rPr lang="en-US" dirty="0"/>
              <a:t> to cause (a person) to remember; cause (a person) to think (of someone or something): </a:t>
            </a:r>
            <a:r>
              <a:rPr lang="en-US" i="1" dirty="0"/>
              <a:t>Remind me to phone him tomorrow. That woman reminds me of my mother.</a:t>
            </a:r>
            <a:r>
              <a:rPr lang="en-US" dirty="0" smtClean="0"/>
              <a:t> </a:t>
            </a:r>
          </a:p>
          <a:p>
            <a:pPr algn="l" rtl="0"/>
            <a:r>
              <a:rPr lang="en-US" b="1" dirty="0" smtClean="0"/>
              <a:t>Hotel: </a:t>
            </a:r>
            <a:r>
              <a:rPr lang="en-US" dirty="0"/>
              <a:t>a commercial establishment offering lodging to travelers and sometimes to permanent residents, and often having restaurants, meeting rooms, stores, etc., that are available to the general public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b="1" u="sng" dirty="0" smtClean="0"/>
              <a:t>vs</a:t>
            </a:r>
            <a:r>
              <a:rPr lang="en-US" dirty="0" smtClean="0"/>
              <a:t> </a:t>
            </a:r>
            <a:r>
              <a:rPr lang="en-US" b="1" dirty="0" smtClean="0"/>
              <a:t>motel: </a:t>
            </a:r>
            <a:r>
              <a:rPr lang="en-US" dirty="0"/>
              <a:t>a hotel providing travelers with lodging and free parking facilities, typically a roadside hotel having rooms adjacent to an outside parking area or an urban hotel offering parking within the building.</a:t>
            </a:r>
            <a:endParaRPr lang="en-US" b="1" dirty="0" smtClean="0"/>
          </a:p>
          <a:p>
            <a:pPr algn="l" rtl="0"/>
            <a:endParaRPr lang="en-US" dirty="0"/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765248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Passage p. 38: Questions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l" rtl="0">
              <a:buFont typeface="+mj-lt"/>
              <a:buAutoNum type="arabicPeriod"/>
            </a:pPr>
            <a:r>
              <a:rPr lang="en-US" dirty="0" smtClean="0"/>
              <a:t>Put a suitable title for the passage</a:t>
            </a:r>
          </a:p>
          <a:p>
            <a:pPr marL="342900" indent="-342900" algn="l" rtl="0">
              <a:buFont typeface="+mj-lt"/>
              <a:buAutoNum type="arabicPeriod"/>
            </a:pPr>
            <a:r>
              <a:rPr lang="en-US" dirty="0" smtClean="0"/>
              <a:t>Summarize the passage in one complex sentence</a:t>
            </a:r>
          </a:p>
          <a:p>
            <a:pPr marL="342900" indent="-342900" algn="l" rtl="0">
              <a:buFont typeface="+mj-lt"/>
              <a:buAutoNum type="arabicPeriod"/>
            </a:pPr>
            <a:r>
              <a:rPr lang="en-US" dirty="0" smtClean="0"/>
              <a:t>Write a sentence that would be the first sentence of the next paragraph of the story</a:t>
            </a:r>
          </a:p>
          <a:p>
            <a:pPr marL="342900" indent="-342900" algn="l" rtl="0">
              <a:buFont typeface="+mj-lt"/>
              <a:buAutoNum type="arabicPeriod"/>
            </a:pPr>
            <a:r>
              <a:rPr lang="en-US" dirty="0" smtClean="0"/>
              <a:t>Why did the wife ask Dick to send her his address?</a:t>
            </a:r>
          </a:p>
          <a:p>
            <a:pPr marL="342900" indent="-342900" algn="l" rtl="0">
              <a:buFont typeface="+mj-lt"/>
              <a:buAutoNum type="arabicPeriod"/>
            </a:pPr>
            <a:r>
              <a:rPr lang="en-US" dirty="0" smtClean="0"/>
              <a:t>What would you do if you were in Dick’s situation?</a:t>
            </a:r>
          </a:p>
          <a:p>
            <a:pPr marL="0" indent="0" algn="l" rtl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146403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Come/ bring</a:t>
            </a:r>
            <a:r>
              <a:rPr lang="en-US" dirty="0"/>
              <a:t> </a:t>
            </a:r>
            <a:r>
              <a:rPr lang="en-US" dirty="0" smtClean="0"/>
              <a:t>vs. Go/ take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Use come/ bring when the movement is towards you</a:t>
            </a:r>
          </a:p>
          <a:p>
            <a:pPr algn="l" rtl="0"/>
            <a:r>
              <a:rPr lang="en-US" dirty="0" smtClean="0"/>
              <a:t>Use go/take when the movement is away form you</a:t>
            </a:r>
          </a:p>
          <a:p>
            <a:pPr algn="l" rtl="0"/>
            <a:r>
              <a:rPr lang="en-US" dirty="0" smtClean="0"/>
              <a:t>Examples: 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Do you </a:t>
            </a:r>
            <a:r>
              <a:rPr lang="en-US" i="1" dirty="0"/>
              <a:t>bring</a:t>
            </a:r>
            <a:r>
              <a:rPr lang="en-US" dirty="0"/>
              <a:t> food to a party, or do you </a:t>
            </a:r>
            <a:r>
              <a:rPr lang="en-US" i="1" dirty="0"/>
              <a:t>take</a:t>
            </a:r>
            <a:r>
              <a:rPr lang="en-US" dirty="0"/>
              <a:t> food to a party? The terms </a:t>
            </a:r>
            <a:r>
              <a:rPr lang="en-US" i="1" dirty="0"/>
              <a:t>bring</a:t>
            </a:r>
            <a:r>
              <a:rPr lang="en-US" dirty="0"/>
              <a:t> and </a:t>
            </a:r>
            <a:r>
              <a:rPr lang="en-US" i="1" dirty="0"/>
              <a:t>take</a:t>
            </a:r>
            <a:r>
              <a:rPr lang="en-US" dirty="0"/>
              <a:t> are often confused, and for good reason. Both words describe the movement of something from one location to another.</a:t>
            </a:r>
          </a:p>
          <a:p>
            <a:pPr algn="l" rtl="0"/>
            <a:r>
              <a:rPr lang="en-US" i="1" dirty="0"/>
              <a:t>Bring</a:t>
            </a:r>
            <a:r>
              <a:rPr lang="en-US" dirty="0"/>
              <a:t> describes the movement of something </a:t>
            </a:r>
            <a:r>
              <a:rPr lang="en-US" i="1" dirty="0"/>
              <a:t>toward</a:t>
            </a:r>
            <a:r>
              <a:rPr lang="en-US" dirty="0"/>
              <a:t> a specified location. According to this convention, you can </a:t>
            </a:r>
            <a:r>
              <a:rPr lang="en-US" i="1" dirty="0"/>
              <a:t>bring</a:t>
            </a:r>
            <a:r>
              <a:rPr lang="en-US" dirty="0"/>
              <a:t> food to a party, but not </a:t>
            </a:r>
            <a:r>
              <a:rPr lang="en-US" i="1" dirty="0"/>
              <a:t>take</a:t>
            </a:r>
            <a:r>
              <a:rPr lang="en-US" dirty="0"/>
              <a:t> food to a party. If Maria is having a potluck, her guests might ask her: </a:t>
            </a:r>
            <a:r>
              <a:rPr lang="en-US" i="1" dirty="0"/>
              <a:t>Is there anything we can bring?</a:t>
            </a:r>
            <a:r>
              <a:rPr lang="en-US" dirty="0"/>
              <a:t> or </a:t>
            </a:r>
            <a:r>
              <a:rPr lang="en-US" i="1" dirty="0"/>
              <a:t>Can I bring a friend?</a:t>
            </a:r>
            <a:r>
              <a:rPr lang="en-US" dirty="0"/>
              <a:t> Maria might tell her guests: </a:t>
            </a:r>
            <a:r>
              <a:rPr lang="en-US" i="1" dirty="0"/>
              <a:t>Bring something to drink, and of course you can bring a friend.</a:t>
            </a:r>
            <a:r>
              <a:rPr lang="en-US" dirty="0"/>
              <a:t> In this scenario, </a:t>
            </a:r>
            <a:r>
              <a:rPr lang="en-US" u="sng" dirty="0">
                <a:hlinkClick r:id="rId2"/>
              </a:rPr>
              <a:t>you are</a:t>
            </a:r>
            <a:r>
              <a:rPr lang="en-US" dirty="0"/>
              <a:t> moving something (food or a friend) </a:t>
            </a:r>
            <a:r>
              <a:rPr lang="en-US" i="1" dirty="0"/>
              <a:t>toward</a:t>
            </a:r>
            <a:r>
              <a:rPr lang="en-US" dirty="0"/>
              <a:t> Maria’s house</a:t>
            </a:r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83030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II- Functional English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At a Hotel p. 91</a:t>
            </a:r>
          </a:p>
          <a:p>
            <a:pPr marL="0" indent="0" algn="l" rtl="0">
              <a:buNone/>
            </a:pPr>
            <a:r>
              <a:rPr lang="en-US" b="1" i="1" u="sng" dirty="0" smtClean="0"/>
              <a:t>Key Vocabulary:</a:t>
            </a:r>
          </a:p>
          <a:p>
            <a:pPr marL="0" indent="0" algn="l" rtl="0">
              <a:buNone/>
            </a:pPr>
            <a:r>
              <a:rPr lang="en-US" dirty="0" smtClean="0"/>
              <a:t>Can I help you</a:t>
            </a:r>
          </a:p>
          <a:p>
            <a:pPr marL="0" indent="0" algn="l" rtl="0">
              <a:buNone/>
            </a:pPr>
            <a:r>
              <a:rPr lang="en-US" dirty="0" smtClean="0"/>
              <a:t>I’d like a room</a:t>
            </a:r>
          </a:p>
          <a:p>
            <a:pPr marL="0" indent="0" algn="l" rtl="0">
              <a:buNone/>
            </a:pPr>
            <a:r>
              <a:rPr lang="en-US" dirty="0" err="1" smtClean="0"/>
              <a:t>Singl</a:t>
            </a:r>
            <a:r>
              <a:rPr lang="en-US" dirty="0" smtClean="0"/>
              <a:t>-double room</a:t>
            </a:r>
          </a:p>
          <a:p>
            <a:pPr marL="0" indent="0" algn="l" rtl="0">
              <a:buNone/>
            </a:pPr>
            <a:r>
              <a:rPr lang="en-US" dirty="0" smtClean="0"/>
              <a:t>Can I pay by credit card</a:t>
            </a:r>
          </a:p>
          <a:p>
            <a:pPr marL="0" indent="0" algn="l" rtl="0">
              <a:buNone/>
            </a:pPr>
            <a:r>
              <a:rPr lang="en-US" dirty="0" smtClean="0"/>
              <a:t>Fill in the form</a:t>
            </a:r>
          </a:p>
          <a:p>
            <a:pPr marL="0" indent="0" algn="l" rtl="0">
              <a:buNone/>
            </a:pPr>
            <a:r>
              <a:rPr lang="en-US" dirty="0" smtClean="0"/>
              <a:t>Passport number</a:t>
            </a:r>
          </a:p>
          <a:p>
            <a:pPr marL="0" indent="0" algn="l" rtl="0">
              <a:buNone/>
            </a:pPr>
            <a:r>
              <a:rPr lang="en-US" dirty="0" smtClean="0"/>
              <a:t>Room number</a:t>
            </a:r>
          </a:p>
          <a:p>
            <a:pPr marL="0" indent="0" algn="l" rtl="0">
              <a:buNone/>
            </a:pPr>
            <a:r>
              <a:rPr lang="en-US" dirty="0" smtClean="0"/>
              <a:t>reception</a:t>
            </a:r>
          </a:p>
        </p:txBody>
      </p:sp>
    </p:spTree>
    <p:extLst>
      <p:ext uri="{BB962C8B-B14F-4D97-AF65-F5344CB8AC3E}">
        <p14:creationId xmlns:p14="http://schemas.microsoft.com/office/powerpoint/2010/main" val="3195587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Progress test 1</a:t>
            </a: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38364901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300</TotalTime>
  <Words>458</Words>
  <Application>Microsoft Office PowerPoint</Application>
  <PresentationFormat>مخصص</PresentationFormat>
  <Paragraphs>44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Savon</vt:lpstr>
      <vt:lpstr>Damietta Faculty of Arts Department of Geography First Year (Special) English 1st lecture- March 2020 </vt:lpstr>
      <vt:lpstr>Part I- Reading Comprehension</vt:lpstr>
      <vt:lpstr>Passage p. 38: Pre-Questions</vt:lpstr>
      <vt:lpstr>Passage p. 38: Key words</vt:lpstr>
      <vt:lpstr>Passage p. 38: Questions </vt:lpstr>
      <vt:lpstr>Come/ bring vs. Go/ take</vt:lpstr>
      <vt:lpstr>II- Functional English</vt:lpstr>
      <vt:lpstr>Exercises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Engy Salah</dc:creator>
  <cp:lastModifiedBy>Dreams</cp:lastModifiedBy>
  <cp:revision>10</cp:revision>
  <dcterms:created xsi:type="dcterms:W3CDTF">2020-03-17T23:25:08Z</dcterms:created>
  <dcterms:modified xsi:type="dcterms:W3CDTF">2020-03-25T21:28:24Z</dcterms:modified>
</cp:coreProperties>
</file>