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4" r:id="rId7"/>
    <p:sldId id="263" r:id="rId8"/>
    <p:sldId id="262"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64" d="100"/>
          <a:sy n="64" d="100"/>
        </p:scale>
        <p:origin x="-108" y="-3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3/25/2020</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3/25/2020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3/25/2020</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3/25/2020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3/25/2020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3/25/2020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3/25/2020</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3/25/2020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3/25/2020</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1"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r" defTabSz="914400" rtl="1"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thoughtco.com/countable-and-uncountable-nouns-121069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a:t>Damietta Faculty of Arts</a:t>
            </a:r>
            <a:br>
              <a:rPr lang="en-US" sz="3600" dirty="0"/>
            </a:br>
            <a:r>
              <a:rPr lang="en-US" sz="3600" dirty="0"/>
              <a:t>Department of Geography</a:t>
            </a:r>
            <a:br>
              <a:rPr lang="en-US" sz="3600" dirty="0"/>
            </a:br>
            <a:r>
              <a:rPr lang="en-US" sz="3600" dirty="0"/>
              <a:t>First Year (</a:t>
            </a:r>
            <a:r>
              <a:rPr lang="en-US" sz="3600" dirty="0" smtClean="0"/>
              <a:t>Special)</a:t>
            </a:r>
            <a:r>
              <a:rPr lang="en-US" sz="3600" dirty="0"/>
              <a:t/>
            </a:r>
            <a:br>
              <a:rPr lang="en-US" sz="3600" dirty="0"/>
            </a:br>
            <a:r>
              <a:rPr lang="en-US" sz="3600" b="1" i="1" dirty="0"/>
              <a:t>English</a:t>
            </a:r>
            <a:r>
              <a:rPr lang="en-US" sz="3600" i="1" dirty="0"/>
              <a:t/>
            </a:r>
            <a:br>
              <a:rPr lang="en-US" sz="3600" i="1" dirty="0"/>
            </a:br>
            <a:r>
              <a:rPr lang="en-US" sz="3600" i="1" dirty="0" smtClean="0"/>
              <a:t>2</a:t>
            </a:r>
            <a:r>
              <a:rPr lang="en-US" sz="3600" i="1" baseline="30000" dirty="0" smtClean="0"/>
              <a:t>ND</a:t>
            </a:r>
            <a:r>
              <a:rPr lang="en-US" sz="3600" i="1" dirty="0" smtClean="0"/>
              <a:t> </a:t>
            </a:r>
            <a:r>
              <a:rPr lang="en-US" sz="3600" i="1" dirty="0"/>
              <a:t>lecture- March 2020 </a:t>
            </a:r>
            <a:endParaRPr lang="ar-EG" sz="3600" dirty="0"/>
          </a:p>
        </p:txBody>
      </p:sp>
      <p:sp>
        <p:nvSpPr>
          <p:cNvPr id="3" name="Subtitle 2"/>
          <p:cNvSpPr>
            <a:spLocks noGrp="1"/>
          </p:cNvSpPr>
          <p:nvPr>
            <p:ph type="subTitle" idx="1"/>
          </p:nvPr>
        </p:nvSpPr>
        <p:spPr/>
        <p:txBody>
          <a:bodyPr>
            <a:normAutofit/>
          </a:bodyPr>
          <a:lstStyle/>
          <a:p>
            <a:r>
              <a:rPr lang="en-US" sz="2000" b="1" dirty="0" smtClean="0"/>
              <a:t>Dr. Engy Salah</a:t>
            </a:r>
            <a:endParaRPr lang="ar-EG" sz="2000" b="1" dirty="0"/>
          </a:p>
        </p:txBody>
      </p:sp>
    </p:spTree>
    <p:extLst>
      <p:ext uri="{BB962C8B-B14F-4D97-AF65-F5344CB8AC3E}">
        <p14:creationId xmlns:p14="http://schemas.microsoft.com/office/powerpoint/2010/main" val="2915929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Functional English :</a:t>
            </a:r>
            <a:br>
              <a:rPr lang="en-US" dirty="0" smtClean="0"/>
            </a:br>
            <a:r>
              <a:rPr lang="en-US" dirty="0" smtClean="0"/>
              <a:t>shopping for a sweater</a:t>
            </a:r>
            <a:endParaRPr lang="ar-EG" dirty="0"/>
          </a:p>
        </p:txBody>
      </p:sp>
      <p:sp>
        <p:nvSpPr>
          <p:cNvPr id="3" name="Content Placeholder 2"/>
          <p:cNvSpPr>
            <a:spLocks noGrp="1"/>
          </p:cNvSpPr>
          <p:nvPr>
            <p:ph idx="1"/>
          </p:nvPr>
        </p:nvSpPr>
        <p:spPr/>
        <p:txBody>
          <a:bodyPr>
            <a:normAutofit fontScale="92500" lnSpcReduction="10000"/>
          </a:bodyPr>
          <a:lstStyle/>
          <a:p>
            <a:pPr algn="l" rtl="0"/>
            <a:r>
              <a:rPr lang="en-US" b="1" i="1" u="sng" dirty="0" smtClean="0"/>
              <a:t>Useful words and phrases:</a:t>
            </a:r>
          </a:p>
          <a:p>
            <a:pPr marL="0" indent="0" algn="l" rtl="0">
              <a:buNone/>
            </a:pPr>
            <a:r>
              <a:rPr lang="en-US" b="1" i="1" u="sng" dirty="0" smtClean="0"/>
              <a:t>Phrases:</a:t>
            </a:r>
          </a:p>
          <a:p>
            <a:pPr marL="0" indent="0" algn="l" rtl="0">
              <a:buNone/>
            </a:pPr>
            <a:r>
              <a:rPr lang="en-US" i="1" dirty="0" smtClean="0"/>
              <a:t>Could/ May I help you?</a:t>
            </a:r>
          </a:p>
          <a:p>
            <a:pPr marL="0" indent="0" algn="l" rtl="0">
              <a:buNone/>
            </a:pPr>
            <a:r>
              <a:rPr lang="en-US" i="1" dirty="0" smtClean="0"/>
              <a:t>Could I try it (them) on?</a:t>
            </a:r>
          </a:p>
          <a:p>
            <a:pPr marL="0" indent="0" algn="l" rtl="0">
              <a:buNone/>
            </a:pPr>
            <a:r>
              <a:rPr lang="en-US" i="1" dirty="0" smtClean="0"/>
              <a:t>How does it fit?</a:t>
            </a:r>
          </a:p>
          <a:p>
            <a:pPr marL="0" indent="0" algn="l" rtl="0">
              <a:buNone/>
            </a:pPr>
            <a:r>
              <a:rPr lang="en-US" i="1" dirty="0" smtClean="0"/>
              <a:t>How would you like to pay?</a:t>
            </a:r>
          </a:p>
          <a:p>
            <a:pPr marL="0" indent="0" algn="l" rtl="0">
              <a:buNone/>
            </a:pPr>
            <a:r>
              <a:rPr lang="en-US" i="1" dirty="0" smtClean="0"/>
              <a:t>I’m looking for ….</a:t>
            </a:r>
          </a:p>
          <a:p>
            <a:pPr marL="0" indent="0" algn="l" rtl="0">
              <a:buNone/>
            </a:pPr>
            <a:r>
              <a:rPr lang="en-US" i="1" dirty="0" smtClean="0"/>
              <a:t>I’d prefer…</a:t>
            </a:r>
          </a:p>
          <a:p>
            <a:pPr marL="0" indent="0" algn="l" rtl="0">
              <a:buNone/>
            </a:pPr>
            <a:r>
              <a:rPr lang="en-US" b="1" i="1" u="sng" dirty="0" smtClean="0"/>
              <a:t>Words:</a:t>
            </a:r>
          </a:p>
          <a:p>
            <a:pPr marL="0" indent="0" algn="l" rtl="0">
              <a:buNone/>
            </a:pPr>
            <a:r>
              <a:rPr lang="en-US" i="1" dirty="0" smtClean="0"/>
              <a:t>Shop assistant- store clerk- trousers- pants- waist- credit cards</a:t>
            </a:r>
          </a:p>
          <a:p>
            <a:pPr marL="0" indent="0" algn="l" rtl="0">
              <a:buNone/>
            </a:pPr>
            <a:r>
              <a:rPr lang="en-US" i="1" dirty="0" smtClean="0"/>
              <a:t>Size- extra small- small- medium- large- extra large- </a:t>
            </a:r>
          </a:p>
          <a:p>
            <a:pPr marL="0" indent="0" algn="l" rtl="0">
              <a:buNone/>
            </a:pPr>
            <a:endParaRPr lang="en-US" i="1" dirty="0" smtClean="0"/>
          </a:p>
          <a:p>
            <a:pPr marL="0" indent="0" algn="l" rtl="0">
              <a:buNone/>
            </a:pPr>
            <a:endParaRPr lang="ar-EG" i="1" dirty="0"/>
          </a:p>
        </p:txBody>
      </p:sp>
    </p:spTree>
    <p:extLst>
      <p:ext uri="{BB962C8B-B14F-4D97-AF65-F5344CB8AC3E}">
        <p14:creationId xmlns:p14="http://schemas.microsoft.com/office/powerpoint/2010/main" val="3650786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Exercises </a:t>
            </a:r>
            <a:br>
              <a:rPr lang="en-US" dirty="0" smtClean="0"/>
            </a:br>
            <a:endParaRPr lang="ar-EG" dirty="0"/>
          </a:p>
        </p:txBody>
      </p:sp>
      <p:sp>
        <p:nvSpPr>
          <p:cNvPr id="3" name="Content Placeholder 2"/>
          <p:cNvSpPr>
            <a:spLocks noGrp="1"/>
          </p:cNvSpPr>
          <p:nvPr>
            <p:ph idx="1"/>
          </p:nvPr>
        </p:nvSpPr>
        <p:spPr/>
        <p:txBody>
          <a:bodyPr/>
          <a:lstStyle/>
          <a:p>
            <a:pPr algn="l" rtl="0">
              <a:buFont typeface="Courier New" panose="02070309020205020404" pitchFamily="49" charset="0"/>
              <a:buChar char="o"/>
            </a:pPr>
            <a:r>
              <a:rPr lang="en-US" b="1" dirty="0" smtClean="0"/>
              <a:t>Progress test 2 p. 123</a:t>
            </a:r>
          </a:p>
          <a:p>
            <a:pPr algn="l" rtl="0">
              <a:buFont typeface="Courier New" panose="02070309020205020404" pitchFamily="49" charset="0"/>
              <a:buChar char="o"/>
            </a:pPr>
            <a:r>
              <a:rPr lang="en-US" b="1" dirty="0" smtClean="0"/>
              <a:t>Quiz p.94</a:t>
            </a:r>
          </a:p>
        </p:txBody>
      </p:sp>
    </p:spTree>
    <p:extLst>
      <p:ext uri="{BB962C8B-B14F-4D97-AF65-F5344CB8AC3E}">
        <p14:creationId xmlns:p14="http://schemas.microsoft.com/office/powerpoint/2010/main" val="1970398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Reading Comprehension:</a:t>
            </a:r>
            <a:br>
              <a:rPr lang="en-US" dirty="0" smtClean="0"/>
            </a:br>
            <a:endParaRPr lang="ar-EG" dirty="0"/>
          </a:p>
        </p:txBody>
      </p:sp>
      <p:sp>
        <p:nvSpPr>
          <p:cNvPr id="3" name="Content Placeholder 2"/>
          <p:cNvSpPr>
            <a:spLocks noGrp="1"/>
          </p:cNvSpPr>
          <p:nvPr>
            <p:ph idx="1"/>
          </p:nvPr>
        </p:nvSpPr>
        <p:spPr/>
        <p:txBody>
          <a:bodyPr/>
          <a:lstStyle/>
          <a:p>
            <a:pPr algn="l" rtl="0"/>
            <a:r>
              <a:rPr lang="en-US" b="1" dirty="0"/>
              <a:t>Pre- questions</a:t>
            </a:r>
          </a:p>
          <a:p>
            <a:pPr algn="l" rtl="0"/>
            <a:r>
              <a:rPr lang="en-US" b="1" dirty="0"/>
              <a:t>Key words</a:t>
            </a:r>
          </a:p>
          <a:p>
            <a:pPr algn="l" rtl="0"/>
            <a:r>
              <a:rPr lang="en-US" b="1" dirty="0"/>
              <a:t>Questions &amp;Discussion</a:t>
            </a:r>
          </a:p>
          <a:p>
            <a:pPr algn="l" rtl="0"/>
            <a:r>
              <a:rPr lang="en-US" b="1" dirty="0"/>
              <a:t>Grammar</a:t>
            </a:r>
          </a:p>
          <a:p>
            <a:endParaRPr lang="ar-EG" dirty="0"/>
          </a:p>
          <a:p>
            <a:endParaRPr lang="ar-EG" dirty="0"/>
          </a:p>
        </p:txBody>
      </p:sp>
    </p:spTree>
    <p:extLst>
      <p:ext uri="{BB962C8B-B14F-4D97-AF65-F5344CB8AC3E}">
        <p14:creationId xmlns:p14="http://schemas.microsoft.com/office/powerpoint/2010/main" val="1481037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 7: p. 20</a:t>
            </a:r>
            <a:endParaRPr lang="ar-EG" dirty="0"/>
          </a:p>
        </p:txBody>
      </p:sp>
      <p:sp>
        <p:nvSpPr>
          <p:cNvPr id="3" name="Content Placeholder 2"/>
          <p:cNvSpPr>
            <a:spLocks noGrp="1"/>
          </p:cNvSpPr>
          <p:nvPr>
            <p:ph idx="1"/>
          </p:nvPr>
        </p:nvSpPr>
        <p:spPr/>
        <p:txBody>
          <a:bodyPr/>
          <a:lstStyle/>
          <a:p>
            <a:pPr algn="l" rtl="0"/>
            <a:r>
              <a:rPr lang="en-US" dirty="0" smtClean="0"/>
              <a:t>Before reading the passage, look at the picture and try to describe it in one compound sentence.</a:t>
            </a:r>
          </a:p>
          <a:p>
            <a:pPr algn="l" rtl="0"/>
            <a:r>
              <a:rPr lang="en-US" dirty="0" smtClean="0"/>
              <a:t>Now, read the passage to answer the following questions:</a:t>
            </a:r>
          </a:p>
          <a:p>
            <a:pPr marL="0" indent="0" algn="l" rtl="0">
              <a:buNone/>
            </a:pPr>
            <a:r>
              <a:rPr lang="en-US" dirty="0" smtClean="0"/>
              <a:t>A- why did the children want their mother to come live with them?</a:t>
            </a:r>
          </a:p>
          <a:p>
            <a:pPr marL="0" indent="0" algn="l" rtl="0">
              <a:buNone/>
            </a:pPr>
            <a:r>
              <a:rPr lang="en-US" dirty="0" smtClean="0"/>
              <a:t>B- </a:t>
            </a:r>
            <a:r>
              <a:rPr lang="en-US" dirty="0" err="1" smtClean="0"/>
              <a:t>Mrs</a:t>
            </a:r>
            <a:r>
              <a:rPr lang="en-US" dirty="0" smtClean="0"/>
              <a:t> Young proves to be very silly. Do you agree? </a:t>
            </a:r>
            <a:endParaRPr lang="ar-EG" dirty="0"/>
          </a:p>
        </p:txBody>
      </p:sp>
    </p:spTree>
    <p:extLst>
      <p:ext uri="{BB962C8B-B14F-4D97-AF65-F5344CB8AC3E}">
        <p14:creationId xmlns:p14="http://schemas.microsoft.com/office/powerpoint/2010/main" val="4191544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 7</a:t>
            </a:r>
            <a:endParaRPr lang="ar-EG" dirty="0"/>
          </a:p>
        </p:txBody>
      </p:sp>
      <p:sp>
        <p:nvSpPr>
          <p:cNvPr id="3" name="Content Placeholder 2"/>
          <p:cNvSpPr>
            <a:spLocks noGrp="1"/>
          </p:cNvSpPr>
          <p:nvPr>
            <p:ph idx="1"/>
          </p:nvPr>
        </p:nvSpPr>
        <p:spPr/>
        <p:txBody>
          <a:bodyPr/>
          <a:lstStyle/>
          <a:p>
            <a:pPr algn="l" rtl="0"/>
            <a:r>
              <a:rPr lang="en-US" b="1" u="sng" dirty="0" smtClean="0"/>
              <a:t>Key Vocabulary:</a:t>
            </a:r>
          </a:p>
          <a:p>
            <a:pPr algn="l" rtl="0">
              <a:buFont typeface="Wingdings" panose="05000000000000000000" pitchFamily="2" charset="2"/>
              <a:buChar char="Ø"/>
            </a:pPr>
            <a:r>
              <a:rPr lang="en-US" dirty="0" smtClean="0"/>
              <a:t>Village: </a:t>
            </a:r>
            <a:r>
              <a:rPr lang="en-US" dirty="0"/>
              <a:t>a group of houses and associated buildings, larger than a hamlet and smaller than a town, situated in a rural area.</a:t>
            </a:r>
            <a:endParaRPr lang="en-US" dirty="0" smtClean="0"/>
          </a:p>
          <a:p>
            <a:pPr algn="l" rtl="0">
              <a:buFont typeface="Wingdings" panose="05000000000000000000" pitchFamily="2" charset="2"/>
              <a:buChar char="Ø"/>
            </a:pPr>
            <a:r>
              <a:rPr lang="en-US" dirty="0" err="1" smtClean="0"/>
              <a:t>Town:</a:t>
            </a:r>
            <a:r>
              <a:rPr lang="en-US" dirty="0" err="1"/>
              <a:t>a</a:t>
            </a:r>
            <a:r>
              <a:rPr lang="en-US" dirty="0"/>
              <a:t> thickly populated area, usually smaller than a city and larger than a village, having fixed boundaries and certain local powers of government.</a:t>
            </a:r>
            <a:r>
              <a:rPr lang="en-US" dirty="0" smtClean="0"/>
              <a:t> vs. </a:t>
            </a:r>
            <a:r>
              <a:rPr lang="en-US" dirty="0" err="1" smtClean="0"/>
              <a:t>city:</a:t>
            </a:r>
            <a:r>
              <a:rPr lang="en-US" dirty="0" err="1"/>
              <a:t>a</a:t>
            </a:r>
            <a:r>
              <a:rPr lang="en-US" dirty="0"/>
              <a:t> large town.</a:t>
            </a:r>
            <a:endParaRPr lang="en-US" dirty="0" smtClean="0"/>
          </a:p>
          <a:p>
            <a:pPr algn="l" rtl="0">
              <a:buFont typeface="Wingdings" panose="05000000000000000000" pitchFamily="2" charset="2"/>
              <a:buChar char="Ø"/>
            </a:pPr>
            <a:r>
              <a:rPr lang="en-US" dirty="0" smtClean="0"/>
              <a:t>Nice: </a:t>
            </a:r>
            <a:r>
              <a:rPr lang="en-US" dirty="0"/>
              <a:t>pleasant or </a:t>
            </a:r>
            <a:r>
              <a:rPr lang="en-US" dirty="0" smtClean="0"/>
              <a:t>attractive; here, it is closer to ‘valuable’</a:t>
            </a:r>
          </a:p>
          <a:p>
            <a:pPr algn="l" rtl="0">
              <a:buFont typeface="Wingdings" panose="05000000000000000000" pitchFamily="2" charset="2"/>
              <a:buChar char="Ø"/>
            </a:pPr>
            <a:r>
              <a:rPr lang="en-US" dirty="0" smtClean="0"/>
              <a:t>Burglars: those who commit the </a:t>
            </a:r>
            <a:r>
              <a:rPr lang="en-US" dirty="0"/>
              <a:t>act of breaking and entering a dwelling at night to commit a felony (such as theft) </a:t>
            </a:r>
            <a:r>
              <a:rPr lang="en-US" i="1" dirty="0"/>
              <a:t>broadly</a:t>
            </a:r>
            <a:r>
              <a:rPr lang="en-US" dirty="0"/>
              <a:t> </a:t>
            </a:r>
            <a:r>
              <a:rPr lang="en-US" b="1" dirty="0"/>
              <a:t>: </a:t>
            </a:r>
            <a:r>
              <a:rPr lang="en-US" dirty="0"/>
              <a:t>the entering of a building with the intent to commit a crime</a:t>
            </a:r>
            <a:endParaRPr lang="en-US" dirty="0" smtClean="0"/>
          </a:p>
          <a:p>
            <a:pPr algn="l" rtl="0">
              <a:buFont typeface="Wingdings" panose="05000000000000000000" pitchFamily="2" charset="2"/>
              <a:buChar char="Ø"/>
            </a:pPr>
            <a:r>
              <a:rPr lang="en-US" dirty="0" smtClean="0"/>
              <a:t>Lock: </a:t>
            </a:r>
          </a:p>
          <a:p>
            <a:pPr algn="l" rtl="0">
              <a:buFont typeface="Wingdings" panose="05000000000000000000" pitchFamily="2" charset="2"/>
              <a:buChar char="Ø"/>
            </a:pPr>
            <a:r>
              <a:rPr lang="en-US" dirty="0" smtClean="0"/>
              <a:t>Creep up: </a:t>
            </a:r>
            <a:endParaRPr lang="ar-EG" dirty="0"/>
          </a:p>
        </p:txBody>
      </p:sp>
    </p:spTree>
    <p:extLst>
      <p:ext uri="{BB962C8B-B14F-4D97-AF65-F5344CB8AC3E}">
        <p14:creationId xmlns:p14="http://schemas.microsoft.com/office/powerpoint/2010/main" val="367969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 7: Questions </a:t>
            </a:r>
            <a:endParaRPr lang="ar-EG" dirty="0"/>
          </a:p>
        </p:txBody>
      </p:sp>
      <p:sp>
        <p:nvSpPr>
          <p:cNvPr id="3" name="Content Placeholder 2"/>
          <p:cNvSpPr>
            <a:spLocks noGrp="1"/>
          </p:cNvSpPr>
          <p:nvPr>
            <p:ph idx="1"/>
          </p:nvPr>
        </p:nvSpPr>
        <p:spPr/>
        <p:txBody>
          <a:bodyPr/>
          <a:lstStyle/>
          <a:p>
            <a:pPr marL="342900" indent="-342900" algn="l" rtl="0">
              <a:buFont typeface="+mj-lt"/>
              <a:buAutoNum type="arabicPeriod"/>
            </a:pPr>
            <a:r>
              <a:rPr lang="en-US" dirty="0"/>
              <a:t>Put a suitable title for the passage</a:t>
            </a:r>
          </a:p>
          <a:p>
            <a:pPr marL="342900" indent="-342900" algn="l" rtl="0">
              <a:buFont typeface="+mj-lt"/>
              <a:buAutoNum type="arabicPeriod"/>
            </a:pPr>
            <a:r>
              <a:rPr lang="en-US" dirty="0"/>
              <a:t>Summarize the passage in one complex sentence</a:t>
            </a:r>
          </a:p>
          <a:p>
            <a:pPr marL="342900" indent="-342900" algn="l" rtl="0">
              <a:buFont typeface="+mj-lt"/>
              <a:buAutoNum type="arabicPeriod"/>
            </a:pPr>
            <a:r>
              <a:rPr lang="en-US" dirty="0"/>
              <a:t>Write a sentence that would be the first sentence of the next paragraph of the </a:t>
            </a:r>
            <a:r>
              <a:rPr lang="en-US" dirty="0" smtClean="0"/>
              <a:t>story</a:t>
            </a:r>
          </a:p>
          <a:p>
            <a:pPr marL="342900" indent="-342900" algn="l" rtl="0">
              <a:buFont typeface="+mj-lt"/>
              <a:buAutoNum type="arabicPeriod"/>
            </a:pPr>
            <a:r>
              <a:rPr lang="en-US" dirty="0" smtClean="0"/>
              <a:t>Write another ending for the story</a:t>
            </a:r>
          </a:p>
          <a:p>
            <a:pPr marL="342900" indent="-342900" algn="l" rtl="0">
              <a:buFont typeface="+mj-lt"/>
              <a:buAutoNum type="arabicPeriod"/>
            </a:pPr>
            <a:r>
              <a:rPr lang="en-US" dirty="0" smtClean="0"/>
              <a:t>Does Mrs. Young fear burglars? Why?</a:t>
            </a:r>
          </a:p>
          <a:p>
            <a:pPr marL="342900" indent="-342900" algn="l" rtl="0">
              <a:buFont typeface="+mj-lt"/>
              <a:buAutoNum type="arabicPeriod"/>
            </a:pPr>
            <a:r>
              <a:rPr lang="en-US" dirty="0" smtClean="0"/>
              <a:t>Why did not Mrs. Young accept to go and live with her children?</a:t>
            </a:r>
          </a:p>
          <a:p>
            <a:pPr marL="0" indent="0" algn="l" rtl="0">
              <a:buNone/>
            </a:pPr>
            <a:r>
              <a:rPr lang="en-US" dirty="0" smtClean="0"/>
              <a:t> </a:t>
            </a:r>
            <a:endParaRPr lang="en-US" dirty="0"/>
          </a:p>
          <a:p>
            <a:endParaRPr lang="ar-EG" dirty="0"/>
          </a:p>
        </p:txBody>
      </p:sp>
    </p:spTree>
    <p:extLst>
      <p:ext uri="{BB962C8B-B14F-4D97-AF65-F5344CB8AC3E}">
        <p14:creationId xmlns:p14="http://schemas.microsoft.com/office/powerpoint/2010/main" val="2150654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Plural forms</a:t>
            </a:r>
            <a:endParaRPr lang="ar-EG" dirty="0"/>
          </a:p>
        </p:txBody>
      </p:sp>
      <p:sp>
        <p:nvSpPr>
          <p:cNvPr id="3" name="Content Placeholder 2"/>
          <p:cNvSpPr>
            <a:spLocks noGrp="1"/>
          </p:cNvSpPr>
          <p:nvPr>
            <p:ph idx="1"/>
          </p:nvPr>
        </p:nvSpPr>
        <p:spPr/>
        <p:txBody>
          <a:bodyPr/>
          <a:lstStyle/>
          <a:p>
            <a:pPr marL="0" lvl="0" indent="0" algn="l" rtl="0" eaLnBrk="0" fontAlgn="base" hangingPunct="0">
              <a:spcBef>
                <a:spcPct val="0"/>
              </a:spcBef>
              <a:spcAft>
                <a:spcPct val="0"/>
              </a:spcAft>
              <a:buClrTx/>
              <a:buNone/>
            </a:pPr>
            <a:r>
              <a:rPr lang="ar-EG" altLang="ar-EG" b="1" dirty="0">
                <a:latin typeface="Arial" panose="020B0604020202020204" pitchFamily="34" charset="0"/>
              </a:rPr>
              <a:t>Irregular Noun Plural Forms - Nouns Ending in SH, Ch, S, X, or Z</a:t>
            </a:r>
            <a:endParaRPr lang="ar-EG" altLang="ar-EG" dirty="0">
              <a:latin typeface="Arial" panose="020B0604020202020204" pitchFamily="34" charset="0"/>
            </a:endParaRPr>
          </a:p>
          <a:p>
            <a:pPr marL="0" lvl="0" indent="0" algn="l" rtl="0" eaLnBrk="0" fontAlgn="base" hangingPunct="0">
              <a:spcBef>
                <a:spcPct val="0"/>
              </a:spcBef>
              <a:spcAft>
                <a:spcPct val="0"/>
              </a:spcAft>
              <a:buClrTx/>
              <a:buNone/>
            </a:pPr>
            <a:r>
              <a:rPr lang="ar-EG" altLang="ar-EG" dirty="0">
                <a:latin typeface="Arial" panose="020B0604020202020204" pitchFamily="34" charset="0"/>
              </a:rPr>
              <a:t>For nouns that end in </a:t>
            </a:r>
            <a:r>
              <a:rPr lang="ar-EG" altLang="ar-EG" i="1" dirty="0">
                <a:latin typeface="Arial" panose="020B0604020202020204" pitchFamily="34" charset="0"/>
              </a:rPr>
              <a:t>sh, ch, s, x,</a:t>
            </a:r>
            <a:r>
              <a:rPr lang="ar-EG" altLang="ar-EG" dirty="0">
                <a:latin typeface="Arial" panose="020B0604020202020204" pitchFamily="34" charset="0"/>
              </a:rPr>
              <a:t> or </a:t>
            </a:r>
            <a:r>
              <a:rPr lang="ar-EG" altLang="ar-EG" i="1" dirty="0">
                <a:latin typeface="Arial" panose="020B0604020202020204" pitchFamily="34" charset="0"/>
              </a:rPr>
              <a:t>z</a:t>
            </a:r>
            <a:r>
              <a:rPr lang="ar-EG" altLang="ar-EG" dirty="0">
                <a:latin typeface="Arial" panose="020B0604020202020204" pitchFamily="34" charset="0"/>
              </a:rPr>
              <a:t>, add 'es' to the end of the word.</a:t>
            </a:r>
          </a:p>
          <a:p>
            <a:pPr marL="0" lvl="0" indent="0" algn="l" rtl="0" eaLnBrk="0" fontAlgn="base" hangingPunct="0">
              <a:spcBef>
                <a:spcPct val="0"/>
              </a:spcBef>
              <a:spcAft>
                <a:spcPct val="0"/>
              </a:spcAft>
              <a:buClrTx/>
              <a:buNone/>
            </a:pPr>
            <a:r>
              <a:rPr lang="ar-EG" altLang="ar-EG" b="1" i="1" dirty="0">
                <a:latin typeface="Arial" panose="020B0604020202020204" pitchFamily="34" charset="0"/>
              </a:rPr>
              <a:t>singular noun ending in sh, ch, s, x or z + es = plural noun</a:t>
            </a:r>
            <a:endParaRPr lang="ar-EG" altLang="ar-EG" dirty="0">
              <a:latin typeface="Arial" panose="020B0604020202020204" pitchFamily="34" charset="0"/>
            </a:endParaRPr>
          </a:p>
          <a:p>
            <a:pPr marL="0" lvl="0" indent="0" algn="l" rtl="0" eaLnBrk="0" fontAlgn="base" hangingPunct="0">
              <a:spcBef>
                <a:spcPct val="0"/>
              </a:spcBef>
              <a:spcAft>
                <a:spcPct val="0"/>
              </a:spcAft>
              <a:buClrTx/>
              <a:buNone/>
            </a:pPr>
            <a:r>
              <a:rPr lang="ar-EG" altLang="ar-EG" i="1" dirty="0">
                <a:latin typeface="Arial" panose="020B0604020202020204" pitchFamily="34" charset="0"/>
              </a:rPr>
              <a:t>beach -&gt; beaches</a:t>
            </a:r>
            <a:br>
              <a:rPr lang="ar-EG" altLang="ar-EG" i="1" dirty="0">
                <a:latin typeface="Arial" panose="020B0604020202020204" pitchFamily="34" charset="0"/>
              </a:rPr>
            </a:br>
            <a:r>
              <a:rPr lang="ar-EG" altLang="ar-EG" i="1" dirty="0">
                <a:latin typeface="Arial" panose="020B0604020202020204" pitchFamily="34" charset="0"/>
              </a:rPr>
              <a:t>box -&gt; boxes</a:t>
            </a:r>
            <a:br>
              <a:rPr lang="ar-EG" altLang="ar-EG" i="1" dirty="0">
                <a:latin typeface="Arial" panose="020B0604020202020204" pitchFamily="34" charset="0"/>
              </a:rPr>
            </a:br>
            <a:r>
              <a:rPr lang="ar-EG" altLang="ar-EG" i="1" dirty="0">
                <a:latin typeface="Arial" panose="020B0604020202020204" pitchFamily="34" charset="0"/>
              </a:rPr>
              <a:t>church -&gt; churches</a:t>
            </a:r>
            <a:br>
              <a:rPr lang="ar-EG" altLang="ar-EG" i="1" dirty="0">
                <a:latin typeface="Arial" panose="020B0604020202020204" pitchFamily="34" charset="0"/>
              </a:rPr>
            </a:br>
            <a:r>
              <a:rPr lang="ar-EG" altLang="ar-EG" i="1" dirty="0">
                <a:latin typeface="Arial" panose="020B0604020202020204" pitchFamily="34" charset="0"/>
              </a:rPr>
              <a:t>buzz -&gt; buzzes</a:t>
            </a:r>
            <a:br>
              <a:rPr lang="ar-EG" altLang="ar-EG" i="1" dirty="0">
                <a:latin typeface="Arial" panose="020B0604020202020204" pitchFamily="34" charset="0"/>
              </a:rPr>
            </a:br>
            <a:r>
              <a:rPr lang="ar-EG" altLang="ar-EG" i="1" dirty="0">
                <a:latin typeface="Arial" panose="020B0604020202020204" pitchFamily="34" charset="0"/>
              </a:rPr>
              <a:t>loss -&gt; losses</a:t>
            </a:r>
            <a:br>
              <a:rPr lang="ar-EG" altLang="ar-EG" i="1" dirty="0">
                <a:latin typeface="Arial" panose="020B0604020202020204" pitchFamily="34" charset="0"/>
              </a:rPr>
            </a:br>
            <a:r>
              <a:rPr lang="ar-EG" altLang="ar-EG" i="1" dirty="0">
                <a:latin typeface="Arial" panose="020B0604020202020204" pitchFamily="34" charset="0"/>
              </a:rPr>
              <a:t>fox -&gt; foxes</a:t>
            </a:r>
            <a:br>
              <a:rPr lang="ar-EG" altLang="ar-EG" i="1" dirty="0">
                <a:latin typeface="Arial" panose="020B0604020202020204" pitchFamily="34" charset="0"/>
              </a:rPr>
            </a:br>
            <a:r>
              <a:rPr lang="ar-EG" altLang="ar-EG" i="1" dirty="0">
                <a:latin typeface="Arial" panose="020B0604020202020204" pitchFamily="34" charset="0"/>
              </a:rPr>
              <a:t>watch -&gt; watches</a:t>
            </a:r>
            <a:br>
              <a:rPr lang="ar-EG" altLang="ar-EG" i="1" dirty="0">
                <a:latin typeface="Arial" panose="020B0604020202020204" pitchFamily="34" charset="0"/>
              </a:rPr>
            </a:br>
            <a:r>
              <a:rPr lang="ar-EG" altLang="ar-EG" i="1" dirty="0">
                <a:latin typeface="Arial" panose="020B0604020202020204" pitchFamily="34" charset="0"/>
              </a:rPr>
              <a:t>dress -&gt; dresses</a:t>
            </a:r>
            <a:br>
              <a:rPr lang="ar-EG" altLang="ar-EG" i="1" dirty="0">
                <a:latin typeface="Arial" panose="020B0604020202020204" pitchFamily="34" charset="0"/>
              </a:rPr>
            </a:br>
            <a:r>
              <a:rPr lang="ar-EG" altLang="ar-EG" i="1" dirty="0">
                <a:latin typeface="Arial" panose="020B0604020202020204" pitchFamily="34" charset="0"/>
              </a:rPr>
              <a:t>etc.</a:t>
            </a:r>
            <a:endParaRPr lang="ar-EG" altLang="ar-EG" dirty="0">
              <a:latin typeface="Arial" panose="020B0604020202020204" pitchFamily="34" charset="0"/>
            </a:endParaRPr>
          </a:p>
          <a:p>
            <a:pPr marL="0" lvl="0" indent="0" algn="l" rtl="0" eaLnBrk="0" fontAlgn="base" hangingPunct="0">
              <a:spcBef>
                <a:spcPct val="0"/>
              </a:spcBef>
              <a:spcAft>
                <a:spcPct val="0"/>
              </a:spcAft>
              <a:buClrTx/>
              <a:buNone/>
            </a:pPr>
            <a:endParaRPr lang="ar-EG" altLang="ar-EG" dirty="0">
              <a:latin typeface="Arial" panose="020B0604020202020204" pitchFamily="34" charset="0"/>
            </a:endParaRPr>
          </a:p>
          <a:p>
            <a:endParaRPr lang="ar-EG" dirty="0"/>
          </a:p>
        </p:txBody>
      </p:sp>
    </p:spTree>
    <p:extLst>
      <p:ext uri="{BB962C8B-B14F-4D97-AF65-F5344CB8AC3E}">
        <p14:creationId xmlns:p14="http://schemas.microsoft.com/office/powerpoint/2010/main" val="2984736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65489"/>
          </a:xfrm>
        </p:spPr>
        <p:txBody>
          <a:bodyPr>
            <a:normAutofit fontScale="90000"/>
          </a:bodyPr>
          <a:lstStyle/>
          <a:p>
            <a:r>
              <a:rPr lang="en-US" dirty="0" smtClean="0"/>
              <a:t>Plural forms</a:t>
            </a:r>
            <a:br>
              <a:rPr lang="en-US" dirty="0" smtClean="0"/>
            </a:br>
            <a:endParaRPr lang="ar-EG" dirty="0"/>
          </a:p>
        </p:txBody>
      </p:sp>
      <p:sp>
        <p:nvSpPr>
          <p:cNvPr id="3" name="Content Placeholder 2"/>
          <p:cNvSpPr>
            <a:spLocks noGrp="1"/>
          </p:cNvSpPr>
          <p:nvPr>
            <p:ph idx="1"/>
          </p:nvPr>
        </p:nvSpPr>
        <p:spPr>
          <a:xfrm>
            <a:off x="325821" y="1755228"/>
            <a:ext cx="11445765" cy="4834758"/>
          </a:xfrm>
        </p:spPr>
        <p:txBody>
          <a:bodyPr>
            <a:normAutofit fontScale="77500" lnSpcReduction="20000"/>
          </a:bodyPr>
          <a:lstStyle/>
          <a:p>
            <a:pPr marL="0" lvl="0" indent="0" algn="l" rtl="0" eaLnBrk="0" fontAlgn="base" hangingPunct="0">
              <a:spcBef>
                <a:spcPct val="0"/>
              </a:spcBef>
              <a:spcAft>
                <a:spcPct val="0"/>
              </a:spcAft>
              <a:buClrTx/>
              <a:buNone/>
            </a:pPr>
            <a:r>
              <a:rPr lang="ar-EG" altLang="ar-EG" i="1" smtClean="0">
                <a:latin typeface="Arial" panose="020B0604020202020204" pitchFamily="34" charset="0"/>
              </a:rPr>
              <a:t>halo -&gt; halos</a:t>
            </a:r>
            <a:br>
              <a:rPr lang="ar-EG" altLang="ar-EG" i="1" smtClean="0">
                <a:latin typeface="Arial" panose="020B0604020202020204" pitchFamily="34" charset="0"/>
              </a:rPr>
            </a:br>
            <a:r>
              <a:rPr lang="ar-EG" altLang="ar-EG" i="1" smtClean="0">
                <a:latin typeface="Arial" panose="020B0604020202020204" pitchFamily="34" charset="0"/>
              </a:rPr>
              <a:t>etc.</a:t>
            </a:r>
            <a:endParaRPr lang="ar-EG" altLang="ar-EG" smtClean="0">
              <a:latin typeface="Arial" panose="020B0604020202020204" pitchFamily="34" charset="0"/>
            </a:endParaRPr>
          </a:p>
          <a:p>
            <a:pPr marL="0" lvl="0" indent="0" algn="l" rtl="0" eaLnBrk="0" fontAlgn="base" hangingPunct="0">
              <a:spcBef>
                <a:spcPct val="0"/>
              </a:spcBef>
              <a:spcAft>
                <a:spcPct val="0"/>
              </a:spcAft>
              <a:buClrTx/>
              <a:buNone/>
            </a:pPr>
            <a:r>
              <a:rPr lang="ar-EG" altLang="ar-EG" smtClean="0">
                <a:latin typeface="Arial" panose="020B0604020202020204" pitchFamily="34" charset="0"/>
              </a:rPr>
              <a:t>Unfortunately, there is no clear rule as to when to add an 'es' or just 's'. These plurals need to be learnt on their own.</a:t>
            </a:r>
          </a:p>
          <a:p>
            <a:pPr marL="0" lvl="0" indent="0" algn="l" rtl="0" eaLnBrk="0" fontAlgn="base" hangingPunct="0">
              <a:spcBef>
                <a:spcPct val="0"/>
              </a:spcBef>
              <a:spcAft>
                <a:spcPct val="0"/>
              </a:spcAft>
              <a:buClrTx/>
              <a:buNone/>
            </a:pPr>
            <a:r>
              <a:rPr lang="ar-EG" altLang="ar-EG" b="1" smtClean="0">
                <a:latin typeface="Arial" panose="020B0604020202020204" pitchFamily="34" charset="0"/>
              </a:rPr>
              <a:t>Irregular </a:t>
            </a:r>
            <a:r>
              <a:rPr lang="ar-EG" altLang="ar-EG" b="1" dirty="0">
                <a:latin typeface="Arial" panose="020B0604020202020204" pitchFamily="34" charset="0"/>
              </a:rPr>
              <a:t>Noun Plural Forms - Nouns Ending in LF</a:t>
            </a:r>
            <a:endParaRPr lang="ar-EG" altLang="ar-EG" dirty="0">
              <a:latin typeface="Arial" panose="020B0604020202020204" pitchFamily="34" charset="0"/>
            </a:endParaRPr>
          </a:p>
          <a:p>
            <a:pPr marL="0" lvl="0" indent="0" algn="l" rtl="0" eaLnBrk="0" fontAlgn="base" hangingPunct="0">
              <a:spcBef>
                <a:spcPct val="0"/>
              </a:spcBef>
              <a:spcAft>
                <a:spcPct val="0"/>
              </a:spcAft>
              <a:buClrTx/>
              <a:buNone/>
            </a:pPr>
            <a:r>
              <a:rPr lang="ar-EG" altLang="ar-EG" dirty="0">
                <a:latin typeface="Arial" panose="020B0604020202020204" pitchFamily="34" charset="0"/>
              </a:rPr>
              <a:t>Nouns ending in the consonant combination 'lf' drop the 'lf' and end in 'ves'.</a:t>
            </a:r>
          </a:p>
          <a:p>
            <a:pPr marL="0" lvl="0" indent="0" algn="l" rtl="0" eaLnBrk="0" fontAlgn="base" hangingPunct="0">
              <a:spcBef>
                <a:spcPct val="0"/>
              </a:spcBef>
              <a:spcAft>
                <a:spcPct val="0"/>
              </a:spcAft>
              <a:buClrTx/>
              <a:buNone/>
            </a:pPr>
            <a:r>
              <a:rPr lang="ar-EG" altLang="ar-EG" b="1" i="1" dirty="0">
                <a:latin typeface="Arial" panose="020B0604020202020204" pitchFamily="34" charset="0"/>
              </a:rPr>
              <a:t>singular noun ending in consonant 'lf' - 'lf' + 'ves' = plural noun</a:t>
            </a:r>
            <a:endParaRPr lang="ar-EG" altLang="ar-EG" dirty="0">
              <a:latin typeface="Arial" panose="020B0604020202020204" pitchFamily="34" charset="0"/>
            </a:endParaRPr>
          </a:p>
          <a:p>
            <a:pPr marL="0" lvl="0" indent="0" algn="l" rtl="0" eaLnBrk="0" fontAlgn="base" hangingPunct="0">
              <a:spcBef>
                <a:spcPct val="0"/>
              </a:spcBef>
              <a:spcAft>
                <a:spcPct val="0"/>
              </a:spcAft>
              <a:buClrTx/>
              <a:buNone/>
            </a:pPr>
            <a:r>
              <a:rPr lang="ar-EG" altLang="ar-EG" i="1" dirty="0">
                <a:latin typeface="Arial" panose="020B0604020202020204" pitchFamily="34" charset="0"/>
              </a:rPr>
              <a:t>leaf -&gt; leaves</a:t>
            </a:r>
            <a:br>
              <a:rPr lang="ar-EG" altLang="ar-EG" i="1" dirty="0">
                <a:latin typeface="Arial" panose="020B0604020202020204" pitchFamily="34" charset="0"/>
              </a:rPr>
            </a:br>
            <a:r>
              <a:rPr lang="ar-EG" altLang="ar-EG" i="1" dirty="0">
                <a:latin typeface="Arial" panose="020B0604020202020204" pitchFamily="34" charset="0"/>
              </a:rPr>
              <a:t>half -&gt; halves</a:t>
            </a:r>
            <a:br>
              <a:rPr lang="ar-EG" altLang="ar-EG" i="1" dirty="0">
                <a:latin typeface="Arial" panose="020B0604020202020204" pitchFamily="34" charset="0"/>
              </a:rPr>
            </a:br>
            <a:r>
              <a:rPr lang="ar-EG" altLang="ar-EG" i="1" dirty="0">
                <a:latin typeface="Arial" panose="020B0604020202020204" pitchFamily="34" charset="0"/>
              </a:rPr>
              <a:t>self -&gt; selves</a:t>
            </a:r>
            <a:br>
              <a:rPr lang="ar-EG" altLang="ar-EG" i="1" dirty="0">
                <a:latin typeface="Arial" panose="020B0604020202020204" pitchFamily="34" charset="0"/>
              </a:rPr>
            </a:br>
            <a:r>
              <a:rPr lang="ar-EG" altLang="ar-EG" i="1" dirty="0">
                <a:latin typeface="Arial" panose="020B0604020202020204" pitchFamily="34" charset="0"/>
              </a:rPr>
              <a:t>wife -&gt; wives</a:t>
            </a:r>
            <a:br>
              <a:rPr lang="ar-EG" altLang="ar-EG" i="1" dirty="0">
                <a:latin typeface="Arial" panose="020B0604020202020204" pitchFamily="34" charset="0"/>
              </a:rPr>
            </a:br>
            <a:r>
              <a:rPr lang="ar-EG" altLang="ar-EG" i="1" dirty="0">
                <a:latin typeface="Arial" panose="020B0604020202020204" pitchFamily="34" charset="0"/>
              </a:rPr>
              <a:t>knife -&gt; knives</a:t>
            </a:r>
            <a:br>
              <a:rPr lang="ar-EG" altLang="ar-EG" i="1" dirty="0">
                <a:latin typeface="Arial" panose="020B0604020202020204" pitchFamily="34" charset="0"/>
              </a:rPr>
            </a:br>
            <a:r>
              <a:rPr lang="ar-EG" altLang="ar-EG" i="1" dirty="0">
                <a:latin typeface="Arial" panose="020B0604020202020204" pitchFamily="34" charset="0"/>
              </a:rPr>
              <a:t>calf -&gt; calves</a:t>
            </a:r>
            <a:br>
              <a:rPr lang="ar-EG" altLang="ar-EG" i="1" dirty="0">
                <a:latin typeface="Arial" panose="020B0604020202020204" pitchFamily="34" charset="0"/>
              </a:rPr>
            </a:br>
            <a:r>
              <a:rPr lang="ar-EG" altLang="ar-EG" i="1" dirty="0">
                <a:latin typeface="Arial" panose="020B0604020202020204" pitchFamily="34" charset="0"/>
              </a:rPr>
              <a:t>shelf -&gt; shelves</a:t>
            </a:r>
            <a:br>
              <a:rPr lang="ar-EG" altLang="ar-EG" i="1" dirty="0">
                <a:latin typeface="Arial" panose="020B0604020202020204" pitchFamily="34" charset="0"/>
              </a:rPr>
            </a:br>
            <a:r>
              <a:rPr lang="ar-EG" altLang="ar-EG" i="1" dirty="0">
                <a:latin typeface="Arial" panose="020B0604020202020204" pitchFamily="34" charset="0"/>
              </a:rPr>
              <a:t>wolf -&gt; wolves</a:t>
            </a:r>
            <a:br>
              <a:rPr lang="ar-EG" altLang="ar-EG" i="1" dirty="0">
                <a:latin typeface="Arial" panose="020B0604020202020204" pitchFamily="34" charset="0"/>
              </a:rPr>
            </a:br>
            <a:r>
              <a:rPr lang="ar-EG" altLang="ar-EG" i="1" dirty="0">
                <a:latin typeface="Arial" panose="020B0604020202020204" pitchFamily="34" charset="0"/>
              </a:rPr>
              <a:t>etc.</a:t>
            </a:r>
            <a:endParaRPr lang="ar-EG" altLang="ar-EG" dirty="0">
              <a:latin typeface="Arial" panose="020B0604020202020204" pitchFamily="34" charset="0"/>
            </a:endParaRPr>
          </a:p>
          <a:p>
            <a:pPr marL="0" lvl="0" indent="0" algn="l" rtl="0" eaLnBrk="0" fontAlgn="base" hangingPunct="0">
              <a:spcBef>
                <a:spcPct val="0"/>
              </a:spcBef>
              <a:spcAft>
                <a:spcPct val="0"/>
              </a:spcAft>
              <a:buClrTx/>
              <a:buNone/>
            </a:pPr>
            <a:r>
              <a:rPr lang="ar-EG" altLang="ar-EG" b="1" dirty="0">
                <a:latin typeface="Arial" panose="020B0604020202020204" pitchFamily="34" charset="0"/>
              </a:rPr>
              <a:t>Irregular Noun Plural Forms - Different Spellings</a:t>
            </a:r>
            <a:endParaRPr lang="ar-EG" altLang="ar-EG" dirty="0">
              <a:latin typeface="Arial" panose="020B0604020202020204" pitchFamily="34" charset="0"/>
            </a:endParaRPr>
          </a:p>
          <a:p>
            <a:pPr marL="0" lvl="0" indent="0" algn="l" rtl="0" eaLnBrk="0" fontAlgn="base" hangingPunct="0">
              <a:spcBef>
                <a:spcPct val="0"/>
              </a:spcBef>
              <a:spcAft>
                <a:spcPct val="0"/>
              </a:spcAft>
              <a:buClrTx/>
              <a:buNone/>
            </a:pPr>
            <a:r>
              <a:rPr lang="ar-EG" altLang="ar-EG" dirty="0">
                <a:latin typeface="Arial" panose="020B0604020202020204" pitchFamily="34" charset="0"/>
              </a:rPr>
              <a:t>There are a number of irregular plurals that change spellings in different ways such as 'man' to 'men' and 'ouse' to 'ice' here are some of the most common:</a:t>
            </a:r>
          </a:p>
          <a:p>
            <a:pPr marL="0" lvl="0" indent="0" algn="l" rtl="0" eaLnBrk="0" fontAlgn="base" hangingPunct="0">
              <a:spcBef>
                <a:spcPct val="0"/>
              </a:spcBef>
              <a:spcAft>
                <a:spcPct val="0"/>
              </a:spcAft>
              <a:buClrTx/>
              <a:buNone/>
            </a:pPr>
            <a:r>
              <a:rPr lang="ar-EG" altLang="ar-EG" i="1" dirty="0">
                <a:latin typeface="Arial" panose="020B0604020202020204" pitchFamily="34" charset="0"/>
              </a:rPr>
              <a:t>man -&gt; men</a:t>
            </a:r>
            <a:br>
              <a:rPr lang="ar-EG" altLang="ar-EG" i="1" dirty="0">
                <a:latin typeface="Arial" panose="020B0604020202020204" pitchFamily="34" charset="0"/>
              </a:rPr>
            </a:br>
            <a:r>
              <a:rPr lang="ar-EG" altLang="ar-EG" i="1" dirty="0">
                <a:latin typeface="Arial" panose="020B0604020202020204" pitchFamily="34" charset="0"/>
              </a:rPr>
              <a:t>woman -&gt; women</a:t>
            </a:r>
            <a:br>
              <a:rPr lang="ar-EG" altLang="ar-EG" i="1" dirty="0">
                <a:latin typeface="Arial" panose="020B0604020202020204" pitchFamily="34" charset="0"/>
              </a:rPr>
            </a:br>
            <a:r>
              <a:rPr lang="ar-EG" altLang="ar-EG" i="1" dirty="0">
                <a:latin typeface="Arial" panose="020B0604020202020204" pitchFamily="34" charset="0"/>
              </a:rPr>
              <a:t>child -&gt; children</a:t>
            </a:r>
            <a:br>
              <a:rPr lang="ar-EG" altLang="ar-EG" i="1" dirty="0">
                <a:latin typeface="Arial" panose="020B0604020202020204" pitchFamily="34" charset="0"/>
              </a:rPr>
            </a:br>
            <a:r>
              <a:rPr lang="ar-EG" altLang="ar-EG" i="1" dirty="0">
                <a:latin typeface="Arial" panose="020B0604020202020204" pitchFamily="34" charset="0"/>
              </a:rPr>
              <a:t>foot -&gt; feet</a:t>
            </a:r>
            <a:br>
              <a:rPr lang="ar-EG" altLang="ar-EG" i="1" dirty="0">
                <a:latin typeface="Arial" panose="020B0604020202020204" pitchFamily="34" charset="0"/>
              </a:rPr>
            </a:br>
            <a:r>
              <a:rPr lang="ar-EG" altLang="ar-EG" i="1" dirty="0">
                <a:latin typeface="Arial" panose="020B0604020202020204" pitchFamily="34" charset="0"/>
              </a:rPr>
              <a:t>person -&gt; people</a:t>
            </a:r>
            <a:br>
              <a:rPr lang="ar-EG" altLang="ar-EG" i="1" dirty="0">
                <a:latin typeface="Arial" panose="020B0604020202020204" pitchFamily="34" charset="0"/>
              </a:rPr>
            </a:br>
            <a:r>
              <a:rPr lang="ar-EG" altLang="ar-EG" i="1" dirty="0">
                <a:latin typeface="Arial" panose="020B0604020202020204" pitchFamily="34" charset="0"/>
              </a:rPr>
              <a:t>mouse -&gt; mice</a:t>
            </a:r>
            <a:br>
              <a:rPr lang="ar-EG" altLang="ar-EG" i="1" dirty="0">
                <a:latin typeface="Arial" panose="020B0604020202020204" pitchFamily="34" charset="0"/>
              </a:rPr>
            </a:br>
            <a:r>
              <a:rPr lang="ar-EG" altLang="ar-EG" i="1" dirty="0">
                <a:latin typeface="Arial" panose="020B0604020202020204" pitchFamily="34" charset="0"/>
              </a:rPr>
              <a:t>tooth -&gt; teeth</a:t>
            </a:r>
            <a:br>
              <a:rPr lang="ar-EG" altLang="ar-EG" i="1" dirty="0">
                <a:latin typeface="Arial" panose="020B0604020202020204" pitchFamily="34" charset="0"/>
              </a:rPr>
            </a:br>
            <a:r>
              <a:rPr lang="ar-EG" altLang="ar-EG" i="1" dirty="0">
                <a:latin typeface="Arial" panose="020B0604020202020204" pitchFamily="34" charset="0"/>
              </a:rPr>
              <a:t>die -&gt; dice</a:t>
            </a:r>
            <a:br>
              <a:rPr lang="ar-EG" altLang="ar-EG" i="1" dirty="0">
                <a:latin typeface="Arial" panose="020B0604020202020204" pitchFamily="34" charset="0"/>
              </a:rPr>
            </a:br>
            <a:r>
              <a:rPr lang="ar-EG" altLang="ar-EG" i="1" dirty="0">
                <a:latin typeface="Arial" panose="020B0604020202020204" pitchFamily="34" charset="0"/>
              </a:rPr>
              <a:t>etc.</a:t>
            </a:r>
            <a:endParaRPr lang="ar-EG" dirty="0"/>
          </a:p>
        </p:txBody>
      </p:sp>
    </p:spTree>
    <p:extLst>
      <p:ext uri="{BB962C8B-B14F-4D97-AF65-F5344CB8AC3E}">
        <p14:creationId xmlns:p14="http://schemas.microsoft.com/office/powerpoint/2010/main" val="3946086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Plural forms </a:t>
            </a:r>
            <a:endParaRPr lang="ar-EG" dirty="0"/>
          </a:p>
        </p:txBody>
      </p:sp>
      <p:sp>
        <p:nvSpPr>
          <p:cNvPr id="3" name="Content Placeholder 2"/>
          <p:cNvSpPr>
            <a:spLocks noGrp="1"/>
          </p:cNvSpPr>
          <p:nvPr>
            <p:ph idx="1"/>
          </p:nvPr>
        </p:nvSpPr>
        <p:spPr>
          <a:xfrm>
            <a:off x="1066800" y="2103119"/>
            <a:ext cx="10883462" cy="4392273"/>
          </a:xfrm>
        </p:spPr>
        <p:txBody>
          <a:bodyPr>
            <a:normAutofit/>
          </a:bodyPr>
          <a:lstStyle/>
          <a:p>
            <a:pPr marL="0" lvl="0" indent="0" algn="l" rtl="0" eaLnBrk="0" fontAlgn="base" hangingPunct="0">
              <a:spcBef>
                <a:spcPct val="0"/>
              </a:spcBef>
              <a:spcAft>
                <a:spcPct val="0"/>
              </a:spcAft>
              <a:buClrTx/>
              <a:buNone/>
            </a:pPr>
            <a:r>
              <a:rPr lang="ar-EG" altLang="ar-EG" b="1" dirty="0">
                <a:latin typeface="Arial" panose="020B0604020202020204" pitchFamily="34" charset="0"/>
              </a:rPr>
              <a:t>Animal Plurals</a:t>
            </a:r>
            <a:endParaRPr lang="ar-EG" altLang="ar-EG" dirty="0">
              <a:latin typeface="Arial" panose="020B0604020202020204" pitchFamily="34" charset="0"/>
            </a:endParaRPr>
          </a:p>
          <a:p>
            <a:pPr marL="0" lvl="0" indent="0" algn="l" rtl="0" eaLnBrk="0" fontAlgn="base" hangingPunct="0">
              <a:spcBef>
                <a:spcPct val="0"/>
              </a:spcBef>
              <a:spcAft>
                <a:spcPct val="0"/>
              </a:spcAft>
              <a:buClrTx/>
              <a:buNone/>
            </a:pPr>
            <a:r>
              <a:rPr lang="ar-EG" altLang="ar-EG" dirty="0">
                <a:latin typeface="Arial" panose="020B0604020202020204" pitchFamily="34" charset="0"/>
              </a:rPr>
              <a:t>There are many animals that have irregular plural forms. Some animals do not change when forming the plural.</a:t>
            </a:r>
          </a:p>
          <a:p>
            <a:pPr marL="0" lvl="0" indent="0" algn="l" rtl="0" eaLnBrk="0" fontAlgn="base" hangingPunct="0">
              <a:spcBef>
                <a:spcPct val="0"/>
              </a:spcBef>
              <a:spcAft>
                <a:spcPct val="0"/>
              </a:spcAft>
              <a:buClrTx/>
              <a:buNone/>
            </a:pPr>
            <a:r>
              <a:rPr lang="ar-EG" altLang="ar-EG" i="1" dirty="0">
                <a:latin typeface="Arial" panose="020B0604020202020204" pitchFamily="34" charset="0"/>
              </a:rPr>
              <a:t>deer -&gt; deer</a:t>
            </a:r>
            <a:br>
              <a:rPr lang="ar-EG" altLang="ar-EG" i="1" dirty="0">
                <a:latin typeface="Arial" panose="020B0604020202020204" pitchFamily="34" charset="0"/>
              </a:rPr>
            </a:br>
            <a:r>
              <a:rPr lang="ar-EG" altLang="ar-EG" i="1" dirty="0">
                <a:latin typeface="Arial" panose="020B0604020202020204" pitchFamily="34" charset="0"/>
              </a:rPr>
              <a:t>fish -&gt; fish</a:t>
            </a:r>
            <a:br>
              <a:rPr lang="ar-EG" altLang="ar-EG" i="1" dirty="0">
                <a:latin typeface="Arial" panose="020B0604020202020204" pitchFamily="34" charset="0"/>
              </a:rPr>
            </a:br>
            <a:r>
              <a:rPr lang="ar-EG" altLang="ar-EG" i="1" dirty="0">
                <a:latin typeface="Arial" panose="020B0604020202020204" pitchFamily="34" charset="0"/>
              </a:rPr>
              <a:t>sheep -&gt; sheep</a:t>
            </a:r>
            <a:br>
              <a:rPr lang="ar-EG" altLang="ar-EG" i="1" dirty="0">
                <a:latin typeface="Arial" panose="020B0604020202020204" pitchFamily="34" charset="0"/>
              </a:rPr>
            </a:br>
            <a:r>
              <a:rPr lang="ar-EG" altLang="ar-EG" i="1" dirty="0">
                <a:latin typeface="Arial" panose="020B0604020202020204" pitchFamily="34" charset="0"/>
              </a:rPr>
              <a:t>trout -&gt; trout</a:t>
            </a:r>
            <a:br>
              <a:rPr lang="ar-EG" altLang="ar-EG" i="1" dirty="0">
                <a:latin typeface="Arial" panose="020B0604020202020204" pitchFamily="34" charset="0"/>
              </a:rPr>
            </a:br>
            <a:r>
              <a:rPr lang="ar-EG" altLang="ar-EG" i="1" dirty="0">
                <a:latin typeface="Arial" panose="020B0604020202020204" pitchFamily="34" charset="0"/>
              </a:rPr>
              <a:t>squid -&gt; squid</a:t>
            </a:r>
            <a:endParaRPr lang="ar-EG" altLang="ar-EG" dirty="0">
              <a:latin typeface="Arial" panose="020B0604020202020204" pitchFamily="34" charset="0"/>
            </a:endParaRPr>
          </a:p>
          <a:p>
            <a:pPr marL="0" lvl="0" indent="0" algn="l" rtl="0" eaLnBrk="0" fontAlgn="base" hangingPunct="0">
              <a:spcBef>
                <a:spcPct val="0"/>
              </a:spcBef>
              <a:spcAft>
                <a:spcPct val="0"/>
              </a:spcAft>
              <a:buClrTx/>
              <a:buNone/>
            </a:pPr>
            <a:r>
              <a:rPr lang="ar-EG" altLang="ar-EG" dirty="0">
                <a:latin typeface="Arial" panose="020B0604020202020204" pitchFamily="34" charset="0"/>
              </a:rPr>
              <a:t>Other animals change form in the plural.</a:t>
            </a:r>
          </a:p>
          <a:p>
            <a:pPr marL="0" lvl="0" indent="0" algn="l" rtl="0" eaLnBrk="0" fontAlgn="base" hangingPunct="0">
              <a:spcBef>
                <a:spcPct val="0"/>
              </a:spcBef>
              <a:spcAft>
                <a:spcPct val="0"/>
              </a:spcAft>
              <a:buClrTx/>
              <a:buNone/>
            </a:pPr>
            <a:r>
              <a:rPr lang="ar-EG" altLang="ar-EG" i="1" dirty="0">
                <a:latin typeface="Arial" panose="020B0604020202020204" pitchFamily="34" charset="0"/>
              </a:rPr>
              <a:t>mouse -&gt; mice</a:t>
            </a:r>
            <a:br>
              <a:rPr lang="ar-EG" altLang="ar-EG" i="1" dirty="0">
                <a:latin typeface="Arial" panose="020B0604020202020204" pitchFamily="34" charset="0"/>
              </a:rPr>
            </a:br>
            <a:r>
              <a:rPr lang="ar-EG" altLang="ar-EG" i="1" dirty="0">
                <a:latin typeface="Arial" panose="020B0604020202020204" pitchFamily="34" charset="0"/>
              </a:rPr>
              <a:t>goose -&gt; geese</a:t>
            </a:r>
            <a:br>
              <a:rPr lang="ar-EG" altLang="ar-EG" i="1" dirty="0">
                <a:latin typeface="Arial" panose="020B0604020202020204" pitchFamily="34" charset="0"/>
              </a:rPr>
            </a:br>
            <a:r>
              <a:rPr lang="ar-EG" altLang="ar-EG" i="1" dirty="0">
                <a:latin typeface="Arial" panose="020B0604020202020204" pitchFamily="34" charset="0"/>
              </a:rPr>
              <a:t>ox -&gt; oxen</a:t>
            </a:r>
            <a:br>
              <a:rPr lang="ar-EG" altLang="ar-EG" i="1" dirty="0">
                <a:latin typeface="Arial" panose="020B0604020202020204" pitchFamily="34" charset="0"/>
              </a:rPr>
            </a:br>
            <a:r>
              <a:rPr lang="ar-EG" altLang="ar-EG" i="1" dirty="0">
                <a:latin typeface="Arial" panose="020B0604020202020204" pitchFamily="34" charset="0"/>
              </a:rPr>
              <a:t>louse -&gt; lice</a:t>
            </a:r>
            <a:endParaRPr lang="ar-EG" altLang="ar-EG" dirty="0">
              <a:latin typeface="Arial" panose="020B0604020202020204" pitchFamily="34" charset="0"/>
            </a:endParaRPr>
          </a:p>
          <a:p>
            <a:endParaRPr lang="ar-EG" dirty="0"/>
          </a:p>
        </p:txBody>
      </p:sp>
    </p:spTree>
    <p:extLst>
      <p:ext uri="{BB962C8B-B14F-4D97-AF65-F5344CB8AC3E}">
        <p14:creationId xmlns:p14="http://schemas.microsoft.com/office/powerpoint/2010/main" val="765452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Plural forms</a:t>
            </a:r>
            <a:endParaRPr lang="ar-EG" dirty="0"/>
          </a:p>
        </p:txBody>
      </p:sp>
      <p:sp>
        <p:nvSpPr>
          <p:cNvPr id="3" name="Content Placeholder 2"/>
          <p:cNvSpPr>
            <a:spLocks noGrp="1"/>
          </p:cNvSpPr>
          <p:nvPr>
            <p:ph idx="1"/>
          </p:nvPr>
        </p:nvSpPr>
        <p:spPr/>
        <p:txBody>
          <a:bodyPr>
            <a:normAutofit lnSpcReduction="10000"/>
          </a:bodyPr>
          <a:lstStyle/>
          <a:p>
            <a:pPr marL="0" lvl="0" indent="0" algn="l" rtl="0" eaLnBrk="0" fontAlgn="base" hangingPunct="0">
              <a:spcBef>
                <a:spcPct val="0"/>
              </a:spcBef>
              <a:spcAft>
                <a:spcPct val="0"/>
              </a:spcAft>
              <a:buClrTx/>
              <a:buNone/>
            </a:pPr>
            <a:r>
              <a:rPr lang="ar-EG" altLang="ar-EG" b="1" dirty="0">
                <a:latin typeface="Arial" panose="020B0604020202020204" pitchFamily="34" charset="0"/>
              </a:rPr>
              <a:t>Irregular Noun Plural Forms - Nouns That Remain the Same in Singular and Plural</a:t>
            </a:r>
            <a:endParaRPr lang="ar-EG" altLang="ar-EG" dirty="0">
              <a:latin typeface="Arial" panose="020B0604020202020204" pitchFamily="34" charset="0"/>
            </a:endParaRPr>
          </a:p>
          <a:p>
            <a:pPr marL="0" lvl="0" indent="0" algn="l" rtl="0" eaLnBrk="0" fontAlgn="base" hangingPunct="0">
              <a:spcBef>
                <a:spcPct val="0"/>
              </a:spcBef>
              <a:spcAft>
                <a:spcPct val="0"/>
              </a:spcAft>
              <a:buClrTx/>
              <a:buNone/>
            </a:pPr>
            <a:r>
              <a:rPr lang="ar-EG" altLang="ar-EG" dirty="0">
                <a:latin typeface="Arial" panose="020B0604020202020204" pitchFamily="34" charset="0"/>
              </a:rPr>
              <a:t>Nouns that do not have a plural form are also known as </a:t>
            </a:r>
            <a:r>
              <a:rPr lang="ar-EG" altLang="ar-EG" dirty="0">
                <a:latin typeface="Arial" panose="020B0604020202020204" pitchFamily="34" charset="0"/>
                <a:hlinkClick r:id="rId2"/>
              </a:rPr>
              <a:t>uncountable or non-count nouns</a:t>
            </a:r>
            <a:r>
              <a:rPr lang="ar-EG" altLang="ar-EG" dirty="0">
                <a:latin typeface="Arial" panose="020B0604020202020204" pitchFamily="34" charset="0"/>
              </a:rPr>
              <a:t>. These nouns include concepts, materials, liquids as well as others.</a:t>
            </a:r>
          </a:p>
          <a:p>
            <a:pPr marL="0" lvl="0" indent="0" algn="l" rtl="0" eaLnBrk="0" fontAlgn="base" hangingPunct="0">
              <a:spcBef>
                <a:spcPct val="0"/>
              </a:spcBef>
              <a:spcAft>
                <a:spcPct val="0"/>
              </a:spcAft>
              <a:buClrTx/>
              <a:buNone/>
            </a:pPr>
            <a:r>
              <a:rPr lang="ar-EG" altLang="ar-EG" i="1" dirty="0">
                <a:latin typeface="Arial" panose="020B0604020202020204" pitchFamily="34" charset="0"/>
              </a:rPr>
              <a:t>concepts: advice, fun, honesty, information, ambition, etc.</a:t>
            </a:r>
            <a:br>
              <a:rPr lang="ar-EG" altLang="ar-EG" i="1" dirty="0">
                <a:latin typeface="Arial" panose="020B0604020202020204" pitchFamily="34" charset="0"/>
              </a:rPr>
            </a:br>
            <a:r>
              <a:rPr lang="ar-EG" altLang="ar-EG" i="1" dirty="0">
                <a:latin typeface="Arial" panose="020B0604020202020204" pitchFamily="34" charset="0"/>
              </a:rPr>
              <a:t>materials: steel, wood, plastic, stone, concrete, wool, etc.</a:t>
            </a:r>
            <a:br>
              <a:rPr lang="ar-EG" altLang="ar-EG" i="1" dirty="0">
                <a:latin typeface="Arial" panose="020B0604020202020204" pitchFamily="34" charset="0"/>
              </a:rPr>
            </a:br>
            <a:r>
              <a:rPr lang="ar-EG" altLang="ar-EG" i="1" dirty="0">
                <a:latin typeface="Arial" panose="020B0604020202020204" pitchFamily="34" charset="0"/>
              </a:rPr>
              <a:t>liquids: water, wine, beer, soda, oil, gasoline, etc.</a:t>
            </a:r>
            <a:endParaRPr lang="ar-EG" altLang="ar-EG" dirty="0">
              <a:latin typeface="Arial" panose="020B0604020202020204" pitchFamily="34" charset="0"/>
            </a:endParaRPr>
          </a:p>
          <a:p>
            <a:pPr marL="0" lvl="0" indent="0" algn="l" rtl="0" eaLnBrk="0" fontAlgn="base" hangingPunct="0">
              <a:spcBef>
                <a:spcPct val="0"/>
              </a:spcBef>
              <a:spcAft>
                <a:spcPct val="0"/>
              </a:spcAft>
              <a:buClrTx/>
              <a:buNone/>
            </a:pPr>
            <a:r>
              <a:rPr lang="ar-EG" altLang="ar-EG" dirty="0">
                <a:latin typeface="Arial" panose="020B0604020202020204" pitchFamily="34" charset="0"/>
              </a:rPr>
              <a:t>Still other nouns remain the same whether in the singular or plural. These nouns take the plural conjugation of tenses, but remain the same spelling. Here are some examples with sentences to indicate the difference between singular and plural usage.</a:t>
            </a:r>
          </a:p>
          <a:p>
            <a:pPr marL="0" lvl="0" indent="0" algn="l" rtl="0" eaLnBrk="0" fontAlgn="base" hangingPunct="0">
              <a:spcBef>
                <a:spcPct val="0"/>
              </a:spcBef>
              <a:spcAft>
                <a:spcPct val="0"/>
              </a:spcAft>
              <a:buClrTx/>
              <a:buNone/>
            </a:pPr>
            <a:r>
              <a:rPr lang="ar-EG" altLang="ar-EG" dirty="0">
                <a:latin typeface="Arial" panose="020B0604020202020204" pitchFamily="34" charset="0"/>
              </a:rPr>
              <a:t>crossroads -&gt; crossroads</a:t>
            </a:r>
          </a:p>
          <a:p>
            <a:pPr marL="0" lvl="0" indent="0" algn="l" rtl="0" eaLnBrk="0" fontAlgn="base" hangingPunct="0">
              <a:spcBef>
                <a:spcPct val="0"/>
              </a:spcBef>
              <a:spcAft>
                <a:spcPct val="0"/>
              </a:spcAft>
              <a:buClrTx/>
              <a:buNone/>
            </a:pPr>
            <a:r>
              <a:rPr lang="ar-EG" altLang="ar-EG" i="1" dirty="0">
                <a:latin typeface="Arial" panose="020B0604020202020204" pitchFamily="34" charset="0"/>
              </a:rPr>
              <a:t>There is a crossroads at the end of this street.</a:t>
            </a:r>
            <a:br>
              <a:rPr lang="ar-EG" altLang="ar-EG" i="1" dirty="0">
                <a:latin typeface="Arial" panose="020B0604020202020204" pitchFamily="34" charset="0"/>
              </a:rPr>
            </a:br>
            <a:r>
              <a:rPr lang="ar-EG" altLang="ar-EG" i="1" dirty="0">
                <a:latin typeface="Arial" panose="020B0604020202020204" pitchFamily="34" charset="0"/>
              </a:rPr>
              <a:t>There are a number of crossroads between here and downtown.</a:t>
            </a:r>
            <a:endParaRPr lang="ar-EG" altLang="ar-EG" dirty="0">
              <a:latin typeface="Arial" panose="020B0604020202020204" pitchFamily="34" charset="0"/>
            </a:endParaRPr>
          </a:p>
          <a:p>
            <a:pPr marL="0" lvl="0" indent="0" algn="l" rtl="0" eaLnBrk="0" fontAlgn="base" hangingPunct="0">
              <a:spcBef>
                <a:spcPct val="0"/>
              </a:spcBef>
              <a:spcAft>
                <a:spcPct val="0"/>
              </a:spcAft>
              <a:buClrTx/>
              <a:buNone/>
            </a:pPr>
            <a:r>
              <a:rPr lang="ar-EG" altLang="ar-EG" dirty="0">
                <a:latin typeface="Arial" panose="020B0604020202020204" pitchFamily="34" charset="0"/>
              </a:rPr>
              <a:t>series -&gt; series</a:t>
            </a:r>
          </a:p>
          <a:p>
            <a:pPr marL="0" lvl="0" indent="0" algn="l" rtl="0" eaLnBrk="0" fontAlgn="base" hangingPunct="0">
              <a:spcBef>
                <a:spcPct val="0"/>
              </a:spcBef>
              <a:spcAft>
                <a:spcPct val="0"/>
              </a:spcAft>
              <a:buClrTx/>
              <a:buNone/>
            </a:pPr>
            <a:r>
              <a:rPr lang="ar-EG" altLang="ar-EG" i="1" dirty="0">
                <a:latin typeface="Arial" panose="020B0604020202020204" pitchFamily="34" charset="0"/>
              </a:rPr>
              <a:t>The new series about a robot is great.</a:t>
            </a:r>
            <a:br>
              <a:rPr lang="ar-EG" altLang="ar-EG" i="1" dirty="0">
                <a:latin typeface="Arial" panose="020B0604020202020204" pitchFamily="34" charset="0"/>
              </a:rPr>
            </a:br>
            <a:r>
              <a:rPr lang="ar-EG" altLang="ar-EG" i="1" dirty="0">
                <a:latin typeface="Arial" panose="020B0604020202020204" pitchFamily="34" charset="0"/>
              </a:rPr>
              <a:t>There are four new series on ABC this month.</a:t>
            </a:r>
            <a:endParaRPr lang="ar-EG" altLang="ar-EG" dirty="0">
              <a:latin typeface="Arial" panose="020B0604020202020204" pitchFamily="34" charset="0"/>
            </a:endParaRPr>
          </a:p>
          <a:p>
            <a:endParaRPr lang="ar-EG" dirty="0"/>
          </a:p>
        </p:txBody>
      </p:sp>
    </p:spTree>
    <p:extLst>
      <p:ext uri="{BB962C8B-B14F-4D97-AF65-F5344CB8AC3E}">
        <p14:creationId xmlns:p14="http://schemas.microsoft.com/office/powerpoint/2010/main" val="26639767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58</TotalTime>
  <Words>500</Words>
  <Application>Microsoft Office PowerPoint</Application>
  <PresentationFormat>مخصص</PresentationFormat>
  <Paragraphs>73</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Savon</vt:lpstr>
      <vt:lpstr>Damietta Faculty of Arts Department of Geography First Year (Special) English 2ND lecture- March 2020 </vt:lpstr>
      <vt:lpstr>Reading Comprehension: </vt:lpstr>
      <vt:lpstr>Unit 7: p. 20</vt:lpstr>
      <vt:lpstr>Unit 7</vt:lpstr>
      <vt:lpstr>Unit 7: Questions </vt:lpstr>
      <vt:lpstr>Plural forms</vt:lpstr>
      <vt:lpstr>Plural forms </vt:lpstr>
      <vt:lpstr>Plural forms </vt:lpstr>
      <vt:lpstr>Plural forms</vt:lpstr>
      <vt:lpstr>Functional English : shopping for a sweater</vt:lpstr>
      <vt:lpstr>Exercises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Damietta Faculty of Arts Department of Geography First Year (Special) English 1st lecture- March 2020</dc:title>
  <dc:creator>Dr Engy Salah</dc:creator>
  <cp:lastModifiedBy>Dreams</cp:lastModifiedBy>
  <cp:revision>8</cp:revision>
  <dcterms:created xsi:type="dcterms:W3CDTF">2020-03-18T04:24:53Z</dcterms:created>
  <dcterms:modified xsi:type="dcterms:W3CDTF">2020-03-25T21:26:23Z</dcterms:modified>
</cp:coreProperties>
</file>