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1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7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0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5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9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0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8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7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6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9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D2D66E-430A-4225-A6E7-1CC779C8B08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7F9E68-814D-4CC7-96A7-AC7A68A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7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"/>
            <a:ext cx="6815669" cy="1378423"/>
          </a:xfrm>
        </p:spPr>
        <p:txBody>
          <a:bodyPr/>
          <a:lstStyle/>
          <a:p>
            <a:r>
              <a:rPr lang="ar-EG" dirty="0" smtClean="0">
                <a:solidFill>
                  <a:srgbClr val="FF0000"/>
                </a:solidFill>
                <a:cs typeface="+mn-cs"/>
              </a:rPr>
              <a:t>قصص أندرسن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2825" y="1501254"/>
            <a:ext cx="7215242" cy="3569510"/>
          </a:xfrm>
        </p:spPr>
        <p:txBody>
          <a:bodyPr>
            <a:normAutofit/>
          </a:bodyPr>
          <a:lstStyle/>
          <a:p>
            <a:pPr algn="r"/>
            <a:r>
              <a:rPr lang="ar-EG" sz="3600" dirty="0" smtClean="0">
                <a:solidFill>
                  <a:srgbClr val="7030A0"/>
                </a:solidFill>
              </a:rPr>
              <a:t>* من هو أندرسن؟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ar-EG" sz="3600" dirty="0" smtClean="0">
                <a:solidFill>
                  <a:srgbClr val="7030A0"/>
                </a:solidFill>
              </a:rPr>
              <a:t>* إنه الأديب الدنماركي </a:t>
            </a:r>
            <a:r>
              <a:rPr lang="ar-EG" sz="3600" dirty="0" err="1" smtClean="0">
                <a:solidFill>
                  <a:srgbClr val="7030A0"/>
                </a:solidFill>
              </a:rPr>
              <a:t>هانزكريستيان</a:t>
            </a:r>
            <a:r>
              <a:rPr lang="ar-EG" sz="3600" dirty="0" smtClean="0">
                <a:solidFill>
                  <a:srgbClr val="7030A0"/>
                </a:solidFill>
              </a:rPr>
              <a:t> أندرس</a:t>
            </a:r>
            <a:r>
              <a:rPr lang="ar-EG" sz="3300" b="1" dirty="0" smtClean="0">
                <a:solidFill>
                  <a:srgbClr val="7030A0"/>
                </a:solidFill>
              </a:rPr>
              <a:t>* ولد 1805 وتوفي</a:t>
            </a:r>
            <a:r>
              <a:rPr lang="ar-EG" sz="1700" b="1" dirty="0" smtClean="0">
                <a:solidFill>
                  <a:srgbClr val="7030A0"/>
                </a:solidFill>
              </a:rPr>
              <a:t>     </a:t>
            </a:r>
            <a:r>
              <a:rPr lang="ar-EG" sz="2500" b="1" dirty="0" smtClean="0">
                <a:solidFill>
                  <a:srgbClr val="7030A0"/>
                </a:solidFill>
              </a:rPr>
              <a:t>1875م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ar-EG" sz="2500" b="1" smtClean="0">
                <a:solidFill>
                  <a:srgbClr val="7030A0"/>
                </a:solidFill>
              </a:rPr>
              <a:t>(الكتاب ص 17 -27)</a:t>
            </a:r>
            <a:endParaRPr lang="ar-EG" sz="17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0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7030A0"/>
                </a:solidFill>
              </a:rPr>
              <a:t>مؤلفات أندرسن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EG" sz="2800" b="1" dirty="0" smtClean="0">
                <a:solidFill>
                  <a:srgbClr val="002060"/>
                </a:solidFill>
              </a:rPr>
              <a:t>1- المسرحيات: </a:t>
            </a:r>
          </a:p>
          <a:p>
            <a:pPr algn="r">
              <a:buFontTx/>
              <a:buChar char="-"/>
            </a:pPr>
            <a:r>
              <a:rPr lang="ar-EG" sz="2800" dirty="0" smtClean="0">
                <a:solidFill>
                  <a:srgbClr val="C00000"/>
                </a:solidFill>
              </a:rPr>
              <a:t>غرام فوق برج القديس نقولا</a:t>
            </a:r>
          </a:p>
          <a:p>
            <a:pPr algn="r">
              <a:buFontTx/>
              <a:buChar char="-"/>
            </a:pPr>
            <a:r>
              <a:rPr lang="ar-EG" sz="2800" dirty="0" smtClean="0">
                <a:solidFill>
                  <a:srgbClr val="C00000"/>
                </a:solidFill>
              </a:rPr>
              <a:t>- هزلية غرفة النوم الجديدة</a:t>
            </a:r>
          </a:p>
          <a:p>
            <a:pPr algn="r">
              <a:buFontTx/>
              <a:buChar char="-"/>
            </a:pPr>
            <a:r>
              <a:rPr lang="ar-EG" sz="2800" b="1" dirty="0" smtClean="0">
                <a:solidFill>
                  <a:srgbClr val="002060"/>
                </a:solidFill>
              </a:rPr>
              <a:t>2- الحكايات الأسطورية منها:</a:t>
            </a:r>
          </a:p>
          <a:p>
            <a:pPr algn="r">
              <a:buFontTx/>
              <a:buChar char="-"/>
            </a:pPr>
            <a:r>
              <a:rPr lang="ar-EG" sz="2800" dirty="0" smtClean="0">
                <a:solidFill>
                  <a:srgbClr val="C00000"/>
                </a:solidFill>
              </a:rPr>
              <a:t>- بائعة الكبريت الصغيرة</a:t>
            </a:r>
          </a:p>
          <a:p>
            <a:pPr algn="r">
              <a:buFontTx/>
              <a:buChar char="-"/>
            </a:pPr>
            <a:r>
              <a:rPr lang="ar-EG" sz="2800" dirty="0" smtClean="0">
                <a:solidFill>
                  <a:srgbClr val="C00000"/>
                </a:solidFill>
              </a:rPr>
              <a:t>- الحذاء الأحمر</a:t>
            </a:r>
          </a:p>
          <a:p>
            <a:pPr algn="r">
              <a:buFontTx/>
              <a:buChar char="-"/>
            </a:pPr>
            <a:r>
              <a:rPr lang="ar-EG" sz="2800" dirty="0" smtClean="0">
                <a:solidFill>
                  <a:srgbClr val="C00000"/>
                </a:solidFill>
              </a:rPr>
              <a:t>- القداحة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2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002060"/>
                </a:solidFill>
              </a:rPr>
              <a:t>قصة القداحة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56346"/>
            <a:ext cx="9601196" cy="3719522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ar-EG" sz="2800" dirty="0" smtClean="0">
                <a:solidFill>
                  <a:srgbClr val="00B050"/>
                </a:solidFill>
              </a:rPr>
              <a:t>* الشخصيات :</a:t>
            </a:r>
          </a:p>
          <a:p>
            <a:pPr algn="r">
              <a:buFontTx/>
              <a:buChar char="-"/>
            </a:pPr>
            <a:r>
              <a:rPr lang="ar-EG" sz="2800" dirty="0" smtClean="0">
                <a:solidFill>
                  <a:srgbClr val="FF0000"/>
                </a:solidFill>
              </a:rPr>
              <a:t>الجندي – الساحرة – القداحة - الكلاب المسحورة - الملك – الملكة - الأميرة </a:t>
            </a:r>
          </a:p>
          <a:p>
            <a:pPr algn="r">
              <a:buFontTx/>
              <a:buChar char="-"/>
            </a:pPr>
            <a:r>
              <a:rPr lang="ar-EG" sz="2800" dirty="0" smtClean="0">
                <a:solidFill>
                  <a:srgbClr val="FF0000"/>
                </a:solidFill>
              </a:rPr>
              <a:t>*  </a:t>
            </a:r>
            <a:r>
              <a:rPr lang="ar-EG" sz="2800" dirty="0" smtClean="0">
                <a:solidFill>
                  <a:srgbClr val="00B050"/>
                </a:solidFill>
              </a:rPr>
              <a:t>المكان</a:t>
            </a:r>
            <a:r>
              <a:rPr lang="ar-EG" sz="2800" dirty="0" smtClean="0">
                <a:solidFill>
                  <a:srgbClr val="FF0000"/>
                </a:solidFill>
              </a:rPr>
              <a:t> : غير معلوم</a:t>
            </a:r>
          </a:p>
          <a:p>
            <a:pPr marL="0" indent="0" algn="r">
              <a:buNone/>
            </a:pPr>
            <a:r>
              <a:rPr lang="ar-EG" sz="2800" dirty="0" smtClean="0">
                <a:solidFill>
                  <a:srgbClr val="FF0000"/>
                </a:solidFill>
              </a:rPr>
              <a:t> * </a:t>
            </a:r>
            <a:r>
              <a:rPr lang="ar-EG" sz="2800" dirty="0" smtClean="0">
                <a:solidFill>
                  <a:srgbClr val="00B050"/>
                </a:solidFill>
              </a:rPr>
              <a:t>الزمان</a:t>
            </a:r>
            <a:r>
              <a:rPr lang="ar-EG" sz="2800" dirty="0" smtClean="0">
                <a:solidFill>
                  <a:srgbClr val="FF0000"/>
                </a:solidFill>
              </a:rPr>
              <a:t> : غير معلوم</a:t>
            </a:r>
          </a:p>
          <a:p>
            <a:pPr marL="0" indent="0" algn="r">
              <a:buNone/>
            </a:pPr>
            <a:r>
              <a:rPr lang="ar-EG" sz="2800" dirty="0">
                <a:solidFill>
                  <a:srgbClr val="FF0000"/>
                </a:solidFill>
              </a:rPr>
              <a:t> </a:t>
            </a:r>
            <a:r>
              <a:rPr lang="ar-EG" sz="2800" dirty="0" smtClean="0">
                <a:solidFill>
                  <a:srgbClr val="FF0000"/>
                </a:solidFill>
              </a:rPr>
              <a:t>* </a:t>
            </a:r>
            <a:r>
              <a:rPr lang="ar-EG" sz="2800" dirty="0" smtClean="0">
                <a:solidFill>
                  <a:srgbClr val="00B050"/>
                </a:solidFill>
              </a:rPr>
              <a:t>أجواء القصة (= الحبكة</a:t>
            </a:r>
            <a:r>
              <a:rPr lang="ar-EG" sz="2800" dirty="0" smtClean="0">
                <a:solidFill>
                  <a:srgbClr val="FF0000"/>
                </a:solidFill>
              </a:rPr>
              <a:t>) : جندي سابق جائع وفقير، يلتقي بامرأة قبيحة من الساحرات فتدله على كنز، ، ويحصل على الكنز وعلى القداحة التي أرادت الساحرة منه أن يجلبها لها</a:t>
            </a:r>
            <a:r>
              <a:rPr lang="ar-EG" sz="2800" dirty="0">
                <a:solidFill>
                  <a:srgbClr val="FF0000"/>
                </a:solidFill>
              </a:rPr>
              <a:t>، ويقتل الجندي </a:t>
            </a:r>
            <a:r>
              <a:rPr lang="ar-EG" sz="2800" dirty="0" smtClean="0">
                <a:solidFill>
                  <a:srgbClr val="FF0000"/>
                </a:solidFill>
              </a:rPr>
              <a:t>الساحرة الشريرة ، ثم يصبح رجلا </a:t>
            </a:r>
            <a:r>
              <a:rPr lang="ar-EG" sz="2800" smtClean="0">
                <a:solidFill>
                  <a:srgbClr val="FF0000"/>
                </a:solidFill>
              </a:rPr>
              <a:t>غنيا،و يعينه الكلب المسحور على رؤية </a:t>
            </a:r>
            <a:r>
              <a:rPr lang="ar-EG" sz="2800" dirty="0" smtClean="0">
                <a:solidFill>
                  <a:srgbClr val="FF0000"/>
                </a:solidFill>
              </a:rPr>
              <a:t>الأميرة التي عزلها الملك لأن العرافين تنبأوا بأنها سوف تتزوج من جندي، وفي النهاية يتزوج الجندي السعيد من الأميرة الجميلة </a:t>
            </a:r>
            <a:r>
              <a:rPr lang="ar-EG" sz="2800" dirty="0">
                <a:solidFill>
                  <a:srgbClr val="FF0000"/>
                </a:solidFill>
              </a:rPr>
              <a:t>حسبما قالت </a:t>
            </a:r>
            <a:r>
              <a:rPr lang="ar-EG" sz="2800" dirty="0" smtClean="0">
                <a:solidFill>
                  <a:srgbClr val="FF0000"/>
                </a:solidFill>
              </a:rPr>
              <a:t>النبوءة،ويصبح ملكا </a:t>
            </a:r>
            <a:r>
              <a:rPr lang="ar-EG" sz="2800" smtClean="0">
                <a:solidFill>
                  <a:srgbClr val="FF0000"/>
                </a:solidFill>
              </a:rPr>
              <a:t>على المدينة، بمساعدة الكلاب المسحورة.</a:t>
            </a:r>
            <a:endParaRPr lang="ar-EG" sz="28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EG" sz="2800" dirty="0">
                <a:solidFill>
                  <a:srgbClr val="7030A0"/>
                </a:solidFill>
              </a:rPr>
              <a:t> </a:t>
            </a:r>
            <a:r>
              <a:rPr lang="ar-EG" sz="2800" dirty="0" smtClean="0">
                <a:solidFill>
                  <a:srgbClr val="7030A0"/>
                </a:solidFill>
              </a:rPr>
              <a:t>* هناك أثر لقصة علي بابا والأربعين حرامي من قصص ألف ليلة وليلة.</a:t>
            </a:r>
            <a:endParaRPr lang="ar-EG" dirty="0" smtClean="0">
              <a:solidFill>
                <a:srgbClr val="7030A0"/>
              </a:solidFill>
            </a:endParaRPr>
          </a:p>
          <a:p>
            <a:pPr algn="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86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181</Words>
  <Application>Microsoft Office PowerPoint</Application>
  <PresentationFormat>مخصص</PresentationFormat>
  <Paragraphs>19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Organic</vt:lpstr>
      <vt:lpstr>قصص أندرسن</vt:lpstr>
      <vt:lpstr>مؤلفات أندرسن</vt:lpstr>
      <vt:lpstr>قصة القداحة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قصص أندرسن</dc:title>
  <dc:creator>Ibrahim</dc:creator>
  <cp:lastModifiedBy>Dreams</cp:lastModifiedBy>
  <cp:revision>11</cp:revision>
  <dcterms:created xsi:type="dcterms:W3CDTF">2018-02-21T12:58:03Z</dcterms:created>
  <dcterms:modified xsi:type="dcterms:W3CDTF">2020-03-25T22:25:36Z</dcterms:modified>
</cp:coreProperties>
</file>