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126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48EB282-0663-46DC-8F01-43CD1116657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D1F6088-21EE-4614-8386-E0227BD9A02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33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B282-0663-46DC-8F01-43CD1116657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6088-21EE-4614-8386-E0227BD9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1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B282-0663-46DC-8F01-43CD1116657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6088-21EE-4614-8386-E0227BD9A02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968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B282-0663-46DC-8F01-43CD1116657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6088-21EE-4614-8386-E0227BD9A02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656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B282-0663-46DC-8F01-43CD1116657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6088-21EE-4614-8386-E0227BD9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86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B282-0663-46DC-8F01-43CD1116657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6088-21EE-4614-8386-E0227BD9A02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825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B282-0663-46DC-8F01-43CD1116657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6088-21EE-4614-8386-E0227BD9A02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306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B282-0663-46DC-8F01-43CD1116657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6088-21EE-4614-8386-E0227BD9A02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850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B282-0663-46DC-8F01-43CD1116657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6088-21EE-4614-8386-E0227BD9A02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02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B282-0663-46DC-8F01-43CD1116657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6088-21EE-4614-8386-E0227BD9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3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B282-0663-46DC-8F01-43CD1116657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6088-21EE-4614-8386-E0227BD9A02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11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B282-0663-46DC-8F01-43CD1116657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6088-21EE-4614-8386-E0227BD9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1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B282-0663-46DC-8F01-43CD1116657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6088-21EE-4614-8386-E0227BD9A02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99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B282-0663-46DC-8F01-43CD1116657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6088-21EE-4614-8386-E0227BD9A02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76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B282-0663-46DC-8F01-43CD1116657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6088-21EE-4614-8386-E0227BD9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43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B282-0663-46DC-8F01-43CD1116657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6088-21EE-4614-8386-E0227BD9A02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87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B282-0663-46DC-8F01-43CD1116657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6088-21EE-4614-8386-E0227BD9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9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8EB282-0663-46DC-8F01-43CD1116657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1F6088-21EE-4614-8386-E0227BD9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2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b="1" dirty="0" smtClean="0">
                <a:solidFill>
                  <a:srgbClr val="FF0000"/>
                </a:solidFill>
              </a:rPr>
              <a:t>الفن المسرحي للأطفال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ar-EG" sz="3200" dirty="0" smtClean="0">
                <a:solidFill>
                  <a:srgbClr val="00B050"/>
                </a:solidFill>
              </a:rPr>
              <a:t>تتجسد المسرحية على خشبة المسرح امام المشاهدين حين يقوم الممثلون بأداء الأدوار المنوطة بهم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1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b="1" dirty="0" smtClean="0">
                <a:solidFill>
                  <a:srgbClr val="00B050"/>
                </a:solidFill>
              </a:rPr>
              <a:t>البناء الفني للمسرحية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EG" sz="2800" b="1" dirty="0" smtClean="0">
                <a:solidFill>
                  <a:srgbClr val="C00000"/>
                </a:solidFill>
              </a:rPr>
              <a:t>1- الحادثة </a:t>
            </a:r>
          </a:p>
          <a:p>
            <a:pPr marL="0" indent="0" algn="r">
              <a:buNone/>
            </a:pPr>
            <a:r>
              <a:rPr lang="ar-EG" b="1" dirty="0">
                <a:solidFill>
                  <a:srgbClr val="7030A0"/>
                </a:solidFill>
              </a:rPr>
              <a:t> </a:t>
            </a:r>
            <a:r>
              <a:rPr lang="ar-EG" b="1" dirty="0" smtClean="0">
                <a:solidFill>
                  <a:srgbClr val="7030A0"/>
                </a:solidFill>
              </a:rPr>
              <a:t>  ويقصد بها القصة التي تحدث فتتضمن الوقائع والأفعال التي يقوم بها الأشخاص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4800" b="1" dirty="0" smtClean="0">
                <a:solidFill>
                  <a:srgbClr val="7030A0"/>
                </a:solidFill>
              </a:rPr>
              <a:t>الشخصيات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EG" sz="3200" b="1" dirty="0" smtClean="0">
                <a:solidFill>
                  <a:srgbClr val="00B050"/>
                </a:solidFill>
              </a:rPr>
              <a:t> تنقسم إلى :</a:t>
            </a:r>
          </a:p>
          <a:p>
            <a:pPr algn="r">
              <a:buFontTx/>
              <a:buChar char="-"/>
            </a:pPr>
            <a:r>
              <a:rPr lang="ar-EG" sz="3200" b="1" dirty="0" smtClean="0">
                <a:solidFill>
                  <a:srgbClr val="00B050"/>
                </a:solidFill>
              </a:rPr>
              <a:t>شخصيات أساسية</a:t>
            </a:r>
          </a:p>
          <a:p>
            <a:pPr algn="r">
              <a:buFontTx/>
              <a:buChar char="-"/>
            </a:pPr>
            <a:r>
              <a:rPr lang="ar-EG" sz="3200" b="1" dirty="0" smtClean="0">
                <a:solidFill>
                  <a:srgbClr val="00B050"/>
                </a:solidFill>
              </a:rPr>
              <a:t>- شخصيات ثانوية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5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4800" b="1" dirty="0" smtClean="0">
                <a:solidFill>
                  <a:srgbClr val="002060"/>
                </a:solidFill>
              </a:rPr>
              <a:t>أبعاد الشخصية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EG" sz="3200" b="1" dirty="0" smtClean="0">
                <a:solidFill>
                  <a:srgbClr val="C00000"/>
                </a:solidFill>
              </a:rPr>
              <a:t>أولا- البعد الخارجي والداخلي (النفسي)</a:t>
            </a:r>
          </a:p>
          <a:p>
            <a:pPr marL="0" indent="0" algn="r">
              <a:buNone/>
            </a:pPr>
            <a:r>
              <a:rPr lang="ar-EG" sz="3200" b="1" dirty="0" smtClean="0">
                <a:solidFill>
                  <a:srgbClr val="C00000"/>
                </a:solidFill>
              </a:rPr>
              <a:t>ثانيا – البعد الاجتماعي</a:t>
            </a:r>
            <a:endParaRPr lang="ar-EG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0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5400" b="1" dirty="0" smtClean="0">
                <a:solidFill>
                  <a:srgbClr val="C00000"/>
                </a:solidFill>
              </a:rPr>
              <a:t>الفكرة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EG" sz="3200" b="1" dirty="0" smtClean="0">
                <a:solidFill>
                  <a:schemeClr val="accent2"/>
                </a:solidFill>
              </a:rPr>
              <a:t>هي الحقيقة أو الحقائق التي يريد الكاتب أن يؤكدها عن طريق تجسيمها وتجسيدها على خشبة المسرح؛ ليراها الجمهور ويتفكر فيها.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b="1" dirty="0" smtClean="0">
                <a:solidFill>
                  <a:srgbClr val="FF0000"/>
                </a:solidFill>
              </a:rPr>
              <a:t>الزمان والمكان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EG" sz="2800" b="1" dirty="0" smtClean="0">
                <a:solidFill>
                  <a:srgbClr val="002060"/>
                </a:solidFill>
              </a:rPr>
              <a:t>- زمان القصة كما تقول نظرية الدراما عند أرسطو 24 ساعة أي يوم وليلة</a:t>
            </a:r>
          </a:p>
          <a:p>
            <a:pPr algn="r">
              <a:buFontTx/>
              <a:buChar char="-"/>
            </a:pPr>
            <a:r>
              <a:rPr lang="ar-EG" sz="2800" b="1" dirty="0" smtClean="0">
                <a:solidFill>
                  <a:srgbClr val="002060"/>
                </a:solidFill>
              </a:rPr>
              <a:t>- أما مكان القصة فيجب أن يكون مكانا واحدا</a:t>
            </a:r>
          </a:p>
          <a:p>
            <a:pPr algn="r">
              <a:buFontTx/>
              <a:buChar char="-"/>
            </a:pPr>
            <a:r>
              <a:rPr lang="ar-EG" sz="2800" b="1" dirty="0" smtClean="0">
                <a:solidFill>
                  <a:srgbClr val="002060"/>
                </a:solidFill>
              </a:rPr>
              <a:t>  - وهذا ما يسمى بوحدة الزمان والمكان</a:t>
            </a:r>
          </a:p>
          <a:p>
            <a:pPr algn="r">
              <a:buFontTx/>
              <a:buChar char="-"/>
            </a:pPr>
            <a:r>
              <a:rPr lang="ar-EG" sz="2800" b="1" dirty="0" smtClean="0">
                <a:solidFill>
                  <a:srgbClr val="002060"/>
                </a:solidFill>
              </a:rPr>
              <a:t>-  وهذه النظرية تغيرت في المسرح الحيث 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6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4800" b="1" dirty="0" smtClean="0">
                <a:solidFill>
                  <a:srgbClr val="002060"/>
                </a:solidFill>
              </a:rPr>
              <a:t>أهم مصادر المسرحية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EG" dirty="0" smtClean="0"/>
              <a:t>   </a:t>
            </a:r>
            <a:r>
              <a:rPr lang="ar-EG" sz="2800" b="1" dirty="0" smtClean="0">
                <a:solidFill>
                  <a:schemeClr val="accent2"/>
                </a:solidFill>
              </a:rPr>
              <a:t>1- التاريخ  </a:t>
            </a:r>
          </a:p>
          <a:p>
            <a:pPr marL="0" indent="0" algn="r">
              <a:buNone/>
            </a:pPr>
            <a:r>
              <a:rPr lang="ar-EG" sz="2800" b="1" dirty="0">
                <a:solidFill>
                  <a:schemeClr val="accent2"/>
                </a:solidFill>
              </a:rPr>
              <a:t> </a:t>
            </a:r>
            <a:r>
              <a:rPr lang="ar-EG" sz="2800" b="1" dirty="0" smtClean="0">
                <a:solidFill>
                  <a:schemeClr val="accent2"/>
                </a:solidFill>
              </a:rPr>
              <a:t> 2- الأساطير</a:t>
            </a:r>
          </a:p>
          <a:p>
            <a:pPr marL="0" indent="0" algn="r">
              <a:buNone/>
            </a:pPr>
            <a:r>
              <a:rPr lang="ar-EG" sz="2800" b="1" dirty="0" smtClean="0">
                <a:solidFill>
                  <a:schemeClr val="accent2"/>
                </a:solidFill>
              </a:rPr>
              <a:t>   3-الملاحم الشعبية</a:t>
            </a:r>
          </a:p>
          <a:p>
            <a:pPr marL="0" indent="0" algn="r">
              <a:buNone/>
            </a:pPr>
            <a:r>
              <a:rPr lang="ar-EG" sz="2800" b="1" dirty="0" smtClean="0">
                <a:solidFill>
                  <a:schemeClr val="accent2"/>
                </a:solidFill>
              </a:rPr>
              <a:t>   4- المشكلات الاجتماعية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5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</TotalTime>
  <Words>137</Words>
  <Application>Microsoft Office PowerPoint</Application>
  <PresentationFormat>مخصص</PresentationFormat>
  <Paragraphs>24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Organic</vt:lpstr>
      <vt:lpstr>الفن المسرحي للأطفال</vt:lpstr>
      <vt:lpstr>البناء الفني للمسرحية</vt:lpstr>
      <vt:lpstr>الشخصيات</vt:lpstr>
      <vt:lpstr>أبعاد الشخصية</vt:lpstr>
      <vt:lpstr>الفكرة</vt:lpstr>
      <vt:lpstr>الزمان والمكان</vt:lpstr>
      <vt:lpstr>أهم مصادر المسرحية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الفن المسرحي للأطفال</dc:title>
  <dc:creator>Ibrahim</dc:creator>
  <cp:lastModifiedBy>Dreams</cp:lastModifiedBy>
  <cp:revision>3</cp:revision>
  <dcterms:created xsi:type="dcterms:W3CDTF">2018-03-07T18:06:42Z</dcterms:created>
  <dcterms:modified xsi:type="dcterms:W3CDTF">2020-03-25T22:29:25Z</dcterms:modified>
</cp:coreProperties>
</file>