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33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r" rtl="1">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r" rtl="1">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r" rtl="1">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r" rtl="1">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r" rtl="1">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r" rtl="1">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r" rtl="1">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r" rtl="1">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7" y="0"/>
            <a:ext cx="2971800" cy="457200"/>
          </a:xfrm>
          <a:prstGeom prst="rect">
            <a:avLst/>
          </a:prstGeom>
          <a:noFill/>
          <a:ln>
            <a:noFill/>
          </a:ln>
        </p:spPr>
        <p:txBody>
          <a:bodyPr spcFirstLastPara="1" wrap="square" lIns="91425" tIns="45700" rIns="91425" bIns="45700" anchor="t" anchorCtr="0">
            <a:noAutofit/>
          </a:bodyPr>
          <a:lstStyle>
            <a:lvl1pPr marR="0" lvl="0" algn="l" rtl="1">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r" rtl="1">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r" rtl="1">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r" rtl="1">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r" rtl="1">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r" rtl="1">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r" rtl="1">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r" rtl="1">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r" rtl="1">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3886200" y="8685212"/>
            <a:ext cx="2971800" cy="457200"/>
          </a:xfrm>
          <a:prstGeom prst="rect">
            <a:avLst/>
          </a:prstGeom>
          <a:noFill/>
          <a:ln>
            <a:noFill/>
          </a:ln>
        </p:spPr>
        <p:txBody>
          <a:bodyPr spcFirstLastPara="1" wrap="square" lIns="91425" tIns="45700" rIns="91425" bIns="45700" anchor="b" anchorCtr="0">
            <a:noAutofit/>
          </a:bodyPr>
          <a:lstStyle>
            <a:lvl1pPr marR="0" lvl="0" algn="r" rtl="1">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r" rtl="1">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r" rtl="1">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r" rtl="1">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r" rtl="1">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r" rtl="1">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r" rtl="1">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r" rtl="1">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r" rtl="1">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extLst>
      <p:ext uri="{BB962C8B-B14F-4D97-AF65-F5344CB8AC3E}">
        <p14:creationId xmlns:p14="http://schemas.microsoft.com/office/powerpoint/2010/main" val="14030111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8" name="Google Shape;14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0: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6" name="Google Shape;15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1: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3" name="Google Shape;16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2: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0" name="Google Shape;17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3: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8" name="Google Shape;17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4: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5" name="Google Shape;18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5: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3" name="Google Shape;19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6: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0" name="Google Shape;200;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7: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7" name="Google Shape;207;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8: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4" name="Google Shape;21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9: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1" name="Google Shape;22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20: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8" name="Google Shape;228;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21: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22: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 name="Google Shape;242;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3: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9" name="Google Shape;249;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24: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6" name="Google Shape;25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5: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7" name="Google Shape;26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6: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4" name="Google Shape;274;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7: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1" name="Google Shape;281;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28: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2" name="Google Shape;292;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9: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9" name="Google Shape;29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30: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6" name="Google Shape;306;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31: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3" name="Google Shape;313;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32: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0" name="Google Shape;32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33: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7" name="Google Shape;327;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34: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4" name="Google Shape;334;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35: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1" name="Google Shape;341;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36: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8" name="Google Shape;348;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37: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5" name="Google Shape;355;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38: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2" name="Google Shape;362;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39: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6" name="Google Shape;10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3" name="Google Shape;11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5: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0" name="Google Shape;12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6: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7: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4" name="Google Shape;13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8: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9: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عنوان ومحتوى"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sz="1200">
                <a:solidFill>
                  <a:srgbClr val="898989"/>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l" rtl="1">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l" rtl="1">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l" rtl="1">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l" rtl="1">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l" rtl="1">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l" rtl="1">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l" rtl="1">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l" rtl="1">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عنوان المقطع" type="secHead">
  <p:cSld name="SECTION_HEADER">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r" rtl="1">
              <a:spcBef>
                <a:spcPts val="0"/>
              </a:spcBef>
              <a:spcAft>
                <a:spcPts val="0"/>
              </a:spcAft>
              <a:buClr>
                <a:schemeClr val="dk1"/>
              </a:buClr>
              <a:buSzPts val="4000"/>
              <a:buFont typeface="Calibri"/>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 name="Google Shape;74;p11"/>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r" rtl="1">
              <a:spcBef>
                <a:spcPts val="400"/>
              </a:spcBef>
              <a:spcAft>
                <a:spcPts val="0"/>
              </a:spcAft>
              <a:buClr>
                <a:srgbClr val="888888"/>
              </a:buClr>
              <a:buSzPts val="2000"/>
              <a:buNone/>
              <a:defRPr sz="2000">
                <a:solidFill>
                  <a:srgbClr val="888888"/>
                </a:solidFill>
              </a:defRPr>
            </a:lvl1pPr>
            <a:lvl2pPr marL="914400" lvl="1" indent="-228600" algn="r" rtl="1">
              <a:spcBef>
                <a:spcPts val="360"/>
              </a:spcBef>
              <a:spcAft>
                <a:spcPts val="0"/>
              </a:spcAft>
              <a:buClr>
                <a:srgbClr val="888888"/>
              </a:buClr>
              <a:buSzPts val="1800"/>
              <a:buNone/>
              <a:defRPr sz="1800">
                <a:solidFill>
                  <a:srgbClr val="888888"/>
                </a:solidFill>
              </a:defRPr>
            </a:lvl2pPr>
            <a:lvl3pPr marL="1371600" lvl="2" indent="-228600" algn="r" rtl="1">
              <a:spcBef>
                <a:spcPts val="320"/>
              </a:spcBef>
              <a:spcAft>
                <a:spcPts val="0"/>
              </a:spcAft>
              <a:buClr>
                <a:srgbClr val="888888"/>
              </a:buClr>
              <a:buSzPts val="1600"/>
              <a:buNone/>
              <a:defRPr sz="1600">
                <a:solidFill>
                  <a:srgbClr val="888888"/>
                </a:solidFill>
              </a:defRPr>
            </a:lvl3pPr>
            <a:lvl4pPr marL="1828800" lvl="3" indent="-228600" algn="r" rtl="1">
              <a:spcBef>
                <a:spcPts val="280"/>
              </a:spcBef>
              <a:spcAft>
                <a:spcPts val="0"/>
              </a:spcAft>
              <a:buClr>
                <a:srgbClr val="888888"/>
              </a:buClr>
              <a:buSzPts val="1400"/>
              <a:buNone/>
              <a:defRPr sz="1400">
                <a:solidFill>
                  <a:srgbClr val="888888"/>
                </a:solidFill>
              </a:defRPr>
            </a:lvl4pPr>
            <a:lvl5pPr marL="2286000" lvl="4" indent="-228600" algn="r" rtl="1">
              <a:spcBef>
                <a:spcPts val="280"/>
              </a:spcBef>
              <a:spcAft>
                <a:spcPts val="0"/>
              </a:spcAft>
              <a:buClr>
                <a:srgbClr val="888888"/>
              </a:buClr>
              <a:buSzPts val="1400"/>
              <a:buNone/>
              <a:defRPr sz="1400">
                <a:solidFill>
                  <a:srgbClr val="888888"/>
                </a:solidFill>
              </a:defRPr>
            </a:lvl5pPr>
            <a:lvl6pPr marL="2743200" lvl="5" indent="-228600" algn="r" rtl="1">
              <a:spcBef>
                <a:spcPts val="280"/>
              </a:spcBef>
              <a:spcAft>
                <a:spcPts val="0"/>
              </a:spcAft>
              <a:buClr>
                <a:srgbClr val="888888"/>
              </a:buClr>
              <a:buSzPts val="1400"/>
              <a:buNone/>
              <a:defRPr sz="1400">
                <a:solidFill>
                  <a:srgbClr val="888888"/>
                </a:solidFill>
              </a:defRPr>
            </a:lvl6pPr>
            <a:lvl7pPr marL="3200400" lvl="6" indent="-228600" algn="r" rtl="1">
              <a:spcBef>
                <a:spcPts val="280"/>
              </a:spcBef>
              <a:spcAft>
                <a:spcPts val="0"/>
              </a:spcAft>
              <a:buClr>
                <a:srgbClr val="888888"/>
              </a:buClr>
              <a:buSzPts val="1400"/>
              <a:buNone/>
              <a:defRPr sz="1400">
                <a:solidFill>
                  <a:srgbClr val="888888"/>
                </a:solidFill>
              </a:defRPr>
            </a:lvl7pPr>
            <a:lvl8pPr marL="3657600" lvl="7" indent="-228600" algn="r" rtl="1">
              <a:spcBef>
                <a:spcPts val="280"/>
              </a:spcBef>
              <a:spcAft>
                <a:spcPts val="0"/>
              </a:spcAft>
              <a:buClr>
                <a:srgbClr val="888888"/>
              </a:buClr>
              <a:buSzPts val="1400"/>
              <a:buNone/>
              <a:defRPr sz="1400">
                <a:solidFill>
                  <a:srgbClr val="888888"/>
                </a:solidFill>
              </a:defRPr>
            </a:lvl8pPr>
            <a:lvl9pPr marL="4114800" lvl="8" indent="-228600" algn="r" rtl="1">
              <a:spcBef>
                <a:spcPts val="280"/>
              </a:spcBef>
              <a:spcAft>
                <a:spcPts val="0"/>
              </a:spcAft>
              <a:buClr>
                <a:srgbClr val="888888"/>
              </a:buClr>
              <a:buSzPts val="1400"/>
              <a:buNone/>
              <a:defRPr sz="1400">
                <a:solidFill>
                  <a:srgbClr val="888888"/>
                </a:solidFill>
              </a:defRPr>
            </a:lvl9pPr>
          </a:lstStyle>
          <a:p>
            <a:endParaRPr/>
          </a:p>
        </p:txBody>
      </p:sp>
      <p:sp>
        <p:nvSpPr>
          <p:cNvPr id="75" name="Google Shape;75;p11"/>
          <p:cNvSpPr txBox="1">
            <a:spLocks noGrp="1"/>
          </p:cNvSpPr>
          <p:nvPr>
            <p:ph type="dt" idx="10"/>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sz="1200">
                <a:solidFill>
                  <a:srgbClr val="898989"/>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شريحة عنوان" type="title">
  <p:cSld name="TITLE">
    <p:spTree>
      <p:nvGrpSpPr>
        <p:cNvPr id="1" name="Shape 78"/>
        <p:cNvGrpSpPr/>
        <p:nvPr/>
      </p:nvGrpSpPr>
      <p:grpSpPr>
        <a:xfrm>
          <a:off x="0" y="0"/>
          <a:ext cx="0" cy="0"/>
          <a:chOff x="0" y="0"/>
          <a:chExt cx="0" cy="0"/>
        </a:xfrm>
      </p:grpSpPr>
      <p:sp>
        <p:nvSpPr>
          <p:cNvPr id="79" name="Google Shape;79;p12"/>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1">
              <a:spcBef>
                <a:spcPts val="640"/>
              </a:spcBef>
              <a:spcAft>
                <a:spcPts val="0"/>
              </a:spcAft>
              <a:buClr>
                <a:srgbClr val="888888"/>
              </a:buClr>
              <a:buSzPts val="3200"/>
              <a:buNone/>
              <a:defRPr>
                <a:solidFill>
                  <a:srgbClr val="888888"/>
                </a:solidFill>
              </a:defRPr>
            </a:lvl1pPr>
            <a:lvl2pPr lvl="1" algn="ctr" rtl="1">
              <a:spcBef>
                <a:spcPts val="560"/>
              </a:spcBef>
              <a:spcAft>
                <a:spcPts val="0"/>
              </a:spcAft>
              <a:buClr>
                <a:srgbClr val="888888"/>
              </a:buClr>
              <a:buSzPts val="2800"/>
              <a:buNone/>
              <a:defRPr>
                <a:solidFill>
                  <a:srgbClr val="888888"/>
                </a:solidFill>
              </a:defRPr>
            </a:lvl2pPr>
            <a:lvl3pPr lvl="2" algn="ctr" rtl="1">
              <a:spcBef>
                <a:spcPts val="480"/>
              </a:spcBef>
              <a:spcAft>
                <a:spcPts val="0"/>
              </a:spcAft>
              <a:buClr>
                <a:srgbClr val="888888"/>
              </a:buClr>
              <a:buSzPts val="2400"/>
              <a:buNone/>
              <a:defRPr>
                <a:solidFill>
                  <a:srgbClr val="888888"/>
                </a:solidFill>
              </a:defRPr>
            </a:lvl3pPr>
            <a:lvl4pPr lvl="3" algn="ctr" rtl="1">
              <a:spcBef>
                <a:spcPts val="400"/>
              </a:spcBef>
              <a:spcAft>
                <a:spcPts val="0"/>
              </a:spcAft>
              <a:buClr>
                <a:srgbClr val="888888"/>
              </a:buClr>
              <a:buSzPts val="2000"/>
              <a:buNone/>
              <a:defRPr>
                <a:solidFill>
                  <a:srgbClr val="888888"/>
                </a:solidFill>
              </a:defRPr>
            </a:lvl4pPr>
            <a:lvl5pPr lvl="4" algn="ctr" rtl="1">
              <a:spcBef>
                <a:spcPts val="400"/>
              </a:spcBef>
              <a:spcAft>
                <a:spcPts val="0"/>
              </a:spcAft>
              <a:buClr>
                <a:srgbClr val="888888"/>
              </a:buClr>
              <a:buSzPts val="2000"/>
              <a:buNone/>
              <a:defRPr>
                <a:solidFill>
                  <a:srgbClr val="888888"/>
                </a:solidFill>
              </a:defRPr>
            </a:lvl5pPr>
            <a:lvl6pPr lvl="5" algn="ctr" rtl="1">
              <a:spcBef>
                <a:spcPts val="400"/>
              </a:spcBef>
              <a:spcAft>
                <a:spcPts val="0"/>
              </a:spcAft>
              <a:buClr>
                <a:srgbClr val="888888"/>
              </a:buClr>
              <a:buSzPts val="2000"/>
              <a:buNone/>
              <a:defRPr>
                <a:solidFill>
                  <a:srgbClr val="888888"/>
                </a:solidFill>
              </a:defRPr>
            </a:lvl6pPr>
            <a:lvl7pPr lvl="6" algn="ctr" rtl="1">
              <a:spcBef>
                <a:spcPts val="400"/>
              </a:spcBef>
              <a:spcAft>
                <a:spcPts val="0"/>
              </a:spcAft>
              <a:buClr>
                <a:srgbClr val="888888"/>
              </a:buClr>
              <a:buSzPts val="2000"/>
              <a:buNone/>
              <a:defRPr>
                <a:solidFill>
                  <a:srgbClr val="888888"/>
                </a:solidFill>
              </a:defRPr>
            </a:lvl7pPr>
            <a:lvl8pPr lvl="7" algn="ctr" rtl="1">
              <a:spcBef>
                <a:spcPts val="400"/>
              </a:spcBef>
              <a:spcAft>
                <a:spcPts val="0"/>
              </a:spcAft>
              <a:buClr>
                <a:srgbClr val="888888"/>
              </a:buClr>
              <a:buSzPts val="2000"/>
              <a:buNone/>
              <a:defRPr>
                <a:solidFill>
                  <a:srgbClr val="888888"/>
                </a:solidFill>
              </a:defRPr>
            </a:lvl8pPr>
            <a:lvl9pPr lvl="8" algn="ctr" rtl="1">
              <a:spcBef>
                <a:spcPts val="400"/>
              </a:spcBef>
              <a:spcAft>
                <a:spcPts val="0"/>
              </a:spcAft>
              <a:buClr>
                <a:srgbClr val="888888"/>
              </a:buClr>
              <a:buSzPts val="2000"/>
              <a:buNone/>
              <a:defRPr>
                <a:solidFill>
                  <a:srgbClr val="888888"/>
                </a:solidFill>
              </a:defRPr>
            </a:lvl9pPr>
          </a:lstStyle>
          <a:p>
            <a:endParaRPr/>
          </a:p>
        </p:txBody>
      </p:sp>
      <p:sp>
        <p:nvSpPr>
          <p:cNvPr id="81" name="Google Shape;81;p12"/>
          <p:cNvSpPr txBox="1">
            <a:spLocks noGrp="1"/>
          </p:cNvSpPr>
          <p:nvPr>
            <p:ph type="dt" idx="10"/>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sz="1200">
                <a:solidFill>
                  <a:srgbClr val="898989"/>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عنوان ونص عموديان" type="vertTitleAndTx">
  <p:cSld name="VERTICAL_TITLE_AND_VERTICAL_TEX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 name="Google Shape;23;p3"/>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sz="1200">
                <a:solidFill>
                  <a:srgbClr val="898989"/>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عنوان ونص عمودي" type="vertTx">
  <p:cSld name="VERTICAL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 name="Google Shape;29;p4"/>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sz="1200">
                <a:solidFill>
                  <a:srgbClr val="898989"/>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صورة ذو تسمية توضيحية" type="picTx">
  <p:cSld name="PICTURE_WITH_CAPTION_TEX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r" rtl="1">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 name="Google Shape;35;p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r" rtl="1">
              <a:spcBef>
                <a:spcPts val="280"/>
              </a:spcBef>
              <a:spcAft>
                <a:spcPts val="0"/>
              </a:spcAft>
              <a:buClr>
                <a:schemeClr val="dk1"/>
              </a:buClr>
              <a:buSzPts val="1400"/>
              <a:buNone/>
              <a:defRPr sz="1400"/>
            </a:lvl1pPr>
            <a:lvl2pPr marL="914400" lvl="1" indent="-228600" algn="r" rtl="1">
              <a:spcBef>
                <a:spcPts val="240"/>
              </a:spcBef>
              <a:spcAft>
                <a:spcPts val="0"/>
              </a:spcAft>
              <a:buClr>
                <a:schemeClr val="dk1"/>
              </a:buClr>
              <a:buSzPts val="1200"/>
              <a:buNone/>
              <a:defRPr sz="1200"/>
            </a:lvl2pPr>
            <a:lvl3pPr marL="1371600" lvl="2" indent="-228600" algn="r" rtl="1">
              <a:spcBef>
                <a:spcPts val="200"/>
              </a:spcBef>
              <a:spcAft>
                <a:spcPts val="0"/>
              </a:spcAft>
              <a:buClr>
                <a:schemeClr val="dk1"/>
              </a:buClr>
              <a:buSzPts val="1000"/>
              <a:buNone/>
              <a:defRPr sz="1000"/>
            </a:lvl3pPr>
            <a:lvl4pPr marL="1828800" lvl="3" indent="-228600" algn="r" rtl="1">
              <a:spcBef>
                <a:spcPts val="180"/>
              </a:spcBef>
              <a:spcAft>
                <a:spcPts val="0"/>
              </a:spcAft>
              <a:buClr>
                <a:schemeClr val="dk1"/>
              </a:buClr>
              <a:buSzPts val="900"/>
              <a:buNone/>
              <a:defRPr sz="900"/>
            </a:lvl4pPr>
            <a:lvl5pPr marL="2286000" lvl="4" indent="-228600" algn="r" rtl="1">
              <a:spcBef>
                <a:spcPts val="180"/>
              </a:spcBef>
              <a:spcAft>
                <a:spcPts val="0"/>
              </a:spcAft>
              <a:buClr>
                <a:schemeClr val="dk1"/>
              </a:buClr>
              <a:buSzPts val="900"/>
              <a:buNone/>
              <a:defRPr sz="900"/>
            </a:lvl5pPr>
            <a:lvl6pPr marL="2743200" lvl="5" indent="-228600" algn="r" rtl="1">
              <a:spcBef>
                <a:spcPts val="180"/>
              </a:spcBef>
              <a:spcAft>
                <a:spcPts val="0"/>
              </a:spcAft>
              <a:buClr>
                <a:schemeClr val="dk1"/>
              </a:buClr>
              <a:buSzPts val="900"/>
              <a:buNone/>
              <a:defRPr sz="900"/>
            </a:lvl6pPr>
            <a:lvl7pPr marL="3200400" lvl="6" indent="-228600" algn="r" rtl="1">
              <a:spcBef>
                <a:spcPts val="180"/>
              </a:spcBef>
              <a:spcAft>
                <a:spcPts val="0"/>
              </a:spcAft>
              <a:buClr>
                <a:schemeClr val="dk1"/>
              </a:buClr>
              <a:buSzPts val="900"/>
              <a:buNone/>
              <a:defRPr sz="900"/>
            </a:lvl7pPr>
            <a:lvl8pPr marL="3657600" lvl="7" indent="-228600" algn="r" rtl="1">
              <a:spcBef>
                <a:spcPts val="180"/>
              </a:spcBef>
              <a:spcAft>
                <a:spcPts val="0"/>
              </a:spcAft>
              <a:buClr>
                <a:schemeClr val="dk1"/>
              </a:buClr>
              <a:buSzPts val="900"/>
              <a:buNone/>
              <a:defRPr sz="900"/>
            </a:lvl8pPr>
            <a:lvl9pPr marL="4114800" lvl="8" indent="-228600" algn="r" rtl="1">
              <a:spcBef>
                <a:spcPts val="180"/>
              </a:spcBef>
              <a:spcAft>
                <a:spcPts val="0"/>
              </a:spcAft>
              <a:buClr>
                <a:schemeClr val="dk1"/>
              </a:buClr>
              <a:buSzPts val="900"/>
              <a:buNone/>
              <a:defRPr sz="900"/>
            </a:lvl9pPr>
          </a:lstStyle>
          <a:p>
            <a:endParaRPr/>
          </a:p>
        </p:txBody>
      </p:sp>
      <p:sp>
        <p:nvSpPr>
          <p:cNvPr id="37" name="Google Shape;37;p5"/>
          <p:cNvSpPr txBox="1">
            <a:spLocks noGrp="1"/>
          </p:cNvSpPr>
          <p:nvPr>
            <p:ph type="dt" idx="10"/>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sz="1200">
                <a:solidFill>
                  <a:srgbClr val="898989"/>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محتوى ذو تسمية توضيحية" type="objTx">
  <p:cSld name="OBJECT_WITH_CAPTION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Autofit/>
          </a:bodyPr>
          <a:lstStyle>
            <a:lvl1pPr lvl="0" algn="r" rtl="1">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lvl="0" indent="-431800" algn="r" rtl="1">
              <a:spcBef>
                <a:spcPts val="640"/>
              </a:spcBef>
              <a:spcAft>
                <a:spcPts val="0"/>
              </a:spcAft>
              <a:buClr>
                <a:schemeClr val="dk1"/>
              </a:buClr>
              <a:buSzPts val="3200"/>
              <a:buChar char="•"/>
              <a:defRPr sz="3200"/>
            </a:lvl1pPr>
            <a:lvl2pPr marL="914400" lvl="1" indent="-406400" algn="r" rtl="1">
              <a:spcBef>
                <a:spcPts val="560"/>
              </a:spcBef>
              <a:spcAft>
                <a:spcPts val="0"/>
              </a:spcAft>
              <a:buClr>
                <a:schemeClr val="dk1"/>
              </a:buClr>
              <a:buSzPts val="2800"/>
              <a:buChar char="–"/>
              <a:defRPr sz="2800"/>
            </a:lvl2pPr>
            <a:lvl3pPr marL="1371600" lvl="2" indent="-381000" algn="r" rtl="1">
              <a:spcBef>
                <a:spcPts val="480"/>
              </a:spcBef>
              <a:spcAft>
                <a:spcPts val="0"/>
              </a:spcAft>
              <a:buClr>
                <a:schemeClr val="dk1"/>
              </a:buClr>
              <a:buSzPts val="2400"/>
              <a:buChar char="•"/>
              <a:defRPr sz="2400"/>
            </a:lvl3pPr>
            <a:lvl4pPr marL="1828800" lvl="3" indent="-355600" algn="r" rtl="1">
              <a:spcBef>
                <a:spcPts val="400"/>
              </a:spcBef>
              <a:spcAft>
                <a:spcPts val="0"/>
              </a:spcAft>
              <a:buClr>
                <a:schemeClr val="dk1"/>
              </a:buClr>
              <a:buSzPts val="2000"/>
              <a:buChar char="–"/>
              <a:defRPr sz="2000"/>
            </a:lvl4pPr>
            <a:lvl5pPr marL="2286000" lvl="4" indent="-355600" algn="r" rtl="1">
              <a:spcBef>
                <a:spcPts val="400"/>
              </a:spcBef>
              <a:spcAft>
                <a:spcPts val="0"/>
              </a:spcAft>
              <a:buClr>
                <a:schemeClr val="dk1"/>
              </a:buClr>
              <a:buSzPts val="2000"/>
              <a:buChar char="»"/>
              <a:defRPr sz="2000"/>
            </a:lvl5pPr>
            <a:lvl6pPr marL="2743200" lvl="5" indent="-355600" algn="r" rtl="1">
              <a:spcBef>
                <a:spcPts val="400"/>
              </a:spcBef>
              <a:spcAft>
                <a:spcPts val="0"/>
              </a:spcAft>
              <a:buClr>
                <a:schemeClr val="dk1"/>
              </a:buClr>
              <a:buSzPts val="2000"/>
              <a:buChar char="•"/>
              <a:defRPr sz="2000"/>
            </a:lvl6pPr>
            <a:lvl7pPr marL="3200400" lvl="6" indent="-355600" algn="r" rtl="1">
              <a:spcBef>
                <a:spcPts val="400"/>
              </a:spcBef>
              <a:spcAft>
                <a:spcPts val="0"/>
              </a:spcAft>
              <a:buClr>
                <a:schemeClr val="dk1"/>
              </a:buClr>
              <a:buSzPts val="2000"/>
              <a:buChar char="•"/>
              <a:defRPr sz="2000"/>
            </a:lvl7pPr>
            <a:lvl8pPr marL="3657600" lvl="7" indent="-355600" algn="r" rtl="1">
              <a:spcBef>
                <a:spcPts val="400"/>
              </a:spcBef>
              <a:spcAft>
                <a:spcPts val="0"/>
              </a:spcAft>
              <a:buClr>
                <a:schemeClr val="dk1"/>
              </a:buClr>
              <a:buSzPts val="2000"/>
              <a:buChar char="•"/>
              <a:defRPr sz="2000"/>
            </a:lvl8pPr>
            <a:lvl9pPr marL="4114800" lvl="8" indent="-355600" algn="r" rtl="1">
              <a:spcBef>
                <a:spcPts val="400"/>
              </a:spcBef>
              <a:spcAft>
                <a:spcPts val="0"/>
              </a:spcAft>
              <a:buClr>
                <a:schemeClr val="dk1"/>
              </a:buClr>
              <a:buSzPts val="2000"/>
              <a:buChar char="•"/>
              <a:defRPr sz="2000"/>
            </a:lvl9pPr>
          </a:lstStyle>
          <a:p>
            <a:endParaRPr/>
          </a:p>
        </p:txBody>
      </p:sp>
      <p:sp>
        <p:nvSpPr>
          <p:cNvPr id="43" name="Google Shape;43;p6"/>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lvl="0" indent="-228600" algn="r" rtl="1">
              <a:spcBef>
                <a:spcPts val="280"/>
              </a:spcBef>
              <a:spcAft>
                <a:spcPts val="0"/>
              </a:spcAft>
              <a:buClr>
                <a:schemeClr val="dk1"/>
              </a:buClr>
              <a:buSzPts val="1400"/>
              <a:buNone/>
              <a:defRPr sz="1400"/>
            </a:lvl1pPr>
            <a:lvl2pPr marL="914400" lvl="1" indent="-228600" algn="r" rtl="1">
              <a:spcBef>
                <a:spcPts val="240"/>
              </a:spcBef>
              <a:spcAft>
                <a:spcPts val="0"/>
              </a:spcAft>
              <a:buClr>
                <a:schemeClr val="dk1"/>
              </a:buClr>
              <a:buSzPts val="1200"/>
              <a:buNone/>
              <a:defRPr sz="1200"/>
            </a:lvl2pPr>
            <a:lvl3pPr marL="1371600" lvl="2" indent="-228600" algn="r" rtl="1">
              <a:spcBef>
                <a:spcPts val="200"/>
              </a:spcBef>
              <a:spcAft>
                <a:spcPts val="0"/>
              </a:spcAft>
              <a:buClr>
                <a:schemeClr val="dk1"/>
              </a:buClr>
              <a:buSzPts val="1000"/>
              <a:buNone/>
              <a:defRPr sz="1000"/>
            </a:lvl3pPr>
            <a:lvl4pPr marL="1828800" lvl="3" indent="-228600" algn="r" rtl="1">
              <a:spcBef>
                <a:spcPts val="180"/>
              </a:spcBef>
              <a:spcAft>
                <a:spcPts val="0"/>
              </a:spcAft>
              <a:buClr>
                <a:schemeClr val="dk1"/>
              </a:buClr>
              <a:buSzPts val="900"/>
              <a:buNone/>
              <a:defRPr sz="900"/>
            </a:lvl4pPr>
            <a:lvl5pPr marL="2286000" lvl="4" indent="-228600" algn="r" rtl="1">
              <a:spcBef>
                <a:spcPts val="180"/>
              </a:spcBef>
              <a:spcAft>
                <a:spcPts val="0"/>
              </a:spcAft>
              <a:buClr>
                <a:schemeClr val="dk1"/>
              </a:buClr>
              <a:buSzPts val="900"/>
              <a:buNone/>
              <a:defRPr sz="900"/>
            </a:lvl5pPr>
            <a:lvl6pPr marL="2743200" lvl="5" indent="-228600" algn="r" rtl="1">
              <a:spcBef>
                <a:spcPts val="180"/>
              </a:spcBef>
              <a:spcAft>
                <a:spcPts val="0"/>
              </a:spcAft>
              <a:buClr>
                <a:schemeClr val="dk1"/>
              </a:buClr>
              <a:buSzPts val="900"/>
              <a:buNone/>
              <a:defRPr sz="900"/>
            </a:lvl6pPr>
            <a:lvl7pPr marL="3200400" lvl="6" indent="-228600" algn="r" rtl="1">
              <a:spcBef>
                <a:spcPts val="180"/>
              </a:spcBef>
              <a:spcAft>
                <a:spcPts val="0"/>
              </a:spcAft>
              <a:buClr>
                <a:schemeClr val="dk1"/>
              </a:buClr>
              <a:buSzPts val="900"/>
              <a:buNone/>
              <a:defRPr sz="900"/>
            </a:lvl7pPr>
            <a:lvl8pPr marL="3657600" lvl="7" indent="-228600" algn="r" rtl="1">
              <a:spcBef>
                <a:spcPts val="180"/>
              </a:spcBef>
              <a:spcAft>
                <a:spcPts val="0"/>
              </a:spcAft>
              <a:buClr>
                <a:schemeClr val="dk1"/>
              </a:buClr>
              <a:buSzPts val="900"/>
              <a:buNone/>
              <a:defRPr sz="900"/>
            </a:lvl8pPr>
            <a:lvl9pPr marL="4114800" lvl="8" indent="-228600" algn="r" rtl="1">
              <a:spcBef>
                <a:spcPts val="180"/>
              </a:spcBef>
              <a:spcAft>
                <a:spcPts val="0"/>
              </a:spcAft>
              <a:buClr>
                <a:schemeClr val="dk1"/>
              </a:buClr>
              <a:buSzPts val="900"/>
              <a:buNone/>
              <a:defRPr sz="900"/>
            </a:lvl9pPr>
          </a:lstStyle>
          <a:p>
            <a:endParaRPr/>
          </a:p>
        </p:txBody>
      </p:sp>
      <p:sp>
        <p:nvSpPr>
          <p:cNvPr id="44" name="Google Shape;44;p6"/>
          <p:cNvSpPr txBox="1">
            <a:spLocks noGrp="1"/>
          </p:cNvSpPr>
          <p:nvPr>
            <p:ph type="dt" idx="10"/>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sz="1200">
                <a:solidFill>
                  <a:srgbClr val="898989"/>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فارغ" type="blank">
  <p:cSld name="BLANK">
    <p:spTree>
      <p:nvGrpSpPr>
        <p:cNvPr id="1" name="Shape 47"/>
        <p:cNvGrpSpPr/>
        <p:nvPr/>
      </p:nvGrpSpPr>
      <p:grpSpPr>
        <a:xfrm>
          <a:off x="0" y="0"/>
          <a:ext cx="0" cy="0"/>
          <a:chOff x="0" y="0"/>
          <a:chExt cx="0" cy="0"/>
        </a:xfrm>
      </p:grpSpPr>
      <p:sp>
        <p:nvSpPr>
          <p:cNvPr id="48" name="Google Shape;48;p7"/>
          <p:cNvSpPr txBox="1">
            <a:spLocks noGrp="1"/>
          </p:cNvSpPr>
          <p:nvPr>
            <p:ph type="dt" idx="10"/>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sz="1200">
                <a:solidFill>
                  <a:srgbClr val="898989"/>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عنوان فقط" type="titleOnly">
  <p:cSld name="TITLE_ONLY">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 name="Google Shape;53;p8"/>
          <p:cNvSpPr txBox="1">
            <a:spLocks noGrp="1"/>
          </p:cNvSpPr>
          <p:nvPr>
            <p:ph type="dt" idx="10"/>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sz="1200">
                <a:solidFill>
                  <a:srgbClr val="898989"/>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مقارنة" type="twoTxTwoObj">
  <p:cSld name="TWO_OBJECTS_WITH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r" rtl="1">
              <a:spcBef>
                <a:spcPts val="480"/>
              </a:spcBef>
              <a:spcAft>
                <a:spcPts val="0"/>
              </a:spcAft>
              <a:buClr>
                <a:schemeClr val="dk1"/>
              </a:buClr>
              <a:buSzPts val="2400"/>
              <a:buNone/>
              <a:defRPr sz="2400" b="1"/>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59" name="Google Shape;59;p9"/>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r" rtl="1">
              <a:spcBef>
                <a:spcPts val="480"/>
              </a:spcBef>
              <a:spcAft>
                <a:spcPts val="0"/>
              </a:spcAft>
              <a:buClr>
                <a:schemeClr val="dk1"/>
              </a:buClr>
              <a:buSzPts val="2400"/>
              <a:buChar char="•"/>
              <a:defRPr sz="2400"/>
            </a:lvl1pPr>
            <a:lvl2pPr marL="914400" lvl="1" indent="-355600" algn="r" rtl="1">
              <a:spcBef>
                <a:spcPts val="400"/>
              </a:spcBef>
              <a:spcAft>
                <a:spcPts val="0"/>
              </a:spcAft>
              <a:buClr>
                <a:schemeClr val="dk1"/>
              </a:buClr>
              <a:buSzPts val="2000"/>
              <a:buChar char="–"/>
              <a:defRPr sz="2000"/>
            </a:lvl2pPr>
            <a:lvl3pPr marL="1371600" lvl="2" indent="-342900" algn="r" rtl="1">
              <a:spcBef>
                <a:spcPts val="36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60" name="Google Shape;60;p9"/>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r" rtl="1">
              <a:spcBef>
                <a:spcPts val="480"/>
              </a:spcBef>
              <a:spcAft>
                <a:spcPts val="0"/>
              </a:spcAft>
              <a:buClr>
                <a:schemeClr val="dk1"/>
              </a:buClr>
              <a:buSzPts val="2400"/>
              <a:buNone/>
              <a:defRPr sz="2400" b="1"/>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61" name="Google Shape;61;p9"/>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lvl="0" indent="-381000" algn="r" rtl="1">
              <a:spcBef>
                <a:spcPts val="480"/>
              </a:spcBef>
              <a:spcAft>
                <a:spcPts val="0"/>
              </a:spcAft>
              <a:buClr>
                <a:schemeClr val="dk1"/>
              </a:buClr>
              <a:buSzPts val="2400"/>
              <a:buChar char="•"/>
              <a:defRPr sz="2400"/>
            </a:lvl1pPr>
            <a:lvl2pPr marL="914400" lvl="1" indent="-355600" algn="r" rtl="1">
              <a:spcBef>
                <a:spcPts val="400"/>
              </a:spcBef>
              <a:spcAft>
                <a:spcPts val="0"/>
              </a:spcAft>
              <a:buClr>
                <a:schemeClr val="dk1"/>
              </a:buClr>
              <a:buSzPts val="2000"/>
              <a:buChar char="–"/>
              <a:defRPr sz="2000"/>
            </a:lvl2pPr>
            <a:lvl3pPr marL="1371600" lvl="2" indent="-342900" algn="r" rtl="1">
              <a:spcBef>
                <a:spcPts val="36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62" name="Google Shape;62;p9"/>
          <p:cNvSpPr txBox="1">
            <a:spLocks noGrp="1"/>
          </p:cNvSpPr>
          <p:nvPr>
            <p:ph type="dt" idx="10"/>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sz="1200">
                <a:solidFill>
                  <a:srgbClr val="898989"/>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محتويين" type="twoObj">
  <p:cSld name="TWO_OBJECTS">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r" rtl="1">
              <a:spcBef>
                <a:spcPts val="560"/>
              </a:spcBef>
              <a:spcAft>
                <a:spcPts val="0"/>
              </a:spcAft>
              <a:buClr>
                <a:schemeClr val="dk1"/>
              </a:buClr>
              <a:buSzPts val="2800"/>
              <a:buChar char="•"/>
              <a:defRPr sz="2800"/>
            </a:lvl1pPr>
            <a:lvl2pPr marL="914400" lvl="1" indent="-381000" algn="r" rtl="1">
              <a:spcBef>
                <a:spcPts val="480"/>
              </a:spcBef>
              <a:spcAft>
                <a:spcPts val="0"/>
              </a:spcAft>
              <a:buClr>
                <a:schemeClr val="dk1"/>
              </a:buClr>
              <a:buSzPts val="2400"/>
              <a:buChar char="–"/>
              <a:defRPr sz="2400"/>
            </a:lvl2pPr>
            <a:lvl3pPr marL="1371600" lvl="2" indent="-355600" algn="r" rtl="1">
              <a:spcBef>
                <a:spcPts val="400"/>
              </a:spcBef>
              <a:spcAft>
                <a:spcPts val="0"/>
              </a:spcAft>
              <a:buClr>
                <a:schemeClr val="dk1"/>
              </a:buClr>
              <a:buSzPts val="2000"/>
              <a:buChar char="•"/>
              <a:defRPr sz="2000"/>
            </a:lvl3pPr>
            <a:lvl4pPr marL="1828800" lvl="3" indent="-342900" algn="r" rtl="1">
              <a:spcBef>
                <a:spcPts val="360"/>
              </a:spcBef>
              <a:spcAft>
                <a:spcPts val="0"/>
              </a:spcAft>
              <a:buClr>
                <a:schemeClr val="dk1"/>
              </a:buClr>
              <a:buSzPts val="1800"/>
              <a:buChar char="–"/>
              <a:defRPr sz="1800"/>
            </a:lvl4pPr>
            <a:lvl5pPr marL="2286000" lvl="4" indent="-342900" algn="r" rtl="1">
              <a:spcBef>
                <a:spcPts val="360"/>
              </a:spcBef>
              <a:spcAft>
                <a:spcPts val="0"/>
              </a:spcAft>
              <a:buClr>
                <a:schemeClr val="dk1"/>
              </a:buClr>
              <a:buSzPts val="1800"/>
              <a:buChar char="»"/>
              <a:defRPr sz="1800"/>
            </a:lvl5pPr>
            <a:lvl6pPr marL="2743200" lvl="5" indent="-342900" algn="r" rtl="1">
              <a:spcBef>
                <a:spcPts val="360"/>
              </a:spcBef>
              <a:spcAft>
                <a:spcPts val="0"/>
              </a:spcAft>
              <a:buClr>
                <a:schemeClr val="dk1"/>
              </a:buClr>
              <a:buSzPts val="1800"/>
              <a:buChar char="•"/>
              <a:defRPr sz="1800"/>
            </a:lvl6pPr>
            <a:lvl7pPr marL="3200400" lvl="6" indent="-342900" algn="r" rtl="1">
              <a:spcBef>
                <a:spcPts val="360"/>
              </a:spcBef>
              <a:spcAft>
                <a:spcPts val="0"/>
              </a:spcAft>
              <a:buClr>
                <a:schemeClr val="dk1"/>
              </a:buClr>
              <a:buSzPts val="1800"/>
              <a:buChar char="•"/>
              <a:defRPr sz="1800"/>
            </a:lvl7pPr>
            <a:lvl8pPr marL="3657600" lvl="7" indent="-342900" algn="r" rtl="1">
              <a:spcBef>
                <a:spcPts val="360"/>
              </a:spcBef>
              <a:spcAft>
                <a:spcPts val="0"/>
              </a:spcAft>
              <a:buClr>
                <a:schemeClr val="dk1"/>
              </a:buClr>
              <a:buSzPts val="1800"/>
              <a:buChar char="•"/>
              <a:defRPr sz="1800"/>
            </a:lvl8pPr>
            <a:lvl9pPr marL="4114800" lvl="8" indent="-342900" algn="r" rtl="1">
              <a:spcBef>
                <a:spcPts val="360"/>
              </a:spcBef>
              <a:spcAft>
                <a:spcPts val="0"/>
              </a:spcAft>
              <a:buClr>
                <a:schemeClr val="dk1"/>
              </a:buClr>
              <a:buSzPts val="1800"/>
              <a:buChar char="•"/>
              <a:defRPr sz="1800"/>
            </a:lvl9pPr>
          </a:lstStyle>
          <a:p>
            <a:endParaRPr/>
          </a:p>
        </p:txBody>
      </p:sp>
      <p:sp>
        <p:nvSpPr>
          <p:cNvPr id="68" name="Google Shape;68;p10"/>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r" rtl="1">
              <a:spcBef>
                <a:spcPts val="560"/>
              </a:spcBef>
              <a:spcAft>
                <a:spcPts val="0"/>
              </a:spcAft>
              <a:buClr>
                <a:schemeClr val="dk1"/>
              </a:buClr>
              <a:buSzPts val="2800"/>
              <a:buChar char="•"/>
              <a:defRPr sz="2800"/>
            </a:lvl1pPr>
            <a:lvl2pPr marL="914400" lvl="1" indent="-381000" algn="r" rtl="1">
              <a:spcBef>
                <a:spcPts val="480"/>
              </a:spcBef>
              <a:spcAft>
                <a:spcPts val="0"/>
              </a:spcAft>
              <a:buClr>
                <a:schemeClr val="dk1"/>
              </a:buClr>
              <a:buSzPts val="2400"/>
              <a:buChar char="–"/>
              <a:defRPr sz="2400"/>
            </a:lvl2pPr>
            <a:lvl3pPr marL="1371600" lvl="2" indent="-355600" algn="r" rtl="1">
              <a:spcBef>
                <a:spcPts val="400"/>
              </a:spcBef>
              <a:spcAft>
                <a:spcPts val="0"/>
              </a:spcAft>
              <a:buClr>
                <a:schemeClr val="dk1"/>
              </a:buClr>
              <a:buSzPts val="2000"/>
              <a:buChar char="•"/>
              <a:defRPr sz="2000"/>
            </a:lvl3pPr>
            <a:lvl4pPr marL="1828800" lvl="3" indent="-342900" algn="r" rtl="1">
              <a:spcBef>
                <a:spcPts val="360"/>
              </a:spcBef>
              <a:spcAft>
                <a:spcPts val="0"/>
              </a:spcAft>
              <a:buClr>
                <a:schemeClr val="dk1"/>
              </a:buClr>
              <a:buSzPts val="1800"/>
              <a:buChar char="–"/>
              <a:defRPr sz="1800"/>
            </a:lvl4pPr>
            <a:lvl5pPr marL="2286000" lvl="4" indent="-342900" algn="r" rtl="1">
              <a:spcBef>
                <a:spcPts val="360"/>
              </a:spcBef>
              <a:spcAft>
                <a:spcPts val="0"/>
              </a:spcAft>
              <a:buClr>
                <a:schemeClr val="dk1"/>
              </a:buClr>
              <a:buSzPts val="1800"/>
              <a:buChar char="»"/>
              <a:defRPr sz="1800"/>
            </a:lvl5pPr>
            <a:lvl6pPr marL="2743200" lvl="5" indent="-342900" algn="r" rtl="1">
              <a:spcBef>
                <a:spcPts val="360"/>
              </a:spcBef>
              <a:spcAft>
                <a:spcPts val="0"/>
              </a:spcAft>
              <a:buClr>
                <a:schemeClr val="dk1"/>
              </a:buClr>
              <a:buSzPts val="1800"/>
              <a:buChar char="•"/>
              <a:defRPr sz="1800"/>
            </a:lvl6pPr>
            <a:lvl7pPr marL="3200400" lvl="6" indent="-342900" algn="r" rtl="1">
              <a:spcBef>
                <a:spcPts val="360"/>
              </a:spcBef>
              <a:spcAft>
                <a:spcPts val="0"/>
              </a:spcAft>
              <a:buClr>
                <a:schemeClr val="dk1"/>
              </a:buClr>
              <a:buSzPts val="1800"/>
              <a:buChar char="•"/>
              <a:defRPr sz="1800"/>
            </a:lvl7pPr>
            <a:lvl8pPr marL="3657600" lvl="7" indent="-342900" algn="r" rtl="1">
              <a:spcBef>
                <a:spcPts val="360"/>
              </a:spcBef>
              <a:spcAft>
                <a:spcPts val="0"/>
              </a:spcAft>
              <a:buClr>
                <a:schemeClr val="dk1"/>
              </a:buClr>
              <a:buSzPts val="1800"/>
              <a:buChar char="•"/>
              <a:defRPr sz="1800"/>
            </a:lvl8pPr>
            <a:lvl9pPr marL="4114800" lvl="8" indent="-342900" algn="r" rtl="1">
              <a:spcBef>
                <a:spcPts val="360"/>
              </a:spcBef>
              <a:spcAft>
                <a:spcPts val="0"/>
              </a:spcAft>
              <a:buClr>
                <a:schemeClr val="dk1"/>
              </a:buClr>
              <a:buSzPts val="1800"/>
              <a:buChar char="•"/>
              <a:defRPr sz="1800"/>
            </a:lvl9pPr>
          </a:lstStyle>
          <a:p>
            <a:endParaRPr/>
          </a:p>
        </p:txBody>
      </p:sp>
      <p:sp>
        <p:nvSpPr>
          <p:cNvPr id="69" name="Google Shape;69;p10"/>
          <p:cNvSpPr txBox="1">
            <a:spLocks noGrp="1"/>
          </p:cNvSpPr>
          <p:nvPr>
            <p:ph type="dt" idx="10"/>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sz="1200">
                <a:solidFill>
                  <a:srgbClr val="898989"/>
                </a:solidFill>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l" rtl="1">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r" rtl="1">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r" rtl="1">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l" rtl="1">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l" rtl="1">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l" rtl="1">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l" rtl="1">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l" rtl="1">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l" rtl="1">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l" rtl="1">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l" rtl="1">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body" idx="1"/>
          </p:nvPr>
        </p:nvSpPr>
        <p:spPr>
          <a:xfrm>
            <a:off x="0" y="0"/>
            <a:ext cx="9144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342900" marR="0" lvl="0" indent="-342900" algn="ctr" rtl="1">
              <a:lnSpc>
                <a:spcPct val="80000"/>
              </a:lnSpc>
              <a:spcBef>
                <a:spcPts val="0"/>
              </a:spcBef>
              <a:spcAft>
                <a:spcPts val="0"/>
              </a:spcAft>
              <a:buClr>
                <a:schemeClr val="dk1"/>
              </a:buClr>
              <a:buSzPts val="2700"/>
              <a:buFont typeface="Arial"/>
              <a:buChar char="•"/>
            </a:pPr>
            <a:r>
              <a:rPr lang="en-US" sz="2700" b="0" i="0" u="none" strike="noStrike" cap="none">
                <a:solidFill>
                  <a:schemeClr val="dk1"/>
                </a:solidFill>
                <a:latin typeface="Calibri"/>
                <a:ea typeface="Calibri"/>
                <a:cs typeface="Calibri"/>
                <a:sym typeface="Calibri"/>
              </a:rPr>
              <a:t> </a:t>
            </a:r>
            <a:br>
              <a:rPr lang="en-US" sz="2700" b="0" i="0" u="none" strike="noStrike" cap="none">
                <a:solidFill>
                  <a:schemeClr val="dk1"/>
                </a:solidFill>
                <a:latin typeface="Calibri"/>
                <a:ea typeface="Calibri"/>
                <a:cs typeface="Calibri"/>
                <a:sym typeface="Calibri"/>
              </a:rPr>
            </a:br>
            <a:endParaRPr sz="2700" b="0" i="0" u="none" strike="noStrike" cap="none">
              <a:solidFill>
                <a:schemeClr val="dk1"/>
              </a:solidFill>
              <a:latin typeface="Calibri"/>
              <a:ea typeface="Calibri"/>
              <a:cs typeface="Calibri"/>
              <a:sym typeface="Calibri"/>
            </a:endParaRPr>
          </a:p>
          <a:p>
            <a:pPr marL="342900" marR="0" lvl="0" indent="-342900" algn="ctr" rtl="1">
              <a:lnSpc>
                <a:spcPct val="80000"/>
              </a:lnSpc>
              <a:spcBef>
                <a:spcPts val="1020"/>
              </a:spcBef>
              <a:spcAft>
                <a:spcPts val="0"/>
              </a:spcAft>
              <a:buClr>
                <a:schemeClr val="dk1"/>
              </a:buClr>
              <a:buSzPts val="5100"/>
              <a:buFont typeface="Arial"/>
              <a:buNone/>
            </a:pPr>
            <a:r>
              <a:rPr lang="en-US" sz="5100" b="1" i="0" u="none" strike="noStrike" cap="none">
                <a:solidFill>
                  <a:schemeClr val="dk1"/>
                </a:solidFill>
                <a:latin typeface="Calibri"/>
                <a:ea typeface="Calibri"/>
                <a:cs typeface="Calibri"/>
                <a:sym typeface="Calibri"/>
              </a:rPr>
              <a:t>الفصل الثالث</a:t>
            </a:r>
            <a:br>
              <a:rPr lang="en-US" sz="5100" b="1" i="0" u="none" strike="noStrike" cap="none">
                <a:solidFill>
                  <a:schemeClr val="dk1"/>
                </a:solidFill>
                <a:latin typeface="Calibri"/>
                <a:ea typeface="Calibri"/>
                <a:cs typeface="Calibri"/>
                <a:sym typeface="Calibri"/>
              </a:rPr>
            </a:br>
            <a:endParaRPr/>
          </a:p>
          <a:p>
            <a:pPr marL="342900" marR="0" lvl="0" indent="-342900" algn="ctr" rtl="1">
              <a:lnSpc>
                <a:spcPct val="80000"/>
              </a:lnSpc>
              <a:spcBef>
                <a:spcPts val="1020"/>
              </a:spcBef>
              <a:spcAft>
                <a:spcPts val="0"/>
              </a:spcAft>
              <a:buClr>
                <a:schemeClr val="dk1"/>
              </a:buClr>
              <a:buSzPts val="5100"/>
              <a:buFont typeface="Arial"/>
              <a:buNone/>
            </a:pPr>
            <a:r>
              <a:rPr lang="en-US" sz="5100" b="1" i="0" u="none" strike="noStrike" cap="none">
                <a:solidFill>
                  <a:schemeClr val="dk1"/>
                </a:solidFill>
                <a:latin typeface="Calibri"/>
                <a:ea typeface="Calibri"/>
                <a:cs typeface="Calibri"/>
                <a:sym typeface="Calibri"/>
              </a:rPr>
              <a:t>			نظام التربية والتعليم 			</a:t>
            </a:r>
            <a:endParaRPr/>
          </a:p>
          <a:p>
            <a:pPr marL="342900" marR="0" lvl="0" indent="-342900" algn="ctr" rtl="1">
              <a:lnSpc>
                <a:spcPct val="80000"/>
              </a:lnSpc>
              <a:spcBef>
                <a:spcPts val="1020"/>
              </a:spcBef>
              <a:spcAft>
                <a:spcPts val="0"/>
              </a:spcAft>
              <a:buClr>
                <a:schemeClr val="dk1"/>
              </a:buClr>
              <a:buSzPts val="5100"/>
              <a:buFont typeface="Arial"/>
              <a:buNone/>
            </a:pPr>
            <a:r>
              <a:rPr lang="en-US" sz="5100" b="1" i="0" u="none" strike="noStrike" cap="none">
                <a:solidFill>
                  <a:schemeClr val="dk1"/>
                </a:solidFill>
                <a:latin typeface="Calibri"/>
                <a:ea typeface="Calibri"/>
                <a:cs typeface="Calibri"/>
                <a:sym typeface="Calibri"/>
              </a:rPr>
              <a:t>			</a:t>
            </a:r>
            <a:endParaRPr/>
          </a:p>
          <a:p>
            <a:pPr marL="342900" marR="0" lvl="0" indent="-342900" algn="ctr" rtl="1">
              <a:lnSpc>
                <a:spcPct val="80000"/>
              </a:lnSpc>
              <a:spcBef>
                <a:spcPts val="1200"/>
              </a:spcBef>
              <a:spcAft>
                <a:spcPts val="0"/>
              </a:spcAft>
              <a:buClr>
                <a:schemeClr val="dk1"/>
              </a:buClr>
              <a:buSzPts val="5100"/>
              <a:buFont typeface="Arial"/>
              <a:buNone/>
            </a:pPr>
            <a:r>
              <a:rPr lang="en-US" sz="5100" b="1" i="0" u="none" strike="noStrike" cap="none">
                <a:solidFill>
                  <a:schemeClr val="dk1"/>
                </a:solidFill>
                <a:latin typeface="Calibri"/>
                <a:ea typeface="Calibri"/>
                <a:cs typeface="Calibri"/>
                <a:sym typeface="Calibri"/>
              </a:rPr>
              <a:t>			</a:t>
            </a:r>
            <a:r>
              <a:rPr lang="en-US" sz="6000" b="1" i="0" u="none" strike="noStrike" cap="none">
                <a:solidFill>
                  <a:schemeClr val="dk1"/>
                </a:solidFill>
                <a:latin typeface="Calibri"/>
                <a:ea typeface="Calibri"/>
                <a:cs typeface="Calibri"/>
                <a:sym typeface="Calibri"/>
              </a:rPr>
              <a:t>	</a:t>
            </a:r>
            <a:r>
              <a:rPr lang="en-US" sz="4800" b="1" i="0" u="none" strike="noStrike" cap="none">
                <a:solidFill>
                  <a:schemeClr val="dk1"/>
                </a:solidFill>
                <a:latin typeface="Calibri"/>
                <a:ea typeface="Calibri"/>
                <a:cs typeface="Calibri"/>
                <a:sym typeface="Calibri"/>
              </a:rPr>
              <a:t>في </a:t>
            </a:r>
            <a:r>
              <a:rPr lang="en-US" sz="6000" b="1" i="0" u="none" strike="noStrike" cap="none">
                <a:solidFill>
                  <a:schemeClr val="dk1"/>
                </a:solidFill>
                <a:latin typeface="Calibri"/>
                <a:ea typeface="Calibri"/>
                <a:cs typeface="Calibri"/>
                <a:sym typeface="Calibri"/>
              </a:rPr>
              <a:t>الصـيـن</a:t>
            </a:r>
            <a:r>
              <a:rPr lang="en-US" sz="4800" b="1" i="0" u="none" strike="noStrike" cap="none">
                <a:solidFill>
                  <a:schemeClr val="dk1"/>
                </a:solidFill>
                <a:latin typeface="Calibri"/>
                <a:ea typeface="Calibri"/>
                <a:cs typeface="Calibri"/>
                <a:sym typeface="Calibri"/>
              </a:rPr>
              <a:t/>
            </a:r>
            <a:br>
              <a:rPr lang="en-US" sz="4800" b="1" i="0" u="none" strike="noStrike" cap="none">
                <a:solidFill>
                  <a:schemeClr val="dk1"/>
                </a:solidFill>
                <a:latin typeface="Calibri"/>
                <a:ea typeface="Calibri"/>
                <a:cs typeface="Calibri"/>
                <a:sym typeface="Calibri"/>
              </a:rPr>
            </a:br>
            <a:r>
              <a:rPr lang="en-US" sz="4800" b="1" i="0" u="none" strike="noStrike" cap="none">
                <a:solidFill>
                  <a:schemeClr val="dk1"/>
                </a:solidFill>
                <a:latin typeface="Calibri"/>
                <a:ea typeface="Calibri"/>
                <a:cs typeface="Calibri"/>
                <a:sym typeface="Calibri"/>
              </a:rPr>
              <a:t> </a:t>
            </a:r>
            <a:r>
              <a:rPr lang="en-US" sz="5100" b="1" i="0" u="none" strike="noStrike" cap="none">
                <a:solidFill>
                  <a:schemeClr val="dk1"/>
                </a:solidFill>
                <a:latin typeface="Calibri"/>
                <a:ea typeface="Calibri"/>
                <a:cs typeface="Calibri"/>
                <a:sym typeface="Calibri"/>
              </a:rPr>
              <a:t/>
            </a:r>
            <a:br>
              <a:rPr lang="en-US" sz="5100" b="1" i="0" u="none" strike="noStrike" cap="none">
                <a:solidFill>
                  <a:schemeClr val="dk1"/>
                </a:solidFill>
                <a:latin typeface="Calibri"/>
                <a:ea typeface="Calibri"/>
                <a:cs typeface="Calibri"/>
                <a:sym typeface="Calibri"/>
              </a:rPr>
            </a:br>
            <a:r>
              <a:rPr lang="en-US" sz="2700" b="1" i="0" u="none" strike="noStrike" cap="none">
                <a:solidFill>
                  <a:schemeClr val="dk1"/>
                </a:solidFill>
                <a:latin typeface="Calibri"/>
                <a:ea typeface="Calibri"/>
                <a:cs typeface="Calibri"/>
                <a:sym typeface="Calibri"/>
              </a:rPr>
              <a:t> </a:t>
            </a:r>
            <a:r>
              <a:rPr lang="en-US" sz="2700" b="0" i="0" u="none" strike="noStrike" cap="none">
                <a:solidFill>
                  <a:schemeClr val="dk1"/>
                </a:solidFill>
                <a:latin typeface="Calibri"/>
                <a:ea typeface="Calibri"/>
                <a:cs typeface="Calibri"/>
                <a:sym typeface="Calibri"/>
              </a:rPr>
              <a:t/>
            </a:r>
            <a:br>
              <a:rPr lang="en-US" sz="2700" b="0" i="0" u="none" strike="noStrike" cap="none">
                <a:solidFill>
                  <a:schemeClr val="dk1"/>
                </a:solidFill>
                <a:latin typeface="Calibri"/>
                <a:ea typeface="Calibri"/>
                <a:cs typeface="Calibri"/>
                <a:sym typeface="Calibri"/>
              </a:rPr>
            </a:br>
            <a:r>
              <a:rPr lang="en-US" sz="2700" b="1" i="0" u="none" strike="noStrike" cap="none">
                <a:solidFill>
                  <a:schemeClr val="dk1"/>
                </a:solidFill>
                <a:latin typeface="Calibri"/>
                <a:ea typeface="Calibri"/>
                <a:cs typeface="Calibri"/>
                <a:sym typeface="Calibri"/>
              </a:rPr>
              <a:t> </a:t>
            </a:r>
            <a:r>
              <a:rPr lang="en-US" sz="2700" b="0" i="0" u="none" strike="noStrike" cap="none">
                <a:solidFill>
                  <a:schemeClr val="dk1"/>
                </a:solidFill>
                <a:latin typeface="Calibri"/>
                <a:ea typeface="Calibri"/>
                <a:cs typeface="Calibri"/>
                <a:sym typeface="Calibri"/>
              </a:rPr>
              <a:t/>
            </a:r>
            <a:br>
              <a:rPr lang="en-US" sz="2700" b="0" i="0" u="none" strike="noStrike" cap="none">
                <a:solidFill>
                  <a:schemeClr val="dk1"/>
                </a:solidFill>
                <a:latin typeface="Calibri"/>
                <a:ea typeface="Calibri"/>
                <a:cs typeface="Calibri"/>
                <a:sym typeface="Calibri"/>
              </a:rPr>
            </a:br>
            <a:endParaRPr/>
          </a:p>
        </p:txBody>
      </p:sp>
    </p:spTree>
  </p:cSld>
  <p:clrMapOvr>
    <a:masterClrMapping/>
  </p:clrMapOvr>
  <p:transition spd="slow">
    <p:whee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2"/>
          <p:cNvPicPr preferRelativeResize="0">
            <a:picLocks noGrp="1"/>
          </p:cNvPicPr>
          <p:nvPr>
            <p:ph type="body" idx="1"/>
          </p:nvPr>
        </p:nvPicPr>
        <p:blipFill rotWithShape="1">
          <a:blip r:embed="rId3">
            <a:alphaModFix/>
          </a:blip>
          <a:srcRect/>
          <a:stretch/>
        </p:blipFill>
        <p:spPr>
          <a:xfrm>
            <a:off x="493712" y="-19050"/>
            <a:ext cx="8242200" cy="2938500"/>
          </a:xfrm>
          <a:prstGeom prst="rect">
            <a:avLst/>
          </a:prstGeom>
          <a:noFill/>
          <a:ln>
            <a:noFill/>
          </a:ln>
        </p:spPr>
      </p:pic>
      <p:sp>
        <p:nvSpPr>
          <p:cNvPr id="152" name="Google Shape;152;p22"/>
          <p:cNvSpPr txBox="1"/>
          <p:nvPr/>
        </p:nvSpPr>
        <p:spPr>
          <a:xfrm>
            <a:off x="5000625" y="2857500"/>
            <a:ext cx="4143300" cy="4708500"/>
          </a:xfrm>
          <a:prstGeom prst="rect">
            <a:avLst/>
          </a:prstGeom>
          <a:solidFill>
            <a:srgbClr val="EBF1DE"/>
          </a:solidFill>
          <a:ln>
            <a:noFill/>
          </a:ln>
        </p:spPr>
        <p:txBody>
          <a:bodyPr spcFirstLastPara="1" wrap="square" lIns="91425" tIns="45700" rIns="91425" bIns="45700" anchor="t" anchorCtr="0">
            <a:spAutoFit/>
          </a:bodyPr>
          <a:lstStyle/>
          <a:p>
            <a:pPr marL="0" marR="0" lvl="0" indent="-152400" algn="r" rtl="1">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ينشئ هذا الدور الأفراد أو النقابات العامة</a:t>
            </a:r>
            <a:endParaRPr/>
          </a:p>
          <a:p>
            <a:pPr marL="0" marR="0" lvl="0" indent="-152400" algn="r" rtl="1">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الإشراف: الهيئات الاجتماعية التابعة لحكومات الولايات </a:t>
            </a:r>
            <a:endParaRPr/>
          </a:p>
          <a:p>
            <a:pPr marL="0" marR="0" lvl="0" indent="0" algn="r" rtl="1">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ثم إمارة الحكومة الوطنية </a:t>
            </a:r>
            <a:endParaRPr/>
          </a:p>
          <a:p>
            <a:pPr marL="0" marR="0" lvl="0" indent="-152400" algn="r" rtl="1">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غير متوفرة في معظم مناطق الصين و تكثر في وجود الأمهات العاملات.</a:t>
            </a:r>
            <a:endParaRPr/>
          </a:p>
          <a:p>
            <a:pPr marL="0" marR="0" lvl="0" indent="-152400" algn="r" rtl="1">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تعتني بالأطفال من الولادة وحتى الرابعة من عمره أو الخامسة </a:t>
            </a:r>
            <a:endParaRPr/>
          </a:p>
          <a:p>
            <a:pPr marL="0" marR="0" lvl="0" indent="-152400" algn="r" rtl="1">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تهتم بنواحي الطفل الصحية والجسمية ُو العقلية و الاجتماعية.</a:t>
            </a:r>
            <a:endParaRPr sz="2400" b="0" i="0" u="none" strike="noStrike" cap="none">
              <a:solidFill>
                <a:schemeClr val="dk1"/>
              </a:solidFill>
              <a:latin typeface="Calibri"/>
              <a:ea typeface="Calibri"/>
              <a:cs typeface="Calibri"/>
              <a:sym typeface="Calibri"/>
            </a:endParaRPr>
          </a:p>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r" rtl="1">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3" name="Google Shape;153;p22"/>
          <p:cNvSpPr txBox="1"/>
          <p:nvPr/>
        </p:nvSpPr>
        <p:spPr>
          <a:xfrm>
            <a:off x="0" y="2928937"/>
            <a:ext cx="5000700" cy="5078400"/>
          </a:xfrm>
          <a:prstGeom prst="rect">
            <a:avLst/>
          </a:prstGeom>
          <a:solidFill>
            <a:srgbClr val="F2DCDB"/>
          </a:solidFill>
          <a:ln>
            <a:noFill/>
          </a:ln>
        </p:spPr>
        <p:txBody>
          <a:bodyPr spcFirstLastPara="1" wrap="square" lIns="91425" tIns="45700" rIns="91425" bIns="45700" anchor="t" anchorCtr="0">
            <a:spAutoFit/>
          </a:bodyPr>
          <a:lstStyle/>
          <a:p>
            <a:pPr marL="0" marR="0" lvl="0" indent="-152400" algn="r" rtl="1">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مرحـلة يقبل فيها الأطفـال من سن (4-7) وهي غير إلزامية وغير مجانية </a:t>
            </a:r>
            <a:endParaRPr/>
          </a:p>
          <a:p>
            <a:pPr marL="0" marR="0" lvl="0" indent="-152400" algn="r" rtl="1">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أحياناً مكلفة حسب البرامج والرعاية المقدمة </a:t>
            </a:r>
            <a:endParaRPr/>
          </a:p>
          <a:p>
            <a:pPr marL="0" marR="0" lvl="0" indent="-152400" algn="r" rtl="1">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الإشراف عليها ضمن قوانين حازمة وهيئات ورعاية ورقابة اجتماعية.</a:t>
            </a:r>
            <a:endParaRPr/>
          </a:p>
          <a:p>
            <a:pPr marL="0" marR="0" lvl="0" indent="-152400" algn="r" rtl="1">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الحكومة تشجع على إنشائها لتعميم التعليم، وتسهل ترخيصها ضمن شروط لتحقيق نسبة استيعاب كاملة،وتهتم بالمبدعين والمتفوقين حيث تختار المبدعين من أطفال الرياض ضمن معايير خاصة، وتوليهم عناية  متميزة وتسجلهم في مدارس ابتدائية متطورة</a:t>
            </a:r>
            <a:endParaRPr/>
          </a:p>
          <a:p>
            <a:pPr marL="0" marR="0" lvl="0" indent="0" algn="r" rtl="1">
              <a:lnSpc>
                <a:spcPct val="100000"/>
              </a:lnSpc>
              <a:spcBef>
                <a:spcPts val="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0" marR="0" lvl="0" indent="0" algn="r" rtl="1">
              <a:lnSpc>
                <a:spcPct val="100000"/>
              </a:lnSpc>
              <a:spcBef>
                <a:spcPts val="0"/>
              </a:spcBef>
              <a:spcAft>
                <a:spcPts val="0"/>
              </a:spcAft>
              <a:buClr>
                <a:schemeClr val="dk1"/>
              </a:buClr>
              <a:buSzPts val="1800"/>
              <a:buFont typeface="Arial"/>
              <a:buNone/>
            </a:pPr>
            <a:endParaRPr sz="1800" b="0" i="0" u="none">
              <a:solidFill>
                <a:schemeClr val="dk1"/>
              </a:solidFill>
              <a:latin typeface="Calibri"/>
              <a:ea typeface="Calibri"/>
              <a:cs typeface="Calibri"/>
              <a:sym typeface="Calibri"/>
            </a:endParaRPr>
          </a:p>
          <a:p>
            <a:pPr marL="0" marR="0" lvl="0" indent="0" algn="r" rtl="1">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transition spd="slow">
    <p:spli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457200" y="274637"/>
            <a:ext cx="8229600" cy="1143000"/>
          </a:xfrm>
          <a:prstGeom prst="rect">
            <a:avLst/>
          </a:prstGeom>
          <a:solidFill>
            <a:srgbClr val="EBF1DE"/>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مفهوم كلمة حضانة في الصين</a:t>
            </a:r>
            <a:endParaRPr/>
          </a:p>
        </p:txBody>
      </p:sp>
      <p:sp>
        <p:nvSpPr>
          <p:cNvPr id="160" name="Google Shape;160;p2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r" rtl="1">
              <a:lnSpc>
                <a:spcPct val="100000"/>
              </a:lnSpc>
              <a:spcBef>
                <a:spcPts val="0"/>
              </a:spcBef>
              <a:spcAft>
                <a:spcPts val="0"/>
              </a:spcAft>
              <a:buClr>
                <a:schemeClr val="dk1"/>
              </a:buClr>
              <a:buSzPts val="3200"/>
              <a:buFont typeface="Arial"/>
              <a:buChar char="•"/>
            </a:pPr>
            <a:r>
              <a:rPr lang="en-US" sz="3200" b="1" i="0" u="none">
                <a:solidFill>
                  <a:schemeClr val="dk1"/>
                </a:solidFill>
                <a:latin typeface="Calibri"/>
                <a:ea typeface="Calibri"/>
                <a:cs typeface="Calibri"/>
                <a:sym typeface="Calibri"/>
              </a:rPr>
              <a:t>المصطلح الصيني لكلمة حضانة هو T.oh-erhv sow يعني معهد الائتمان  للطفل أي المركز الذي يعهد فيه الأب بأطفاله، ليعتني بهم وقد كان هذا المصطلح وفكرته معروفا للعمال الصينين منذ الثلاثين سنة الماضية وزادت الحاجة إلى مثل هذه المراكز عندما اضطر الوالدان لترك أطفالهم الصغار تحت </a:t>
            </a:r>
            <a:r>
              <a:rPr lang="en-US" sz="2400" b="1" i="0" u="none">
                <a:solidFill>
                  <a:schemeClr val="dk1"/>
                </a:solidFill>
                <a:latin typeface="Calibri"/>
                <a:ea typeface="Calibri"/>
                <a:cs typeface="Calibri"/>
                <a:sym typeface="Calibri"/>
              </a:rPr>
              <a:t>رعاية الآخرين بسبب خروجها للعمل.</a:t>
            </a:r>
            <a:endParaRPr sz="2400" b="1" i="0" u="none">
              <a:solidFill>
                <a:schemeClr val="dk1"/>
              </a:solidFill>
              <a:latin typeface="Calibri"/>
              <a:ea typeface="Calibri"/>
              <a:cs typeface="Calibri"/>
              <a:sym typeface="Calibri"/>
            </a:endParaRPr>
          </a:p>
          <a:p>
            <a:pPr marL="342900" marR="0" lvl="0" indent="-342900" algn="r" rtl="1">
              <a:lnSpc>
                <a:spcPct val="100000"/>
              </a:lnSpc>
              <a:spcBef>
                <a:spcPts val="480"/>
              </a:spcBef>
              <a:spcAft>
                <a:spcPts val="0"/>
              </a:spcAft>
              <a:buClr>
                <a:schemeClr val="dk1"/>
              </a:buClr>
              <a:buSzPts val="2400"/>
              <a:buFont typeface="Arial"/>
              <a:buChar char="•"/>
            </a:pPr>
            <a:r>
              <a:rPr lang="en-US" sz="2400" b="1" i="0" u="none">
                <a:solidFill>
                  <a:schemeClr val="dk1"/>
                </a:solidFill>
                <a:latin typeface="Calibri"/>
                <a:ea typeface="Calibri"/>
                <a:cs typeface="Calibri"/>
                <a:sym typeface="Calibri"/>
              </a:rPr>
              <a:t>وقد بدأت هذه المراكز في أماكن قليلة ثم انتشرت بصورة كبيرة إلى جانب استعمال جميع الوحدات والمصانع والمناجم والمنظمات الحكومية.</a:t>
            </a:r>
            <a:endParaRPr sz="2400" b="1" i="0" u="none">
              <a:solidFill>
                <a:schemeClr val="dk1"/>
              </a:solidFill>
              <a:latin typeface="Calibri"/>
              <a:ea typeface="Calibri"/>
              <a:cs typeface="Calibri"/>
              <a:sym typeface="Calibri"/>
            </a:endParaRPr>
          </a:p>
          <a:p>
            <a:pPr marL="342900" marR="0" lvl="0" indent="-190500" algn="r" rtl="1">
              <a:spcBef>
                <a:spcPts val="480"/>
              </a:spcBef>
              <a:spcAft>
                <a:spcPts val="0"/>
              </a:spcAft>
              <a:buClr>
                <a:schemeClr val="dk1"/>
              </a:buClr>
              <a:buSzPts val="2400"/>
              <a:buFont typeface="Arial"/>
              <a:buNone/>
            </a:pPr>
            <a:endParaRPr sz="2400" b="1" i="0" u="none">
              <a:solidFill>
                <a:schemeClr val="dk1"/>
              </a:solidFill>
              <a:latin typeface="Calibri"/>
              <a:ea typeface="Calibri"/>
              <a:cs typeface="Calibri"/>
              <a:sym typeface="Calibri"/>
            </a:endParaRPr>
          </a:p>
        </p:txBody>
      </p:sp>
    </p:spTree>
  </p:cSld>
  <p:clrMapOvr>
    <a:masterClrMapping/>
  </p:clrMapOvr>
  <p:transition spd="slow">
    <p:spli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457200" y="274637"/>
            <a:ext cx="8229600" cy="1143000"/>
          </a:xfrm>
          <a:prstGeom prst="rect">
            <a:avLst/>
          </a:prstGeom>
          <a:solidFill>
            <a:srgbClr val="EBF1DE"/>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أهداف التعليم ما قبل الابتدائي في الصين:-</a:t>
            </a:r>
            <a:endParaRPr/>
          </a:p>
        </p:txBody>
      </p:sp>
      <p:sp>
        <p:nvSpPr>
          <p:cNvPr id="167" name="Google Shape;167;p2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342900" marR="0" lvl="0" indent="-342900" algn="r" rtl="1">
              <a:lnSpc>
                <a:spcPct val="80000"/>
              </a:lnSpc>
              <a:spcBef>
                <a:spcPts val="0"/>
              </a:spcBef>
              <a:spcAft>
                <a:spcPts val="0"/>
              </a:spcAft>
              <a:buClr>
                <a:schemeClr val="dk1"/>
              </a:buClr>
              <a:buSzPts val="2300"/>
              <a:buFont typeface="Arial"/>
              <a:buChar char="•"/>
            </a:pPr>
            <a:r>
              <a:rPr lang="en-US" sz="2300" b="1" i="0" u="none">
                <a:solidFill>
                  <a:schemeClr val="dk1"/>
                </a:solidFill>
                <a:latin typeface="Calibri"/>
                <a:ea typeface="Calibri"/>
                <a:cs typeface="Calibri"/>
                <a:sym typeface="Calibri"/>
              </a:rPr>
              <a:t>الاهتمام بكل جوانب نمو الطفل جسمياً، وعقلياً وخلقياً، واجتماعياً </a:t>
            </a:r>
            <a:endParaRPr/>
          </a:p>
          <a:p>
            <a:pPr marL="342900" marR="0" lvl="0" indent="-342900" algn="r" rtl="1">
              <a:lnSpc>
                <a:spcPct val="80000"/>
              </a:lnSpc>
              <a:spcBef>
                <a:spcPts val="460"/>
              </a:spcBef>
              <a:spcAft>
                <a:spcPts val="0"/>
              </a:spcAft>
              <a:buClr>
                <a:schemeClr val="dk1"/>
              </a:buClr>
              <a:buSzPts val="2300"/>
              <a:buFont typeface="Arial"/>
              <a:buChar char="•"/>
            </a:pPr>
            <a:r>
              <a:rPr lang="en-US" sz="2300" b="1" i="0" u="none">
                <a:solidFill>
                  <a:schemeClr val="dk1"/>
                </a:solidFill>
                <a:latin typeface="Calibri"/>
                <a:ea typeface="Calibri"/>
                <a:cs typeface="Calibri"/>
                <a:sym typeface="Calibri"/>
              </a:rPr>
              <a:t>ربط الطفل بالعمل المميز اجتماعيا مثلايشارك الطفل في العمل من تنظيف الحدائق العامة والرياض، ويذهبون للمصانع أسبوعيا.</a:t>
            </a:r>
            <a:endParaRPr sz="2300" b="1" i="0" u="none">
              <a:solidFill>
                <a:schemeClr val="dk1"/>
              </a:solidFill>
              <a:latin typeface="Calibri"/>
              <a:ea typeface="Calibri"/>
              <a:cs typeface="Calibri"/>
              <a:sym typeface="Calibri"/>
            </a:endParaRPr>
          </a:p>
          <a:p>
            <a:pPr marL="342900" marR="0" lvl="0" indent="-342900" algn="r" rtl="1">
              <a:lnSpc>
                <a:spcPct val="80000"/>
              </a:lnSpc>
              <a:spcBef>
                <a:spcPts val="460"/>
              </a:spcBef>
              <a:spcAft>
                <a:spcPts val="0"/>
              </a:spcAft>
              <a:buClr>
                <a:schemeClr val="dk1"/>
              </a:buClr>
              <a:buSzPts val="2300"/>
              <a:buFont typeface="Arial"/>
              <a:buChar char="•"/>
            </a:pPr>
            <a:r>
              <a:rPr lang="en-US" sz="2300" b="1" i="0" u="none">
                <a:solidFill>
                  <a:schemeClr val="dk1"/>
                </a:solidFill>
                <a:latin typeface="Calibri"/>
                <a:ea typeface="Calibri"/>
                <a:cs typeface="Calibri"/>
                <a:sym typeface="Calibri"/>
              </a:rPr>
              <a:t>غرس مفاهيم الاشتراكية وضرورة العمل بروح الفريق ( التعاون، المناقشة، وحسن الحوار)</a:t>
            </a:r>
            <a:endParaRPr/>
          </a:p>
          <a:p>
            <a:pPr marL="342900" marR="0" lvl="0" indent="-342900" algn="r" rtl="1">
              <a:lnSpc>
                <a:spcPct val="80000"/>
              </a:lnSpc>
              <a:spcBef>
                <a:spcPts val="460"/>
              </a:spcBef>
              <a:spcAft>
                <a:spcPts val="0"/>
              </a:spcAft>
              <a:buClr>
                <a:schemeClr val="dk1"/>
              </a:buClr>
              <a:buSzPts val="2300"/>
              <a:buFont typeface="Arial"/>
              <a:buChar char="•"/>
            </a:pPr>
            <a:r>
              <a:rPr lang="en-US" sz="2300" b="1" i="0" u="none">
                <a:solidFill>
                  <a:schemeClr val="dk1"/>
                </a:solidFill>
                <a:latin typeface="Calibri"/>
                <a:ea typeface="Calibri"/>
                <a:cs typeface="Calibri"/>
                <a:sym typeface="Calibri"/>
              </a:rPr>
              <a:t>الإعداد للمستقبل بما فيه من تحديث منتظر.</a:t>
            </a:r>
            <a:endParaRPr sz="2300" b="1" i="0" u="none">
              <a:solidFill>
                <a:schemeClr val="dk1"/>
              </a:solidFill>
              <a:latin typeface="Calibri"/>
              <a:ea typeface="Calibri"/>
              <a:cs typeface="Calibri"/>
              <a:sym typeface="Calibri"/>
            </a:endParaRPr>
          </a:p>
          <a:p>
            <a:pPr marL="342900" marR="0" lvl="0" indent="-342900" algn="r" rtl="1">
              <a:lnSpc>
                <a:spcPct val="80000"/>
              </a:lnSpc>
              <a:spcBef>
                <a:spcPts val="460"/>
              </a:spcBef>
              <a:spcAft>
                <a:spcPts val="0"/>
              </a:spcAft>
              <a:buClr>
                <a:schemeClr val="dk1"/>
              </a:buClr>
              <a:buSzPts val="2300"/>
              <a:buFont typeface="Arial"/>
              <a:buChar char="•"/>
            </a:pPr>
            <a:r>
              <a:rPr lang="en-US" sz="2300" b="1" i="0" u="none">
                <a:solidFill>
                  <a:schemeClr val="dk1"/>
                </a:solidFill>
                <a:latin typeface="Calibri"/>
                <a:ea typeface="Calibri"/>
                <a:cs typeface="Calibri"/>
                <a:sym typeface="Calibri"/>
              </a:rPr>
              <a:t>تعميق مفهوم الحب تجاه الأشياء (حب العمل-حب العلم-حب التضامن) من خلال الأنشطة المختلفة.</a:t>
            </a:r>
            <a:endParaRPr sz="2300" b="1" i="0" u="none">
              <a:solidFill>
                <a:schemeClr val="dk1"/>
              </a:solidFill>
              <a:latin typeface="Calibri"/>
              <a:ea typeface="Calibri"/>
              <a:cs typeface="Calibri"/>
              <a:sym typeface="Calibri"/>
            </a:endParaRPr>
          </a:p>
          <a:p>
            <a:pPr marL="342900" marR="0" lvl="0" indent="-342900" algn="r" rtl="1">
              <a:lnSpc>
                <a:spcPct val="80000"/>
              </a:lnSpc>
              <a:spcBef>
                <a:spcPts val="460"/>
              </a:spcBef>
              <a:spcAft>
                <a:spcPts val="0"/>
              </a:spcAft>
              <a:buClr>
                <a:schemeClr val="dk1"/>
              </a:buClr>
              <a:buSzPts val="2300"/>
              <a:buFont typeface="Arial"/>
              <a:buChar char="•"/>
            </a:pPr>
            <a:r>
              <a:rPr lang="en-US" sz="2300" b="1" i="0" u="none">
                <a:solidFill>
                  <a:schemeClr val="dk1"/>
                </a:solidFill>
                <a:latin typeface="Calibri"/>
                <a:ea typeface="Calibri"/>
                <a:cs typeface="Calibri"/>
                <a:sym typeface="Calibri"/>
              </a:rPr>
              <a:t>تنمية الإدراك والحواس، فالأطفال ما بين 12-20 شهرا  يتعلمون كيف يميزون بين أجزاء الجسم المختلفة</a:t>
            </a:r>
            <a:endParaRPr sz="2300" b="1" i="0" u="none">
              <a:solidFill>
                <a:schemeClr val="dk1"/>
              </a:solidFill>
              <a:latin typeface="Calibri"/>
              <a:ea typeface="Calibri"/>
              <a:cs typeface="Calibri"/>
              <a:sym typeface="Calibri"/>
            </a:endParaRPr>
          </a:p>
          <a:p>
            <a:pPr marL="342900" marR="0" lvl="0" indent="-342900" algn="r" rtl="1">
              <a:lnSpc>
                <a:spcPct val="80000"/>
              </a:lnSpc>
              <a:spcBef>
                <a:spcPts val="460"/>
              </a:spcBef>
              <a:spcAft>
                <a:spcPts val="0"/>
              </a:spcAft>
              <a:buClr>
                <a:schemeClr val="dk1"/>
              </a:buClr>
              <a:buSzPts val="2300"/>
              <a:buFont typeface="Arial"/>
              <a:buChar char="•"/>
            </a:pPr>
            <a:r>
              <a:rPr lang="en-US" sz="2300" b="1" i="0" u="none">
                <a:solidFill>
                  <a:schemeClr val="dk1"/>
                </a:solidFill>
                <a:latin typeface="Calibri"/>
                <a:ea typeface="Calibri"/>
                <a:cs typeface="Calibri"/>
                <a:sym typeface="Calibri"/>
              </a:rPr>
              <a:t>تحسين القدرة على التعبير والربط كأن تعلق صورة على الحائط</a:t>
            </a:r>
            <a:endParaRPr sz="2300" b="1" i="0" u="none">
              <a:solidFill>
                <a:schemeClr val="dk1"/>
              </a:solidFill>
              <a:latin typeface="Calibri"/>
              <a:ea typeface="Calibri"/>
              <a:cs typeface="Calibri"/>
              <a:sym typeface="Calibri"/>
            </a:endParaRPr>
          </a:p>
          <a:p>
            <a:pPr marL="342900" marR="0" lvl="0" indent="-342900" algn="r" rtl="1">
              <a:lnSpc>
                <a:spcPct val="80000"/>
              </a:lnSpc>
              <a:spcBef>
                <a:spcPts val="460"/>
              </a:spcBef>
              <a:spcAft>
                <a:spcPts val="0"/>
              </a:spcAft>
              <a:buClr>
                <a:schemeClr val="dk1"/>
              </a:buClr>
              <a:buSzPts val="2300"/>
              <a:buFont typeface="Arial"/>
              <a:buChar char="•"/>
            </a:pPr>
            <a:r>
              <a:rPr lang="en-US" sz="2300" b="1" i="0" u="none">
                <a:solidFill>
                  <a:schemeClr val="dk1"/>
                </a:solidFill>
                <a:latin typeface="Calibri"/>
                <a:ea typeface="Calibri"/>
                <a:cs typeface="Calibri"/>
                <a:sym typeface="Calibri"/>
              </a:rPr>
              <a:t>التركيز على أهمية المنبهات السمعية والبصرية المبكرة، وكيفية رفع قدرات الطفل ومراعاة الفروق الفردية </a:t>
            </a:r>
            <a:endParaRPr sz="2300" b="1" i="0" u="none">
              <a:solidFill>
                <a:schemeClr val="dk1"/>
              </a:solidFill>
              <a:latin typeface="Calibri"/>
              <a:ea typeface="Calibri"/>
              <a:cs typeface="Calibri"/>
              <a:sym typeface="Calibri"/>
            </a:endParaRPr>
          </a:p>
          <a:p>
            <a:pPr marL="342900" marR="0" lvl="0" indent="-196850" algn="r" rtl="1">
              <a:spcBef>
                <a:spcPts val="460"/>
              </a:spcBef>
              <a:spcAft>
                <a:spcPts val="0"/>
              </a:spcAft>
              <a:buClr>
                <a:schemeClr val="dk1"/>
              </a:buClr>
              <a:buSzPts val="2300"/>
              <a:buFont typeface="Arial"/>
              <a:buNone/>
            </a:pPr>
            <a:endParaRPr sz="2300" b="1" i="0" u="none">
              <a:solidFill>
                <a:schemeClr val="dk1"/>
              </a:solidFill>
              <a:latin typeface="Calibri"/>
              <a:ea typeface="Calibri"/>
              <a:cs typeface="Calibri"/>
              <a:sym typeface="Calibri"/>
            </a:endParaRPr>
          </a:p>
        </p:txBody>
      </p:sp>
    </p:spTree>
  </p:cSld>
  <p:clrMapOvr>
    <a:masterClrMapping/>
  </p:clrMapOvr>
  <p:transition spd="slow">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5"/>
          <p:cNvPicPr preferRelativeResize="0">
            <a:picLocks noGrp="1"/>
          </p:cNvPicPr>
          <p:nvPr>
            <p:ph type="body" idx="1"/>
          </p:nvPr>
        </p:nvPicPr>
        <p:blipFill rotWithShape="1">
          <a:blip r:embed="rId3">
            <a:alphaModFix/>
          </a:blip>
          <a:srcRect/>
          <a:stretch/>
        </p:blipFill>
        <p:spPr>
          <a:xfrm>
            <a:off x="-360362" y="-6350"/>
            <a:ext cx="9412200" cy="3372000"/>
          </a:xfrm>
          <a:prstGeom prst="rect">
            <a:avLst/>
          </a:prstGeom>
          <a:noFill/>
          <a:ln>
            <a:noFill/>
          </a:ln>
        </p:spPr>
      </p:pic>
      <p:sp>
        <p:nvSpPr>
          <p:cNvPr id="174" name="Google Shape;174;p25"/>
          <p:cNvSpPr txBox="1"/>
          <p:nvPr/>
        </p:nvSpPr>
        <p:spPr>
          <a:xfrm>
            <a:off x="4714875" y="3357562"/>
            <a:ext cx="4233900" cy="1938300"/>
          </a:xfrm>
          <a:prstGeom prst="rect">
            <a:avLst/>
          </a:prstGeom>
          <a:noFill/>
          <a:ln>
            <a:noFill/>
          </a:ln>
        </p:spPr>
        <p:txBody>
          <a:bodyPr spcFirstLastPara="1" wrap="square" lIns="91425" tIns="45700" rIns="91425" bIns="45700" anchor="ctr" anchorCtr="0">
            <a:spAutoFit/>
          </a:bodyPr>
          <a:lstStyle/>
          <a:p>
            <a:pPr marL="0" marR="0" lvl="0" indent="-152400" algn="just" rtl="1">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يشمل  رياض الأطفال التي تديرها مختلف الوحدات التعليمية،</a:t>
            </a:r>
            <a:endParaRPr/>
          </a:p>
          <a:p>
            <a:pPr marL="0" marR="0" lvl="0" indent="0" algn="just" rtl="1">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 والأجهزة التعليمية الحكومية ،والمؤسسات الاقتصادية ،أو غير الاقتصادية </a:t>
            </a:r>
            <a:r>
              <a:rPr lang="en-US" sz="1400" b="0" i="0" u="none">
                <a:solidFill>
                  <a:schemeClr val="dk1"/>
                </a:solidFill>
                <a:latin typeface="Arial"/>
                <a:ea typeface="Arial"/>
                <a:cs typeface="Arial"/>
                <a:sym typeface="Arial"/>
              </a:rPr>
              <a:t>.</a:t>
            </a:r>
            <a:endParaRPr/>
          </a:p>
        </p:txBody>
      </p:sp>
      <p:sp>
        <p:nvSpPr>
          <p:cNvPr id="175" name="Google Shape;175;p25"/>
          <p:cNvSpPr txBox="1"/>
          <p:nvPr/>
        </p:nvSpPr>
        <p:spPr>
          <a:xfrm>
            <a:off x="0" y="3214687"/>
            <a:ext cx="4572000" cy="2678100"/>
          </a:xfrm>
          <a:prstGeom prst="rect">
            <a:avLst/>
          </a:prstGeom>
          <a:noFill/>
          <a:ln>
            <a:noFill/>
          </a:ln>
        </p:spPr>
        <p:txBody>
          <a:bodyPr spcFirstLastPara="1" wrap="square" lIns="91425" tIns="45700" rIns="91425" bIns="45700" anchor="t" anchorCtr="0">
            <a:spAutoFit/>
          </a:bodyPr>
          <a:lstStyle/>
          <a:p>
            <a:pPr marL="0" marR="0" lvl="0" indent="-152400" algn="r" rtl="1">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رياض الأطفال التي تديرها لجان إحياء المدن والغرف الإنتاجية في الأرياف ورياض الأطفال </a:t>
            </a:r>
            <a:endParaRPr/>
          </a:p>
          <a:p>
            <a:pPr marL="0" marR="0" lvl="0" indent="-152400" algn="r" rtl="1">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تقبل الأطفال على أساس الأمانة أو نظام الإقامة (نصف اليوم أو نظام اليوم)</a:t>
            </a:r>
            <a:endParaRPr/>
          </a:p>
          <a:p>
            <a:pPr marL="0" marR="0" lvl="0" indent="-152400" algn="r" rtl="1">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يوجد عدد كبير من رياض الأطفال الموسمية التي تعمل أثناء الموسم </a:t>
            </a:r>
            <a:endParaRPr/>
          </a:p>
        </p:txBody>
      </p:sp>
    </p:spTree>
  </p:cSld>
  <p:clrMapOvr>
    <a:masterClrMapping/>
  </p:clrMapOvr>
  <p:transition spd="slow">
    <p:spli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a:xfrm>
            <a:off x="457200" y="274637"/>
            <a:ext cx="8229600" cy="1143000"/>
          </a:xfrm>
          <a:prstGeom prst="rect">
            <a:avLst/>
          </a:prstGeom>
          <a:solidFill>
            <a:srgbClr val="EBF1DE"/>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معلم رياض الأطفال:</a:t>
            </a:r>
            <a:endParaRPr/>
          </a:p>
        </p:txBody>
      </p:sp>
      <p:sp>
        <p:nvSpPr>
          <p:cNvPr id="182" name="Google Shape;182;p26"/>
          <p:cNvSpPr txBox="1">
            <a:spLocks noGrp="1"/>
          </p:cNvSpPr>
          <p:nvPr>
            <p:ph type="body" idx="1"/>
          </p:nvPr>
        </p:nvSpPr>
        <p:spPr>
          <a:xfrm>
            <a:off x="142875" y="1600200"/>
            <a:ext cx="8858100" cy="4614900"/>
          </a:xfrm>
          <a:prstGeom prst="rect">
            <a:avLst/>
          </a:prstGeom>
          <a:noFill/>
          <a:ln>
            <a:noFill/>
          </a:ln>
        </p:spPr>
        <p:txBody>
          <a:bodyPr spcFirstLastPara="1" wrap="square" lIns="91425" tIns="45700" rIns="91425" bIns="45700" anchor="t" anchorCtr="0">
            <a:noAutofit/>
          </a:bodyPr>
          <a:lstStyle/>
          <a:p>
            <a:pPr marL="342900" marR="0" lvl="0" indent="-342900" algn="r" rtl="1">
              <a:lnSpc>
                <a:spcPct val="100000"/>
              </a:lnSpc>
              <a:spcBef>
                <a:spcPts val="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تعاني الصين من مشكلة النقص الكمي والكيفي في إعداد المعلمين يتم تعويضه بالتدريب أثناء الخدمة </a:t>
            </a:r>
            <a:r>
              <a:rPr lang="en-US" sz="3200" b="0" i="0" u="none">
                <a:solidFill>
                  <a:srgbClr val="FF0000"/>
                </a:solidFill>
                <a:latin typeface="Calibri"/>
                <a:ea typeface="Calibri"/>
                <a:cs typeface="Calibri"/>
                <a:sym typeface="Calibri"/>
              </a:rPr>
              <a:t>السبب الشروط</a:t>
            </a:r>
            <a:r>
              <a:rPr lang="en-US" sz="3200" b="0" i="0" u="none">
                <a:solidFill>
                  <a:schemeClr val="dk1"/>
                </a:solidFill>
                <a:latin typeface="Calibri"/>
                <a:ea typeface="Calibri"/>
                <a:cs typeface="Calibri"/>
                <a:sym typeface="Calibri"/>
              </a:rPr>
              <a:t> الخاصة لاختيار المعلمات غير المواطنات أو غير الاشتراكيات وخاصة في رياض الأطفال</a:t>
            </a:r>
            <a:endParaRPr/>
          </a:p>
          <a:p>
            <a:pPr marL="342900" marR="0" lvl="0" indent="-342900" algn="r" rtl="1">
              <a:lnSpc>
                <a:spcPct val="100000"/>
              </a:lnSpc>
              <a:spcBef>
                <a:spcPts val="64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يختارون المعلم بعد تدريب في أمور ذات علاقة بالمهنة وتقارب الحزب الشيوعي</a:t>
            </a:r>
            <a:endParaRPr/>
          </a:p>
          <a:p>
            <a:pPr marL="342900" marR="0" lvl="0" indent="-342900" algn="r" rtl="1">
              <a:lnSpc>
                <a:spcPct val="100000"/>
              </a:lnSpc>
              <a:spcBef>
                <a:spcPts val="64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المعلمين يعاملون الأطفال بكل ألفة، بحيث يشعر الطفل وكأنه بين والديه أو في بيته.</a:t>
            </a:r>
            <a:endParaRPr sz="3200" b="0" i="0" u="none">
              <a:solidFill>
                <a:schemeClr val="dk1"/>
              </a:solidFill>
              <a:latin typeface="Calibri"/>
              <a:ea typeface="Calibri"/>
              <a:cs typeface="Calibri"/>
              <a:sym typeface="Calibri"/>
            </a:endParaRPr>
          </a:p>
          <a:p>
            <a:pPr marL="342900" marR="0" lvl="0" indent="-139700" algn="r" rtl="1">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الأنشطة التعليمية والبرامج</a:t>
            </a:r>
            <a:endParaRPr/>
          </a:p>
        </p:txBody>
      </p:sp>
      <p:pic>
        <p:nvPicPr>
          <p:cNvPr id="189" name="Google Shape;189;p27"/>
          <p:cNvPicPr preferRelativeResize="0">
            <a:picLocks noGrp="1"/>
          </p:cNvPicPr>
          <p:nvPr>
            <p:ph type="body" idx="1"/>
          </p:nvPr>
        </p:nvPicPr>
        <p:blipFill rotWithShape="1">
          <a:blip r:embed="rId3">
            <a:alphaModFix/>
          </a:blip>
          <a:srcRect/>
          <a:stretch/>
        </p:blipFill>
        <p:spPr>
          <a:xfrm>
            <a:off x="317500" y="1597025"/>
            <a:ext cx="8418600" cy="1932000"/>
          </a:xfrm>
          <a:prstGeom prst="rect">
            <a:avLst/>
          </a:prstGeom>
          <a:noFill/>
          <a:ln>
            <a:noFill/>
          </a:ln>
        </p:spPr>
      </p:pic>
      <p:sp>
        <p:nvSpPr>
          <p:cNvPr id="190" name="Google Shape;190;p27"/>
          <p:cNvSpPr txBox="1"/>
          <p:nvPr/>
        </p:nvSpPr>
        <p:spPr>
          <a:xfrm>
            <a:off x="571500" y="3500437"/>
            <a:ext cx="8572500" cy="2492400"/>
          </a:xfrm>
          <a:prstGeom prst="rect">
            <a:avLst/>
          </a:prstGeom>
          <a:noFill/>
          <a:ln>
            <a:noFill/>
          </a:ln>
        </p:spPr>
        <p:txBody>
          <a:bodyPr spcFirstLastPara="1" wrap="square" lIns="91425" tIns="45700" rIns="91425" bIns="45700" anchor="ctr" anchorCtr="0">
            <a:spAutoFit/>
          </a:bodyPr>
          <a:lstStyle/>
          <a:p>
            <a:pPr marL="0" marR="0" lvl="0" indent="-114300" algn="r" rtl="1">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تهتم الحضانات بنظافة الأطفال، ونظافة المكان بجانب الأنشطة المختلفة كالذهاب إلى الحدائق العامة جماعات متشابكي الأيدي لإشعارهم بالانتماء للجماعة.</a:t>
            </a:r>
            <a:endParaRPr/>
          </a:p>
          <a:p>
            <a:pPr marL="0" marR="0" lvl="0" indent="-114300" algn="r" rtl="1">
              <a:lnSpc>
                <a:spcPct val="100000"/>
              </a:lnSpc>
              <a:spcBef>
                <a:spcPts val="0"/>
              </a:spcBef>
              <a:spcAft>
                <a:spcPts val="0"/>
              </a:spcAft>
              <a:buClr>
                <a:schemeClr val="dk1"/>
              </a:buClr>
              <a:buSzPts val="1800"/>
              <a:buFont typeface="Arial"/>
              <a:buChar char="•"/>
            </a:pPr>
            <a:r>
              <a:rPr lang="en-US" sz="1800" b="1" i="0" u="none">
                <a:solidFill>
                  <a:schemeClr val="dk1"/>
                </a:solidFill>
                <a:latin typeface="Times New Roman"/>
                <a:ea typeface="Times New Roman"/>
                <a:cs typeface="Times New Roman"/>
                <a:sym typeface="Times New Roman"/>
              </a:rPr>
              <a:t>الأطفال الذين تتراوح أعمارهم ما بين ثلاث إلى أربع سنوات ونصف يأخذون درسا واحدا يوميا لمدة 15دقيقة</a:t>
            </a:r>
            <a:endParaRPr sz="1800" b="1" i="0" u="none">
              <a:solidFill>
                <a:schemeClr val="dk1"/>
              </a:solidFill>
              <a:latin typeface="Times New Roman"/>
              <a:ea typeface="Times New Roman"/>
              <a:cs typeface="Times New Roman"/>
              <a:sym typeface="Times New Roman"/>
            </a:endParaRPr>
          </a:p>
          <a:p>
            <a:pPr marL="0" marR="0" lvl="0" indent="-101600" algn="r" rtl="1">
              <a:lnSpc>
                <a:spcPct val="100000"/>
              </a:lnSpc>
              <a:spcBef>
                <a:spcPts val="0"/>
              </a:spcBef>
              <a:spcAft>
                <a:spcPts val="0"/>
              </a:spcAft>
              <a:buClr>
                <a:schemeClr val="dk1"/>
              </a:buClr>
              <a:buSzPts val="1600"/>
              <a:buFont typeface="Arial"/>
              <a:buChar char="•"/>
            </a:pPr>
            <a:r>
              <a:rPr lang="en-US" sz="1600" b="1" i="0" u="none">
                <a:solidFill>
                  <a:schemeClr val="dk1"/>
                </a:solidFill>
                <a:latin typeface="Calibri"/>
                <a:ea typeface="Calibri"/>
                <a:cs typeface="Calibri"/>
                <a:sym typeface="Calibri"/>
              </a:rPr>
              <a:t>الصف المتوسط أعمارهم 4.5-5.5 والأكبر أعمارهم ما بين 5.5-6.5 فيأخذون حصتين في اليوم مدة كل حصة 35 دقيقة إلى جانب الاهتمام بالأنشطة الفردية وبوجه خاص الفنون المختلفة وعلى المعلمين الاهتمام بالأطفال الأذكياء والموهوبين</a:t>
            </a:r>
            <a:endParaRPr/>
          </a:p>
          <a:p>
            <a:pPr marL="0" marR="0" lvl="0" indent="-114300" algn="r" rtl="1">
              <a:lnSpc>
                <a:spcPct val="100000"/>
              </a:lnSpc>
              <a:spcBef>
                <a:spcPts val="0"/>
              </a:spcBef>
              <a:spcAft>
                <a:spcPts val="0"/>
              </a:spcAft>
              <a:buClr>
                <a:schemeClr val="dk1"/>
              </a:buClr>
              <a:buSzPts val="1800"/>
              <a:buFont typeface="Arial"/>
              <a:buChar char="•"/>
            </a:pPr>
            <a:r>
              <a:rPr lang="en-US" sz="1800" b="1" i="0" u="none">
                <a:solidFill>
                  <a:schemeClr val="dk1"/>
                </a:solidFill>
                <a:latin typeface="Calibri"/>
                <a:ea typeface="Calibri"/>
                <a:cs typeface="Calibri"/>
                <a:sym typeface="Calibri"/>
              </a:rPr>
              <a:t>يداوم الأطفال في رياض الأطفال تسعة أشهر نظامية في العام، وثلاثة أشهر عطلة شهر في الشتاء وشهران في الصيف، و أثناء هاتين العطلتين يقوم القائمون على الرياض بعد فترة الراحة بإعداد رحلات منظمة لمختلف المناطق الصينية ومزاولة التمارين الرياضية.</a:t>
            </a:r>
            <a:endParaRPr sz="1800" b="1" i="0" u="none">
              <a:solidFill>
                <a:schemeClr val="dk1"/>
              </a:solidFill>
              <a:latin typeface="Calibri"/>
              <a:ea typeface="Calibri"/>
              <a:cs typeface="Calibri"/>
              <a:sym typeface="Calibri"/>
            </a:endParaRPr>
          </a:p>
          <a:p>
            <a:pPr marL="0" marR="0" lvl="0" indent="-101600" algn="r" rtl="1">
              <a:lnSpc>
                <a:spcPct val="100000"/>
              </a:lnSpc>
              <a:spcBef>
                <a:spcPts val="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 </a:t>
            </a:r>
            <a:endParaRPr/>
          </a:p>
        </p:txBody>
      </p:sp>
    </p:spTree>
  </p:cSld>
  <p:clrMapOvr>
    <a:masterClrMapping/>
  </p:clrMapOvr>
  <p:transition spd="slow">
    <p:plus/>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a:spLocks noGrp="1"/>
          </p:cNvSpPr>
          <p:nvPr>
            <p:ph type="title"/>
          </p:nvPr>
        </p:nvSpPr>
        <p:spPr>
          <a:xfrm>
            <a:off x="500062" y="357187"/>
            <a:ext cx="8229600" cy="1143000"/>
          </a:xfrm>
          <a:prstGeom prst="rect">
            <a:avLst/>
          </a:prstGeom>
          <a:solidFill>
            <a:srgbClr val="EBF1DE"/>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مباني رياض الأطفال في الصين:</a:t>
            </a:r>
            <a:endParaRPr/>
          </a:p>
        </p:txBody>
      </p:sp>
      <p:sp>
        <p:nvSpPr>
          <p:cNvPr id="197" name="Google Shape;197;p28"/>
          <p:cNvSpPr txBox="1">
            <a:spLocks noGrp="1"/>
          </p:cNvSpPr>
          <p:nvPr>
            <p:ph type="body" idx="1"/>
          </p:nvPr>
        </p:nvSpPr>
        <p:spPr>
          <a:xfrm>
            <a:off x="0" y="1600200"/>
            <a:ext cx="8686800" cy="4972200"/>
          </a:xfrm>
          <a:prstGeom prst="rect">
            <a:avLst/>
          </a:prstGeom>
          <a:noFill/>
          <a:ln>
            <a:noFill/>
          </a:ln>
        </p:spPr>
        <p:txBody>
          <a:bodyPr spcFirstLastPara="1" wrap="square" lIns="91425" tIns="45700" rIns="91425" bIns="45700" anchor="t" anchorCtr="0">
            <a:normAutofit/>
          </a:bodyPr>
          <a:lstStyle/>
          <a:p>
            <a:pPr marL="342900" marR="0" lvl="0" indent="-342900" algn="r" rtl="1">
              <a:lnSpc>
                <a:spcPct val="90000"/>
              </a:lnSpc>
              <a:spcBef>
                <a:spcPts val="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الغرف الصفية عبارة عن بيوت صغيرة تشبه بيوت الريف  يحيط بها مساحة واسعة من الأرض الخضراء، لتسمح للطفل بممارسة نشاطاته وهي غرف متخصصة ومعظمها خشبي أو أسمنتي حسب المنطقة المحيطة بها الروضة (ريف-مدينة) ولكنها مجهزة بالتجهيزات الصحية والتدفئة المركزية.</a:t>
            </a:r>
            <a:endParaRPr sz="3200" b="0" i="0" u="none">
              <a:solidFill>
                <a:schemeClr val="dk1"/>
              </a:solidFill>
              <a:latin typeface="Calibri"/>
              <a:ea typeface="Calibri"/>
              <a:cs typeface="Calibri"/>
              <a:sym typeface="Calibri"/>
            </a:endParaRPr>
          </a:p>
          <a:p>
            <a:pPr marL="342900" marR="0" lvl="0" indent="-342900" algn="r" rtl="1">
              <a:lnSpc>
                <a:spcPct val="90000"/>
              </a:lnSpc>
              <a:spcBef>
                <a:spcPts val="64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الغرف متخصصة؛منها خاص بالدراسة ومنها خاص بالرسم والزخرفة أو الموسيقى والرياضية.</a:t>
            </a:r>
            <a:endParaRPr sz="3200" b="0" i="0" u="none">
              <a:solidFill>
                <a:schemeClr val="dk1"/>
              </a:solidFill>
              <a:latin typeface="Calibri"/>
              <a:ea typeface="Calibri"/>
              <a:cs typeface="Calibri"/>
              <a:sym typeface="Calibri"/>
            </a:endParaRPr>
          </a:p>
          <a:p>
            <a:pPr marL="342900" marR="0" lvl="0" indent="-342900" algn="r" rtl="1">
              <a:lnSpc>
                <a:spcPct val="90000"/>
              </a:lnSpc>
              <a:spcBef>
                <a:spcPts val="64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تلقى الطفولة في الصين اهتماماً كبيراً :في الأتوبيسات يترك الناس أماكنهم للأطفال ويساعدونهم على النزول أو الصعود وتخصص في القطارات عربات للأطفال الصغار.</a:t>
            </a:r>
            <a:endParaRPr sz="3200" b="0" i="0" u="none">
              <a:solidFill>
                <a:schemeClr val="dk1"/>
              </a:solidFill>
              <a:latin typeface="Calibri"/>
              <a:ea typeface="Calibri"/>
              <a:cs typeface="Calibri"/>
              <a:sym typeface="Calibri"/>
            </a:endParaRPr>
          </a:p>
          <a:p>
            <a:pPr marL="342900" marR="0" lvl="0" indent="-139700" algn="r" rtl="1">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title"/>
          </p:nvPr>
        </p:nvSpPr>
        <p:spPr>
          <a:xfrm>
            <a:off x="457200" y="274637"/>
            <a:ext cx="8229600" cy="1143000"/>
          </a:xfrm>
          <a:prstGeom prst="rect">
            <a:avLst/>
          </a:prstGeom>
          <a:solidFill>
            <a:srgbClr val="D7E4BD"/>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من وظائف رياض الأطفال</a:t>
            </a:r>
            <a:r>
              <a:rPr lang="en-US" sz="4400" b="0" i="0" u="none">
                <a:solidFill>
                  <a:schemeClr val="dk1"/>
                </a:solidFill>
                <a:latin typeface="Calibri"/>
                <a:ea typeface="Calibri"/>
                <a:cs typeface="Calibri"/>
                <a:sym typeface="Calibri"/>
              </a:rPr>
              <a:t> </a:t>
            </a:r>
            <a:endParaRPr/>
          </a:p>
        </p:txBody>
      </p:sp>
      <p:sp>
        <p:nvSpPr>
          <p:cNvPr id="204" name="Google Shape;204;p29"/>
          <p:cNvSpPr txBox="1">
            <a:spLocks noGrp="1"/>
          </p:cNvSpPr>
          <p:nvPr>
            <p:ph type="body" idx="1"/>
          </p:nvPr>
        </p:nvSpPr>
        <p:spPr>
          <a:xfrm>
            <a:off x="0" y="1500187"/>
            <a:ext cx="8643900" cy="5357700"/>
          </a:xfrm>
          <a:prstGeom prst="rect">
            <a:avLst/>
          </a:prstGeom>
          <a:noFill/>
          <a:ln>
            <a:noFill/>
          </a:ln>
        </p:spPr>
        <p:txBody>
          <a:bodyPr spcFirstLastPara="1" wrap="square" lIns="91425" tIns="45700" rIns="91425" bIns="45700" anchor="t" anchorCtr="0">
            <a:noAutofit/>
          </a:bodyPr>
          <a:lstStyle/>
          <a:p>
            <a:pPr marL="342900" marR="0" lvl="0" indent="-342900" algn="r" rtl="1">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يعتبر الاختلاف بين الحضانة والروضة في الأفكار الوظيفية بمعنى زيادة القدرة اللغوية في الحديث للأطفال في الروضة.</a:t>
            </a:r>
            <a:endParaRPr sz="2400" b="0" i="0" u="none">
              <a:solidFill>
                <a:schemeClr val="dk1"/>
              </a:solidFill>
              <a:latin typeface="Calibri"/>
              <a:ea typeface="Calibri"/>
              <a:cs typeface="Calibri"/>
              <a:sym typeface="Calibri"/>
            </a:endParaRPr>
          </a:p>
          <a:p>
            <a:pPr marL="342900" marR="0" lvl="0" indent="-342900" algn="r" rtl="1">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تهتم الرياض بصحة الأطفال :تطلب منهم أن يناموا 11-13 ساعة(متضمنة القيلولة)</a:t>
            </a:r>
            <a:endParaRPr/>
          </a:p>
          <a:p>
            <a:pPr marL="342900" marR="0" lvl="0" indent="-342900" algn="r" rtl="1">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بها أطباء وعمال محترفون في الصحة البدنية يقومون بأعمال الوقاية، أو التطعيم في مواعيد معينة إلى جانب الفحوص الطبية من كل سنة</a:t>
            </a:r>
            <a:endParaRPr/>
          </a:p>
          <a:p>
            <a:pPr marL="342900" marR="0" lvl="0" indent="-342900" algn="r" rtl="1">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أنشأ مجلس الدولة في عام 1979 </a:t>
            </a:r>
            <a:r>
              <a:rPr lang="en-US" sz="2400" b="0" i="0" u="none">
                <a:solidFill>
                  <a:srgbClr val="FF0000"/>
                </a:solidFill>
                <a:latin typeface="Calibri"/>
                <a:ea typeface="Calibri"/>
                <a:cs typeface="Calibri"/>
                <a:sym typeface="Calibri"/>
              </a:rPr>
              <a:t>فرقة القيادة لأعمال رياض الأطفال </a:t>
            </a:r>
            <a:r>
              <a:rPr lang="en-US" sz="2400" b="0" i="0" u="none">
                <a:solidFill>
                  <a:schemeClr val="dk1"/>
                </a:solidFill>
                <a:latin typeface="Calibri"/>
                <a:ea typeface="Calibri"/>
                <a:cs typeface="Calibri"/>
                <a:sym typeface="Calibri"/>
              </a:rPr>
              <a:t>ودور الحضانة على وجه الخصوص وتتكون الفرقة من مسؤولين في وزارة التربية والتعليم، ووزارة المالية و الاتحاد النسوي  الوطني، ولجنة الدفاع عن الشعب الصيني، وغيرها من الأجهزة الأخرى.</a:t>
            </a:r>
            <a:endParaRPr sz="2400" b="0" i="0" u="none">
              <a:solidFill>
                <a:schemeClr val="dk1"/>
              </a:solidFill>
              <a:latin typeface="Calibri"/>
              <a:ea typeface="Calibri"/>
              <a:cs typeface="Calibri"/>
              <a:sym typeface="Calibri"/>
            </a:endParaRPr>
          </a:p>
          <a:p>
            <a:pPr marL="342900" marR="0" lvl="0" indent="-342900" algn="r" rtl="1">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  تم تأسيس </a:t>
            </a:r>
            <a:r>
              <a:rPr lang="en-US" sz="2400" b="0" i="0" u="none">
                <a:solidFill>
                  <a:srgbClr val="FF0000"/>
                </a:solidFill>
                <a:latin typeface="Calibri"/>
                <a:ea typeface="Calibri"/>
                <a:cs typeface="Calibri"/>
                <a:sym typeface="Calibri"/>
              </a:rPr>
              <a:t>"دار النشر للأطفال</a:t>
            </a:r>
            <a:r>
              <a:rPr lang="en-US" sz="2400" b="0" i="0" u="none">
                <a:solidFill>
                  <a:schemeClr val="dk1"/>
                </a:solidFill>
                <a:latin typeface="Calibri"/>
                <a:ea typeface="Calibri"/>
                <a:cs typeface="Calibri"/>
                <a:sym typeface="Calibri"/>
              </a:rPr>
              <a:t>" في المدن الكبيرة لتنشر المجالات والكتب الملائمة للقراء الأطفال </a:t>
            </a:r>
            <a:endParaRPr/>
          </a:p>
          <a:p>
            <a:pPr marL="342900" marR="0" lvl="0" indent="-342900" algn="r" rtl="1">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هناك مجلة شهرية تصدرخصيصا للأطفال اسمها "تعلم الكلام عن طريق الصور".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0"/>
          <p:cNvSpPr txBox="1">
            <a:spLocks noGrp="1"/>
          </p:cNvSpPr>
          <p:nvPr>
            <p:ph type="title"/>
          </p:nvPr>
        </p:nvSpPr>
        <p:spPr>
          <a:xfrm>
            <a:off x="457200" y="274637"/>
            <a:ext cx="8229600" cy="1143000"/>
          </a:xfrm>
          <a:prstGeom prst="rect">
            <a:avLst/>
          </a:prstGeom>
          <a:solidFill>
            <a:srgbClr val="D7E4BD"/>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ثانياً مرحلة التعليم الابتدائي (7-12) سنة</a:t>
            </a:r>
            <a:endParaRPr/>
          </a:p>
        </p:txBody>
      </p:sp>
      <p:sp>
        <p:nvSpPr>
          <p:cNvPr id="211" name="Google Shape;211;p30"/>
          <p:cNvSpPr txBox="1">
            <a:spLocks noGrp="1"/>
          </p:cNvSpPr>
          <p:nvPr>
            <p:ph type="body" idx="1"/>
          </p:nvPr>
        </p:nvSpPr>
        <p:spPr>
          <a:xfrm>
            <a:off x="0" y="1600200"/>
            <a:ext cx="8686800" cy="4972200"/>
          </a:xfrm>
          <a:prstGeom prst="rect">
            <a:avLst/>
          </a:prstGeom>
          <a:noFill/>
          <a:ln>
            <a:noFill/>
          </a:ln>
        </p:spPr>
        <p:txBody>
          <a:bodyPr spcFirstLastPara="1" wrap="square" lIns="91425" tIns="45700" rIns="91425" bIns="45700" anchor="t" anchorCtr="0">
            <a:normAutofit/>
          </a:bodyPr>
          <a:lstStyle/>
          <a:p>
            <a:pPr marL="342900" marR="0" lvl="0" indent="-342900" algn="r" rtl="1">
              <a:lnSpc>
                <a:spcPct val="90000"/>
              </a:lnSpc>
              <a:spcBef>
                <a:spcPts val="0"/>
              </a:spcBef>
              <a:spcAft>
                <a:spcPts val="0"/>
              </a:spcAft>
              <a:buClr>
                <a:schemeClr val="dk1"/>
              </a:buClr>
              <a:buSzPts val="3000"/>
              <a:buFont typeface="Arial"/>
              <a:buChar char="•"/>
            </a:pPr>
            <a:r>
              <a:rPr lang="en-US" sz="3000" b="0" i="0" u="none">
                <a:solidFill>
                  <a:schemeClr val="dk1"/>
                </a:solidFill>
                <a:latin typeface="Calibri"/>
                <a:ea typeface="Calibri"/>
                <a:cs typeface="Calibri"/>
                <a:sym typeface="Calibri"/>
              </a:rPr>
              <a:t>منذ قيام جمهورية الصين الشعبية عام 1949 لم يحدث أي تغيير جوهري في نظام التعليم لسببين :</a:t>
            </a:r>
            <a:endParaRPr/>
          </a:p>
          <a:p>
            <a:pPr marL="342900" marR="0" lvl="0" indent="-342900" algn="r" rtl="1">
              <a:lnSpc>
                <a:spcPct val="90000"/>
              </a:lnSpc>
              <a:spcBef>
                <a:spcPts val="600"/>
              </a:spcBef>
              <a:spcAft>
                <a:spcPts val="0"/>
              </a:spcAft>
              <a:buClr>
                <a:srgbClr val="C00000"/>
              </a:buClr>
              <a:buSzPts val="3000"/>
              <a:buFont typeface="Calibri"/>
              <a:buAutoNum type="arabicPeriod"/>
            </a:pPr>
            <a:r>
              <a:rPr lang="en-US" sz="3000" b="0" i="0" u="none">
                <a:solidFill>
                  <a:srgbClr val="C00000"/>
                </a:solidFill>
                <a:latin typeface="Calibri"/>
                <a:ea typeface="Calibri"/>
                <a:cs typeface="Calibri"/>
                <a:sym typeface="Calibri"/>
              </a:rPr>
              <a:t>لأن السلطات التعليمية لم تدقق في تحديد الخطوط الفاصلة في السلم التعليمي</a:t>
            </a:r>
            <a:endParaRPr/>
          </a:p>
          <a:p>
            <a:pPr marL="342900" marR="0" lvl="0" indent="-342900" algn="r" rtl="1">
              <a:lnSpc>
                <a:spcPct val="90000"/>
              </a:lnSpc>
              <a:spcBef>
                <a:spcPts val="600"/>
              </a:spcBef>
              <a:spcAft>
                <a:spcPts val="0"/>
              </a:spcAft>
              <a:buClr>
                <a:srgbClr val="C00000"/>
              </a:buClr>
              <a:buSzPts val="3000"/>
              <a:buFont typeface="Calibri"/>
              <a:buAutoNum type="arabicPeriod"/>
            </a:pPr>
            <a:r>
              <a:rPr lang="en-US" sz="3000" b="0" i="0" u="none">
                <a:solidFill>
                  <a:srgbClr val="C00000"/>
                </a:solidFill>
                <a:latin typeface="Calibri"/>
                <a:ea typeface="Calibri"/>
                <a:cs typeface="Calibri"/>
                <a:sym typeface="Calibri"/>
              </a:rPr>
              <a:t>لم يكن هناك سن محدد للتعليم الإجباري ؛اتسم هذا النظام بالمرونة في الممارسة الفعلية .</a:t>
            </a:r>
            <a:endParaRPr sz="3000" b="0" i="0" u="none">
              <a:solidFill>
                <a:srgbClr val="C00000"/>
              </a:solidFill>
              <a:latin typeface="Calibri"/>
              <a:ea typeface="Calibri"/>
              <a:cs typeface="Calibri"/>
              <a:sym typeface="Calibri"/>
            </a:endParaRPr>
          </a:p>
          <a:p>
            <a:pPr marL="342900" marR="0" lvl="0" indent="-342900" algn="r" rtl="1">
              <a:lnSpc>
                <a:spcPct val="90000"/>
              </a:lnSpc>
              <a:spcBef>
                <a:spcPts val="600"/>
              </a:spcBef>
              <a:spcAft>
                <a:spcPts val="0"/>
              </a:spcAft>
              <a:buClr>
                <a:schemeClr val="dk1"/>
              </a:buClr>
              <a:buSzPts val="3000"/>
              <a:buFont typeface="Arial"/>
              <a:buChar char="•"/>
            </a:pPr>
            <a:r>
              <a:rPr lang="en-US" sz="3000" b="0" i="0" u="none">
                <a:solidFill>
                  <a:schemeClr val="dk1"/>
                </a:solidFill>
                <a:latin typeface="Calibri"/>
                <a:ea typeface="Calibri"/>
                <a:cs typeface="Calibri"/>
                <a:sym typeface="Calibri"/>
              </a:rPr>
              <a:t>نشطت الحكومة الصينية منذ منتصف القرن العشرين في مجال نشر التعليم لإقبال الأطفال على الدراسة ،وزاد أعداد المقبولين</a:t>
            </a:r>
            <a:endParaRPr/>
          </a:p>
          <a:p>
            <a:pPr marL="342900" marR="0" lvl="0" indent="-342900" algn="r" rtl="1">
              <a:lnSpc>
                <a:spcPct val="90000"/>
              </a:lnSpc>
              <a:spcBef>
                <a:spcPts val="600"/>
              </a:spcBef>
              <a:spcAft>
                <a:spcPts val="0"/>
              </a:spcAft>
              <a:buClr>
                <a:schemeClr val="dk1"/>
              </a:buClr>
              <a:buSzPts val="3000"/>
              <a:buFont typeface="Arial"/>
              <a:buChar char="•"/>
            </a:pPr>
            <a:r>
              <a:rPr lang="en-US" sz="3000" b="0" i="0" u="none">
                <a:solidFill>
                  <a:schemeClr val="dk1"/>
                </a:solidFill>
                <a:latin typeface="Calibri"/>
                <a:ea typeface="Calibri"/>
                <a:cs typeface="Calibri"/>
                <a:sym typeface="Calibri"/>
              </a:rPr>
              <a:t>سميت السنوات الأولى من المدرسة الابتدائية بالدنيا والسنتين الأخيرتين بالعليا</a:t>
            </a:r>
            <a:endParaRPr/>
          </a:p>
          <a:p>
            <a:pPr marL="342900" marR="0" lvl="0" indent="-152400" algn="r" rtl="1">
              <a:lnSpc>
                <a:spcPct val="90000"/>
              </a:lnSpc>
              <a:spcBef>
                <a:spcPts val="600"/>
              </a:spcBef>
              <a:spcAft>
                <a:spcPts val="0"/>
              </a:spcAft>
              <a:buClr>
                <a:schemeClr val="dk1"/>
              </a:buClr>
              <a:buSzPts val="3000"/>
              <a:buFont typeface="Arial"/>
              <a:buNone/>
            </a:pPr>
            <a:endParaRPr sz="3000" b="0" i="0" u="none">
              <a:solidFill>
                <a:schemeClr val="dk1"/>
              </a:solidFill>
              <a:latin typeface="Calibri"/>
              <a:ea typeface="Calibri"/>
              <a:cs typeface="Calibri"/>
              <a:sym typeface="Calibri"/>
            </a:endParaRPr>
          </a:p>
          <a:p>
            <a:pPr marL="342900" marR="0" lvl="0" indent="-152400" algn="r" rtl="1">
              <a:spcBef>
                <a:spcPts val="600"/>
              </a:spcBef>
              <a:spcAft>
                <a:spcPts val="0"/>
              </a:spcAft>
              <a:buClr>
                <a:schemeClr val="dk1"/>
              </a:buClr>
              <a:buSzPts val="3000"/>
              <a:buFont typeface="Arial"/>
              <a:buNone/>
            </a:pPr>
            <a:endParaRPr sz="3000" b="0" i="0" u="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dk1"/>
              </a:buClr>
              <a:buSzPts val="4400"/>
              <a:buFont typeface="Calibri"/>
              <a:buNone/>
            </a:pPr>
            <a:endParaRPr sz="4400">
              <a:solidFill>
                <a:schemeClr val="dk1"/>
              </a:solidFill>
              <a:latin typeface="Calibri"/>
              <a:ea typeface="Calibri"/>
              <a:cs typeface="Calibri"/>
              <a:sym typeface="Calibri"/>
            </a:endParaRPr>
          </a:p>
        </p:txBody>
      </p:sp>
      <p:sp>
        <p:nvSpPr>
          <p:cNvPr id="218" name="Google Shape;218;p3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r" rtl="1">
              <a:lnSpc>
                <a:spcPct val="100000"/>
              </a:lnSpc>
              <a:spcBef>
                <a:spcPts val="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ألزمت الحكومة المجتمع بإتمام الصفوف السنة الأولى على الأقل وطبقت هذه السياسات التعليمية على المدن أولا على الريف </a:t>
            </a:r>
            <a:endParaRPr/>
          </a:p>
          <a:p>
            <a:pPr marL="342900" marR="0" lvl="0" indent="-342900" algn="r" rtl="1">
              <a:lnSpc>
                <a:spcPct val="100000"/>
              </a:lnSpc>
              <a:spcBef>
                <a:spcPts val="64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ترتبط كل المدارس في المدينة بمقاعد الدراسة في الحجرة المدرسية وفي البيئة الريفية بالعمل المنتج</a:t>
            </a:r>
            <a:endParaRPr/>
          </a:p>
          <a:p>
            <a:pPr marL="342900" marR="0" lvl="0" indent="-342900" algn="r" rtl="1">
              <a:lnSpc>
                <a:spcPct val="100000"/>
              </a:lnSpc>
              <a:spcBef>
                <a:spcPts val="64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عام 1990 أصبح التعليم بالمدارس الابتدائية في الريف قريباً منه في المدن ثم انتقل الى مناطق الأقليات ووجدت المدارس المنتقلة بهدف مساعدة الاطفال في  موسم الرعي.</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معلومات جغرافية </a:t>
            </a:r>
            <a:endParaRPr/>
          </a:p>
        </p:txBody>
      </p:sp>
      <p:sp>
        <p:nvSpPr>
          <p:cNvPr id="96" name="Google Shape;96;p1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r" rtl="1">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الصين جمهورية مساحتها (9886000كم</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a:t>
            </a:r>
            <a:endParaRPr/>
          </a:p>
          <a:p>
            <a:pPr marL="342900" marR="0" lvl="0" indent="-342900" algn="r" rtl="1">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ويتجاوز سكانها المليار ومائتي مليون نسمة، وتقع شرق آسيا</a:t>
            </a:r>
            <a:endParaRPr/>
          </a:p>
          <a:p>
            <a:pPr marL="342900" marR="0" lvl="0" indent="-342900" algn="r" rtl="1">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تحدها روسيا السوفيتية، وكوريا الشمالية (شمال شرقي)</a:t>
            </a:r>
            <a:endParaRPr/>
          </a:p>
          <a:p>
            <a:pPr marL="342900" marR="0" lvl="0" indent="-342900" algn="r" rtl="1">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روسيا، والجمهورية المنغولية الشعبية شمالاً</a:t>
            </a:r>
            <a:endParaRPr/>
          </a:p>
          <a:p>
            <a:pPr marL="342900" marR="0" lvl="0" indent="-342900" algn="r" rtl="1">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الهند (الجنوب الغربي)</a:t>
            </a:r>
            <a:endParaRPr/>
          </a:p>
          <a:p>
            <a:pPr marL="342900" marR="0" lvl="0" indent="-342900" algn="r" rtl="1">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روما، والصين الهندية جنوباً</a:t>
            </a:r>
            <a:endParaRPr/>
          </a:p>
        </p:txBody>
      </p:sp>
    </p:spTree>
  </p:cSld>
  <p:clrMapOvr>
    <a:masterClrMapping/>
  </p:clrMapOvr>
  <p:transition spd="slow">
    <p:whee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2"/>
          <p:cNvSpPr txBox="1">
            <a:spLocks noGrp="1"/>
          </p:cNvSpPr>
          <p:nvPr>
            <p:ph type="title"/>
          </p:nvPr>
        </p:nvSpPr>
        <p:spPr>
          <a:xfrm>
            <a:off x="457200" y="274637"/>
            <a:ext cx="8229600" cy="1143000"/>
          </a:xfrm>
          <a:prstGeom prst="rect">
            <a:avLst/>
          </a:prstGeom>
          <a:solidFill>
            <a:srgbClr val="D7E4BD"/>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أهداف التعليم الابتدائي:</a:t>
            </a:r>
            <a:endParaRPr/>
          </a:p>
        </p:txBody>
      </p:sp>
      <p:sp>
        <p:nvSpPr>
          <p:cNvPr id="225" name="Google Shape;225;p32"/>
          <p:cNvSpPr txBox="1">
            <a:spLocks noGrp="1"/>
          </p:cNvSpPr>
          <p:nvPr>
            <p:ph type="body" idx="1"/>
          </p:nvPr>
        </p:nvSpPr>
        <p:spPr>
          <a:xfrm>
            <a:off x="285750" y="1600200"/>
            <a:ext cx="8400900" cy="4972200"/>
          </a:xfrm>
          <a:prstGeom prst="rect">
            <a:avLst/>
          </a:prstGeom>
          <a:noFill/>
          <a:ln>
            <a:noFill/>
          </a:ln>
        </p:spPr>
        <p:txBody>
          <a:bodyPr spcFirstLastPara="1" wrap="square" lIns="91425" tIns="45700" rIns="91425" bIns="45700" anchor="t" anchorCtr="0">
            <a:normAutofit/>
          </a:bodyPr>
          <a:lstStyle/>
          <a:p>
            <a:pPr marL="514350" marR="0" lvl="0" indent="-514350" algn="r" rtl="1">
              <a:lnSpc>
                <a:spcPct val="90000"/>
              </a:lnSpc>
              <a:spcBef>
                <a:spcPts val="0"/>
              </a:spcBef>
              <a:spcAft>
                <a:spcPts val="0"/>
              </a:spcAft>
              <a:buClr>
                <a:schemeClr val="dk1"/>
              </a:buClr>
              <a:buSzPts val="2700"/>
              <a:buFont typeface="Calibri"/>
              <a:buAutoNum type="arabicPeriod"/>
            </a:pPr>
            <a:r>
              <a:rPr lang="en-US" sz="2700" b="0" i="0" u="none">
                <a:solidFill>
                  <a:schemeClr val="dk1"/>
                </a:solidFill>
                <a:latin typeface="Calibri"/>
                <a:ea typeface="Calibri"/>
                <a:cs typeface="Calibri"/>
                <a:sym typeface="Calibri"/>
              </a:rPr>
              <a:t> تنمية جوانب الطفل الجسمية، والعقلية، و الأخلاقية.شعار رواد الشباب خمسة : حسنا في جسمه، حسنا في تفكيره،حسنا في جهوده.</a:t>
            </a:r>
            <a:endParaRPr sz="2700" b="0" i="0" u="none">
              <a:solidFill>
                <a:schemeClr val="dk1"/>
              </a:solidFill>
              <a:latin typeface="Calibri"/>
              <a:ea typeface="Calibri"/>
              <a:cs typeface="Calibri"/>
              <a:sym typeface="Calibri"/>
            </a:endParaRPr>
          </a:p>
          <a:p>
            <a:pPr marL="514350" marR="0" lvl="0" indent="-514350" algn="r" rtl="1">
              <a:lnSpc>
                <a:spcPct val="90000"/>
              </a:lnSpc>
              <a:spcBef>
                <a:spcPts val="540"/>
              </a:spcBef>
              <a:spcAft>
                <a:spcPts val="0"/>
              </a:spcAft>
              <a:buClr>
                <a:schemeClr val="dk1"/>
              </a:buClr>
              <a:buSzPts val="2700"/>
              <a:buFont typeface="Calibri"/>
              <a:buAutoNum type="arabicPeriod"/>
            </a:pPr>
            <a:r>
              <a:rPr lang="en-US" sz="2700" b="0" i="0" u="none">
                <a:solidFill>
                  <a:schemeClr val="dk1"/>
                </a:solidFill>
                <a:latin typeface="Calibri"/>
                <a:ea typeface="Calibri"/>
                <a:cs typeface="Calibri"/>
                <a:sym typeface="Calibri"/>
              </a:rPr>
              <a:t> مشاركة الأطفال في العمل الجماعي لذلك نجدهم يشركون الأطفال في تنظيف الحدائق العامة و الأحياء والمدارس إلى جانب الزيارات الأسبوعية لمراكز الإنتاج</a:t>
            </a:r>
            <a:r>
              <a:rPr lang="en-US" sz="2700" b="0" i="0" u="none" baseline="30000">
                <a:solidFill>
                  <a:schemeClr val="dk1"/>
                </a:solidFill>
                <a:latin typeface="Calibri"/>
                <a:ea typeface="Calibri"/>
                <a:cs typeface="Calibri"/>
                <a:sym typeface="Calibri"/>
              </a:rPr>
              <a:t>(20)</a:t>
            </a:r>
            <a:r>
              <a:rPr lang="en-US" sz="2700" b="0" i="0" u="none">
                <a:solidFill>
                  <a:schemeClr val="dk1"/>
                </a:solidFill>
                <a:latin typeface="Calibri"/>
                <a:ea typeface="Calibri"/>
                <a:cs typeface="Calibri"/>
                <a:sym typeface="Calibri"/>
              </a:rPr>
              <a:t>.</a:t>
            </a:r>
            <a:endParaRPr sz="2700" b="0" i="0" u="none">
              <a:solidFill>
                <a:schemeClr val="dk1"/>
              </a:solidFill>
              <a:latin typeface="Calibri"/>
              <a:ea typeface="Calibri"/>
              <a:cs typeface="Calibri"/>
              <a:sym typeface="Calibri"/>
            </a:endParaRPr>
          </a:p>
          <a:p>
            <a:pPr marL="514350" marR="0" lvl="0" indent="-514350" algn="r" rtl="1">
              <a:lnSpc>
                <a:spcPct val="90000"/>
              </a:lnSpc>
              <a:spcBef>
                <a:spcPts val="540"/>
              </a:spcBef>
              <a:spcAft>
                <a:spcPts val="0"/>
              </a:spcAft>
              <a:buClr>
                <a:schemeClr val="dk1"/>
              </a:buClr>
              <a:buSzPts val="2700"/>
              <a:buFont typeface="Calibri"/>
              <a:buAutoNum type="arabicPeriod"/>
            </a:pPr>
            <a:r>
              <a:rPr lang="en-US" sz="2700" b="0" i="0" u="none">
                <a:solidFill>
                  <a:schemeClr val="dk1"/>
                </a:solidFill>
                <a:latin typeface="Calibri"/>
                <a:ea typeface="Calibri"/>
                <a:cs typeface="Calibri"/>
                <a:sym typeface="Calibri"/>
              </a:rPr>
              <a:t>إعطاء الفرصة للطفل للتعبير عن نفسه وممارسة هوياته بما يتناسب ومراحل نموه وكذلك توجيه هذه الهوايات والارتقاء به</a:t>
            </a:r>
            <a:r>
              <a:rPr lang="en-US" sz="2700" b="0" i="0" u="none" baseline="30000">
                <a:solidFill>
                  <a:schemeClr val="dk1"/>
                </a:solidFill>
                <a:latin typeface="Calibri"/>
                <a:ea typeface="Calibri"/>
                <a:cs typeface="Calibri"/>
                <a:sym typeface="Calibri"/>
              </a:rPr>
              <a:t>(21)</a:t>
            </a:r>
            <a:r>
              <a:rPr lang="en-US" sz="2700" b="0" i="0" u="none">
                <a:solidFill>
                  <a:schemeClr val="dk1"/>
                </a:solidFill>
                <a:latin typeface="Calibri"/>
                <a:ea typeface="Calibri"/>
                <a:cs typeface="Calibri"/>
                <a:sym typeface="Calibri"/>
              </a:rPr>
              <a:t>.</a:t>
            </a:r>
            <a:endParaRPr sz="2700" b="0" i="0" u="none">
              <a:solidFill>
                <a:schemeClr val="dk1"/>
              </a:solidFill>
              <a:latin typeface="Calibri"/>
              <a:ea typeface="Calibri"/>
              <a:cs typeface="Calibri"/>
              <a:sym typeface="Calibri"/>
            </a:endParaRPr>
          </a:p>
          <a:p>
            <a:pPr marL="514350" marR="0" lvl="0" indent="-514350" algn="r" rtl="1">
              <a:lnSpc>
                <a:spcPct val="90000"/>
              </a:lnSpc>
              <a:spcBef>
                <a:spcPts val="540"/>
              </a:spcBef>
              <a:spcAft>
                <a:spcPts val="0"/>
              </a:spcAft>
              <a:buClr>
                <a:schemeClr val="dk1"/>
              </a:buClr>
              <a:buSzPts val="2700"/>
              <a:buFont typeface="Calibri"/>
              <a:buAutoNum type="arabicPeriod"/>
            </a:pPr>
            <a:r>
              <a:rPr lang="en-US" sz="2700" b="0" i="0" u="none">
                <a:solidFill>
                  <a:schemeClr val="dk1"/>
                </a:solidFill>
                <a:latin typeface="Calibri"/>
                <a:ea typeface="Calibri"/>
                <a:cs typeface="Calibri"/>
                <a:sym typeface="Calibri"/>
              </a:rPr>
              <a:t>زرع حب الوطن والشعب، الالتزام بموعد الدروس، الإصغاء للمعلم، المواظبة على التربية الرياضية والنظافة الشخصية والعامة، وحب العمل ، الانضباط والنظام، احترام المعلم ومن يكبرهم  سنا، الانتماء للجماعة، والممتلكات العامة، الصدق وتصحيح الأخطاء وهذا ما تبنته وزارة التربية والتعليم في عام 1979.</a:t>
            </a:r>
            <a:endParaRPr sz="2700" b="0" i="0" u="none">
              <a:solidFill>
                <a:schemeClr val="dk1"/>
              </a:solidFill>
              <a:latin typeface="Calibri"/>
              <a:ea typeface="Calibri"/>
              <a:cs typeface="Calibri"/>
              <a:sym typeface="Calibri"/>
            </a:endParaRPr>
          </a:p>
          <a:p>
            <a:pPr marL="342900" marR="0" lvl="0" indent="-171450" algn="r" rtl="1">
              <a:spcBef>
                <a:spcPts val="540"/>
              </a:spcBef>
              <a:spcAft>
                <a:spcPts val="0"/>
              </a:spcAft>
              <a:buClr>
                <a:schemeClr val="dk1"/>
              </a:buClr>
              <a:buSzPts val="2700"/>
              <a:buFont typeface="Arial"/>
              <a:buNone/>
            </a:pPr>
            <a:endParaRPr sz="2700" b="0" i="0" u="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3"/>
          <p:cNvSpPr txBox="1">
            <a:spLocks noGrp="1"/>
          </p:cNvSpPr>
          <p:nvPr>
            <p:ph type="title"/>
          </p:nvPr>
        </p:nvSpPr>
        <p:spPr>
          <a:xfrm>
            <a:off x="457200" y="274637"/>
            <a:ext cx="8229600" cy="1143000"/>
          </a:xfrm>
          <a:prstGeom prst="rect">
            <a:avLst/>
          </a:prstGeom>
          <a:solidFill>
            <a:srgbClr val="EBF1DE"/>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مشكلات التعليم الابتدائي:</a:t>
            </a:r>
            <a:endParaRPr/>
          </a:p>
        </p:txBody>
      </p:sp>
      <p:sp>
        <p:nvSpPr>
          <p:cNvPr id="232" name="Google Shape;232;p3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r" rtl="1">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النقص الكمي والكيفي في إعداد المعلمين.</a:t>
            </a:r>
            <a:endParaRPr sz="2400" b="0" i="0" u="none">
              <a:solidFill>
                <a:schemeClr val="dk1"/>
              </a:solidFill>
              <a:latin typeface="Calibri"/>
              <a:ea typeface="Calibri"/>
              <a:cs typeface="Calibri"/>
              <a:sym typeface="Calibri"/>
            </a:endParaRPr>
          </a:p>
          <a:p>
            <a:pPr marL="342900" marR="0" lvl="0" indent="-342900" algn="r" rtl="1">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ازدياد نسبة التسرب حيث يعاني في الصين من قصور في كيفية التعليم ونوعيته </a:t>
            </a:r>
            <a:endParaRPr/>
          </a:p>
          <a:p>
            <a:pPr marL="342900" marR="0" lvl="0" indent="-342900" algn="r" rtl="1">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ارتداد التلاميذ إلى الأمية بعد تجربتهم التعليمية.</a:t>
            </a:r>
            <a:endParaRPr sz="2400" b="0" i="0" u="none">
              <a:solidFill>
                <a:schemeClr val="dk1"/>
              </a:solidFill>
              <a:latin typeface="Calibri"/>
              <a:ea typeface="Calibri"/>
              <a:cs typeface="Calibri"/>
              <a:sym typeface="Calibri"/>
            </a:endParaRPr>
          </a:p>
          <a:p>
            <a:pPr marL="342900" marR="0" lvl="0" indent="-342900" algn="r" rtl="1">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عدم تحقيق نسبة استيعاب كاملة حيث لا يزيد عدد المقيدين عن نصف عدد الملزمين.</a:t>
            </a:r>
            <a:endParaRPr/>
          </a:p>
          <a:p>
            <a:pPr marL="342900" marR="0" lvl="0" indent="-342900" algn="r" rtl="1">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لازالت تقتصر إلى الجودة في المناهج وطرق التدريس .</a:t>
            </a:r>
            <a:endParaRPr sz="2400" b="0" i="0" u="none">
              <a:solidFill>
                <a:schemeClr val="dk1"/>
              </a:solidFill>
              <a:latin typeface="Calibri"/>
              <a:ea typeface="Calibri"/>
              <a:cs typeface="Calibri"/>
              <a:sym typeface="Calibri"/>
            </a:endParaRPr>
          </a:p>
          <a:p>
            <a:pPr marL="342900" marR="0" lvl="0" indent="-342900" algn="r" rtl="1">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اختلاف دخول المعلمين وانخفاض هذا الدخل بصفة عامة بالقياس للمهن الأخرى.</a:t>
            </a:r>
            <a:endParaRPr sz="2400" b="0" i="0" u="none">
              <a:solidFill>
                <a:schemeClr val="dk1"/>
              </a:solidFill>
              <a:latin typeface="Calibri"/>
              <a:ea typeface="Calibri"/>
              <a:cs typeface="Calibri"/>
              <a:sym typeface="Calibri"/>
            </a:endParaRPr>
          </a:p>
          <a:p>
            <a:pPr marL="342900" marR="0" lvl="0" indent="-342900" algn="r" rtl="1">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الانفجار السكاني الهائل بالإضافة إلى صعوبة المواصلات والإقامة في الريف للمعلمين مما يزيد من مشكلة توفير التعليم في تلك المناطق.</a:t>
            </a:r>
            <a:endParaRPr sz="2400" b="0" i="0" u="none">
              <a:solidFill>
                <a:schemeClr val="dk1"/>
              </a:solidFill>
              <a:latin typeface="Calibri"/>
              <a:ea typeface="Calibri"/>
              <a:cs typeface="Calibri"/>
              <a:sym typeface="Calibri"/>
            </a:endParaRPr>
          </a:p>
          <a:p>
            <a:pPr marL="342900" marR="0" lvl="0" indent="-342900" algn="r" rtl="1">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حاجة التعليم إلى عناية كبيرة بالمناهج والنشاط والكتب وإعداد المعلم.</a:t>
            </a:r>
            <a:endParaRPr sz="2400" b="0" i="0" u="none">
              <a:solidFill>
                <a:schemeClr val="dk1"/>
              </a:solidFill>
              <a:latin typeface="Calibri"/>
              <a:ea typeface="Calibri"/>
              <a:cs typeface="Calibri"/>
              <a:sym typeface="Calibri"/>
            </a:endParaRPr>
          </a:p>
          <a:p>
            <a:pPr marL="342900" marR="0" lvl="0" indent="-190500" algn="r" rtl="1">
              <a:spcBef>
                <a:spcPts val="48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4"/>
          <p:cNvSpPr txBox="1">
            <a:spLocks noGrp="1"/>
          </p:cNvSpPr>
          <p:nvPr>
            <p:ph type="title"/>
          </p:nvPr>
        </p:nvSpPr>
        <p:spPr>
          <a:xfrm>
            <a:off x="428625" y="142875"/>
            <a:ext cx="8229600" cy="1143000"/>
          </a:xfrm>
          <a:prstGeom prst="rect">
            <a:avLst/>
          </a:prstGeom>
          <a:solidFill>
            <a:srgbClr val="EBF1DE"/>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تطور التعليم الابتدائي في الصين:</a:t>
            </a:r>
            <a:r>
              <a:rPr lang="en-US" sz="4000" b="0" i="0" u="none">
                <a:solidFill>
                  <a:schemeClr val="dk1"/>
                </a:solidFill>
                <a:latin typeface="Calibri"/>
                <a:ea typeface="Calibri"/>
                <a:cs typeface="Calibri"/>
                <a:sym typeface="Calibri"/>
              </a:rPr>
              <a:t/>
            </a:r>
            <a:br>
              <a:rPr lang="en-US" sz="4000" b="0" i="0" u="none">
                <a:solidFill>
                  <a:schemeClr val="dk1"/>
                </a:solidFill>
                <a:latin typeface="Calibri"/>
                <a:ea typeface="Calibri"/>
                <a:cs typeface="Calibri"/>
                <a:sym typeface="Calibri"/>
              </a:rPr>
            </a:br>
            <a:endParaRPr/>
          </a:p>
        </p:txBody>
      </p:sp>
      <p:sp>
        <p:nvSpPr>
          <p:cNvPr id="239" name="Google Shape;239;p34"/>
          <p:cNvSpPr txBox="1">
            <a:spLocks noGrp="1"/>
          </p:cNvSpPr>
          <p:nvPr>
            <p:ph type="body" idx="1"/>
          </p:nvPr>
        </p:nvSpPr>
        <p:spPr>
          <a:xfrm>
            <a:off x="214312" y="1571625"/>
            <a:ext cx="8615400" cy="5000700"/>
          </a:xfrm>
          <a:prstGeom prst="rect">
            <a:avLst/>
          </a:prstGeom>
          <a:noFill/>
          <a:ln>
            <a:noFill/>
          </a:ln>
        </p:spPr>
        <p:txBody>
          <a:bodyPr spcFirstLastPara="1" wrap="square" lIns="91425" tIns="45700" rIns="91425" bIns="45700" anchor="t" anchorCtr="0">
            <a:noAutofit/>
          </a:bodyPr>
          <a:lstStyle/>
          <a:p>
            <a:pPr marL="342900" marR="0" lvl="0" indent="-342900" algn="r" rtl="1">
              <a:lnSpc>
                <a:spcPct val="100000"/>
              </a:lnSpc>
              <a:spcBef>
                <a:spcPts val="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بلغت نسبة التسجيل والقبول للطلاب في سن المدرسة عام 1985 حوالي 59.9% بزيادة قدرها 1.9 عن عام 1983 </a:t>
            </a:r>
            <a:endParaRPr/>
          </a:p>
          <a:p>
            <a:pPr marL="342900" marR="0" lvl="0" indent="-342900" algn="r" rtl="1">
              <a:lnSpc>
                <a:spcPct val="100000"/>
              </a:lnSpc>
              <a:spcBef>
                <a:spcPts val="64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استمرت بالزيادة إلى أن وصلت 95% عام 1990.</a:t>
            </a:r>
            <a:endParaRPr sz="3200" b="0" i="0" u="none">
              <a:solidFill>
                <a:schemeClr val="dk1"/>
              </a:solidFill>
              <a:latin typeface="Calibri"/>
              <a:ea typeface="Calibri"/>
              <a:cs typeface="Calibri"/>
              <a:sym typeface="Calibri"/>
            </a:endParaRPr>
          </a:p>
          <a:p>
            <a:pPr marL="342900" marR="0" lvl="0" indent="-342900" algn="r" rtl="1">
              <a:lnSpc>
                <a:spcPct val="100000"/>
              </a:lnSpc>
              <a:spcBef>
                <a:spcPts val="64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قامت وزارة التربية بإصدار بيان بعنوان (وجهات نظر في ترتيب وتنظيم الفصول الدراسية في المدارس الابتدائية) نظام الست سنوات.</a:t>
            </a:r>
            <a:endParaRPr sz="3200" b="0" i="0" u="none">
              <a:solidFill>
                <a:schemeClr val="dk1"/>
              </a:solidFill>
              <a:latin typeface="Calibri"/>
              <a:ea typeface="Calibri"/>
              <a:cs typeface="Calibri"/>
              <a:sym typeface="Calibri"/>
            </a:endParaRPr>
          </a:p>
          <a:p>
            <a:pPr marL="342900" marR="0" lvl="0" indent="-342900" algn="r" rtl="1">
              <a:lnSpc>
                <a:spcPct val="100000"/>
              </a:lnSpc>
              <a:spcBef>
                <a:spcPts val="64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يعد البيان بمثابة وثيقة مرجعية لوضع تشريعات وبرامج تربوية لمدة ست سنوات، واكب البيان حركة تطور من خلال:</a:t>
            </a:r>
            <a:endParaRPr/>
          </a:p>
          <a:p>
            <a:pPr marL="342900" marR="0" lvl="0" indent="-139700" algn="r" rtl="1">
              <a:lnSpc>
                <a:spcPct val="100000"/>
              </a:lnSpc>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a:p>
            <a:pPr marL="342900" marR="0" lvl="0" indent="-139700" algn="r" rtl="1">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5"/>
          <p:cNvSpPr txBox="1">
            <a:spLocks noGrp="1"/>
          </p:cNvSpPr>
          <p:nvPr>
            <p:ph type="title"/>
          </p:nvPr>
        </p:nvSpPr>
        <p:spPr>
          <a:xfrm>
            <a:off x="457200" y="274637"/>
            <a:ext cx="8229600" cy="1143000"/>
          </a:xfrm>
          <a:prstGeom prst="rect">
            <a:avLst/>
          </a:prstGeom>
          <a:solidFill>
            <a:srgbClr val="EBF1DE"/>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حركة التطور التي صاحبت البيان</a:t>
            </a:r>
            <a:endParaRPr/>
          </a:p>
        </p:txBody>
      </p:sp>
      <p:sp>
        <p:nvSpPr>
          <p:cNvPr id="246" name="Google Shape;246;p35"/>
          <p:cNvSpPr txBox="1">
            <a:spLocks noGrp="1"/>
          </p:cNvSpPr>
          <p:nvPr>
            <p:ph type="body" idx="1"/>
          </p:nvPr>
        </p:nvSpPr>
        <p:spPr>
          <a:xfrm>
            <a:off x="142875" y="1600200"/>
            <a:ext cx="8544000" cy="4900500"/>
          </a:xfrm>
          <a:prstGeom prst="rect">
            <a:avLst/>
          </a:prstGeom>
          <a:noFill/>
          <a:ln>
            <a:noFill/>
          </a:ln>
        </p:spPr>
        <p:txBody>
          <a:bodyPr spcFirstLastPara="1" wrap="square" lIns="91425" tIns="45700" rIns="91425" bIns="45700" anchor="t" anchorCtr="0">
            <a:normAutofit/>
          </a:bodyPr>
          <a:lstStyle/>
          <a:p>
            <a:pPr marL="514350" marR="0" lvl="0" indent="-514350" algn="r" rtl="1">
              <a:lnSpc>
                <a:spcPct val="80000"/>
              </a:lnSpc>
              <a:spcBef>
                <a:spcPts val="0"/>
              </a:spcBef>
              <a:spcAft>
                <a:spcPts val="0"/>
              </a:spcAft>
              <a:buClr>
                <a:schemeClr val="dk1"/>
              </a:buClr>
              <a:buSzPts val="3000"/>
              <a:buFont typeface="Calibri"/>
              <a:buAutoNum type="arabicPeriod"/>
            </a:pPr>
            <a:r>
              <a:rPr lang="en-US" sz="3000" b="0" i="0" u="none">
                <a:solidFill>
                  <a:schemeClr val="dk1"/>
                </a:solidFill>
                <a:latin typeface="Calibri"/>
                <a:ea typeface="Calibri"/>
                <a:cs typeface="Calibri"/>
                <a:sym typeface="Calibri"/>
              </a:rPr>
              <a:t>تعزيز وتطوير وتحسين أساليب تعلم المعلومات وطرق التدريب واكتساب المهارات للاهتمام بقدرات الطلاب واستعدادهم.</a:t>
            </a:r>
            <a:endParaRPr sz="3000" b="0" i="0" u="none">
              <a:solidFill>
                <a:schemeClr val="dk1"/>
              </a:solidFill>
              <a:latin typeface="Calibri"/>
              <a:ea typeface="Calibri"/>
              <a:cs typeface="Calibri"/>
              <a:sym typeface="Calibri"/>
            </a:endParaRPr>
          </a:p>
          <a:p>
            <a:pPr marL="514350" marR="0" lvl="0" indent="-514350" algn="r" rtl="1">
              <a:lnSpc>
                <a:spcPct val="80000"/>
              </a:lnSpc>
              <a:spcBef>
                <a:spcPts val="600"/>
              </a:spcBef>
              <a:spcAft>
                <a:spcPts val="0"/>
              </a:spcAft>
              <a:buClr>
                <a:schemeClr val="dk1"/>
              </a:buClr>
              <a:buSzPts val="3000"/>
              <a:buFont typeface="Calibri"/>
              <a:buAutoNum type="arabicPeriod"/>
            </a:pPr>
            <a:r>
              <a:rPr lang="en-US" sz="3000" b="0" i="0" u="none">
                <a:solidFill>
                  <a:schemeClr val="dk1"/>
                </a:solidFill>
                <a:latin typeface="Calibri"/>
                <a:ea typeface="Calibri"/>
                <a:cs typeface="Calibri"/>
                <a:sym typeface="Calibri"/>
              </a:rPr>
              <a:t>تطبيق وتنفيذ سياسة تطوير التعليم الوطني خلقيا وفكريا وجسميا للأطفال.</a:t>
            </a:r>
            <a:endParaRPr sz="3000" b="0" i="0" u="none">
              <a:solidFill>
                <a:schemeClr val="dk1"/>
              </a:solidFill>
              <a:latin typeface="Calibri"/>
              <a:ea typeface="Calibri"/>
              <a:cs typeface="Calibri"/>
              <a:sym typeface="Calibri"/>
            </a:endParaRPr>
          </a:p>
          <a:p>
            <a:pPr marL="514350" marR="0" lvl="0" indent="-514350" algn="r" rtl="1">
              <a:lnSpc>
                <a:spcPct val="80000"/>
              </a:lnSpc>
              <a:spcBef>
                <a:spcPts val="600"/>
              </a:spcBef>
              <a:spcAft>
                <a:spcPts val="0"/>
              </a:spcAft>
              <a:buClr>
                <a:schemeClr val="dk1"/>
              </a:buClr>
              <a:buSzPts val="3000"/>
              <a:buFont typeface="Calibri"/>
              <a:buAutoNum type="arabicPeriod"/>
            </a:pPr>
            <a:r>
              <a:rPr lang="en-US" sz="3000" b="0" i="0" u="none">
                <a:solidFill>
                  <a:schemeClr val="dk1"/>
                </a:solidFill>
                <a:latin typeface="Calibri"/>
                <a:ea typeface="Calibri"/>
                <a:cs typeface="Calibri"/>
                <a:sym typeface="Calibri"/>
              </a:rPr>
              <a:t>مراعاة مبدأ مرونة المناهج الدراسية وتقليل أعباء كل من الطالب والمعلم عن طريق التقليل من الواجبات المنزلية من جهة وتعدد البرامج الدراسية من جهة أخرى.</a:t>
            </a:r>
            <a:endParaRPr sz="3000" b="0" i="0" u="none">
              <a:solidFill>
                <a:schemeClr val="dk1"/>
              </a:solidFill>
              <a:latin typeface="Calibri"/>
              <a:ea typeface="Calibri"/>
              <a:cs typeface="Calibri"/>
              <a:sym typeface="Calibri"/>
            </a:endParaRPr>
          </a:p>
          <a:p>
            <a:pPr marL="514350" marR="0" lvl="0" indent="-514350" algn="r" rtl="1">
              <a:lnSpc>
                <a:spcPct val="80000"/>
              </a:lnSpc>
              <a:spcBef>
                <a:spcPts val="600"/>
              </a:spcBef>
              <a:spcAft>
                <a:spcPts val="0"/>
              </a:spcAft>
              <a:buClr>
                <a:schemeClr val="dk1"/>
              </a:buClr>
              <a:buSzPts val="3000"/>
              <a:buFont typeface="Calibri"/>
              <a:buAutoNum type="arabicPeriod"/>
            </a:pPr>
            <a:r>
              <a:rPr lang="en-US" sz="3000" b="0" i="0" u="none">
                <a:solidFill>
                  <a:schemeClr val="dk1"/>
                </a:solidFill>
                <a:latin typeface="Calibri"/>
                <a:ea typeface="Calibri"/>
                <a:cs typeface="Calibri"/>
                <a:sym typeface="Calibri"/>
              </a:rPr>
              <a:t>الاهتمام بتنظيم برامج رياضية مدنية و أنشطة صفية للطلاب </a:t>
            </a:r>
            <a:endParaRPr sz="3000" b="0" i="0" u="none">
              <a:solidFill>
                <a:schemeClr val="dk1"/>
              </a:solidFill>
              <a:latin typeface="Calibri"/>
              <a:ea typeface="Calibri"/>
              <a:cs typeface="Calibri"/>
              <a:sym typeface="Calibri"/>
            </a:endParaRPr>
          </a:p>
          <a:p>
            <a:pPr marL="514350" marR="0" lvl="0" indent="-514350" algn="r" rtl="1">
              <a:lnSpc>
                <a:spcPct val="80000"/>
              </a:lnSpc>
              <a:spcBef>
                <a:spcPts val="600"/>
              </a:spcBef>
              <a:spcAft>
                <a:spcPts val="0"/>
              </a:spcAft>
              <a:buClr>
                <a:schemeClr val="dk1"/>
              </a:buClr>
              <a:buSzPts val="3000"/>
              <a:buFont typeface="Calibri"/>
              <a:buAutoNum type="arabicPeriod"/>
            </a:pPr>
            <a:r>
              <a:rPr lang="en-US" sz="3000" b="0" i="0" u="none">
                <a:solidFill>
                  <a:schemeClr val="dk1"/>
                </a:solidFill>
                <a:latin typeface="Calibri"/>
                <a:ea typeface="Calibri"/>
                <a:cs typeface="Calibri"/>
                <a:sym typeface="Calibri"/>
              </a:rPr>
              <a:t>الاهتمام بمستوى الامتحانات لقياس قدرات واستعدادات الطلاب وأن تكون موحدة على مستوى الإدارة المحلية ولا يعتد بها كمعيار حين القبول في المدارس الثانوية أو الفنية</a:t>
            </a:r>
            <a:endParaRPr sz="3000" b="0" i="0" u="none">
              <a:solidFill>
                <a:schemeClr val="dk1"/>
              </a:solidFill>
              <a:latin typeface="Calibri"/>
              <a:ea typeface="Calibri"/>
              <a:cs typeface="Calibri"/>
              <a:sym typeface="Calibri"/>
            </a:endParaRPr>
          </a:p>
          <a:p>
            <a:pPr marL="342900" marR="0" lvl="0" indent="-152400" algn="r" rtl="1">
              <a:spcBef>
                <a:spcPts val="600"/>
              </a:spcBef>
              <a:spcAft>
                <a:spcPts val="0"/>
              </a:spcAft>
              <a:buClr>
                <a:schemeClr val="dk1"/>
              </a:buClr>
              <a:buSzPts val="3000"/>
              <a:buFont typeface="Arial"/>
              <a:buNone/>
            </a:pPr>
            <a:endParaRPr sz="3000" b="0" i="0" u="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6"/>
          <p:cNvSpPr txBox="1">
            <a:spLocks noGrp="1"/>
          </p:cNvSpPr>
          <p:nvPr>
            <p:ph type="title"/>
          </p:nvPr>
        </p:nvSpPr>
        <p:spPr>
          <a:xfrm>
            <a:off x="457200" y="274637"/>
            <a:ext cx="8229600" cy="1143000"/>
          </a:xfrm>
          <a:prstGeom prst="rect">
            <a:avLst/>
          </a:prstGeom>
          <a:solidFill>
            <a:srgbClr val="EBF1DE"/>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ثالثاً/مرحلة التعليم الثانوي:</a:t>
            </a:r>
            <a:endParaRPr/>
          </a:p>
        </p:txBody>
      </p:sp>
      <p:pic>
        <p:nvPicPr>
          <p:cNvPr id="253" name="Google Shape;253;p36"/>
          <p:cNvPicPr preferRelativeResize="0">
            <a:picLocks noGrp="1"/>
          </p:cNvPicPr>
          <p:nvPr>
            <p:ph type="body" idx="1"/>
          </p:nvPr>
        </p:nvPicPr>
        <p:blipFill rotWithShape="1">
          <a:blip r:embed="rId3">
            <a:alphaModFix/>
          </a:blip>
          <a:srcRect/>
          <a:stretch/>
        </p:blipFill>
        <p:spPr>
          <a:xfrm>
            <a:off x="207962" y="1103312"/>
            <a:ext cx="8302500" cy="5469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7"/>
          <p:cNvSpPr txBox="1">
            <a:spLocks noGrp="1"/>
          </p:cNvSpPr>
          <p:nvPr>
            <p:ph type="title"/>
          </p:nvPr>
        </p:nvSpPr>
        <p:spPr>
          <a:xfrm>
            <a:off x="457200" y="274637"/>
            <a:ext cx="8229600" cy="868500"/>
          </a:xfrm>
          <a:prstGeom prst="rect">
            <a:avLst/>
          </a:prstGeom>
          <a:solidFill>
            <a:srgbClr val="F2DCDB"/>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أقسام التخصصات </a:t>
            </a:r>
            <a:endParaRPr/>
          </a:p>
        </p:txBody>
      </p:sp>
      <p:pic>
        <p:nvPicPr>
          <p:cNvPr id="260" name="Google Shape;260;p37"/>
          <p:cNvPicPr preferRelativeResize="0">
            <a:picLocks noGrp="1"/>
          </p:cNvPicPr>
          <p:nvPr>
            <p:ph type="body" idx="1"/>
          </p:nvPr>
        </p:nvPicPr>
        <p:blipFill rotWithShape="1">
          <a:blip r:embed="rId3">
            <a:alphaModFix/>
          </a:blip>
          <a:srcRect/>
          <a:stretch/>
        </p:blipFill>
        <p:spPr>
          <a:xfrm>
            <a:off x="-6350" y="1176337"/>
            <a:ext cx="9162900" cy="1188900"/>
          </a:xfrm>
          <a:prstGeom prst="rect">
            <a:avLst/>
          </a:prstGeom>
          <a:noFill/>
          <a:ln>
            <a:noFill/>
          </a:ln>
        </p:spPr>
      </p:pic>
      <p:sp>
        <p:nvSpPr>
          <p:cNvPr id="261" name="Google Shape;261;p37"/>
          <p:cNvSpPr txBox="1"/>
          <p:nvPr/>
        </p:nvSpPr>
        <p:spPr>
          <a:xfrm>
            <a:off x="6929437" y="2286000"/>
            <a:ext cx="2214600" cy="4524300"/>
          </a:xfrm>
          <a:prstGeom prst="rect">
            <a:avLst/>
          </a:prstGeom>
          <a:solidFill>
            <a:srgbClr val="F2DCDB"/>
          </a:solidFill>
          <a:ln>
            <a:noFill/>
          </a:ln>
        </p:spPr>
        <p:txBody>
          <a:bodyPr spcFirstLastPara="1" wrap="square" lIns="91425" tIns="45700" rIns="91425" bIns="45700" anchor="t" anchorCtr="0">
            <a:spAutoFit/>
          </a:bodyPr>
          <a:lstStyle/>
          <a:p>
            <a:pPr marL="0" marR="0" lvl="0" indent="-101600" algn="r" rtl="1">
              <a:lnSpc>
                <a:spcPct val="100000"/>
              </a:lnSpc>
              <a:spcBef>
                <a:spcPts val="0"/>
              </a:spcBef>
              <a:spcAft>
                <a:spcPts val="0"/>
              </a:spcAft>
              <a:buClr>
                <a:schemeClr val="dk1"/>
              </a:buClr>
              <a:buSzPts val="1600"/>
              <a:buFont typeface="Arial"/>
              <a:buChar char="•"/>
            </a:pPr>
            <a:r>
              <a:rPr lang="en-US" sz="1600" b="1" i="0" u="none">
                <a:solidFill>
                  <a:schemeClr val="dk1"/>
                </a:solidFill>
                <a:latin typeface="Calibri"/>
                <a:ea typeface="Calibri"/>
                <a:cs typeface="Calibri"/>
                <a:sym typeface="Calibri"/>
              </a:rPr>
              <a:t>تعد طلابها للتعليم الجامعي</a:t>
            </a:r>
            <a:endParaRPr/>
          </a:p>
          <a:p>
            <a:pPr marL="0" marR="0" lvl="0" indent="-101600" algn="r" rtl="1">
              <a:lnSpc>
                <a:spcPct val="100000"/>
              </a:lnSpc>
              <a:spcBef>
                <a:spcPts val="0"/>
              </a:spcBef>
              <a:spcAft>
                <a:spcPts val="0"/>
              </a:spcAft>
              <a:buClr>
                <a:srgbClr val="FF0000"/>
              </a:buClr>
              <a:buSzPts val="1600"/>
              <a:buFont typeface="Arial"/>
              <a:buChar char="•"/>
            </a:pPr>
            <a:r>
              <a:rPr lang="en-US" sz="1600" b="1" i="0" u="none">
                <a:solidFill>
                  <a:srgbClr val="FF0000"/>
                </a:solidFill>
                <a:latin typeface="Calibri"/>
                <a:ea typeface="Calibri"/>
                <a:cs typeface="Calibri"/>
                <a:sym typeface="Calibri"/>
              </a:rPr>
              <a:t>مدة التعليم الثانوي6سنوات</a:t>
            </a:r>
            <a:endParaRPr/>
          </a:p>
          <a:p>
            <a:pPr marL="0" marR="0" lvl="0" indent="-101600" algn="r" rtl="1">
              <a:lnSpc>
                <a:spcPct val="100000"/>
              </a:lnSpc>
              <a:spcBef>
                <a:spcPts val="0"/>
              </a:spcBef>
              <a:spcAft>
                <a:spcPts val="0"/>
              </a:spcAft>
              <a:buClr>
                <a:schemeClr val="dk1"/>
              </a:buClr>
              <a:buSzPts val="1600"/>
              <a:buFont typeface="Arial"/>
              <a:buChar char="•"/>
            </a:pPr>
            <a:r>
              <a:rPr lang="en-US" sz="1600" b="1" i="0" u="none">
                <a:solidFill>
                  <a:schemeClr val="dk1"/>
                </a:solidFill>
                <a:latin typeface="Calibri"/>
                <a:ea typeface="Calibri"/>
                <a:cs typeface="Calibri"/>
                <a:sym typeface="Calibri"/>
              </a:rPr>
              <a:t>تنقسم المدرسة الثانوية إلى م</a:t>
            </a:r>
            <a:r>
              <a:rPr lang="en-US" sz="1600" b="1" i="0" u="none">
                <a:solidFill>
                  <a:srgbClr val="FF0000"/>
                </a:solidFill>
                <a:latin typeface="Calibri"/>
                <a:ea typeface="Calibri"/>
                <a:cs typeface="Calibri"/>
                <a:sym typeface="Calibri"/>
              </a:rPr>
              <a:t>رحلتين</a:t>
            </a:r>
            <a:r>
              <a:rPr lang="en-US" sz="1600" b="1" i="0" u="none">
                <a:solidFill>
                  <a:schemeClr val="dk1"/>
                </a:solidFill>
                <a:latin typeface="Calibri"/>
                <a:ea typeface="Calibri"/>
                <a:cs typeface="Calibri"/>
                <a:sym typeface="Calibri"/>
              </a:rPr>
              <a:t>: ثانوية متوسطة و ثانوية إلزامية مدة كل منها ثلاث سنوات </a:t>
            </a:r>
            <a:endParaRPr/>
          </a:p>
          <a:p>
            <a:pPr marL="0" marR="0" lvl="0" indent="-101600" algn="r" rtl="1">
              <a:lnSpc>
                <a:spcPct val="100000"/>
              </a:lnSpc>
              <a:spcBef>
                <a:spcPts val="0"/>
              </a:spcBef>
              <a:spcAft>
                <a:spcPts val="0"/>
              </a:spcAft>
              <a:buClr>
                <a:schemeClr val="dk1"/>
              </a:buClr>
              <a:buSzPts val="1600"/>
              <a:buFont typeface="Arial"/>
              <a:buChar char="•"/>
            </a:pPr>
            <a:r>
              <a:rPr lang="en-US" sz="1600" b="1" i="0" u="none">
                <a:solidFill>
                  <a:schemeClr val="dk1"/>
                </a:solidFill>
                <a:latin typeface="Calibri"/>
                <a:ea typeface="Calibri"/>
                <a:cs typeface="Calibri"/>
                <a:sym typeface="Calibri"/>
              </a:rPr>
              <a:t>منهج الثانوية المتوسطة: شامل لجميع المواد</a:t>
            </a:r>
            <a:endParaRPr/>
          </a:p>
          <a:p>
            <a:pPr marL="0" marR="0" lvl="0" indent="-101600" algn="r" rtl="1">
              <a:lnSpc>
                <a:spcPct val="100000"/>
              </a:lnSpc>
              <a:spcBef>
                <a:spcPts val="0"/>
              </a:spcBef>
              <a:spcAft>
                <a:spcPts val="0"/>
              </a:spcAft>
              <a:buClr>
                <a:schemeClr val="dk1"/>
              </a:buClr>
              <a:buSzPts val="1600"/>
              <a:buFont typeface="Arial"/>
              <a:buChar char="•"/>
            </a:pPr>
            <a:r>
              <a:rPr lang="en-US" sz="1600" b="1" i="0" u="none">
                <a:solidFill>
                  <a:schemeClr val="dk1"/>
                </a:solidFill>
                <a:latin typeface="Calibri"/>
                <a:ea typeface="Calibri"/>
                <a:cs typeface="Calibri"/>
                <a:sym typeface="Calibri"/>
              </a:rPr>
              <a:t>يضاف في منهج الثانوية الحالية المنطق والتدريب العسكري للبنين والإسعاف الأولية للنبات.</a:t>
            </a:r>
            <a:endParaRPr/>
          </a:p>
          <a:p>
            <a:pPr marL="0" marR="0" lvl="0" indent="-101600" algn="r" rtl="1">
              <a:lnSpc>
                <a:spcPct val="100000"/>
              </a:lnSpc>
              <a:spcBef>
                <a:spcPts val="0"/>
              </a:spcBef>
              <a:spcAft>
                <a:spcPts val="0"/>
              </a:spcAft>
              <a:buClr>
                <a:schemeClr val="dk1"/>
              </a:buClr>
              <a:buSzPts val="1600"/>
              <a:buFont typeface="Arial"/>
              <a:buChar char="•"/>
            </a:pPr>
            <a:r>
              <a:rPr lang="en-US" sz="1600" b="1" i="0" u="none">
                <a:solidFill>
                  <a:schemeClr val="dk1"/>
                </a:solidFill>
                <a:latin typeface="Calibri"/>
                <a:ea typeface="Calibri"/>
                <a:cs typeface="Calibri"/>
                <a:sym typeface="Calibri"/>
              </a:rPr>
              <a:t>تضع وزارة المعارف مناهج المدارس الثانوية لأنها إعداداً للجامعة، وتشترك الجامعة في وضع مناهجها وفقا لحاجاتها وتتبع طريقة المحاضرات في التدريس</a:t>
            </a:r>
            <a:endParaRPr/>
          </a:p>
        </p:txBody>
      </p:sp>
      <p:sp>
        <p:nvSpPr>
          <p:cNvPr id="262" name="Google Shape;262;p37"/>
          <p:cNvSpPr txBox="1"/>
          <p:nvPr/>
        </p:nvSpPr>
        <p:spPr>
          <a:xfrm>
            <a:off x="4500562" y="2286000"/>
            <a:ext cx="2286000" cy="4278300"/>
          </a:xfrm>
          <a:prstGeom prst="rect">
            <a:avLst/>
          </a:prstGeom>
          <a:solidFill>
            <a:srgbClr val="E6E0EC"/>
          </a:solidFill>
          <a:ln>
            <a:noFill/>
          </a:ln>
        </p:spPr>
        <p:txBody>
          <a:bodyPr spcFirstLastPara="1" wrap="square" lIns="91425" tIns="45700" rIns="91425" bIns="45700" anchor="t" anchorCtr="0">
            <a:spAutoFit/>
          </a:bodyPr>
          <a:lstStyle/>
          <a:p>
            <a:pPr marL="0" marR="0" lvl="0" indent="-101600" algn="r" rtl="1">
              <a:lnSpc>
                <a:spcPct val="100000"/>
              </a:lnSpc>
              <a:spcBef>
                <a:spcPts val="0"/>
              </a:spcBef>
              <a:spcAft>
                <a:spcPts val="0"/>
              </a:spcAft>
              <a:buClr>
                <a:schemeClr val="dk1"/>
              </a:buClr>
              <a:buSzPts val="1600"/>
              <a:buFont typeface="Arial"/>
              <a:buChar char="•"/>
            </a:pPr>
            <a:r>
              <a:rPr lang="en-US" sz="1600" b="1" i="0" u="none">
                <a:solidFill>
                  <a:schemeClr val="dk1"/>
                </a:solidFill>
                <a:latin typeface="Calibri"/>
                <a:ea typeface="Calibri"/>
                <a:cs typeface="Calibri"/>
                <a:sym typeface="Calibri"/>
              </a:rPr>
              <a:t>تعد الطلاب للمراكز المتوسطة (تجارية وصناعية وحكومية).</a:t>
            </a:r>
            <a:endParaRPr/>
          </a:p>
          <a:p>
            <a:pPr marL="0" marR="0" lvl="0" indent="-101600" algn="r" rtl="1">
              <a:lnSpc>
                <a:spcPct val="100000"/>
              </a:lnSpc>
              <a:spcBef>
                <a:spcPts val="0"/>
              </a:spcBef>
              <a:spcAft>
                <a:spcPts val="0"/>
              </a:spcAft>
              <a:buClr>
                <a:schemeClr val="dk1"/>
              </a:buClr>
              <a:buSzPts val="1600"/>
              <a:buFont typeface="Arial"/>
              <a:buChar char="•"/>
            </a:pPr>
            <a:r>
              <a:rPr lang="en-US" sz="1600" b="1" i="0" u="none">
                <a:solidFill>
                  <a:schemeClr val="dk1"/>
                </a:solidFill>
                <a:latin typeface="Calibri"/>
                <a:ea typeface="Calibri"/>
                <a:cs typeface="Calibri"/>
                <a:sym typeface="Calibri"/>
              </a:rPr>
              <a:t>التعليم الفني رديء بسبب نقص كبير في المعلمين المؤهلين،وعدم كفاية التجهيزات </a:t>
            </a:r>
            <a:endParaRPr/>
          </a:p>
          <a:p>
            <a:pPr marL="0" marR="0" lvl="0" indent="-101600" algn="r" rtl="1">
              <a:lnSpc>
                <a:spcPct val="100000"/>
              </a:lnSpc>
              <a:spcBef>
                <a:spcPts val="0"/>
              </a:spcBef>
              <a:spcAft>
                <a:spcPts val="0"/>
              </a:spcAft>
              <a:buClr>
                <a:schemeClr val="dk1"/>
              </a:buClr>
              <a:buSzPts val="1600"/>
              <a:buFont typeface="Arial"/>
              <a:buChar char="•"/>
            </a:pPr>
            <a:r>
              <a:rPr lang="en-US" sz="1600" b="1" i="0" u="none">
                <a:solidFill>
                  <a:schemeClr val="dk1"/>
                </a:solidFill>
                <a:latin typeface="Calibri"/>
                <a:ea typeface="Calibri"/>
                <a:cs typeface="Calibri"/>
                <a:sym typeface="Calibri"/>
              </a:rPr>
              <a:t>تضمنت سياسة التعليم التوسع في إنشاءالمدارس المهنية بصورة كبيرة </a:t>
            </a:r>
            <a:endParaRPr/>
          </a:p>
          <a:p>
            <a:pPr marL="0" marR="0" lvl="0" indent="-101600" algn="r" rtl="1">
              <a:lnSpc>
                <a:spcPct val="100000"/>
              </a:lnSpc>
              <a:spcBef>
                <a:spcPts val="0"/>
              </a:spcBef>
              <a:spcAft>
                <a:spcPts val="0"/>
              </a:spcAft>
              <a:buClr>
                <a:srgbClr val="FF0000"/>
              </a:buClr>
              <a:buSzPts val="1600"/>
              <a:buFont typeface="Arial"/>
              <a:buChar char="•"/>
            </a:pPr>
            <a:r>
              <a:rPr lang="en-US" sz="1600" b="1" i="0" u="none">
                <a:solidFill>
                  <a:srgbClr val="FF0000"/>
                </a:solidFill>
                <a:latin typeface="Calibri"/>
                <a:ea typeface="Calibri"/>
                <a:cs typeface="Calibri"/>
                <a:sym typeface="Calibri"/>
              </a:rPr>
              <a:t>تنقسم المدارس المهنية</a:t>
            </a:r>
            <a:r>
              <a:rPr lang="en-US" sz="1600" b="1" i="0" u="none">
                <a:solidFill>
                  <a:schemeClr val="dk1"/>
                </a:solidFill>
                <a:latin typeface="Calibri"/>
                <a:ea typeface="Calibri"/>
                <a:cs typeface="Calibri"/>
                <a:sym typeface="Calibri"/>
              </a:rPr>
              <a:t>:</a:t>
            </a:r>
            <a:endParaRPr sz="1600" b="1" i="0" u="none">
              <a:solidFill>
                <a:schemeClr val="dk1"/>
              </a:solidFill>
              <a:latin typeface="Calibri"/>
              <a:ea typeface="Calibri"/>
              <a:cs typeface="Calibri"/>
              <a:sym typeface="Calibri"/>
            </a:endParaRPr>
          </a:p>
          <a:p>
            <a:pPr marL="0" marR="0" lvl="0" indent="0" algn="r" rtl="1">
              <a:lnSpc>
                <a:spcPct val="100000"/>
              </a:lnSpc>
              <a:spcBef>
                <a:spcPts val="0"/>
              </a:spcBef>
              <a:spcAft>
                <a:spcPts val="0"/>
              </a:spcAft>
              <a:buClr>
                <a:schemeClr val="dk1"/>
              </a:buClr>
              <a:buSzPts val="1600"/>
              <a:buFont typeface="Calibri"/>
              <a:buNone/>
            </a:pPr>
            <a:r>
              <a:rPr lang="en-US" sz="1600" b="1" i="0" u="none">
                <a:solidFill>
                  <a:schemeClr val="dk1"/>
                </a:solidFill>
                <a:latin typeface="Calibri"/>
                <a:ea typeface="Calibri"/>
                <a:cs typeface="Calibri"/>
                <a:sym typeface="Calibri"/>
              </a:rPr>
              <a:t>1- مهنية متوسطة ومدتها  بين 3-6سنوات، وتقبل خريجي الابتدائية الذين يجتازون امتحان القبول الذي يعقد لهم.</a:t>
            </a:r>
            <a:endParaRPr sz="1600" b="1" i="0" u="none">
              <a:solidFill>
                <a:schemeClr val="dk1"/>
              </a:solidFill>
              <a:latin typeface="Calibri"/>
              <a:ea typeface="Calibri"/>
              <a:cs typeface="Calibri"/>
              <a:sym typeface="Calibri"/>
            </a:endParaRPr>
          </a:p>
          <a:p>
            <a:pPr marL="0" marR="0" lvl="0" indent="0" algn="r" rtl="1">
              <a:lnSpc>
                <a:spcPct val="100000"/>
              </a:lnSpc>
              <a:spcBef>
                <a:spcPts val="0"/>
              </a:spcBef>
              <a:spcAft>
                <a:spcPts val="0"/>
              </a:spcAft>
              <a:buClr>
                <a:schemeClr val="dk1"/>
              </a:buClr>
              <a:buSzPts val="1600"/>
              <a:buFont typeface="Calibri"/>
              <a:buNone/>
            </a:pPr>
            <a:r>
              <a:rPr lang="en-US" sz="1600" b="1" i="0" u="none">
                <a:solidFill>
                  <a:schemeClr val="dk1"/>
                </a:solidFill>
                <a:latin typeface="Calibri"/>
                <a:ea typeface="Calibri"/>
                <a:cs typeface="Calibri"/>
                <a:sym typeface="Calibri"/>
              </a:rPr>
              <a:t>2- فنية راقية  ومدتها 3سنوات لخريجي المدرسة الثانوية المتوسطة أو6سنوات لخريجي المدارس الابتدائية</a:t>
            </a:r>
            <a:r>
              <a:rPr lang="en-US" sz="1600" b="1" i="0" u="none" baseline="30000">
                <a:solidFill>
                  <a:schemeClr val="dk1"/>
                </a:solidFill>
                <a:latin typeface="Calibri"/>
                <a:ea typeface="Calibri"/>
                <a:cs typeface="Calibri"/>
                <a:sym typeface="Calibri"/>
              </a:rPr>
              <a:t>(2</a:t>
            </a:r>
            <a:r>
              <a:rPr lang="en-US" sz="1600" b="0" i="0" u="none" baseline="30000">
                <a:solidFill>
                  <a:schemeClr val="dk1"/>
                </a:solidFill>
                <a:latin typeface="Calibri"/>
                <a:ea typeface="Calibri"/>
                <a:cs typeface="Calibri"/>
                <a:sym typeface="Calibri"/>
              </a:rPr>
              <a:t>9)</a:t>
            </a:r>
            <a:r>
              <a:rPr lang="en-US" sz="1600" b="0" i="0" u="none">
                <a:solidFill>
                  <a:schemeClr val="dk1"/>
                </a:solidFill>
                <a:latin typeface="Calibri"/>
                <a:ea typeface="Calibri"/>
                <a:cs typeface="Calibri"/>
                <a:sym typeface="Calibri"/>
              </a:rPr>
              <a:t>.</a:t>
            </a:r>
            <a:endParaRPr/>
          </a:p>
        </p:txBody>
      </p:sp>
      <p:sp>
        <p:nvSpPr>
          <p:cNvPr id="263" name="Google Shape;263;p37"/>
          <p:cNvSpPr txBox="1"/>
          <p:nvPr/>
        </p:nvSpPr>
        <p:spPr>
          <a:xfrm>
            <a:off x="2428875" y="2286000"/>
            <a:ext cx="2000100" cy="4246500"/>
          </a:xfrm>
          <a:prstGeom prst="rect">
            <a:avLst/>
          </a:prstGeom>
          <a:solidFill>
            <a:srgbClr val="F2DCDB"/>
          </a:solidFill>
          <a:ln>
            <a:noFill/>
          </a:ln>
        </p:spPr>
        <p:txBody>
          <a:bodyPr spcFirstLastPara="1" wrap="square" lIns="91425" tIns="45700" rIns="91425" bIns="45700" anchor="t" anchorCtr="0">
            <a:spAutoFit/>
          </a:bodyPr>
          <a:lstStyle/>
          <a:p>
            <a:pPr marL="0" marR="0" lvl="0" indent="-114300" algn="r" rtl="1">
              <a:lnSpc>
                <a:spcPct val="100000"/>
              </a:lnSpc>
              <a:spcBef>
                <a:spcPts val="0"/>
              </a:spcBef>
              <a:spcAft>
                <a:spcPts val="0"/>
              </a:spcAft>
              <a:buClr>
                <a:schemeClr val="dk1"/>
              </a:buClr>
              <a:buSzPts val="1800"/>
              <a:buFont typeface="Arial"/>
              <a:buChar char="•"/>
            </a:pPr>
            <a:r>
              <a:rPr lang="en-US" sz="1800" b="1" i="0" u="none">
                <a:solidFill>
                  <a:schemeClr val="dk1"/>
                </a:solidFill>
                <a:latin typeface="Calibri"/>
                <a:ea typeface="Calibri"/>
                <a:cs typeface="Calibri"/>
                <a:sym typeface="Calibri"/>
              </a:rPr>
              <a:t>للطلاب الفقراء الذين لا يستطيعون دخول المدارس الأكاديمية للعمل  في المدارس الابتدائية.</a:t>
            </a:r>
            <a:endParaRPr/>
          </a:p>
          <a:p>
            <a:pPr marL="0" marR="0" lvl="0" indent="-114300" algn="r" rtl="1">
              <a:lnSpc>
                <a:spcPct val="100000"/>
              </a:lnSpc>
              <a:spcBef>
                <a:spcPts val="0"/>
              </a:spcBef>
              <a:spcAft>
                <a:spcPts val="0"/>
              </a:spcAft>
              <a:buClr>
                <a:schemeClr val="dk1"/>
              </a:buClr>
              <a:buSzPts val="1800"/>
              <a:buFont typeface="Arial"/>
              <a:buChar char="•"/>
            </a:pPr>
            <a:r>
              <a:rPr lang="en-US" sz="1800" b="1" i="0" u="none">
                <a:solidFill>
                  <a:schemeClr val="dk1"/>
                </a:solidFill>
                <a:latin typeface="Calibri"/>
                <a:ea typeface="Calibri"/>
                <a:cs typeface="Calibri"/>
                <a:sym typeface="Calibri"/>
              </a:rPr>
              <a:t>تقبل خريجي المدارس المتوسطة أو من في مستواهم</a:t>
            </a:r>
            <a:endParaRPr/>
          </a:p>
          <a:p>
            <a:pPr marL="0" marR="0" lvl="0" indent="-114300" algn="r" rtl="1">
              <a:lnSpc>
                <a:spcPct val="100000"/>
              </a:lnSpc>
              <a:spcBef>
                <a:spcPts val="0"/>
              </a:spcBef>
              <a:spcAft>
                <a:spcPts val="0"/>
              </a:spcAft>
              <a:buClr>
                <a:srgbClr val="FF0000"/>
              </a:buClr>
              <a:buSzPts val="1800"/>
              <a:buFont typeface="Arial"/>
              <a:buChar char="•"/>
            </a:pPr>
            <a:r>
              <a:rPr lang="en-US" sz="1800" b="1" i="0" u="none">
                <a:solidFill>
                  <a:srgbClr val="FF0000"/>
                </a:solidFill>
                <a:latin typeface="Calibri"/>
                <a:ea typeface="Calibri"/>
                <a:cs typeface="Calibri"/>
                <a:sym typeface="Calibri"/>
              </a:rPr>
              <a:t>مدتها</a:t>
            </a:r>
            <a:r>
              <a:rPr lang="en-US" sz="1800" b="1" i="0" u="none">
                <a:solidFill>
                  <a:schemeClr val="dk1"/>
                </a:solidFill>
                <a:latin typeface="Calibri"/>
                <a:ea typeface="Calibri"/>
                <a:cs typeface="Calibri"/>
                <a:sym typeface="Calibri"/>
              </a:rPr>
              <a:t> 3سنوات</a:t>
            </a:r>
            <a:endParaRPr/>
          </a:p>
          <a:p>
            <a:pPr marL="0" marR="0" lvl="0" indent="-114300" algn="r" rtl="1">
              <a:lnSpc>
                <a:spcPct val="100000"/>
              </a:lnSpc>
              <a:spcBef>
                <a:spcPts val="0"/>
              </a:spcBef>
              <a:spcAft>
                <a:spcPts val="0"/>
              </a:spcAft>
              <a:buClr>
                <a:schemeClr val="dk1"/>
              </a:buClr>
              <a:buSzPts val="1800"/>
              <a:buFont typeface="Arial"/>
              <a:buChar char="•"/>
            </a:pPr>
            <a:r>
              <a:rPr lang="en-US" sz="1800" b="1" i="0" u="none">
                <a:solidFill>
                  <a:schemeClr val="dk1"/>
                </a:solidFill>
                <a:latin typeface="Calibri"/>
                <a:ea typeface="Calibri"/>
                <a:cs typeface="Calibri"/>
                <a:sym typeface="Calibri"/>
              </a:rPr>
              <a:t>  كلها حكومية مجانية </a:t>
            </a:r>
            <a:endParaRPr/>
          </a:p>
          <a:p>
            <a:pPr marL="0" marR="0" lvl="0" indent="-114300" algn="r" rtl="1">
              <a:lnSpc>
                <a:spcPct val="100000"/>
              </a:lnSpc>
              <a:spcBef>
                <a:spcPts val="0"/>
              </a:spcBef>
              <a:spcAft>
                <a:spcPts val="0"/>
              </a:spcAft>
              <a:buClr>
                <a:schemeClr val="dk1"/>
              </a:buClr>
              <a:buSzPts val="1800"/>
              <a:buFont typeface="Arial"/>
              <a:buChar char="•"/>
            </a:pPr>
            <a:r>
              <a:rPr lang="en-US" sz="1800" b="1" i="0" u="none">
                <a:solidFill>
                  <a:schemeClr val="dk1"/>
                </a:solidFill>
                <a:latin typeface="Calibri"/>
                <a:ea typeface="Calibri"/>
                <a:cs typeface="Calibri"/>
                <a:sym typeface="Calibri"/>
              </a:rPr>
              <a:t>يلزم خريجوها بالتعليم لمدة ثلاث سنوات على الأقل </a:t>
            </a:r>
            <a:endParaRPr/>
          </a:p>
          <a:p>
            <a:pPr marL="0" marR="0" lvl="0" indent="-114300" algn="r" rtl="1">
              <a:lnSpc>
                <a:spcPct val="100000"/>
              </a:lnSpc>
              <a:spcBef>
                <a:spcPts val="0"/>
              </a:spcBef>
              <a:spcAft>
                <a:spcPts val="0"/>
              </a:spcAft>
              <a:buClr>
                <a:schemeClr val="dk1"/>
              </a:buClr>
              <a:buSzPts val="1800"/>
              <a:buFont typeface="Arial"/>
              <a:buChar char="•"/>
            </a:pPr>
            <a:r>
              <a:rPr lang="en-US" sz="1800" b="1" i="0" u="none">
                <a:solidFill>
                  <a:schemeClr val="dk1"/>
                </a:solidFill>
                <a:latin typeface="Calibri"/>
                <a:ea typeface="Calibri"/>
                <a:cs typeface="Calibri"/>
                <a:sym typeface="Calibri"/>
              </a:rPr>
              <a:t>تشبه مناهجها المدارس الأكاديمية الحالية.</a:t>
            </a:r>
            <a:endParaRPr/>
          </a:p>
        </p:txBody>
      </p:sp>
      <p:sp>
        <p:nvSpPr>
          <p:cNvPr id="264" name="Google Shape;264;p37"/>
          <p:cNvSpPr txBox="1"/>
          <p:nvPr/>
        </p:nvSpPr>
        <p:spPr>
          <a:xfrm>
            <a:off x="0" y="2286000"/>
            <a:ext cx="2286000" cy="4524300"/>
          </a:xfrm>
          <a:prstGeom prst="rect">
            <a:avLst/>
          </a:prstGeom>
          <a:solidFill>
            <a:srgbClr val="E6E0EC"/>
          </a:solidFill>
          <a:ln>
            <a:noFill/>
          </a:ln>
        </p:spPr>
        <p:txBody>
          <a:bodyPr spcFirstLastPara="1" wrap="square" lIns="91425" tIns="45700" rIns="91425" bIns="45700" anchor="t" anchorCtr="0">
            <a:spAutoFit/>
          </a:bodyPr>
          <a:lstStyle/>
          <a:p>
            <a:pPr marL="0" marR="0" lvl="0" indent="-114300" algn="r" rtl="1">
              <a:lnSpc>
                <a:spcPct val="100000"/>
              </a:lnSpc>
              <a:spcBef>
                <a:spcPts val="0"/>
              </a:spcBef>
              <a:spcAft>
                <a:spcPts val="0"/>
              </a:spcAft>
              <a:buClr>
                <a:schemeClr val="dk1"/>
              </a:buClr>
              <a:buSzPts val="1800"/>
              <a:buFont typeface="Arial"/>
              <a:buChar char="•"/>
            </a:pPr>
            <a:r>
              <a:rPr lang="en-US" sz="1800" b="1" i="0" u="none">
                <a:solidFill>
                  <a:schemeClr val="dk1"/>
                </a:solidFill>
                <a:latin typeface="Calibri"/>
                <a:ea typeface="Calibri"/>
                <a:cs typeface="Calibri"/>
                <a:sym typeface="Calibri"/>
              </a:rPr>
              <a:t>تعدهم للمراكز المتوسطة (تجارية وصناعية وحكومية).</a:t>
            </a:r>
            <a:endParaRPr/>
          </a:p>
          <a:p>
            <a:pPr marL="0" marR="0" lvl="0" indent="-114300" algn="r" rtl="1">
              <a:lnSpc>
                <a:spcPct val="100000"/>
              </a:lnSpc>
              <a:spcBef>
                <a:spcPts val="0"/>
              </a:spcBef>
              <a:spcAft>
                <a:spcPts val="0"/>
              </a:spcAft>
              <a:buClr>
                <a:srgbClr val="FF0000"/>
              </a:buClr>
              <a:buSzPts val="1800"/>
              <a:buFont typeface="Arial"/>
              <a:buChar char="•"/>
            </a:pPr>
            <a:r>
              <a:rPr lang="en-US" sz="1800" b="1" i="0" u="none">
                <a:solidFill>
                  <a:srgbClr val="FF0000"/>
                </a:solidFill>
                <a:latin typeface="Calibri"/>
                <a:ea typeface="Calibri"/>
                <a:cs typeface="Calibri"/>
                <a:sym typeface="Calibri"/>
              </a:rPr>
              <a:t>متخصصة</a:t>
            </a:r>
            <a:r>
              <a:rPr lang="en-US" sz="1800" b="1" i="0" u="none">
                <a:solidFill>
                  <a:schemeClr val="dk1"/>
                </a:solidFill>
                <a:latin typeface="Calibri"/>
                <a:ea typeface="Calibri"/>
                <a:cs typeface="Calibri"/>
                <a:sym typeface="Calibri"/>
              </a:rPr>
              <a:t>فقط باللغات الأجنبية خاصة الإنجليزية والفرنسية والألمانية واليابانية وبدرجة اقل اللغات الأخرى مثل الرسمية والعربية.</a:t>
            </a:r>
            <a:endParaRPr/>
          </a:p>
          <a:p>
            <a:pPr marL="0" marR="0" lvl="0" indent="-114300" algn="r" rtl="1">
              <a:lnSpc>
                <a:spcPct val="100000"/>
              </a:lnSpc>
              <a:spcBef>
                <a:spcPts val="0"/>
              </a:spcBef>
              <a:spcAft>
                <a:spcPts val="0"/>
              </a:spcAft>
              <a:buClr>
                <a:schemeClr val="dk1"/>
              </a:buClr>
              <a:buSzPts val="1800"/>
              <a:buFont typeface="Arial"/>
              <a:buChar char="•"/>
            </a:pPr>
            <a:r>
              <a:rPr lang="en-US" sz="1800" b="1" i="0" u="none">
                <a:solidFill>
                  <a:schemeClr val="dk1"/>
                </a:solidFill>
                <a:latin typeface="Calibri"/>
                <a:ea typeface="Calibri"/>
                <a:cs typeface="Calibri"/>
                <a:sym typeface="Calibri"/>
              </a:rPr>
              <a:t>ث</a:t>
            </a:r>
            <a:r>
              <a:rPr lang="en-US" sz="1800" b="1" i="0" u="none">
                <a:solidFill>
                  <a:srgbClr val="FF0000"/>
                </a:solidFill>
                <a:latin typeface="Calibri"/>
                <a:ea typeface="Calibri"/>
                <a:cs typeface="Calibri"/>
                <a:sym typeface="Calibri"/>
              </a:rPr>
              <a:t>قافيا</a:t>
            </a:r>
            <a:r>
              <a:rPr lang="en-US" sz="1800" b="1" i="0" u="none">
                <a:solidFill>
                  <a:schemeClr val="dk1"/>
                </a:solidFill>
                <a:latin typeface="Calibri"/>
                <a:ea typeface="Calibri"/>
                <a:cs typeface="Calibri"/>
                <a:sym typeface="Calibri"/>
              </a:rPr>
              <a:t>ً ينظم الطلاب ضمن لجان مدرسية، وإذا كان سنهم دون خمسة عشر عاماً يسمون الطلائع ويتميزون بمنديل أحمر حول الرقبة. </a:t>
            </a:r>
            <a:endParaRPr sz="1800" b="1" i="0" u="none">
              <a:solidFill>
                <a:schemeClr val="dk1"/>
              </a:solidFill>
              <a:latin typeface="Calibri"/>
              <a:ea typeface="Calibri"/>
              <a:cs typeface="Calibri"/>
              <a:sym typeface="Calibri"/>
            </a:endParaRPr>
          </a:p>
          <a:p>
            <a:pPr marL="0" marR="0" lvl="0" indent="0" algn="r" rtl="1">
              <a:lnSpc>
                <a:spcPct val="100000"/>
              </a:lnSpc>
              <a:spcBef>
                <a:spcPts val="0"/>
              </a:spcBef>
              <a:spcAft>
                <a:spcPts val="0"/>
              </a:spcAft>
              <a:buClr>
                <a:schemeClr val="dk1"/>
              </a:buClr>
              <a:buSzPts val="1800"/>
              <a:buFont typeface="Calibri"/>
              <a:buNone/>
            </a:pPr>
            <a:r>
              <a:rPr lang="en-US" sz="1800" b="1" i="0" u="none">
                <a:solidFill>
                  <a:schemeClr val="dk1"/>
                </a:solidFill>
                <a:latin typeface="Calibri"/>
                <a:ea typeface="Calibri"/>
                <a:cs typeface="Calibri"/>
                <a:sym typeface="Calibri"/>
              </a:rPr>
              <a:t>أما إذا تجاوزوا هذا السن فيلتحقون بمنظمات الشباب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8"/>
          <p:cNvSpPr txBox="1">
            <a:spLocks noGrp="1"/>
          </p:cNvSpPr>
          <p:nvPr>
            <p:ph type="title"/>
          </p:nvPr>
        </p:nvSpPr>
        <p:spPr>
          <a:xfrm>
            <a:off x="457200" y="274637"/>
            <a:ext cx="8229600" cy="1143000"/>
          </a:xfrm>
          <a:prstGeom prst="rect">
            <a:avLst/>
          </a:prstGeom>
          <a:solidFill>
            <a:srgbClr val="EBF1DE"/>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أهداف التعليم الثانوي في الصين:</a:t>
            </a:r>
            <a:endParaRPr/>
          </a:p>
        </p:txBody>
      </p:sp>
      <p:sp>
        <p:nvSpPr>
          <p:cNvPr id="271" name="Google Shape;271;p38"/>
          <p:cNvSpPr txBox="1">
            <a:spLocks noGrp="1"/>
          </p:cNvSpPr>
          <p:nvPr>
            <p:ph type="body" idx="1"/>
          </p:nvPr>
        </p:nvSpPr>
        <p:spPr>
          <a:xfrm>
            <a:off x="214312" y="1600200"/>
            <a:ext cx="8786700" cy="4900500"/>
          </a:xfrm>
          <a:prstGeom prst="rect">
            <a:avLst/>
          </a:prstGeom>
          <a:noFill/>
          <a:ln>
            <a:noFill/>
          </a:ln>
        </p:spPr>
        <p:txBody>
          <a:bodyPr spcFirstLastPara="1" wrap="square" lIns="91425" tIns="45700" rIns="91425" bIns="45700" anchor="t" anchorCtr="0">
            <a:normAutofit/>
          </a:bodyPr>
          <a:lstStyle/>
          <a:p>
            <a:pPr marL="514350" marR="0" lvl="0" indent="-514350" algn="r" rtl="1">
              <a:lnSpc>
                <a:spcPct val="80000"/>
              </a:lnSpc>
              <a:spcBef>
                <a:spcPts val="0"/>
              </a:spcBef>
              <a:spcAft>
                <a:spcPts val="0"/>
              </a:spcAft>
              <a:buClr>
                <a:schemeClr val="dk1"/>
              </a:buClr>
              <a:buSzPts val="3200"/>
              <a:buFont typeface="Calibri"/>
              <a:buAutoNum type="arabicPeriod"/>
            </a:pPr>
            <a:r>
              <a:rPr lang="en-US" sz="3200" b="0" i="0" u="none">
                <a:solidFill>
                  <a:schemeClr val="dk1"/>
                </a:solidFill>
                <a:latin typeface="Calibri"/>
                <a:ea typeface="Calibri"/>
                <a:cs typeface="Calibri"/>
                <a:sym typeface="Calibri"/>
              </a:rPr>
              <a:t>تربية الشباب بحيث ينصهرون في الشيوعية و أنصار للمعتقد الأمة الواحدة.</a:t>
            </a:r>
            <a:endParaRPr sz="3200" b="0" i="0" u="none">
              <a:solidFill>
                <a:schemeClr val="dk1"/>
              </a:solidFill>
              <a:latin typeface="Calibri"/>
              <a:ea typeface="Calibri"/>
              <a:cs typeface="Calibri"/>
              <a:sym typeface="Calibri"/>
            </a:endParaRPr>
          </a:p>
          <a:p>
            <a:pPr marL="514350" marR="0" lvl="0" indent="-514350" algn="r" rtl="1">
              <a:lnSpc>
                <a:spcPct val="80000"/>
              </a:lnSpc>
              <a:spcBef>
                <a:spcPts val="640"/>
              </a:spcBef>
              <a:spcAft>
                <a:spcPts val="0"/>
              </a:spcAft>
              <a:buClr>
                <a:schemeClr val="dk1"/>
              </a:buClr>
              <a:buSzPts val="3200"/>
              <a:buFont typeface="Calibri"/>
              <a:buAutoNum type="arabicPeriod"/>
            </a:pPr>
            <a:r>
              <a:rPr lang="en-US" sz="3200" b="0" i="0" u="none">
                <a:solidFill>
                  <a:schemeClr val="dk1"/>
                </a:solidFill>
                <a:latin typeface="Calibri"/>
                <a:ea typeface="Calibri"/>
                <a:cs typeface="Calibri"/>
                <a:sym typeface="Calibri"/>
              </a:rPr>
              <a:t>التخطيط الشامل بحيث يكون الطالب أداة للتنمية القومية الشاملة.</a:t>
            </a:r>
            <a:endParaRPr sz="3200" b="0" i="0" u="none">
              <a:solidFill>
                <a:schemeClr val="dk1"/>
              </a:solidFill>
              <a:latin typeface="Calibri"/>
              <a:ea typeface="Calibri"/>
              <a:cs typeface="Calibri"/>
              <a:sym typeface="Calibri"/>
            </a:endParaRPr>
          </a:p>
          <a:p>
            <a:pPr marL="514350" marR="0" lvl="0" indent="-514350" algn="r" rtl="1">
              <a:lnSpc>
                <a:spcPct val="80000"/>
              </a:lnSpc>
              <a:spcBef>
                <a:spcPts val="640"/>
              </a:spcBef>
              <a:spcAft>
                <a:spcPts val="0"/>
              </a:spcAft>
              <a:buClr>
                <a:schemeClr val="dk1"/>
              </a:buClr>
              <a:buSzPts val="3200"/>
              <a:buFont typeface="Calibri"/>
              <a:buAutoNum type="arabicPeriod"/>
            </a:pPr>
            <a:r>
              <a:rPr lang="en-US" sz="3200" b="0" i="0" u="none">
                <a:solidFill>
                  <a:schemeClr val="dk1"/>
                </a:solidFill>
                <a:latin typeface="Calibri"/>
                <a:ea typeface="Calibri"/>
                <a:cs typeface="Calibri"/>
                <a:sym typeface="Calibri"/>
              </a:rPr>
              <a:t>توفير الكفاءات في شتى مجالات الحياة لتحقيق مبدأ الاكتفاء الذاتي وغزو العالم بإنتاجياتهم وكفاءاتهم.</a:t>
            </a:r>
            <a:endParaRPr sz="3200" b="0" i="0" u="none">
              <a:solidFill>
                <a:schemeClr val="dk1"/>
              </a:solidFill>
              <a:latin typeface="Calibri"/>
              <a:ea typeface="Calibri"/>
              <a:cs typeface="Calibri"/>
              <a:sym typeface="Calibri"/>
            </a:endParaRPr>
          </a:p>
          <a:p>
            <a:pPr marL="514350" marR="0" lvl="0" indent="-514350" algn="r" rtl="1">
              <a:lnSpc>
                <a:spcPct val="80000"/>
              </a:lnSpc>
              <a:spcBef>
                <a:spcPts val="640"/>
              </a:spcBef>
              <a:spcAft>
                <a:spcPts val="0"/>
              </a:spcAft>
              <a:buClr>
                <a:schemeClr val="dk1"/>
              </a:buClr>
              <a:buSzPts val="3200"/>
              <a:buFont typeface="Calibri"/>
              <a:buAutoNum type="arabicPeriod"/>
            </a:pPr>
            <a:r>
              <a:rPr lang="en-US" sz="3200" b="0" i="0" u="none">
                <a:solidFill>
                  <a:schemeClr val="dk1"/>
                </a:solidFill>
                <a:latin typeface="Calibri"/>
                <a:ea typeface="Calibri"/>
                <a:cs typeface="Calibri"/>
                <a:sym typeface="Calibri"/>
              </a:rPr>
              <a:t>تنمية الشباب على العمل بروح الفريق والمشاركة في الإنتاج من خلال الزيارات الدائمة لمراكز الإنتاج ذلك لتقدم الوطن ودوام الحزب.</a:t>
            </a:r>
            <a:endParaRPr sz="3200" b="0" i="0" u="none">
              <a:solidFill>
                <a:schemeClr val="dk1"/>
              </a:solidFill>
              <a:latin typeface="Calibri"/>
              <a:ea typeface="Calibri"/>
              <a:cs typeface="Calibri"/>
              <a:sym typeface="Calibri"/>
            </a:endParaRPr>
          </a:p>
          <a:p>
            <a:pPr marL="514350" marR="0" lvl="0" indent="-514350" algn="r" rtl="1">
              <a:lnSpc>
                <a:spcPct val="80000"/>
              </a:lnSpc>
              <a:spcBef>
                <a:spcPts val="640"/>
              </a:spcBef>
              <a:spcAft>
                <a:spcPts val="0"/>
              </a:spcAft>
              <a:buClr>
                <a:srgbClr val="FF0000"/>
              </a:buClr>
              <a:buSzPts val="3200"/>
              <a:buFont typeface="Calibri"/>
              <a:buAutoNum type="arabicPeriod"/>
            </a:pPr>
            <a:r>
              <a:rPr lang="en-US" sz="3200" b="0" i="0" u="none">
                <a:solidFill>
                  <a:srgbClr val="FF0000"/>
                </a:solidFill>
                <a:latin typeface="Calibri"/>
                <a:ea typeface="Calibri"/>
                <a:cs typeface="Calibri"/>
                <a:sym typeface="Calibri"/>
              </a:rPr>
              <a:t>ما يميزه أن </a:t>
            </a:r>
            <a:r>
              <a:rPr lang="en-US" sz="3200" b="0" i="0" u="none">
                <a:solidFill>
                  <a:schemeClr val="dk1"/>
                </a:solidFill>
                <a:latin typeface="Calibri"/>
                <a:ea typeface="Calibri"/>
                <a:cs typeface="Calibri"/>
                <a:sym typeface="Calibri"/>
              </a:rPr>
              <a:t>اليوم الدراسي في الصين يوم حافل ملئ بالنشاطات المتنوعة من ثقافة </a:t>
            </a:r>
            <a:r>
              <a:rPr lang="en-US" sz="2700" b="0" i="0" u="none">
                <a:solidFill>
                  <a:schemeClr val="dk1"/>
                </a:solidFill>
                <a:latin typeface="Calibri"/>
                <a:ea typeface="Calibri"/>
                <a:cs typeface="Calibri"/>
                <a:sym typeface="Calibri"/>
              </a:rPr>
              <a:t>ورياضة وتدريبات حيث يقوم الطلاب أنفسهم بأعمال متنوعة موزعة فيها الأدوار بتوجيه من المعلم </a:t>
            </a:r>
            <a:endParaRPr sz="2700" b="0" i="0" u="none">
              <a:solidFill>
                <a:schemeClr val="dk1"/>
              </a:solidFill>
              <a:latin typeface="Calibri"/>
              <a:ea typeface="Calibri"/>
              <a:cs typeface="Calibri"/>
              <a:sym typeface="Calibri"/>
            </a:endParaRPr>
          </a:p>
          <a:p>
            <a:pPr marL="342900" marR="0" lvl="0" indent="-171450" algn="r" rtl="1">
              <a:spcBef>
                <a:spcPts val="540"/>
              </a:spcBef>
              <a:spcAft>
                <a:spcPts val="0"/>
              </a:spcAft>
              <a:buClr>
                <a:schemeClr val="dk1"/>
              </a:buClr>
              <a:buSzPts val="2700"/>
              <a:buFont typeface="Arial"/>
              <a:buNone/>
            </a:pPr>
            <a:endParaRPr sz="2700" b="0" i="0" u="non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9"/>
          <p:cNvSpPr txBox="1">
            <a:spLocks noGrp="1"/>
          </p:cNvSpPr>
          <p:nvPr>
            <p:ph type="title"/>
          </p:nvPr>
        </p:nvSpPr>
        <p:spPr>
          <a:xfrm>
            <a:off x="457200" y="274637"/>
            <a:ext cx="8229600" cy="1143000"/>
          </a:xfrm>
          <a:prstGeom prst="rect">
            <a:avLst/>
          </a:prstGeom>
          <a:solidFill>
            <a:srgbClr val="EBF1DE"/>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رابعاً/ مرحلة التعليم العالي :</a:t>
            </a:r>
            <a:endParaRPr/>
          </a:p>
        </p:txBody>
      </p:sp>
      <p:sp>
        <p:nvSpPr>
          <p:cNvPr id="278" name="Google Shape;278;p39"/>
          <p:cNvSpPr txBox="1">
            <a:spLocks noGrp="1"/>
          </p:cNvSpPr>
          <p:nvPr>
            <p:ph type="body" idx="1"/>
          </p:nvPr>
        </p:nvSpPr>
        <p:spPr>
          <a:xfrm>
            <a:off x="214312" y="1600200"/>
            <a:ext cx="8715300" cy="4757700"/>
          </a:xfrm>
          <a:prstGeom prst="rect">
            <a:avLst/>
          </a:prstGeom>
          <a:noFill/>
          <a:ln>
            <a:noFill/>
          </a:ln>
        </p:spPr>
        <p:txBody>
          <a:bodyPr spcFirstLastPara="1" wrap="square" lIns="91425" tIns="45700" rIns="91425" bIns="45700" anchor="t" anchorCtr="0">
            <a:normAutofit/>
          </a:bodyPr>
          <a:lstStyle/>
          <a:p>
            <a:pPr marL="342900" marR="0" lvl="0" indent="-342900" algn="r" rtl="1">
              <a:lnSpc>
                <a:spcPct val="80000"/>
              </a:lnSpc>
              <a:spcBef>
                <a:spcPts val="0"/>
              </a:spcBef>
              <a:spcAft>
                <a:spcPts val="0"/>
              </a:spcAft>
              <a:buClr>
                <a:schemeClr val="dk1"/>
              </a:buClr>
              <a:buSzPts val="2200"/>
              <a:buFont typeface="Arial"/>
              <a:buChar char="•"/>
            </a:pPr>
            <a:r>
              <a:rPr lang="en-US" sz="2200" b="0" i="0" u="none">
                <a:solidFill>
                  <a:schemeClr val="dk1"/>
                </a:solidFill>
                <a:latin typeface="Calibri"/>
                <a:ea typeface="Calibri"/>
                <a:cs typeface="Calibri"/>
                <a:sym typeface="Calibri"/>
              </a:rPr>
              <a:t>تشرف وزارة المعارف على التعليم العالي بجميع أنواعه</a:t>
            </a:r>
            <a:endParaRPr/>
          </a:p>
          <a:p>
            <a:pPr marL="342900" marR="0" lvl="0" indent="-342900" algn="r" rtl="1">
              <a:lnSpc>
                <a:spcPct val="80000"/>
              </a:lnSpc>
              <a:spcBef>
                <a:spcPts val="440"/>
              </a:spcBef>
              <a:spcAft>
                <a:spcPts val="0"/>
              </a:spcAft>
              <a:buClr>
                <a:schemeClr val="dk1"/>
              </a:buClr>
              <a:buSzPts val="2200"/>
              <a:buFont typeface="Arial"/>
              <a:buChar char="•"/>
            </a:pPr>
            <a:r>
              <a:rPr lang="en-US" sz="2200" b="0" i="0" u="none">
                <a:solidFill>
                  <a:schemeClr val="dk1"/>
                </a:solidFill>
                <a:latin typeface="Calibri"/>
                <a:ea typeface="Calibri"/>
                <a:cs typeface="Calibri"/>
                <a:sym typeface="Calibri"/>
              </a:rPr>
              <a:t>تكاليفه باهظة لأنه الطريق إلى الحرف والوظائف المميزة المفضلة والطريق لإعداد المرشدين والقواد و أصحاب المهارات العالمية والعلماء والمفكرين</a:t>
            </a:r>
            <a:endParaRPr/>
          </a:p>
          <a:p>
            <a:pPr marL="342900" marR="0" lvl="0" indent="-342900" algn="r" rtl="1">
              <a:lnSpc>
                <a:spcPct val="80000"/>
              </a:lnSpc>
              <a:spcBef>
                <a:spcPts val="440"/>
              </a:spcBef>
              <a:spcAft>
                <a:spcPts val="0"/>
              </a:spcAft>
              <a:buClr>
                <a:schemeClr val="dk1"/>
              </a:buClr>
              <a:buSzPts val="2200"/>
              <a:buFont typeface="Arial"/>
              <a:buChar char="•"/>
            </a:pPr>
            <a:r>
              <a:rPr lang="en-US" sz="2200" b="0" i="0" u="none">
                <a:solidFill>
                  <a:schemeClr val="dk1"/>
                </a:solidFill>
                <a:latin typeface="Calibri"/>
                <a:ea typeface="Calibri"/>
                <a:cs typeface="Calibri"/>
                <a:sym typeface="Calibri"/>
              </a:rPr>
              <a:t>يسمى </a:t>
            </a:r>
            <a:r>
              <a:rPr lang="en-US" sz="2200" b="0" i="0" u="none">
                <a:solidFill>
                  <a:srgbClr val="FF0000"/>
                </a:solidFill>
                <a:latin typeface="Calibri"/>
                <a:ea typeface="Calibri"/>
                <a:cs typeface="Calibri"/>
                <a:sym typeface="Calibri"/>
              </a:rPr>
              <a:t>تعليماً صناعيًا  لماذا ؟؟؟</a:t>
            </a:r>
            <a:endParaRPr/>
          </a:p>
          <a:p>
            <a:pPr marL="342900" marR="0" lvl="0" indent="-342900" algn="r" rtl="1">
              <a:lnSpc>
                <a:spcPct val="80000"/>
              </a:lnSpc>
              <a:spcBef>
                <a:spcPts val="440"/>
              </a:spcBef>
              <a:spcAft>
                <a:spcPts val="0"/>
              </a:spcAft>
              <a:buClr>
                <a:srgbClr val="FF0000"/>
              </a:buClr>
              <a:buSzPts val="2200"/>
              <a:buFont typeface="Arial"/>
              <a:buChar char="•"/>
            </a:pPr>
            <a:r>
              <a:rPr lang="en-US" sz="2200" b="0" i="0" u="none">
                <a:solidFill>
                  <a:srgbClr val="FF0000"/>
                </a:solidFill>
                <a:latin typeface="Calibri"/>
                <a:ea typeface="Calibri"/>
                <a:cs typeface="Calibri"/>
                <a:sym typeface="Calibri"/>
              </a:rPr>
              <a:t>السبب</a:t>
            </a:r>
            <a:r>
              <a:rPr lang="en-US" sz="2200" b="0" i="0" u="none">
                <a:solidFill>
                  <a:schemeClr val="dk1"/>
                </a:solidFill>
                <a:latin typeface="Calibri"/>
                <a:ea typeface="Calibri"/>
                <a:cs typeface="Calibri"/>
                <a:sym typeface="Calibri"/>
              </a:rPr>
              <a:t> أن الصين ركزت على العلوم والهندسة وقللت من العمل في ميادين القانون والعلوم الإنسانية </a:t>
            </a:r>
            <a:r>
              <a:rPr lang="en-US" sz="1100" b="0" i="0" u="none">
                <a:solidFill>
                  <a:schemeClr val="dk1"/>
                </a:solidFill>
                <a:latin typeface="Calibri"/>
                <a:ea typeface="Calibri"/>
                <a:cs typeface="Calibri"/>
                <a:sym typeface="Calibri"/>
              </a:rPr>
              <a:t>لذا أكدت السياسة التعليمية على ربط التعليم بالعمل كجزء من الدراسة </a:t>
            </a:r>
            <a:endParaRPr/>
          </a:p>
          <a:p>
            <a:pPr marL="342900" marR="0" lvl="0" indent="-342900" algn="r" rtl="1">
              <a:lnSpc>
                <a:spcPct val="80000"/>
              </a:lnSpc>
              <a:spcBef>
                <a:spcPts val="440"/>
              </a:spcBef>
              <a:spcAft>
                <a:spcPts val="0"/>
              </a:spcAft>
              <a:buClr>
                <a:schemeClr val="dk1"/>
              </a:buClr>
              <a:buSzPts val="2200"/>
              <a:buFont typeface="Arial"/>
              <a:buChar char="•"/>
            </a:pPr>
            <a:r>
              <a:rPr lang="en-US" sz="2200" b="0" i="0" u="none">
                <a:solidFill>
                  <a:schemeClr val="dk1"/>
                </a:solidFill>
                <a:latin typeface="Calibri"/>
                <a:ea typeface="Calibri"/>
                <a:cs typeface="Calibri"/>
                <a:sym typeface="Calibri"/>
              </a:rPr>
              <a:t>تعتبر الصين ثالث أكبر المنتجين للمهندسين في العالم بعد الاتحاد السوفيتي والولايات المتحدة الأمريكية.إلا أنها تعاني من نقص في الفنيين على المستويين العالي والمتوسط.</a:t>
            </a:r>
            <a:endParaRPr/>
          </a:p>
          <a:p>
            <a:pPr marL="342900" marR="0" lvl="0" indent="-342900" algn="r" rtl="1">
              <a:lnSpc>
                <a:spcPct val="80000"/>
              </a:lnSpc>
              <a:spcBef>
                <a:spcPts val="440"/>
              </a:spcBef>
              <a:spcAft>
                <a:spcPts val="0"/>
              </a:spcAft>
              <a:buClr>
                <a:srgbClr val="FF0000"/>
              </a:buClr>
              <a:buSzPts val="2200"/>
              <a:buFont typeface="Arial"/>
              <a:buChar char="•"/>
            </a:pPr>
            <a:r>
              <a:rPr lang="en-US" sz="2200" b="0" i="0" u="none">
                <a:solidFill>
                  <a:srgbClr val="FF0000"/>
                </a:solidFill>
                <a:latin typeface="Calibri"/>
                <a:ea typeface="Calibri"/>
                <a:cs typeface="Calibri"/>
                <a:sym typeface="Calibri"/>
              </a:rPr>
              <a:t>مجهودات لرفع مستوى البحث الأكاديمي </a:t>
            </a:r>
            <a:endParaRPr/>
          </a:p>
          <a:p>
            <a:pPr marL="342900" marR="0" lvl="0" indent="-342900" algn="r" rtl="1">
              <a:lnSpc>
                <a:spcPct val="80000"/>
              </a:lnSpc>
              <a:spcBef>
                <a:spcPts val="440"/>
              </a:spcBef>
              <a:spcAft>
                <a:spcPts val="0"/>
              </a:spcAft>
              <a:buClr>
                <a:schemeClr val="dk1"/>
              </a:buClr>
              <a:buSzPts val="2200"/>
              <a:buFont typeface="Arial"/>
              <a:buChar char="•"/>
            </a:pPr>
            <a:r>
              <a:rPr lang="en-US" sz="2200" b="0" i="0" u="none">
                <a:solidFill>
                  <a:schemeClr val="dk1"/>
                </a:solidFill>
                <a:latin typeface="Calibri"/>
                <a:ea typeface="Calibri"/>
                <a:cs typeface="Calibri"/>
                <a:sym typeface="Calibri"/>
              </a:rPr>
              <a:t>أنشأت معظم الجامعات مصانع صغيرة أو أقامت علاقات ثابتة مع المصانع أو المزارع خارج الجامعات باعتبارها موقع العمل والتمرين.</a:t>
            </a:r>
            <a:endParaRPr/>
          </a:p>
          <a:p>
            <a:pPr marL="342900" marR="0" lvl="0" indent="-342900" algn="r" rtl="1">
              <a:lnSpc>
                <a:spcPct val="80000"/>
              </a:lnSpc>
              <a:spcBef>
                <a:spcPts val="440"/>
              </a:spcBef>
              <a:spcAft>
                <a:spcPts val="0"/>
              </a:spcAft>
              <a:buClr>
                <a:schemeClr val="dk1"/>
              </a:buClr>
              <a:buSzPts val="2200"/>
              <a:buFont typeface="Arial"/>
              <a:buChar char="•"/>
            </a:pPr>
            <a:r>
              <a:rPr lang="en-US" sz="2200" b="0" i="0" u="none">
                <a:solidFill>
                  <a:schemeClr val="dk1"/>
                </a:solidFill>
                <a:latin typeface="Calibri"/>
                <a:ea typeface="Calibri"/>
                <a:cs typeface="Calibri"/>
                <a:sym typeface="Calibri"/>
              </a:rPr>
              <a:t>بناء مؤسسات البحث ويلتحق بها حملة البكالوريوس أنشأت فيها شعب الأبحاث العلمية المختلفة (الأبحاث النووية والأبحاث الاقتصادية... الخ).</a:t>
            </a:r>
            <a:endParaRPr/>
          </a:p>
          <a:p>
            <a:pPr marL="342900" marR="0" lvl="0" indent="-342900" algn="r" rtl="1">
              <a:lnSpc>
                <a:spcPct val="80000"/>
              </a:lnSpc>
              <a:spcBef>
                <a:spcPts val="440"/>
              </a:spcBef>
              <a:spcAft>
                <a:spcPts val="0"/>
              </a:spcAft>
              <a:buClr>
                <a:schemeClr val="dk1"/>
              </a:buClr>
              <a:buSzPts val="2200"/>
              <a:buFont typeface="Arial"/>
              <a:buChar char="•"/>
            </a:pPr>
            <a:r>
              <a:rPr lang="en-US" sz="2200" b="0" i="0" u="none">
                <a:solidFill>
                  <a:schemeClr val="dk1"/>
                </a:solidFill>
                <a:latin typeface="Calibri"/>
                <a:ea typeface="Calibri"/>
                <a:cs typeface="Calibri"/>
                <a:sym typeface="Calibri"/>
              </a:rPr>
              <a:t>أقيم نظام تربية طلاب الدراسات العليا في الجامعات والمعاهد وتتراوح مدة التحصيل بين سنتين و أربع سنوات نصفها للدراسة ونصفها الآخر للأبحاث </a:t>
            </a:r>
            <a:endParaRPr sz="2200" b="0" i="0" u="none">
              <a:solidFill>
                <a:schemeClr val="dk1"/>
              </a:solidFill>
              <a:latin typeface="Calibri"/>
              <a:ea typeface="Calibri"/>
              <a:cs typeface="Calibri"/>
              <a:sym typeface="Calibri"/>
            </a:endParaRPr>
          </a:p>
          <a:p>
            <a:pPr marL="342900" marR="0" lvl="0" indent="-203200" algn="r" rtl="1">
              <a:lnSpc>
                <a:spcPct val="80000"/>
              </a:lnSpc>
              <a:spcBef>
                <a:spcPts val="440"/>
              </a:spcBef>
              <a:spcAft>
                <a:spcPts val="0"/>
              </a:spcAft>
              <a:buClr>
                <a:schemeClr val="dk1"/>
              </a:buClr>
              <a:buSzPts val="2200"/>
              <a:buFont typeface="Arial"/>
              <a:buNone/>
            </a:pPr>
            <a:endParaRPr sz="2200" b="0" i="0" u="none">
              <a:solidFill>
                <a:schemeClr val="dk1"/>
              </a:solidFill>
              <a:latin typeface="Calibri"/>
              <a:ea typeface="Calibri"/>
              <a:cs typeface="Calibri"/>
              <a:sym typeface="Calibri"/>
            </a:endParaRPr>
          </a:p>
          <a:p>
            <a:pPr marL="342900" marR="0" lvl="0" indent="-203200" algn="r" rtl="1">
              <a:lnSpc>
                <a:spcPct val="80000"/>
              </a:lnSpc>
              <a:spcBef>
                <a:spcPts val="440"/>
              </a:spcBef>
              <a:spcAft>
                <a:spcPts val="0"/>
              </a:spcAft>
              <a:buClr>
                <a:schemeClr val="dk1"/>
              </a:buClr>
              <a:buSzPts val="2200"/>
              <a:buFont typeface="Arial"/>
              <a:buNone/>
            </a:pPr>
            <a:endParaRPr sz="2200" b="0" i="0" u="none">
              <a:solidFill>
                <a:schemeClr val="dk1"/>
              </a:solidFill>
              <a:latin typeface="Calibri"/>
              <a:ea typeface="Calibri"/>
              <a:cs typeface="Calibri"/>
              <a:sym typeface="Calibri"/>
            </a:endParaRPr>
          </a:p>
          <a:p>
            <a:pPr marL="342900" marR="0" lvl="0" indent="-203200" algn="r" rtl="1">
              <a:lnSpc>
                <a:spcPct val="80000"/>
              </a:lnSpc>
              <a:spcBef>
                <a:spcPts val="440"/>
              </a:spcBef>
              <a:spcAft>
                <a:spcPts val="0"/>
              </a:spcAft>
              <a:buClr>
                <a:schemeClr val="dk1"/>
              </a:buClr>
              <a:buSzPts val="2200"/>
              <a:buFont typeface="Arial"/>
              <a:buNone/>
            </a:pPr>
            <a:endParaRPr sz="2200" b="0" i="0" u="none">
              <a:solidFill>
                <a:schemeClr val="dk1"/>
              </a:solidFill>
              <a:latin typeface="Calibri"/>
              <a:ea typeface="Calibri"/>
              <a:cs typeface="Calibri"/>
              <a:sym typeface="Calibri"/>
            </a:endParaRPr>
          </a:p>
          <a:p>
            <a:pPr marL="342900" marR="0" lvl="0" indent="-203200" algn="r" rtl="1">
              <a:lnSpc>
                <a:spcPct val="80000"/>
              </a:lnSpc>
              <a:spcBef>
                <a:spcPts val="440"/>
              </a:spcBef>
              <a:spcAft>
                <a:spcPts val="0"/>
              </a:spcAft>
              <a:buClr>
                <a:schemeClr val="dk1"/>
              </a:buClr>
              <a:buSzPts val="2200"/>
              <a:buFont typeface="Arial"/>
              <a:buNone/>
            </a:pPr>
            <a:endParaRPr sz="2200" b="0" i="0" u="none">
              <a:solidFill>
                <a:schemeClr val="dk1"/>
              </a:solidFill>
              <a:latin typeface="Calibri"/>
              <a:ea typeface="Calibri"/>
              <a:cs typeface="Calibri"/>
              <a:sym typeface="Calibri"/>
            </a:endParaRPr>
          </a:p>
          <a:p>
            <a:pPr marL="342900" marR="0" lvl="0" indent="-203200" algn="r" rtl="1">
              <a:spcBef>
                <a:spcPts val="440"/>
              </a:spcBef>
              <a:spcAft>
                <a:spcPts val="0"/>
              </a:spcAft>
              <a:buClr>
                <a:schemeClr val="dk1"/>
              </a:buClr>
              <a:buSzPts val="2200"/>
              <a:buFont typeface="Arial"/>
              <a:buNone/>
            </a:pPr>
            <a:endParaRPr sz="2200" b="0" i="0" u="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title"/>
          </p:nvPr>
        </p:nvSpPr>
        <p:spPr>
          <a:xfrm>
            <a:off x="428625" y="142875"/>
            <a:ext cx="8215200" cy="928800"/>
          </a:xfrm>
          <a:prstGeom prst="rect">
            <a:avLst/>
          </a:prstGeom>
          <a:solidFill>
            <a:srgbClr val="C6D9F1"/>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أنـواع المـعـاهـد العـلـيـا:</a:t>
            </a:r>
            <a:endParaRPr/>
          </a:p>
        </p:txBody>
      </p:sp>
      <p:pic>
        <p:nvPicPr>
          <p:cNvPr id="285" name="Google Shape;285;p40"/>
          <p:cNvPicPr preferRelativeResize="0">
            <a:picLocks noGrp="1"/>
          </p:cNvPicPr>
          <p:nvPr>
            <p:ph type="body" idx="1"/>
          </p:nvPr>
        </p:nvPicPr>
        <p:blipFill rotWithShape="1">
          <a:blip r:embed="rId3">
            <a:alphaModFix/>
          </a:blip>
          <a:srcRect/>
          <a:stretch/>
        </p:blipFill>
        <p:spPr>
          <a:xfrm>
            <a:off x="-261937" y="981075"/>
            <a:ext cx="9313800" cy="1596900"/>
          </a:xfrm>
          <a:prstGeom prst="rect">
            <a:avLst/>
          </a:prstGeom>
          <a:noFill/>
          <a:ln>
            <a:noFill/>
          </a:ln>
        </p:spPr>
      </p:pic>
      <p:sp>
        <p:nvSpPr>
          <p:cNvPr id="286" name="Google Shape;286;p40"/>
          <p:cNvSpPr txBox="1"/>
          <p:nvPr/>
        </p:nvSpPr>
        <p:spPr>
          <a:xfrm>
            <a:off x="6072187" y="2643187"/>
            <a:ext cx="3071700" cy="4370400"/>
          </a:xfrm>
          <a:prstGeom prst="rect">
            <a:avLst/>
          </a:prstGeom>
          <a:solidFill>
            <a:srgbClr val="CCC1DA"/>
          </a:solidFill>
          <a:ln>
            <a:noFill/>
          </a:ln>
        </p:spPr>
        <p:txBody>
          <a:bodyPr spcFirstLastPara="1" wrap="square" lIns="91425" tIns="45700" rIns="91425" bIns="45700" anchor="ctr" anchorCtr="0">
            <a:spAutoFit/>
          </a:bodyPr>
          <a:lstStyle/>
          <a:p>
            <a:pPr marL="457200" marR="0" lvl="0" indent="-457200" algn="r" rtl="1">
              <a:lnSpc>
                <a:spcPct val="100000"/>
              </a:lnSpc>
              <a:spcBef>
                <a:spcPts val="0"/>
              </a:spcBef>
              <a:spcAft>
                <a:spcPts val="0"/>
              </a:spcAft>
              <a:buClr>
                <a:schemeClr val="dk1"/>
              </a:buClr>
              <a:buSzPts val="2000"/>
              <a:buFont typeface="Calibri"/>
              <a:buAutoNum type="arabicPeriod"/>
            </a:pPr>
            <a:r>
              <a:rPr lang="en-US" sz="2000" b="0" i="0" u="none">
                <a:solidFill>
                  <a:schemeClr val="dk1"/>
                </a:solidFill>
                <a:latin typeface="Arial"/>
                <a:ea typeface="Arial"/>
                <a:cs typeface="Arial"/>
                <a:sym typeface="Arial"/>
              </a:rPr>
              <a:t>مدة الدراسة أربع سنوات </a:t>
            </a:r>
            <a:endParaRPr/>
          </a:p>
          <a:p>
            <a:pPr marL="457200" marR="0" lvl="0" indent="-457200" algn="r" rtl="1">
              <a:lnSpc>
                <a:spcPct val="100000"/>
              </a:lnSpc>
              <a:spcBef>
                <a:spcPts val="0"/>
              </a:spcBef>
              <a:spcAft>
                <a:spcPts val="0"/>
              </a:spcAft>
              <a:buClr>
                <a:schemeClr val="dk1"/>
              </a:buClr>
              <a:buSzPts val="2000"/>
              <a:buFont typeface="Calibri"/>
              <a:buAutoNum type="arabicPeriod"/>
            </a:pPr>
            <a:r>
              <a:rPr lang="en-US" sz="2000" b="0" i="0" u="none">
                <a:solidFill>
                  <a:schemeClr val="dk1"/>
                </a:solidFill>
                <a:latin typeface="Arial"/>
                <a:ea typeface="Arial"/>
                <a:cs typeface="Arial"/>
                <a:sym typeface="Arial"/>
              </a:rPr>
              <a:t>تتبع وزارة المعارف ويطلق عليها اسم (الجامعة) </a:t>
            </a:r>
            <a:endParaRPr/>
          </a:p>
          <a:p>
            <a:pPr marL="457200" marR="0" lvl="0" indent="-457200" algn="r" rtl="1">
              <a:lnSpc>
                <a:spcPct val="100000"/>
              </a:lnSpc>
              <a:spcBef>
                <a:spcPts val="0"/>
              </a:spcBef>
              <a:spcAft>
                <a:spcPts val="0"/>
              </a:spcAft>
              <a:buClr>
                <a:schemeClr val="dk1"/>
              </a:buClr>
              <a:buSzPts val="2000"/>
              <a:buFont typeface="Calibri"/>
              <a:buAutoNum type="arabicPeriod"/>
            </a:pPr>
            <a:r>
              <a:rPr lang="en-US" sz="2000" b="0" i="0" u="none">
                <a:solidFill>
                  <a:schemeClr val="dk1"/>
                </a:solidFill>
                <a:latin typeface="Arial"/>
                <a:ea typeface="Arial"/>
                <a:cs typeface="Arial"/>
                <a:sym typeface="Arial"/>
              </a:rPr>
              <a:t>يضم ثلاث كليات على الأقل معا بشلرط وجود كلية العلوم أو الزراعة أو التجارة أو الهندسة أو الطب </a:t>
            </a:r>
            <a:endParaRPr/>
          </a:p>
          <a:p>
            <a:pPr marL="457200" marR="0" lvl="0" indent="-457200" algn="r" rtl="1">
              <a:lnSpc>
                <a:spcPct val="100000"/>
              </a:lnSpc>
              <a:spcBef>
                <a:spcPts val="0"/>
              </a:spcBef>
              <a:spcAft>
                <a:spcPts val="0"/>
              </a:spcAft>
              <a:buClr>
                <a:schemeClr val="dk1"/>
              </a:buClr>
              <a:buSzPts val="2000"/>
              <a:buFont typeface="Calibri"/>
              <a:buAutoNum type="arabicPeriod"/>
            </a:pPr>
            <a:r>
              <a:rPr lang="en-US" sz="2000" b="0" i="0" u="none">
                <a:solidFill>
                  <a:schemeClr val="dk1"/>
                </a:solidFill>
                <a:latin typeface="Arial"/>
                <a:ea typeface="Arial"/>
                <a:cs typeface="Arial"/>
                <a:sym typeface="Arial"/>
              </a:rPr>
              <a:t>عمل وزارة المعارف بها:</a:t>
            </a:r>
            <a:endParaRPr/>
          </a:p>
          <a:p>
            <a:pPr marL="457200" marR="0" lvl="0" indent="-457200" algn="r" rtl="1">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وضع مناهج لكل قسم وشروط التخرج فيها ومستويات القبول به </a:t>
            </a:r>
            <a:endParaRPr/>
          </a:p>
          <a:p>
            <a:pPr marL="457200" marR="0" lvl="0" indent="-457200" algn="r" rtl="1">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توزيع الميزانية وتحديد مرتبات المدرسين وترقياتهم.</a:t>
            </a:r>
            <a:endParaRPr sz="1100" b="0" i="0" u="none">
              <a:solidFill>
                <a:schemeClr val="dk1"/>
              </a:solidFill>
              <a:latin typeface="Arial"/>
              <a:ea typeface="Arial"/>
              <a:cs typeface="Arial"/>
              <a:sym typeface="Arial"/>
            </a:endParaRPr>
          </a:p>
          <a:p>
            <a:pPr marL="0" marR="0" lvl="0" indent="0" algn="r" rtl="1">
              <a:lnSpc>
                <a:spcPct val="100000"/>
              </a:lnSpc>
              <a:spcBef>
                <a:spcPts val="0"/>
              </a:spcBef>
              <a:spcAft>
                <a:spcPts val="0"/>
              </a:spcAft>
              <a:buNone/>
            </a:pPr>
            <a:endParaRPr sz="1100" b="0" i="0" u="none">
              <a:solidFill>
                <a:schemeClr val="dk1"/>
              </a:solidFill>
              <a:latin typeface="Arial"/>
              <a:ea typeface="Arial"/>
              <a:cs typeface="Arial"/>
              <a:sym typeface="Arial"/>
            </a:endParaRPr>
          </a:p>
        </p:txBody>
      </p:sp>
      <p:sp>
        <p:nvSpPr>
          <p:cNvPr id="287" name="Google Shape;287;p40"/>
          <p:cNvSpPr txBox="1"/>
          <p:nvPr/>
        </p:nvSpPr>
        <p:spPr>
          <a:xfrm>
            <a:off x="2928937" y="2714625"/>
            <a:ext cx="3000300" cy="4094100"/>
          </a:xfrm>
          <a:prstGeom prst="rect">
            <a:avLst/>
          </a:prstGeom>
          <a:solidFill>
            <a:srgbClr val="C6D9F1"/>
          </a:solidFill>
          <a:ln>
            <a:noFill/>
          </a:ln>
        </p:spPr>
        <p:txBody>
          <a:bodyPr spcFirstLastPara="1" wrap="square" lIns="91425" tIns="45700" rIns="91425" bIns="45700" anchor="ctr" anchorCtr="0">
            <a:spAutoFit/>
          </a:bodyPr>
          <a:lstStyle/>
          <a:p>
            <a:pPr marL="514350" marR="0" lvl="0" indent="-514350" algn="r" rtl="1">
              <a:lnSpc>
                <a:spcPct val="100000"/>
              </a:lnSpc>
              <a:spcBef>
                <a:spcPts val="0"/>
              </a:spcBef>
              <a:spcAft>
                <a:spcPts val="0"/>
              </a:spcAft>
              <a:buClr>
                <a:schemeClr val="dk1"/>
              </a:buClr>
              <a:buSzPts val="2600"/>
              <a:buFont typeface="Calibri"/>
              <a:buAutoNum type="arabicPeriod"/>
            </a:pPr>
            <a:r>
              <a:rPr lang="en-US" sz="2600" b="0" i="0" u="none">
                <a:solidFill>
                  <a:schemeClr val="dk1"/>
                </a:solidFill>
                <a:latin typeface="Arial"/>
                <a:ea typeface="Arial"/>
                <a:cs typeface="Arial"/>
                <a:sym typeface="Arial"/>
              </a:rPr>
              <a:t>تدرس علوم التربية في أقسام التربية بالكليات أو في كليات خاصة </a:t>
            </a:r>
            <a:endParaRPr/>
          </a:p>
          <a:p>
            <a:pPr marL="514350" marR="0" lvl="0" indent="-514350" algn="r" rtl="1">
              <a:lnSpc>
                <a:spcPct val="100000"/>
              </a:lnSpc>
              <a:spcBef>
                <a:spcPts val="0"/>
              </a:spcBef>
              <a:spcAft>
                <a:spcPts val="0"/>
              </a:spcAft>
              <a:buClr>
                <a:schemeClr val="dk1"/>
              </a:buClr>
              <a:buSzPts val="2600"/>
              <a:buFont typeface="Calibri"/>
              <a:buAutoNum type="arabicPeriod"/>
            </a:pPr>
            <a:r>
              <a:rPr lang="en-US" sz="2600" b="0" i="0" u="none">
                <a:solidFill>
                  <a:schemeClr val="dk1"/>
                </a:solidFill>
                <a:latin typeface="Arial"/>
                <a:ea typeface="Arial"/>
                <a:cs typeface="Arial"/>
                <a:sym typeface="Arial"/>
              </a:rPr>
              <a:t>مدة الدراسة خمس سنوات مقسمة بين المواد المدرسية، وعلوم التربية، وعلم النفس</a:t>
            </a:r>
            <a:endParaRPr/>
          </a:p>
          <a:p>
            <a:pPr marL="514350" marR="0" lvl="0" indent="-514350" algn="r" rtl="1">
              <a:lnSpc>
                <a:spcPct val="100000"/>
              </a:lnSpc>
              <a:spcBef>
                <a:spcPts val="0"/>
              </a:spcBef>
              <a:spcAft>
                <a:spcPts val="0"/>
              </a:spcAft>
              <a:buClr>
                <a:schemeClr val="dk1"/>
              </a:buClr>
              <a:buSzPts val="2600"/>
              <a:buFont typeface="Calibri"/>
              <a:buAutoNum type="arabicPeriod"/>
            </a:pPr>
            <a:r>
              <a:rPr lang="en-US" sz="2600" b="0" i="0" u="none">
                <a:solidFill>
                  <a:schemeClr val="dk1"/>
                </a:solidFill>
                <a:latin typeface="Arial"/>
                <a:ea typeface="Arial"/>
                <a:cs typeface="Arial"/>
                <a:sym typeface="Arial"/>
              </a:rPr>
              <a:t> وهي مجانية داخلية.</a:t>
            </a:r>
            <a:endParaRPr/>
          </a:p>
        </p:txBody>
      </p:sp>
      <p:sp>
        <p:nvSpPr>
          <p:cNvPr id="288" name="Google Shape;288;p40"/>
          <p:cNvSpPr txBox="1"/>
          <p:nvPr/>
        </p:nvSpPr>
        <p:spPr>
          <a:xfrm>
            <a:off x="214312" y="2714625"/>
            <a:ext cx="2286000" cy="1754100"/>
          </a:xfrm>
          <a:prstGeom prst="rect">
            <a:avLst/>
          </a:prstGeom>
          <a:solidFill>
            <a:srgbClr val="CCC1DA"/>
          </a:solidFill>
          <a:ln>
            <a:noFill/>
          </a:ln>
        </p:spPr>
        <p:txBody>
          <a:bodyPr spcFirstLastPara="1" wrap="square" lIns="91425" tIns="45700" rIns="91425" bIns="45700" anchor="ctr" anchorCtr="0">
            <a:spAutoFit/>
          </a:bodyPr>
          <a:lstStyle/>
          <a:p>
            <a:pPr marL="342900" marR="0" lvl="0" indent="-342900" algn="just" rtl="1">
              <a:lnSpc>
                <a:spcPct val="100000"/>
              </a:lnSpc>
              <a:spcBef>
                <a:spcPts val="0"/>
              </a:spcBef>
              <a:spcAft>
                <a:spcPts val="0"/>
              </a:spcAft>
              <a:buClr>
                <a:schemeClr val="dk1"/>
              </a:buClr>
              <a:buSzPts val="1800"/>
              <a:buFont typeface="Calibri"/>
              <a:buAutoNum type="arabicPeriod"/>
            </a:pPr>
            <a:r>
              <a:rPr lang="en-US" sz="1800" b="0" i="0" u="none">
                <a:solidFill>
                  <a:schemeClr val="dk1"/>
                </a:solidFill>
                <a:latin typeface="Arial"/>
                <a:ea typeface="Arial"/>
                <a:cs typeface="Arial"/>
                <a:sym typeface="Arial"/>
              </a:rPr>
              <a:t>تقبل خريجي المدارس الثانوية الراقية بعد اجتياز امتحان في القبول </a:t>
            </a:r>
            <a:endParaRPr/>
          </a:p>
          <a:p>
            <a:pPr marL="342900" marR="0" lvl="0" indent="-342900" algn="just" rtl="1">
              <a:lnSpc>
                <a:spcPct val="100000"/>
              </a:lnSpc>
              <a:spcBef>
                <a:spcPts val="0"/>
              </a:spcBef>
              <a:spcAft>
                <a:spcPts val="0"/>
              </a:spcAft>
              <a:buClr>
                <a:schemeClr val="dk1"/>
              </a:buClr>
              <a:buSzPts val="1800"/>
              <a:buFont typeface="Calibri"/>
              <a:buAutoNum type="arabicPeriod"/>
            </a:pPr>
            <a:r>
              <a:rPr lang="en-US" sz="1800" b="0" i="0" u="none">
                <a:solidFill>
                  <a:schemeClr val="dk1"/>
                </a:solidFill>
                <a:latin typeface="Arial"/>
                <a:ea typeface="Arial"/>
                <a:cs typeface="Arial"/>
                <a:sym typeface="Arial"/>
              </a:rPr>
              <a:t>مدة الدراسة بها سنتان أو ثلاث سنوات.</a:t>
            </a:r>
            <a:endParaRPr/>
          </a:p>
        </p:txBody>
      </p:sp>
      <p:sp>
        <p:nvSpPr>
          <p:cNvPr id="289" name="Google Shape;289;p40"/>
          <p:cNvSpPr txBox="1"/>
          <p:nvPr/>
        </p:nvSpPr>
        <p:spPr>
          <a:xfrm>
            <a:off x="214312" y="4572000"/>
            <a:ext cx="2571600" cy="2071800"/>
          </a:xfrm>
          <a:prstGeom prst="rect">
            <a:avLst/>
          </a:prstGeom>
          <a:solidFill>
            <a:srgbClr val="CCC1DA"/>
          </a:solidFill>
          <a:ln>
            <a:noFill/>
          </a:ln>
        </p:spPr>
        <p:txBody>
          <a:bodyPr spcFirstLastPara="1" wrap="square" lIns="91425" tIns="45700" rIns="91425" bIns="45700" anchor="t" anchorCtr="0">
            <a:spAutoFit/>
          </a:bodyPr>
          <a:lstStyle/>
          <a:p>
            <a:pPr marL="0" marR="0" lvl="0" indent="-101600" algn="just" rtl="1">
              <a:lnSpc>
                <a:spcPct val="100000"/>
              </a:lnSpc>
              <a:spcBef>
                <a:spcPts val="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تتسع الجامعات الصينية للدراسات العليا في الفنون، والعلوم، والحقوق، والتجارة، والزراعة، والهندسة، والطب</a:t>
            </a:r>
            <a:endParaRPr/>
          </a:p>
          <a:p>
            <a:pPr marL="0" marR="0" lvl="0" indent="-101600" algn="just" rtl="1">
              <a:lnSpc>
                <a:spcPct val="100000"/>
              </a:lnSpc>
              <a:spcBef>
                <a:spcPts val="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خفضت الاهتمام بالعلوم النظرية والإنسانية</a:t>
            </a:r>
            <a:endParaRPr/>
          </a:p>
          <a:p>
            <a:pPr marL="0" marR="0" lvl="0" indent="-101600" algn="just" rtl="1">
              <a:lnSpc>
                <a:spcPct val="100000"/>
              </a:lnSpc>
              <a:spcBef>
                <a:spcPts val="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تشجع الحكومة الطلاب على الالتحاق بالمدارس الفنية العالية.</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1"/>
          <p:cNvSpPr txBox="1">
            <a:spLocks noGrp="1"/>
          </p:cNvSpPr>
          <p:nvPr>
            <p:ph type="title"/>
          </p:nvPr>
        </p:nvSpPr>
        <p:spPr>
          <a:xfrm>
            <a:off x="457200" y="274637"/>
            <a:ext cx="8229600" cy="1143000"/>
          </a:xfrm>
          <a:prstGeom prst="rect">
            <a:avLst/>
          </a:prstGeom>
          <a:solidFill>
            <a:srgbClr val="EBF1DE"/>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حركة التربية الشعبية:</a:t>
            </a:r>
            <a:endParaRPr/>
          </a:p>
        </p:txBody>
      </p:sp>
      <p:sp>
        <p:nvSpPr>
          <p:cNvPr id="296" name="Google Shape;296;p41"/>
          <p:cNvSpPr txBox="1">
            <a:spLocks noGrp="1"/>
          </p:cNvSpPr>
          <p:nvPr>
            <p:ph type="body" idx="1"/>
          </p:nvPr>
        </p:nvSpPr>
        <p:spPr>
          <a:xfrm>
            <a:off x="142875" y="1600200"/>
            <a:ext cx="8786700" cy="5257800"/>
          </a:xfrm>
          <a:prstGeom prst="rect">
            <a:avLst/>
          </a:prstGeom>
          <a:noFill/>
          <a:ln>
            <a:noFill/>
          </a:ln>
        </p:spPr>
        <p:txBody>
          <a:bodyPr spcFirstLastPara="1" wrap="square" lIns="91425" tIns="45700" rIns="91425" bIns="45700" anchor="t" anchorCtr="0">
            <a:noAutofit/>
          </a:bodyPr>
          <a:lstStyle/>
          <a:p>
            <a:pPr marL="342900" marR="0" lvl="0" indent="-342900" algn="r" rtl="1">
              <a:lnSpc>
                <a:spcPct val="100000"/>
              </a:lnSpc>
              <a:spcBef>
                <a:spcPts val="0"/>
              </a:spcBef>
              <a:spcAft>
                <a:spcPts val="0"/>
              </a:spcAft>
              <a:buClr>
                <a:schemeClr val="dk1"/>
              </a:buClr>
              <a:buSzPts val="2000"/>
              <a:buFont typeface="Arial"/>
              <a:buNone/>
            </a:pPr>
            <a:r>
              <a:rPr lang="en-US" sz="2000" b="0" i="0" u="none">
                <a:solidFill>
                  <a:schemeClr val="dk1"/>
                </a:solidFill>
                <a:latin typeface="Calibri"/>
                <a:ea typeface="Calibri"/>
                <a:cs typeface="Calibri"/>
                <a:sym typeface="Calibri"/>
              </a:rPr>
              <a:t>بذلت حكومة الصين جهوداً كبيرة لتعليم الكبار لمواجهة مشكلة الأمية من هذه الجهود إنشاء:</a:t>
            </a:r>
            <a:endParaRPr sz="2000" b="0" i="0" u="none">
              <a:solidFill>
                <a:schemeClr val="dk1"/>
              </a:solidFill>
              <a:latin typeface="Calibri"/>
              <a:ea typeface="Calibri"/>
              <a:cs typeface="Calibri"/>
              <a:sym typeface="Calibri"/>
            </a:endParaRPr>
          </a:p>
          <a:p>
            <a:pPr marL="342900" marR="0" lvl="0" indent="-342900" algn="r" rtl="1">
              <a:lnSpc>
                <a:spcPct val="100000"/>
              </a:lnSpc>
              <a:spcBef>
                <a:spcPts val="400"/>
              </a:spcBef>
              <a:spcAft>
                <a:spcPts val="0"/>
              </a:spcAft>
              <a:buClr>
                <a:srgbClr val="FF0000"/>
              </a:buClr>
              <a:buSzPts val="2000"/>
              <a:buFont typeface="Calibri"/>
              <a:buAutoNum type="arabicPeriod"/>
            </a:pPr>
            <a:r>
              <a:rPr lang="en-US" sz="2000" b="0" i="0" u="none">
                <a:solidFill>
                  <a:srgbClr val="FF0000"/>
                </a:solidFill>
                <a:latin typeface="Calibri"/>
                <a:ea typeface="Calibri"/>
                <a:cs typeface="Calibri"/>
                <a:sym typeface="Calibri"/>
              </a:rPr>
              <a:t>الجامعة الشعبية العامة </a:t>
            </a:r>
            <a:r>
              <a:rPr lang="en-US" sz="2000" b="0" i="0" u="none">
                <a:solidFill>
                  <a:schemeClr val="dk1"/>
                </a:solidFill>
                <a:latin typeface="Calibri"/>
                <a:ea typeface="Calibri"/>
                <a:cs typeface="Calibri"/>
                <a:sym typeface="Calibri"/>
              </a:rPr>
              <a:t>للجميع تشمل فصول علاجية مدتها 4سنوات ليكمل الطلاب دراستهم الثانوية.</a:t>
            </a:r>
            <a:endParaRPr sz="2000" b="0" i="0" u="none">
              <a:solidFill>
                <a:schemeClr val="dk1"/>
              </a:solidFill>
              <a:latin typeface="Calibri"/>
              <a:ea typeface="Calibri"/>
              <a:cs typeface="Calibri"/>
              <a:sym typeface="Calibri"/>
            </a:endParaRPr>
          </a:p>
          <a:p>
            <a:pPr marL="342900" marR="0" lvl="0" indent="-342900" algn="r" rtl="1">
              <a:lnSpc>
                <a:spcPct val="100000"/>
              </a:lnSpc>
              <a:spcBef>
                <a:spcPts val="400"/>
              </a:spcBef>
              <a:spcAft>
                <a:spcPts val="0"/>
              </a:spcAft>
              <a:buClr>
                <a:srgbClr val="FF0000"/>
              </a:buClr>
              <a:buSzPts val="2000"/>
              <a:buFont typeface="Calibri"/>
              <a:buAutoNum type="arabicPeriod"/>
            </a:pPr>
            <a:r>
              <a:rPr lang="en-US" sz="2000" b="0" i="0" u="none">
                <a:solidFill>
                  <a:srgbClr val="FF0000"/>
                </a:solidFill>
                <a:latin typeface="Calibri"/>
                <a:ea typeface="Calibri"/>
                <a:cs typeface="Calibri"/>
                <a:sym typeface="Calibri"/>
              </a:rPr>
              <a:t>مدارس ثانوية قصيرة المدى </a:t>
            </a:r>
            <a:r>
              <a:rPr lang="en-US" sz="2000" b="0" i="0" u="none">
                <a:solidFill>
                  <a:schemeClr val="dk1"/>
                </a:solidFill>
                <a:latin typeface="Calibri"/>
                <a:ea typeface="Calibri"/>
                <a:cs typeface="Calibri"/>
                <a:sym typeface="Calibri"/>
              </a:rPr>
              <a:t>للفلاحين مدتها 3 أو4سنوات بدلا من 6 سنوات لمواصلة التعليم العالي.</a:t>
            </a:r>
            <a:endParaRPr sz="2000" b="0" i="0" u="none">
              <a:solidFill>
                <a:schemeClr val="dk1"/>
              </a:solidFill>
              <a:latin typeface="Calibri"/>
              <a:ea typeface="Calibri"/>
              <a:cs typeface="Calibri"/>
              <a:sym typeface="Calibri"/>
            </a:endParaRPr>
          </a:p>
          <a:p>
            <a:pPr marL="342900" marR="0" lvl="0" indent="-342900" algn="r" rtl="1">
              <a:lnSpc>
                <a:spcPct val="100000"/>
              </a:lnSpc>
              <a:spcBef>
                <a:spcPts val="400"/>
              </a:spcBef>
              <a:spcAft>
                <a:spcPts val="0"/>
              </a:spcAft>
              <a:buClr>
                <a:schemeClr val="dk1"/>
              </a:buClr>
              <a:buSzPts val="2000"/>
              <a:buFont typeface="Calibri"/>
              <a:buAutoNum type="arabicPeriod"/>
            </a:pPr>
            <a:r>
              <a:rPr lang="en-US" sz="2000" b="0" i="0" u="none">
                <a:solidFill>
                  <a:schemeClr val="dk1"/>
                </a:solidFill>
                <a:latin typeface="Calibri"/>
                <a:ea typeface="Calibri"/>
                <a:cs typeface="Calibri"/>
                <a:sym typeface="Calibri"/>
              </a:rPr>
              <a:t>"</a:t>
            </a:r>
            <a:r>
              <a:rPr lang="en-US" sz="2000" b="0" i="0" u="none">
                <a:solidFill>
                  <a:srgbClr val="FF0000"/>
                </a:solidFill>
                <a:latin typeface="Calibri"/>
                <a:ea typeface="Calibri"/>
                <a:cs typeface="Calibri"/>
                <a:sym typeface="Calibri"/>
              </a:rPr>
              <a:t>مدارس وقت الفراغ” </a:t>
            </a:r>
            <a:r>
              <a:rPr lang="en-US" sz="2000" b="0" i="0" u="none">
                <a:solidFill>
                  <a:schemeClr val="dk1"/>
                </a:solidFill>
                <a:latin typeface="Calibri"/>
                <a:ea typeface="Calibri"/>
                <a:cs typeface="Calibri"/>
                <a:sym typeface="Calibri"/>
              </a:rPr>
              <a:t>في مستوى الابتدائية تهتم بالقراءة والكتابة والحساب وتعليم الزراعة في الريف.</a:t>
            </a:r>
            <a:endParaRPr sz="2000" b="0" i="0" u="none">
              <a:solidFill>
                <a:schemeClr val="dk1"/>
              </a:solidFill>
              <a:latin typeface="Calibri"/>
              <a:ea typeface="Calibri"/>
              <a:cs typeface="Calibri"/>
              <a:sym typeface="Calibri"/>
            </a:endParaRPr>
          </a:p>
          <a:p>
            <a:pPr marL="342900" marR="0" lvl="0" indent="-342900" algn="r" rtl="1">
              <a:lnSpc>
                <a:spcPct val="100000"/>
              </a:lnSpc>
              <a:spcBef>
                <a:spcPts val="400"/>
              </a:spcBef>
              <a:spcAft>
                <a:spcPts val="0"/>
              </a:spcAft>
              <a:buClr>
                <a:schemeClr val="dk1"/>
              </a:buClr>
              <a:buSzPts val="2000"/>
              <a:buFont typeface="Calibri"/>
              <a:buAutoNum type="arabicPeriod"/>
            </a:pPr>
            <a:r>
              <a:rPr lang="en-US" sz="2000" b="0" i="0" u="none">
                <a:solidFill>
                  <a:schemeClr val="dk1"/>
                </a:solidFill>
                <a:latin typeface="Calibri"/>
                <a:ea typeface="Calibri"/>
                <a:cs typeface="Calibri"/>
                <a:sym typeface="Calibri"/>
              </a:rPr>
              <a:t>قام فريق من علماء علم النفس التعليمي بحصر أكثر الحروف استعمالا في اللغة الصينية يحمل قوائم بأكثر الألفاظ شيوعا في الحياة العادية وقد ساعدت هذه القوائم على تخفيض نسبة كبيرة من عدد الكلمات التي كانت تستعمل في كتب القراءة البسيطة مما دعا إلى انتشار وتقييم الفائدة منها.</a:t>
            </a:r>
            <a:endParaRPr sz="2000" b="0" i="0" u="none">
              <a:solidFill>
                <a:schemeClr val="dk1"/>
              </a:solidFill>
              <a:latin typeface="Calibri"/>
              <a:ea typeface="Calibri"/>
              <a:cs typeface="Calibri"/>
              <a:sym typeface="Calibri"/>
            </a:endParaRPr>
          </a:p>
          <a:p>
            <a:pPr marL="342900" marR="0" lvl="0" indent="-342900" algn="r" rtl="1">
              <a:lnSpc>
                <a:spcPct val="100000"/>
              </a:lnSpc>
              <a:spcBef>
                <a:spcPts val="400"/>
              </a:spcBef>
              <a:spcAft>
                <a:spcPts val="0"/>
              </a:spcAft>
              <a:buClr>
                <a:schemeClr val="dk1"/>
              </a:buClr>
              <a:buSzPts val="2000"/>
              <a:buFont typeface="Calibri"/>
              <a:buAutoNum type="arabicPeriod"/>
            </a:pPr>
            <a:r>
              <a:rPr lang="en-US" sz="2000" b="0" i="0" u="none">
                <a:solidFill>
                  <a:schemeClr val="dk1"/>
                </a:solidFill>
                <a:latin typeface="Calibri"/>
                <a:ea typeface="Calibri"/>
                <a:cs typeface="Calibri"/>
                <a:sym typeface="Calibri"/>
              </a:rPr>
              <a:t>توجيه عناية خاصة إلى كتب تعليم القراءة وكتب المتابعة ووضع مقياس من 1200 كلمة لمنهج شهادة محو الأمية.</a:t>
            </a:r>
            <a:endParaRPr sz="2000" b="0" i="0" u="none">
              <a:solidFill>
                <a:schemeClr val="dk1"/>
              </a:solidFill>
              <a:latin typeface="Calibri"/>
              <a:ea typeface="Calibri"/>
              <a:cs typeface="Calibri"/>
              <a:sym typeface="Calibri"/>
            </a:endParaRPr>
          </a:p>
          <a:p>
            <a:pPr marL="342900" marR="0" lvl="0" indent="-342900" algn="r" rtl="1">
              <a:lnSpc>
                <a:spcPct val="100000"/>
              </a:lnSpc>
              <a:spcBef>
                <a:spcPts val="400"/>
              </a:spcBef>
              <a:spcAft>
                <a:spcPts val="0"/>
              </a:spcAft>
              <a:buClr>
                <a:schemeClr val="dk1"/>
              </a:buClr>
              <a:buSzPts val="2000"/>
              <a:buFont typeface="Calibri"/>
              <a:buAutoNum type="arabicPeriod"/>
            </a:pPr>
            <a:r>
              <a:rPr lang="en-US" sz="2000" b="0" i="0" u="none">
                <a:solidFill>
                  <a:schemeClr val="dk1"/>
                </a:solidFill>
                <a:latin typeface="Calibri"/>
                <a:ea typeface="Calibri"/>
                <a:cs typeface="Calibri"/>
                <a:sym typeface="Calibri"/>
              </a:rPr>
              <a:t>الإكثار من وسائل تعليم الكبار وتثقيفهم إلى جانب محو الأمية الهجائية.</a:t>
            </a:r>
            <a:endParaRPr sz="2000" b="0" i="0" u="none">
              <a:solidFill>
                <a:schemeClr val="dk1"/>
              </a:solidFill>
              <a:latin typeface="Calibri"/>
              <a:ea typeface="Calibri"/>
              <a:cs typeface="Calibri"/>
              <a:sym typeface="Calibri"/>
            </a:endParaRPr>
          </a:p>
          <a:p>
            <a:pPr marL="342900" marR="0" lvl="0" indent="-342900" algn="r" rtl="1">
              <a:lnSpc>
                <a:spcPct val="100000"/>
              </a:lnSpc>
              <a:spcBef>
                <a:spcPts val="400"/>
              </a:spcBef>
              <a:spcAft>
                <a:spcPts val="0"/>
              </a:spcAft>
              <a:buClr>
                <a:schemeClr val="dk1"/>
              </a:buClr>
              <a:buSzPts val="2000"/>
              <a:buFont typeface="Calibri"/>
              <a:buAutoNum type="arabicPeriod"/>
            </a:pPr>
            <a:r>
              <a:rPr lang="en-US" sz="2000" b="0" i="0" u="none">
                <a:solidFill>
                  <a:schemeClr val="dk1"/>
                </a:solidFill>
                <a:latin typeface="Calibri"/>
                <a:ea typeface="Calibri"/>
                <a:cs typeface="Calibri"/>
                <a:sym typeface="Calibri"/>
              </a:rPr>
              <a:t>توحيد لغة الكتابة ولغة الحديث مما يسر تزويد الدارسين بأدب سهل في متناول الشخص العادي</a:t>
            </a:r>
            <a:endParaRPr/>
          </a:p>
          <a:p>
            <a:pPr marL="342900" marR="0" lvl="0" indent="-342900" algn="r" rtl="1">
              <a:lnSpc>
                <a:spcPct val="100000"/>
              </a:lnSpc>
              <a:spcBef>
                <a:spcPts val="400"/>
              </a:spcBef>
              <a:spcAft>
                <a:spcPts val="0"/>
              </a:spcAft>
              <a:buClr>
                <a:schemeClr val="dk1"/>
              </a:buClr>
              <a:buSzPts val="2000"/>
              <a:buFont typeface="Calibri"/>
              <a:buAutoNum type="arabicPeriod"/>
            </a:pPr>
            <a:r>
              <a:rPr lang="en-US" sz="2000" b="0" i="0" u="none">
                <a:solidFill>
                  <a:schemeClr val="dk1"/>
                </a:solidFill>
                <a:latin typeface="Calibri"/>
                <a:ea typeface="Calibri"/>
                <a:cs typeface="Calibri"/>
                <a:sym typeface="Calibri"/>
              </a:rPr>
              <a:t>قيام الجيش وأفراد المصانع والمؤسسات الأهلية بنصيب كبير في محو الأمية.</a:t>
            </a:r>
            <a:endParaRPr sz="2000" b="0" i="0" u="none">
              <a:solidFill>
                <a:schemeClr val="dk1"/>
              </a:solidFill>
              <a:latin typeface="Calibri"/>
              <a:ea typeface="Calibri"/>
              <a:cs typeface="Calibri"/>
              <a:sym typeface="Calibri"/>
            </a:endParaRPr>
          </a:p>
          <a:p>
            <a:pPr marL="342900" marR="0" lvl="0" indent="-215900" algn="r" rtl="1">
              <a:lnSpc>
                <a:spcPct val="100000"/>
              </a:lnSpc>
              <a:spcBef>
                <a:spcPts val="400"/>
              </a:spcBef>
              <a:spcAft>
                <a:spcPts val="0"/>
              </a:spcAft>
              <a:buClr>
                <a:schemeClr val="dk1"/>
              </a:buClr>
              <a:buSzPts val="2000"/>
              <a:buFont typeface="Calibri"/>
              <a:buNone/>
            </a:pPr>
            <a:endParaRPr sz="2000" b="0" i="0" u="none">
              <a:solidFill>
                <a:schemeClr val="dk1"/>
              </a:solidFill>
              <a:latin typeface="Calibri"/>
              <a:ea typeface="Calibri"/>
              <a:cs typeface="Calibri"/>
              <a:sym typeface="Calibri"/>
            </a:endParaRPr>
          </a:p>
          <a:p>
            <a:pPr marL="342900" marR="0" lvl="0" indent="-215900" algn="r" rtl="1">
              <a:spcBef>
                <a:spcPts val="40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dk1"/>
              </a:buClr>
              <a:buSzPts val="4400"/>
              <a:buFont typeface="Calibri"/>
              <a:buNone/>
            </a:pPr>
            <a:endParaRPr sz="4400">
              <a:solidFill>
                <a:schemeClr val="dk1"/>
              </a:solidFill>
              <a:latin typeface="Calibri"/>
              <a:ea typeface="Calibri"/>
              <a:cs typeface="Calibri"/>
              <a:sym typeface="Calibri"/>
            </a:endParaRPr>
          </a:p>
        </p:txBody>
      </p:sp>
      <p:sp>
        <p:nvSpPr>
          <p:cNvPr id="103" name="Google Shape;103;p1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342900" marR="0" lvl="0" indent="-342900" algn="r" rtl="1">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التراث: أن </a:t>
            </a:r>
            <a:r>
              <a:rPr lang="en-US" sz="3200" b="0" i="0" u="none" strike="noStrike" cap="none">
                <a:solidFill>
                  <a:srgbClr val="FF0000"/>
                </a:solidFill>
                <a:latin typeface="Calibri"/>
                <a:ea typeface="Calibri"/>
                <a:cs typeface="Calibri"/>
                <a:sym typeface="Calibri"/>
              </a:rPr>
              <a:t>مشيا </a:t>
            </a:r>
            <a:r>
              <a:rPr lang="en-US" sz="3200" b="0" i="0" u="none" strike="noStrike" cap="none">
                <a:solidFill>
                  <a:schemeClr val="dk1"/>
                </a:solidFill>
                <a:latin typeface="Calibri"/>
                <a:ea typeface="Calibri"/>
                <a:cs typeface="Calibri"/>
                <a:sym typeface="Calibri"/>
              </a:rPr>
              <a:t>هي أول أسرة مالكة حكمت الصين ،ويقال أنها أسرة شانج كانت الأسرة المالكية الأولى حين كانت الصين إمبراطورية، ولكن تراجعت في القرن العشرين الميلادي وتمكن الثوريون من الإطاحة بالنظام الإمبراطوري عام 1911 .</a:t>
            </a:r>
            <a:endParaRPr/>
          </a:p>
          <a:p>
            <a:pPr marL="342900" marR="0" lvl="0" indent="-342900" algn="r" rtl="1">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وتحولت الصين في العام الذي تلاه إلى جمهورية ولكن الحزب الوطني الذي حكم الجمهورية لم يتمكن من بسط نفوذه على كل الصين ففي سنة 1949 هزم الشيوعيون الوطنيين وكونوا الحكومة الحالية</a:t>
            </a:r>
            <a:endParaRPr sz="3200" b="0" i="0" u="none" strike="noStrike" cap="none">
              <a:solidFill>
                <a:schemeClr val="dk1"/>
              </a:solidFill>
              <a:latin typeface="Calibri"/>
              <a:ea typeface="Calibri"/>
              <a:cs typeface="Calibri"/>
              <a:sym typeface="Calibri"/>
            </a:endParaRPr>
          </a:p>
          <a:p>
            <a:pPr marL="342900" marR="0" lvl="0" indent="-139700" algn="r" rtl="1">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2"/>
          <p:cNvSpPr txBox="1">
            <a:spLocks noGrp="1"/>
          </p:cNvSpPr>
          <p:nvPr>
            <p:ph type="title"/>
          </p:nvPr>
        </p:nvSpPr>
        <p:spPr>
          <a:xfrm>
            <a:off x="457200" y="274637"/>
            <a:ext cx="8229600" cy="1143000"/>
          </a:xfrm>
          <a:prstGeom prst="rect">
            <a:avLst/>
          </a:prstGeom>
          <a:solidFill>
            <a:srgbClr val="EBF1DE"/>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خلاصة التعليم العالي</a:t>
            </a:r>
            <a:endParaRPr/>
          </a:p>
        </p:txBody>
      </p:sp>
      <p:sp>
        <p:nvSpPr>
          <p:cNvPr id="303" name="Google Shape;303;p4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342900" marR="0" lvl="0" indent="-342900" algn="r" rtl="1">
              <a:lnSpc>
                <a:spcPct val="80000"/>
              </a:lnSpc>
              <a:spcBef>
                <a:spcPts val="0"/>
              </a:spcBef>
              <a:spcAft>
                <a:spcPts val="0"/>
              </a:spcAft>
              <a:buClr>
                <a:schemeClr val="dk1"/>
              </a:buClr>
              <a:buSzPts val="2700"/>
              <a:buFont typeface="Arial"/>
              <a:buChar char="•"/>
            </a:pPr>
            <a:r>
              <a:rPr lang="en-US" sz="2700" b="0" i="0" u="none">
                <a:solidFill>
                  <a:schemeClr val="dk1"/>
                </a:solidFill>
                <a:latin typeface="Calibri"/>
                <a:ea typeface="Calibri"/>
                <a:cs typeface="Calibri"/>
                <a:sym typeface="Calibri"/>
              </a:rPr>
              <a:t>تم التوسع الكبير في التعليم العالي في الصين </a:t>
            </a:r>
            <a:endParaRPr/>
          </a:p>
          <a:p>
            <a:pPr marL="342900" marR="0" lvl="0" indent="-342900" algn="r" rtl="1">
              <a:lnSpc>
                <a:spcPct val="80000"/>
              </a:lnSpc>
              <a:spcBef>
                <a:spcPts val="540"/>
              </a:spcBef>
              <a:spcAft>
                <a:spcPts val="0"/>
              </a:spcAft>
              <a:buClr>
                <a:schemeClr val="dk1"/>
              </a:buClr>
              <a:buSzPts val="2700"/>
              <a:buFont typeface="Arial"/>
              <a:buChar char="•"/>
            </a:pPr>
            <a:r>
              <a:rPr lang="en-US" sz="2700" b="0" i="0" u="none">
                <a:solidFill>
                  <a:schemeClr val="dk1"/>
                </a:solidFill>
                <a:latin typeface="Calibri"/>
                <a:ea typeface="Calibri"/>
                <a:cs typeface="Calibri"/>
                <a:sym typeface="Calibri"/>
              </a:rPr>
              <a:t>تحولت الجامعات والمؤسسات التعليمية الأخرى إلى مراكز حيوية للنشاط خلال فترة الثورة الثقافية </a:t>
            </a:r>
            <a:endParaRPr/>
          </a:p>
          <a:p>
            <a:pPr marL="342900" marR="0" lvl="0" indent="-342900" algn="r" rtl="1">
              <a:lnSpc>
                <a:spcPct val="80000"/>
              </a:lnSpc>
              <a:spcBef>
                <a:spcPts val="540"/>
              </a:spcBef>
              <a:spcAft>
                <a:spcPts val="0"/>
              </a:spcAft>
              <a:buClr>
                <a:schemeClr val="dk1"/>
              </a:buClr>
              <a:buSzPts val="2700"/>
              <a:buFont typeface="Arial"/>
              <a:buChar char="•"/>
            </a:pPr>
            <a:r>
              <a:rPr lang="en-US" sz="2700" b="0" i="0" u="none">
                <a:solidFill>
                  <a:schemeClr val="dk1"/>
                </a:solidFill>
                <a:latin typeface="Calibri"/>
                <a:ea typeface="Calibri"/>
                <a:cs typeface="Calibri"/>
                <a:sym typeface="Calibri"/>
              </a:rPr>
              <a:t>معظم هذه الجامعات والمعاهد أغلقت أمام في الفترة من 1971 - 1986 ثم أعيد فتح هذه الجامعات أو المؤسسات التعليمية مع تخفيض نسب القبول إلى حد ما</a:t>
            </a:r>
            <a:endParaRPr/>
          </a:p>
          <a:p>
            <a:pPr marL="342900" marR="0" lvl="0" indent="-342900" algn="r" rtl="1">
              <a:lnSpc>
                <a:spcPct val="80000"/>
              </a:lnSpc>
              <a:spcBef>
                <a:spcPts val="540"/>
              </a:spcBef>
              <a:spcAft>
                <a:spcPts val="0"/>
              </a:spcAft>
              <a:buClr>
                <a:schemeClr val="dk1"/>
              </a:buClr>
              <a:buSzPts val="2700"/>
              <a:buFont typeface="Arial"/>
              <a:buChar char="•"/>
            </a:pPr>
            <a:r>
              <a:rPr lang="en-US" sz="2700" b="0" i="0" u="none">
                <a:solidFill>
                  <a:schemeClr val="dk1"/>
                </a:solidFill>
                <a:latin typeface="Calibri"/>
                <a:ea typeface="Calibri"/>
                <a:cs typeface="Calibri"/>
                <a:sym typeface="Calibri"/>
              </a:rPr>
              <a:t>تم التأكيد على الجوانب الأكاديمية ورفع المستوى العلمي لذا نجد تنوع كبير من أنماط مؤسسات التعليم العالي في الصين.</a:t>
            </a:r>
            <a:endParaRPr sz="2700" b="0" i="0" u="none">
              <a:solidFill>
                <a:schemeClr val="dk1"/>
              </a:solidFill>
              <a:latin typeface="Calibri"/>
              <a:ea typeface="Calibri"/>
              <a:cs typeface="Calibri"/>
              <a:sym typeface="Calibri"/>
            </a:endParaRPr>
          </a:p>
          <a:p>
            <a:pPr marL="342900" marR="0" lvl="0" indent="-342900" algn="r" rtl="1">
              <a:lnSpc>
                <a:spcPct val="80000"/>
              </a:lnSpc>
              <a:spcBef>
                <a:spcPts val="540"/>
              </a:spcBef>
              <a:spcAft>
                <a:spcPts val="0"/>
              </a:spcAft>
              <a:buClr>
                <a:schemeClr val="dk1"/>
              </a:buClr>
              <a:buSzPts val="2700"/>
              <a:buFont typeface="Arial"/>
              <a:buChar char="•"/>
            </a:pPr>
            <a:r>
              <a:rPr lang="en-US" sz="2700" b="0" i="0" u="none">
                <a:solidFill>
                  <a:schemeClr val="dk1"/>
                </a:solidFill>
                <a:latin typeface="Calibri"/>
                <a:ea typeface="Calibri"/>
                <a:cs typeface="Calibri"/>
                <a:sym typeface="Calibri"/>
              </a:rPr>
              <a:t> يوجد اهتمام في التوسع في التعليم العالي في الوقت الحاضر والتركيز على الكم والكيف في آن واحد</a:t>
            </a:r>
            <a:endParaRPr/>
          </a:p>
          <a:p>
            <a:pPr marL="342900" marR="0" lvl="0" indent="-342900" algn="r" rtl="1">
              <a:lnSpc>
                <a:spcPct val="80000"/>
              </a:lnSpc>
              <a:spcBef>
                <a:spcPts val="540"/>
              </a:spcBef>
              <a:spcAft>
                <a:spcPts val="0"/>
              </a:spcAft>
              <a:buClr>
                <a:schemeClr val="dk1"/>
              </a:buClr>
              <a:buSzPts val="2700"/>
              <a:buFont typeface="Arial"/>
              <a:buChar char="•"/>
            </a:pPr>
            <a:r>
              <a:rPr lang="en-US" sz="2700" b="0" i="0" u="none">
                <a:solidFill>
                  <a:schemeClr val="dk1"/>
                </a:solidFill>
                <a:latin typeface="Calibri"/>
                <a:ea typeface="Calibri"/>
                <a:cs typeface="Calibri"/>
                <a:sym typeface="Calibri"/>
              </a:rPr>
              <a:t>من صور التوسع التي تمت في الصين هو إنشاء معاهد فرعية للجامعات والمعاهد ذات إدارة مستقلة وميزانية مستقلة تماما</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3"/>
          <p:cNvSpPr txBox="1">
            <a:spLocks noGrp="1"/>
          </p:cNvSpPr>
          <p:nvPr>
            <p:ph type="title"/>
          </p:nvPr>
        </p:nvSpPr>
        <p:spPr>
          <a:xfrm>
            <a:off x="457200" y="274637"/>
            <a:ext cx="8229600" cy="1143000"/>
          </a:xfrm>
          <a:prstGeom prst="rect">
            <a:avLst/>
          </a:prstGeom>
          <a:solidFill>
            <a:srgbClr val="F2DCDB"/>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إعداد المعلمين في الصين وتدريبهم أثناء الخدمة:</a:t>
            </a:r>
            <a:endParaRPr/>
          </a:p>
        </p:txBody>
      </p:sp>
      <p:sp>
        <p:nvSpPr>
          <p:cNvPr id="310" name="Google Shape;310;p43"/>
          <p:cNvSpPr txBox="1">
            <a:spLocks noGrp="1"/>
          </p:cNvSpPr>
          <p:nvPr>
            <p:ph type="body" idx="1"/>
          </p:nvPr>
        </p:nvSpPr>
        <p:spPr>
          <a:xfrm>
            <a:off x="357187" y="1600200"/>
            <a:ext cx="8329500" cy="4526100"/>
          </a:xfrm>
          <a:prstGeom prst="rect">
            <a:avLst/>
          </a:prstGeom>
          <a:noFill/>
          <a:ln>
            <a:noFill/>
          </a:ln>
        </p:spPr>
        <p:txBody>
          <a:bodyPr spcFirstLastPara="1" wrap="square" lIns="91425" tIns="45700" rIns="91425" bIns="45700" anchor="t" anchorCtr="0">
            <a:normAutofit/>
          </a:bodyPr>
          <a:lstStyle/>
          <a:p>
            <a:pPr marL="342900" marR="0" lvl="0" indent="-342900" algn="r" rtl="1">
              <a:lnSpc>
                <a:spcPct val="100000"/>
              </a:lnSpc>
              <a:spcBef>
                <a:spcPts val="0"/>
              </a:spcBef>
              <a:spcAft>
                <a:spcPts val="0"/>
              </a:spcAft>
              <a:buClr>
                <a:schemeClr val="dk1"/>
              </a:buClr>
              <a:buSzPts val="3000"/>
              <a:buFont typeface="Arial"/>
              <a:buChar char="•"/>
            </a:pPr>
            <a:r>
              <a:rPr lang="en-US" sz="3000" b="0" i="0" u="none">
                <a:solidFill>
                  <a:schemeClr val="dk1"/>
                </a:solidFill>
                <a:latin typeface="Calibri"/>
                <a:ea typeface="Calibri"/>
                <a:cs typeface="Calibri"/>
                <a:sym typeface="Calibri"/>
              </a:rPr>
              <a:t>هناك عدد من الوسائل تعطى للمعلمين الذين تنقصهم الخبرة للاسترشاد بها أثناء الأعوام الأولى من عملهم مثال:أن يعمل المعلم الجديد مع معلم أكثر منه خبرة ليراقب عمله لمدة معينة ويقدم له المساعدة أثناء فترات الدراسة الخاصة(التدريب الميداني)</a:t>
            </a:r>
            <a:endParaRPr sz="3000" b="0" i="0" u="none">
              <a:solidFill>
                <a:schemeClr val="dk1"/>
              </a:solidFill>
              <a:latin typeface="Calibri"/>
              <a:ea typeface="Calibri"/>
              <a:cs typeface="Calibri"/>
              <a:sym typeface="Calibri"/>
            </a:endParaRPr>
          </a:p>
          <a:p>
            <a:pPr marL="342900" marR="0" lvl="0" indent="-342900" algn="r" rtl="1">
              <a:lnSpc>
                <a:spcPct val="100000"/>
              </a:lnSpc>
              <a:spcBef>
                <a:spcPts val="600"/>
              </a:spcBef>
              <a:spcAft>
                <a:spcPts val="0"/>
              </a:spcAft>
              <a:buClr>
                <a:schemeClr val="dk1"/>
              </a:buClr>
              <a:buSzPts val="3000"/>
              <a:buFont typeface="Arial"/>
              <a:buChar char="•"/>
            </a:pPr>
            <a:r>
              <a:rPr lang="en-US" sz="3000" b="0" i="0" u="none">
                <a:solidFill>
                  <a:schemeClr val="dk1"/>
                </a:solidFill>
                <a:latin typeface="Calibri"/>
                <a:ea typeface="Calibri"/>
                <a:cs typeface="Calibri"/>
                <a:sym typeface="Calibri"/>
              </a:rPr>
              <a:t>وتعد لهم الحكومة برامج التدريب العملي في أثناء عطلاتهم وتتيح لهم فرصة الدراسة المهنية مع الفلاحين والعمال.</a:t>
            </a:r>
            <a:endParaRPr sz="3000" b="0" i="0" u="none">
              <a:solidFill>
                <a:schemeClr val="dk1"/>
              </a:solidFill>
              <a:latin typeface="Calibri"/>
              <a:ea typeface="Calibri"/>
              <a:cs typeface="Calibri"/>
              <a:sym typeface="Calibri"/>
            </a:endParaRPr>
          </a:p>
          <a:p>
            <a:pPr marL="342900" marR="0" lvl="0" indent="-342900" algn="r" rtl="1">
              <a:lnSpc>
                <a:spcPct val="100000"/>
              </a:lnSpc>
              <a:spcBef>
                <a:spcPts val="600"/>
              </a:spcBef>
              <a:spcAft>
                <a:spcPts val="0"/>
              </a:spcAft>
              <a:buClr>
                <a:schemeClr val="dk1"/>
              </a:buClr>
              <a:buSzPts val="3000"/>
              <a:buFont typeface="Arial"/>
              <a:buChar char="•"/>
            </a:pPr>
            <a:r>
              <a:rPr lang="en-US" sz="3000" b="0" i="0" u="none">
                <a:solidFill>
                  <a:schemeClr val="dk1"/>
                </a:solidFill>
                <a:latin typeface="Calibri"/>
                <a:ea typeface="Calibri"/>
                <a:cs typeface="Calibri"/>
                <a:sym typeface="Calibri"/>
              </a:rPr>
              <a:t>البث المباشر من الأقمار الصناعية في المواد التدريبية عبر التلفزيون التعليمي للاستفادة من الأقمار الصناعية وفتح قناة تلفزيونية لبث برامج التدريب </a:t>
            </a:r>
            <a:endParaRPr/>
          </a:p>
          <a:p>
            <a:pPr marL="342900" marR="0" lvl="0" indent="-152400" algn="r" rtl="1">
              <a:spcBef>
                <a:spcPts val="600"/>
              </a:spcBef>
              <a:spcAft>
                <a:spcPts val="0"/>
              </a:spcAft>
              <a:buClr>
                <a:schemeClr val="dk1"/>
              </a:buClr>
              <a:buSzPts val="3000"/>
              <a:buFont typeface="Arial"/>
              <a:buNone/>
            </a:pPr>
            <a:endParaRPr sz="3000" b="0" i="0" u="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4"/>
          <p:cNvSpPr txBox="1">
            <a:spLocks noGrp="1"/>
          </p:cNvSpPr>
          <p:nvPr>
            <p:ph type="title"/>
          </p:nvPr>
        </p:nvSpPr>
        <p:spPr>
          <a:xfrm>
            <a:off x="457200" y="274637"/>
            <a:ext cx="8229600" cy="1143000"/>
          </a:xfrm>
          <a:prstGeom prst="rect">
            <a:avLst/>
          </a:prstGeom>
          <a:solidFill>
            <a:srgbClr val="F2DCDB"/>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أهداف إعداد وتدريب المعلمين</a:t>
            </a:r>
            <a:endParaRPr/>
          </a:p>
        </p:txBody>
      </p:sp>
      <p:sp>
        <p:nvSpPr>
          <p:cNvPr id="317" name="Google Shape;317;p4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342900" marR="0" lvl="0" indent="-342900" algn="r" rtl="1">
              <a:lnSpc>
                <a:spcPct val="90000"/>
              </a:lnSpc>
              <a:spcBef>
                <a:spcPts val="0"/>
              </a:spcBef>
              <a:spcAft>
                <a:spcPts val="0"/>
              </a:spcAft>
              <a:buClr>
                <a:schemeClr val="dk1"/>
              </a:buClr>
              <a:buSzPts val="2700"/>
              <a:buFont typeface="Arial"/>
              <a:buChar char="•"/>
            </a:pPr>
            <a:r>
              <a:rPr lang="en-US" sz="2700" b="0" i="0" u="none">
                <a:solidFill>
                  <a:schemeClr val="dk1"/>
                </a:solidFill>
                <a:latin typeface="Calibri"/>
                <a:ea typeface="Calibri"/>
                <a:cs typeface="Calibri"/>
                <a:sym typeface="Calibri"/>
              </a:rPr>
              <a:t>تم تحديد الهدف العام وتحرير العمل على تنفيذه من خلال 3مراحل:</a:t>
            </a:r>
            <a:endParaRPr sz="2700" b="0" i="0" u="none">
              <a:solidFill>
                <a:schemeClr val="dk1"/>
              </a:solidFill>
              <a:latin typeface="Calibri"/>
              <a:ea typeface="Calibri"/>
              <a:cs typeface="Calibri"/>
              <a:sym typeface="Calibri"/>
            </a:endParaRPr>
          </a:p>
          <a:p>
            <a:pPr marL="342900" marR="0" lvl="0" indent="-342900" algn="r" rtl="1">
              <a:lnSpc>
                <a:spcPct val="90000"/>
              </a:lnSpc>
              <a:spcBef>
                <a:spcPts val="540"/>
              </a:spcBef>
              <a:spcAft>
                <a:spcPts val="0"/>
              </a:spcAft>
              <a:buClr>
                <a:srgbClr val="FF0000"/>
              </a:buClr>
              <a:buSzPts val="2700"/>
              <a:buFont typeface="Arial"/>
              <a:buChar char="•"/>
            </a:pPr>
            <a:r>
              <a:rPr lang="en-US" sz="2700" b="1" i="0" u="none">
                <a:solidFill>
                  <a:srgbClr val="FF0000"/>
                </a:solidFill>
                <a:latin typeface="Calibri"/>
                <a:ea typeface="Calibri"/>
                <a:cs typeface="Calibri"/>
                <a:sym typeface="Calibri"/>
              </a:rPr>
              <a:t>المرحلة الأولى: </a:t>
            </a:r>
            <a:r>
              <a:rPr lang="en-US" sz="2700" b="0" i="0" u="none">
                <a:solidFill>
                  <a:schemeClr val="dk1"/>
                </a:solidFill>
                <a:latin typeface="Calibri"/>
                <a:ea typeface="Calibri"/>
                <a:cs typeface="Calibri"/>
                <a:sym typeface="Calibri"/>
              </a:rPr>
              <a:t>لمدة 5-7 سنوات تهدف لإعادة وتدريب وتنظيم وتثبيت هيئات التدريس الحالية لرفع كفاءاتهم في العمل و تشمل إضافة معلمين جدد تهيئهم لتدريس المواد التي تقتصر إلى مزيد من المعلمين .</a:t>
            </a:r>
            <a:endParaRPr sz="2700" b="0" i="0" u="none">
              <a:solidFill>
                <a:schemeClr val="dk1"/>
              </a:solidFill>
              <a:latin typeface="Calibri"/>
              <a:ea typeface="Calibri"/>
              <a:cs typeface="Calibri"/>
              <a:sym typeface="Calibri"/>
            </a:endParaRPr>
          </a:p>
          <a:p>
            <a:pPr marL="342900" marR="0" lvl="0" indent="-342900" algn="r" rtl="1">
              <a:lnSpc>
                <a:spcPct val="90000"/>
              </a:lnSpc>
              <a:spcBef>
                <a:spcPts val="540"/>
              </a:spcBef>
              <a:spcAft>
                <a:spcPts val="0"/>
              </a:spcAft>
              <a:buClr>
                <a:srgbClr val="FF0000"/>
              </a:buClr>
              <a:buSzPts val="2700"/>
              <a:buFont typeface="Arial"/>
              <a:buChar char="•"/>
            </a:pPr>
            <a:r>
              <a:rPr lang="en-US" sz="2700" b="1" i="0" u="none">
                <a:solidFill>
                  <a:srgbClr val="FF0000"/>
                </a:solidFill>
                <a:latin typeface="Calibri"/>
                <a:ea typeface="Calibri"/>
                <a:cs typeface="Calibri"/>
                <a:sym typeface="Calibri"/>
              </a:rPr>
              <a:t>المرحلة الثانية: </a:t>
            </a:r>
            <a:r>
              <a:rPr lang="en-US" sz="2700" b="0" i="0" u="none">
                <a:solidFill>
                  <a:schemeClr val="dk1"/>
                </a:solidFill>
                <a:latin typeface="Calibri"/>
                <a:ea typeface="Calibri"/>
                <a:cs typeface="Calibri"/>
                <a:sym typeface="Calibri"/>
              </a:rPr>
              <a:t>لمدة 5-7 سنوات تهدف لإعادة ترتيب واستكمال احتياجات التعليم والتأكيد من وجود عدد كاف من المدرسين الاختصاصين وإعدادهم في الجوانب الثقافية الوطنية وتأهيلهم لتولي مستوياتهم في مجال التربية والتعليم</a:t>
            </a:r>
            <a:endParaRPr sz="2700" b="0" i="0" u="none">
              <a:solidFill>
                <a:schemeClr val="dk1"/>
              </a:solidFill>
              <a:latin typeface="Calibri"/>
              <a:ea typeface="Calibri"/>
              <a:cs typeface="Calibri"/>
              <a:sym typeface="Calibri"/>
            </a:endParaRPr>
          </a:p>
          <a:p>
            <a:pPr marL="342900" marR="0" lvl="0" indent="-342900" algn="r" rtl="1">
              <a:lnSpc>
                <a:spcPct val="90000"/>
              </a:lnSpc>
              <a:spcBef>
                <a:spcPts val="540"/>
              </a:spcBef>
              <a:spcAft>
                <a:spcPts val="0"/>
              </a:spcAft>
              <a:buClr>
                <a:srgbClr val="FF0000"/>
              </a:buClr>
              <a:buSzPts val="2700"/>
              <a:buFont typeface="Arial"/>
              <a:buChar char="•"/>
            </a:pPr>
            <a:r>
              <a:rPr lang="en-US" sz="2700" b="1" i="0" u="sng">
                <a:solidFill>
                  <a:srgbClr val="FF0000"/>
                </a:solidFill>
                <a:latin typeface="Calibri"/>
                <a:ea typeface="Calibri"/>
                <a:cs typeface="Calibri"/>
                <a:sym typeface="Calibri"/>
              </a:rPr>
              <a:t>المرحلة الثالثة</a:t>
            </a:r>
            <a:r>
              <a:rPr lang="en-US" sz="2700" b="1" i="0" u="none">
                <a:solidFill>
                  <a:srgbClr val="FF0000"/>
                </a:solidFill>
                <a:latin typeface="Calibri"/>
                <a:ea typeface="Calibri"/>
                <a:cs typeface="Calibri"/>
                <a:sym typeface="Calibri"/>
              </a:rPr>
              <a:t>:</a:t>
            </a:r>
            <a:r>
              <a:rPr lang="en-US" sz="2700" b="0" i="0" u="none">
                <a:solidFill>
                  <a:srgbClr val="FF0000"/>
                </a:solidFill>
                <a:latin typeface="Calibri"/>
                <a:ea typeface="Calibri"/>
                <a:cs typeface="Calibri"/>
                <a:sym typeface="Calibri"/>
              </a:rPr>
              <a:t> </a:t>
            </a:r>
            <a:r>
              <a:rPr lang="en-US" sz="2700" b="0" i="0" u="none">
                <a:solidFill>
                  <a:schemeClr val="dk1"/>
                </a:solidFill>
                <a:latin typeface="Calibri"/>
                <a:ea typeface="Calibri"/>
                <a:cs typeface="Calibri"/>
                <a:sym typeface="Calibri"/>
              </a:rPr>
              <a:t>إعداد كفاءات فاعلة جديدة من المعلمين يشكلون بقدراتهم العمود الفقري لعملية التعليم في القرن القادم وخاصة بعد أن تتأكد من أهمية التعليم الإلزامي وتتم عملية تطبيقه في جميع أنحاء البلاد</a:t>
            </a:r>
            <a:endParaRPr sz="2700" b="0" i="0" u="none">
              <a:solidFill>
                <a:schemeClr val="dk1"/>
              </a:solidFill>
              <a:latin typeface="Calibri"/>
              <a:ea typeface="Calibri"/>
              <a:cs typeface="Calibri"/>
              <a:sym typeface="Calibri"/>
            </a:endParaRPr>
          </a:p>
          <a:p>
            <a:pPr marL="342900" marR="0" lvl="0" indent="-171450" algn="r" rtl="1">
              <a:spcBef>
                <a:spcPts val="540"/>
              </a:spcBef>
              <a:spcAft>
                <a:spcPts val="0"/>
              </a:spcAft>
              <a:buClr>
                <a:schemeClr val="dk1"/>
              </a:buClr>
              <a:buSzPts val="2700"/>
              <a:buFont typeface="Arial"/>
              <a:buNone/>
            </a:pPr>
            <a:endParaRPr sz="2700" b="0" i="0" u="non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5"/>
          <p:cNvSpPr txBox="1">
            <a:spLocks noGrp="1"/>
          </p:cNvSpPr>
          <p:nvPr>
            <p:ph type="title"/>
          </p:nvPr>
        </p:nvSpPr>
        <p:spPr>
          <a:xfrm>
            <a:off x="457200" y="274637"/>
            <a:ext cx="8229600" cy="1143000"/>
          </a:xfrm>
          <a:prstGeom prst="rect">
            <a:avLst/>
          </a:prstGeom>
          <a:solidFill>
            <a:srgbClr val="EBF1DE"/>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الوضع الاجتماعي والاقتصادي والأدبي للمعلم</a:t>
            </a:r>
            <a:endParaRPr/>
          </a:p>
        </p:txBody>
      </p:sp>
      <p:sp>
        <p:nvSpPr>
          <p:cNvPr id="324" name="Google Shape;324;p45"/>
          <p:cNvSpPr txBox="1">
            <a:spLocks noGrp="1"/>
          </p:cNvSpPr>
          <p:nvPr>
            <p:ph type="body" idx="1"/>
          </p:nvPr>
        </p:nvSpPr>
        <p:spPr>
          <a:xfrm>
            <a:off x="285750" y="1600200"/>
            <a:ext cx="8400900" cy="4829100"/>
          </a:xfrm>
          <a:prstGeom prst="rect">
            <a:avLst/>
          </a:prstGeom>
          <a:noFill/>
          <a:ln>
            <a:noFill/>
          </a:ln>
        </p:spPr>
        <p:txBody>
          <a:bodyPr spcFirstLastPara="1" wrap="square" lIns="91425" tIns="45700" rIns="91425" bIns="45700" anchor="t" anchorCtr="0">
            <a:normAutofit/>
          </a:bodyPr>
          <a:lstStyle/>
          <a:p>
            <a:pPr marL="342900" marR="0" lvl="0" indent="-342900" algn="r" rtl="1">
              <a:lnSpc>
                <a:spcPct val="8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تكرم الصين المعلم وتحترمه : سجلت الكتب القديمة الكثير من قيم التعليم وصفات المعلم المثالي مثال :أهم شيء في التربية هي العلاقة بين المعلم والطالب وإذا لم يكن المعلمون حازميين في أداء واجبهم فهم كسالي.</a:t>
            </a:r>
            <a:endParaRPr sz="2400" b="0" i="0" u="none">
              <a:solidFill>
                <a:schemeClr val="dk1"/>
              </a:solidFill>
              <a:latin typeface="Calibri"/>
              <a:ea typeface="Calibri"/>
              <a:cs typeface="Calibri"/>
              <a:sym typeface="Calibri"/>
            </a:endParaRPr>
          </a:p>
          <a:p>
            <a:pPr marL="342900" marR="0" lvl="0" indent="-342900" algn="r" rtl="1">
              <a:lnSpc>
                <a:spcPct val="8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حاولت وزارة التربية والتعليم عام 1956 زيادة مرتبات المعلمين العاملين في المرحلة الابتدائية بنسبة 32.8% </a:t>
            </a:r>
            <a:endParaRPr/>
          </a:p>
          <a:p>
            <a:pPr marL="342900" marR="0" lvl="0" indent="-342900" algn="r" rtl="1">
              <a:lnSpc>
                <a:spcPct val="8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منذ عام 1949 بذلت الصين  جهود عظيمة لرفع مركز ووضع المعلم وجعلت مهنة التدريس اكثر تشويقاً </a:t>
            </a:r>
            <a:endParaRPr/>
          </a:p>
          <a:p>
            <a:pPr marL="342900" marR="0" lvl="0" indent="-342900" algn="r" rtl="1">
              <a:lnSpc>
                <a:spcPct val="8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لكن لازالت هناك مصاعب قديمة ربما طرأ عليها عامل جديد وهو الخوف من اعتبارهم متخلفين سياسيا أو لا يعتمد عليهم بالإضافة إلى أعباء المدرس الكثيرة إلى جانب وجود عوامل كثيرة تدر اهتمام الكثير من المعلمين عن الأشغال بالتدريس ففي عام 1956 كتب المندوب القومي "للمؤتمر الدولي الاتحادات التشغيلين بالتعليم قائمة تضم ثلاث إشكاليات:</a:t>
            </a:r>
            <a:endParaRPr sz="2400" b="0" i="0" u="none">
              <a:solidFill>
                <a:schemeClr val="dk1"/>
              </a:solidFill>
              <a:latin typeface="Calibri"/>
              <a:ea typeface="Calibri"/>
              <a:cs typeface="Calibri"/>
              <a:sym typeface="Calibri"/>
            </a:endParaRPr>
          </a:p>
          <a:p>
            <a:pPr marL="342900" marR="0" lvl="0" indent="-342900" algn="r" rtl="1">
              <a:lnSpc>
                <a:spcPct val="8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المركز السياسي المتخصص للمعلمين ورواتب المعلمين وأحوالهم المعيشية الغير كافية وانهم يتحملون جهودا كبيرة في عملهم لدرجة أن الكثير منهم يصابون ببعض الأمراض العصبية.</a:t>
            </a:r>
            <a:endParaRPr sz="2400" b="0" i="0" u="none">
              <a:solidFill>
                <a:schemeClr val="dk1"/>
              </a:solidFill>
              <a:latin typeface="Calibri"/>
              <a:ea typeface="Calibri"/>
              <a:cs typeface="Calibri"/>
              <a:sym typeface="Calibri"/>
            </a:endParaRPr>
          </a:p>
          <a:p>
            <a:pPr marL="342900" marR="0" lvl="0" indent="-190500" algn="r" rtl="1">
              <a:spcBef>
                <a:spcPts val="48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6"/>
          <p:cNvSpPr txBox="1">
            <a:spLocks noGrp="1"/>
          </p:cNvSpPr>
          <p:nvPr>
            <p:ph type="title"/>
          </p:nvPr>
        </p:nvSpPr>
        <p:spPr>
          <a:xfrm>
            <a:off x="457200" y="274637"/>
            <a:ext cx="8229600" cy="1143000"/>
          </a:xfrm>
          <a:prstGeom prst="rect">
            <a:avLst/>
          </a:prstGeom>
          <a:solidFill>
            <a:srgbClr val="EBF1DE"/>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واجبـات المعــلم </a:t>
            </a:r>
            <a:endParaRPr/>
          </a:p>
        </p:txBody>
      </p:sp>
      <p:sp>
        <p:nvSpPr>
          <p:cNvPr id="331" name="Google Shape;331;p4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514350" marR="0" lvl="0" indent="-514350" algn="r" rtl="1">
              <a:lnSpc>
                <a:spcPct val="100000"/>
              </a:lnSpc>
              <a:spcBef>
                <a:spcPts val="0"/>
              </a:spcBef>
              <a:spcAft>
                <a:spcPts val="0"/>
              </a:spcAft>
              <a:buClr>
                <a:schemeClr val="dk1"/>
              </a:buClr>
              <a:buSzPts val="4400"/>
              <a:buFont typeface="Calibri"/>
              <a:buAutoNum type="arabicPeriod"/>
            </a:pPr>
            <a:r>
              <a:rPr lang="en-US" sz="4400" b="0" i="0" u="none">
                <a:solidFill>
                  <a:schemeClr val="dk1"/>
                </a:solidFill>
                <a:latin typeface="Calibri"/>
                <a:ea typeface="Calibri"/>
                <a:cs typeface="Calibri"/>
                <a:sym typeface="Calibri"/>
              </a:rPr>
              <a:t>العمل في دراسة سياسية ثقافية مهنية لرفع مستوى الوعي السياسي والعمل المهني.</a:t>
            </a:r>
            <a:endParaRPr sz="4400" b="0" i="0" u="none">
              <a:solidFill>
                <a:schemeClr val="dk1"/>
              </a:solidFill>
              <a:latin typeface="Calibri"/>
              <a:ea typeface="Calibri"/>
              <a:cs typeface="Calibri"/>
              <a:sym typeface="Calibri"/>
            </a:endParaRPr>
          </a:p>
          <a:p>
            <a:pPr marL="514350" marR="0" lvl="0" indent="-514350" algn="r" rtl="1">
              <a:lnSpc>
                <a:spcPct val="100000"/>
              </a:lnSpc>
              <a:spcBef>
                <a:spcPts val="880"/>
              </a:spcBef>
              <a:spcAft>
                <a:spcPts val="0"/>
              </a:spcAft>
              <a:buClr>
                <a:schemeClr val="dk1"/>
              </a:buClr>
              <a:buSzPts val="4400"/>
              <a:buFont typeface="Calibri"/>
              <a:buAutoNum type="arabicPeriod"/>
            </a:pPr>
            <a:r>
              <a:rPr lang="en-US" sz="4400" b="0" i="0" u="none">
                <a:solidFill>
                  <a:schemeClr val="dk1"/>
                </a:solidFill>
                <a:latin typeface="Calibri"/>
                <a:ea typeface="Calibri"/>
                <a:cs typeface="Calibri"/>
                <a:sym typeface="Calibri"/>
              </a:rPr>
              <a:t>تنفيذ قرارات الاتحاد والمشاركة بفاعلية في عمله ونشاطاته السياسية.</a:t>
            </a:r>
            <a:endParaRPr sz="4400" b="0" i="0" u="none">
              <a:solidFill>
                <a:schemeClr val="dk1"/>
              </a:solidFill>
              <a:latin typeface="Calibri"/>
              <a:ea typeface="Calibri"/>
              <a:cs typeface="Calibri"/>
              <a:sym typeface="Calibri"/>
            </a:endParaRPr>
          </a:p>
          <a:p>
            <a:pPr marL="514350" marR="0" lvl="0" indent="-514350" algn="r" rtl="1">
              <a:lnSpc>
                <a:spcPct val="100000"/>
              </a:lnSpc>
              <a:spcBef>
                <a:spcPts val="880"/>
              </a:spcBef>
              <a:spcAft>
                <a:spcPts val="0"/>
              </a:spcAft>
              <a:buClr>
                <a:schemeClr val="dk1"/>
              </a:buClr>
              <a:buSzPts val="4400"/>
              <a:buFont typeface="Calibri"/>
              <a:buAutoNum type="arabicPeriod"/>
            </a:pPr>
            <a:r>
              <a:rPr lang="en-US" sz="4400" b="0" i="0" u="none">
                <a:solidFill>
                  <a:schemeClr val="dk1"/>
                </a:solidFill>
                <a:latin typeface="Calibri"/>
                <a:ea typeface="Calibri"/>
                <a:cs typeface="Calibri"/>
                <a:sym typeface="Calibri"/>
              </a:rPr>
              <a:t>الارتباط بغير الأعضاء وتعلمهم</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الإدارة والإشراف على التعليم</a:t>
            </a:r>
            <a:endParaRPr/>
          </a:p>
        </p:txBody>
      </p:sp>
      <p:sp>
        <p:nvSpPr>
          <p:cNvPr id="338" name="Google Shape;338;p4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514350" marR="0" lvl="0" indent="-514350" algn="r" rtl="1">
              <a:lnSpc>
                <a:spcPct val="100000"/>
              </a:lnSpc>
              <a:spcBef>
                <a:spcPts val="0"/>
              </a:spcBef>
              <a:spcAft>
                <a:spcPts val="0"/>
              </a:spcAft>
              <a:buClr>
                <a:schemeClr val="dk1"/>
              </a:buClr>
              <a:buSzPts val="3200"/>
              <a:buFont typeface="Calibri"/>
              <a:buAutoNum type="arabicPeriod"/>
            </a:pPr>
            <a:r>
              <a:rPr lang="en-US" sz="3200" b="1" i="0" u="none">
                <a:solidFill>
                  <a:schemeClr val="dk1"/>
                </a:solidFill>
                <a:latin typeface="Calibri"/>
                <a:ea typeface="Calibri"/>
                <a:cs typeface="Calibri"/>
                <a:sym typeface="Calibri"/>
              </a:rPr>
              <a:t>إدارة التعليم على المستوى المركزي:</a:t>
            </a:r>
            <a:endParaRPr sz="3200" b="0" i="0" u="none">
              <a:solidFill>
                <a:schemeClr val="dk1"/>
              </a:solidFill>
              <a:latin typeface="Calibri"/>
              <a:ea typeface="Calibri"/>
              <a:cs typeface="Calibri"/>
              <a:sym typeface="Calibri"/>
            </a:endParaRPr>
          </a:p>
          <a:p>
            <a:pPr marL="514350" marR="0" lvl="0" indent="-514350" algn="r" rtl="1">
              <a:lnSpc>
                <a:spcPct val="100000"/>
              </a:lnSpc>
              <a:spcBef>
                <a:spcPts val="640"/>
              </a:spcBef>
              <a:spcAft>
                <a:spcPts val="0"/>
              </a:spcAft>
              <a:buClr>
                <a:srgbClr val="FF0000"/>
              </a:buClr>
              <a:buSzPts val="3200"/>
              <a:buFont typeface="Arial"/>
              <a:buChar char="•"/>
            </a:pPr>
            <a:r>
              <a:rPr lang="en-US" sz="3200" b="0" i="0" u="none">
                <a:solidFill>
                  <a:srgbClr val="FF0000"/>
                </a:solidFill>
                <a:latin typeface="Calibri"/>
                <a:ea typeface="Calibri"/>
                <a:cs typeface="Calibri"/>
                <a:sym typeface="Calibri"/>
              </a:rPr>
              <a:t>تحقيقاً للهدف الذي سعى إليه المربون في الصين في التعليم وضعت سياسية تعليمية جديدة للبلاد ولكي تنفذ هذه السياسية انبعث في  البلاد النظام المركزي في إدارة وشؤون التعليم و بمقتضى ذلك فإن وزارة التعليم تشرف إشرافاً شاملاً على جميع أنواع التعليم في البلاد.</a:t>
            </a:r>
            <a:endParaRPr sz="3200" b="0" i="0" u="none">
              <a:solidFill>
                <a:srgbClr val="FF0000"/>
              </a:solidFill>
              <a:latin typeface="Calibri"/>
              <a:ea typeface="Calibri"/>
              <a:cs typeface="Calibri"/>
              <a:sym typeface="Calibri"/>
            </a:endParaRPr>
          </a:p>
          <a:p>
            <a:pPr marL="342900" marR="0" lvl="0" indent="-139700" algn="r" rtl="1">
              <a:spcBef>
                <a:spcPts val="640"/>
              </a:spcBef>
              <a:spcAft>
                <a:spcPts val="0"/>
              </a:spcAft>
              <a:buClr>
                <a:schemeClr val="dk1"/>
              </a:buClr>
              <a:buSzPts val="3200"/>
              <a:buFont typeface="Arial"/>
              <a:buNone/>
            </a:pPr>
            <a:endParaRPr sz="3200" b="0" i="0" u="none">
              <a:solidFill>
                <a:srgbClr val="FF000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8"/>
          <p:cNvSpPr txBox="1">
            <a:spLocks noGrp="1"/>
          </p:cNvSpPr>
          <p:nvPr>
            <p:ph type="title"/>
          </p:nvPr>
        </p:nvSpPr>
        <p:spPr>
          <a:xfrm>
            <a:off x="457200" y="274637"/>
            <a:ext cx="8229600" cy="1143000"/>
          </a:xfrm>
          <a:prstGeom prst="rect">
            <a:avLst/>
          </a:prstGeom>
          <a:solidFill>
            <a:srgbClr val="EBF1DE"/>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إدارة التعليم على المستوى المحلي</a:t>
            </a:r>
            <a:endParaRPr/>
          </a:p>
        </p:txBody>
      </p:sp>
      <p:sp>
        <p:nvSpPr>
          <p:cNvPr id="345" name="Google Shape;345;p48"/>
          <p:cNvSpPr txBox="1">
            <a:spLocks noGrp="1"/>
          </p:cNvSpPr>
          <p:nvPr>
            <p:ph type="body" idx="1"/>
          </p:nvPr>
        </p:nvSpPr>
        <p:spPr>
          <a:xfrm>
            <a:off x="142875" y="1600200"/>
            <a:ext cx="8544000" cy="4972200"/>
          </a:xfrm>
          <a:prstGeom prst="rect">
            <a:avLst/>
          </a:prstGeom>
          <a:noFill/>
          <a:ln>
            <a:noFill/>
          </a:ln>
        </p:spPr>
        <p:txBody>
          <a:bodyPr spcFirstLastPara="1" wrap="square" lIns="91425" tIns="45700" rIns="91425" bIns="45700" anchor="t" anchorCtr="0">
            <a:normAutofit/>
          </a:bodyPr>
          <a:lstStyle/>
          <a:p>
            <a:pPr marL="342900" marR="0" lvl="0" indent="-342900" algn="r" rtl="1">
              <a:lnSpc>
                <a:spcPct val="80000"/>
              </a:lnSpc>
              <a:spcBef>
                <a:spcPts val="0"/>
              </a:spcBef>
              <a:spcAft>
                <a:spcPts val="0"/>
              </a:spcAft>
              <a:buClr>
                <a:schemeClr val="dk1"/>
              </a:buClr>
              <a:buSzPts val="2900"/>
              <a:buFont typeface="Arial"/>
              <a:buChar char="•"/>
            </a:pPr>
            <a:r>
              <a:rPr lang="en-US" sz="2900" b="0" i="0" u="none">
                <a:solidFill>
                  <a:schemeClr val="dk1"/>
                </a:solidFill>
                <a:latin typeface="Calibri"/>
                <a:ea typeface="Calibri"/>
                <a:cs typeface="Calibri"/>
                <a:sym typeface="Calibri"/>
              </a:rPr>
              <a:t>نجد تنوعاً في إدارة المدارس: نوع تديره الحكومة ونوع تنظمه الوحدات الجماعية مع مساعدات حكومية لها. </a:t>
            </a:r>
            <a:endParaRPr/>
          </a:p>
          <a:p>
            <a:pPr marL="342900" marR="0" lvl="0" indent="-342900" algn="r" rtl="1">
              <a:lnSpc>
                <a:spcPct val="80000"/>
              </a:lnSpc>
              <a:spcBef>
                <a:spcPts val="580"/>
              </a:spcBef>
              <a:spcAft>
                <a:spcPts val="0"/>
              </a:spcAft>
              <a:buClr>
                <a:schemeClr val="dk1"/>
              </a:buClr>
              <a:buSzPts val="2900"/>
              <a:buFont typeface="Arial"/>
              <a:buChar char="•"/>
            </a:pPr>
            <a:r>
              <a:rPr lang="en-US" sz="2900" b="0" i="0" u="none">
                <a:solidFill>
                  <a:schemeClr val="dk1"/>
                </a:solidFill>
                <a:latin typeface="Calibri"/>
                <a:ea typeface="Calibri"/>
                <a:cs typeface="Calibri"/>
                <a:sym typeface="Calibri"/>
              </a:rPr>
              <a:t>بعد تأسيس جمهورية الصين الشعبية أصبح التعليم في المرحلة الابتدائية المتوسط توليه السلطات المحلية اهتماماً.</a:t>
            </a:r>
            <a:endParaRPr sz="2900" b="0" i="0" u="none">
              <a:solidFill>
                <a:schemeClr val="dk1"/>
              </a:solidFill>
              <a:latin typeface="Calibri"/>
              <a:ea typeface="Calibri"/>
              <a:cs typeface="Calibri"/>
              <a:sym typeface="Calibri"/>
            </a:endParaRPr>
          </a:p>
          <a:p>
            <a:pPr marL="342900" marR="0" lvl="0" indent="-342900" algn="r" rtl="1">
              <a:lnSpc>
                <a:spcPct val="80000"/>
              </a:lnSpc>
              <a:spcBef>
                <a:spcPts val="580"/>
              </a:spcBef>
              <a:spcAft>
                <a:spcPts val="0"/>
              </a:spcAft>
              <a:buClr>
                <a:schemeClr val="dk1"/>
              </a:buClr>
              <a:buSzPts val="2900"/>
              <a:buFont typeface="Arial"/>
              <a:buChar char="•"/>
            </a:pPr>
            <a:r>
              <a:rPr lang="en-US" sz="2900" b="0" i="0" u="none">
                <a:solidFill>
                  <a:schemeClr val="dk1"/>
                </a:solidFill>
                <a:latin typeface="Calibri"/>
                <a:ea typeface="Calibri"/>
                <a:cs typeface="Calibri"/>
                <a:sym typeface="Calibri"/>
              </a:rPr>
              <a:t>لذا أصبح لزاماً على السلطات الإقليمية وسلطات البلديات أن تضع السياسيات الخطط التربوية المناسبة للتعليم المحلي، وتهيئة الموارد المالية اللازمة لها في الوقت الذي تتولى فيه الدوائر التربوية في المدن والريف مسالة تطبيق هذه الخطط والسيادات و إدارة المدارس كل وفق نطاق صلاحيته.</a:t>
            </a:r>
            <a:endParaRPr sz="2900" b="0" i="0" u="none">
              <a:solidFill>
                <a:schemeClr val="dk1"/>
              </a:solidFill>
              <a:latin typeface="Calibri"/>
              <a:ea typeface="Calibri"/>
              <a:cs typeface="Calibri"/>
              <a:sym typeface="Calibri"/>
            </a:endParaRPr>
          </a:p>
          <a:p>
            <a:pPr marL="342900" marR="0" lvl="0" indent="-342900" algn="r" rtl="1">
              <a:lnSpc>
                <a:spcPct val="80000"/>
              </a:lnSpc>
              <a:spcBef>
                <a:spcPts val="580"/>
              </a:spcBef>
              <a:spcAft>
                <a:spcPts val="0"/>
              </a:spcAft>
              <a:buClr>
                <a:schemeClr val="dk1"/>
              </a:buClr>
              <a:buSzPts val="2900"/>
              <a:buFont typeface="Arial"/>
              <a:buChar char="•"/>
            </a:pPr>
            <a:r>
              <a:rPr lang="en-US" sz="2900" b="0" i="0" u="none">
                <a:solidFill>
                  <a:schemeClr val="dk1"/>
                </a:solidFill>
                <a:latin typeface="Calibri"/>
                <a:ea typeface="Calibri"/>
                <a:cs typeface="Calibri"/>
                <a:sym typeface="Calibri"/>
              </a:rPr>
              <a:t>سنه 1983 تم تجربة إدخال التعديلات على النظام الإداري في التعليم العام في الريف، صدرقراراً بشأن إصلاح التعليم يتم بموجبه تخويل السلطات المحلية صلاحية إدارة التعليم الابتدائي في البلاد وأصبح من صلاحيتها ما يلي : </a:t>
            </a:r>
            <a:endParaRPr/>
          </a:p>
          <a:p>
            <a:pPr marL="342900" marR="0" lvl="0" indent="-158750" algn="r" rtl="1">
              <a:spcBef>
                <a:spcPts val="580"/>
              </a:spcBef>
              <a:spcAft>
                <a:spcPts val="0"/>
              </a:spcAft>
              <a:buClr>
                <a:schemeClr val="dk1"/>
              </a:buClr>
              <a:buSzPts val="2900"/>
              <a:buFont typeface="Arial"/>
              <a:buNone/>
            </a:pPr>
            <a:endParaRPr sz="2900" b="0" i="0" u="non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9"/>
          <p:cNvSpPr txBox="1">
            <a:spLocks noGrp="1"/>
          </p:cNvSpPr>
          <p:nvPr>
            <p:ph type="title"/>
          </p:nvPr>
        </p:nvSpPr>
        <p:spPr>
          <a:xfrm>
            <a:off x="457200" y="274637"/>
            <a:ext cx="8229600" cy="1143000"/>
          </a:xfrm>
          <a:prstGeom prst="rect">
            <a:avLst/>
          </a:prstGeom>
          <a:solidFill>
            <a:srgbClr val="F2DCDB"/>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000"/>
              <a:buFont typeface="Calibri"/>
              <a:buNone/>
            </a:pPr>
            <a:r>
              <a:rPr lang="en-US" sz="4000" b="0" i="0" u="none">
                <a:solidFill>
                  <a:schemeClr val="dk1"/>
                </a:solidFill>
                <a:latin typeface="Calibri"/>
                <a:ea typeface="Calibri"/>
                <a:cs typeface="Calibri"/>
                <a:sym typeface="Calibri"/>
              </a:rPr>
              <a:t>صلاحية السلطات المحلية في إدارة التعليم الابتدائي</a:t>
            </a:r>
            <a:endParaRPr/>
          </a:p>
        </p:txBody>
      </p:sp>
      <p:sp>
        <p:nvSpPr>
          <p:cNvPr id="352" name="Google Shape;352;p4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742950" marR="0" lvl="0" indent="-742950" algn="r" rtl="1">
              <a:lnSpc>
                <a:spcPct val="90000"/>
              </a:lnSpc>
              <a:spcBef>
                <a:spcPts val="0"/>
              </a:spcBef>
              <a:spcAft>
                <a:spcPts val="0"/>
              </a:spcAft>
              <a:buClr>
                <a:schemeClr val="dk1"/>
              </a:buClr>
              <a:buSzPts val="3200"/>
              <a:buFont typeface="Calibri"/>
              <a:buAutoNum type="arabicPeriod"/>
            </a:pPr>
            <a:r>
              <a:rPr lang="en-US" sz="3200" b="0" i="0" u="none">
                <a:solidFill>
                  <a:schemeClr val="dk1"/>
                </a:solidFill>
                <a:latin typeface="Calibri"/>
                <a:ea typeface="Calibri"/>
                <a:cs typeface="Calibri"/>
                <a:sym typeface="Calibri"/>
              </a:rPr>
              <a:t>أن تتخذ هذه السلطات الإجراءات اللازمة لوضع المبادئ المطلوبة في مجال التعليم.</a:t>
            </a:r>
            <a:endParaRPr/>
          </a:p>
          <a:p>
            <a:pPr marL="742950" marR="0" lvl="0" indent="-742950" algn="r" rtl="1">
              <a:lnSpc>
                <a:spcPct val="90000"/>
              </a:lnSpc>
              <a:spcBef>
                <a:spcPts val="640"/>
              </a:spcBef>
              <a:spcAft>
                <a:spcPts val="0"/>
              </a:spcAft>
              <a:buClr>
                <a:schemeClr val="dk1"/>
              </a:buClr>
              <a:buSzPts val="3200"/>
              <a:buFont typeface="Calibri"/>
              <a:buAutoNum type="arabicPeriod"/>
            </a:pPr>
            <a:r>
              <a:rPr lang="en-US" sz="3200" b="0" i="0" u="none">
                <a:solidFill>
                  <a:schemeClr val="dk1"/>
                </a:solidFill>
                <a:latin typeface="Calibri"/>
                <a:ea typeface="Calibri"/>
                <a:cs typeface="Calibri"/>
                <a:sym typeface="Calibri"/>
              </a:rPr>
              <a:t>تنفيذ السياسات الموضوعة والنظم والخطط التفصيلية في الوقت الذي تقوم فيه الحكومة المركزية بوضع الاستراتيجيات والخطط العامة للتعليم الابتدائي.</a:t>
            </a:r>
            <a:endParaRPr sz="3200" b="0" i="0" u="none">
              <a:solidFill>
                <a:schemeClr val="dk1"/>
              </a:solidFill>
              <a:latin typeface="Calibri"/>
              <a:ea typeface="Calibri"/>
              <a:cs typeface="Calibri"/>
              <a:sym typeface="Calibri"/>
            </a:endParaRPr>
          </a:p>
          <a:p>
            <a:pPr marL="742950" marR="0" lvl="0" indent="-742950" algn="r" rtl="1">
              <a:lnSpc>
                <a:spcPct val="90000"/>
              </a:lnSpc>
              <a:spcBef>
                <a:spcPts val="640"/>
              </a:spcBef>
              <a:spcAft>
                <a:spcPts val="0"/>
              </a:spcAft>
              <a:buClr>
                <a:schemeClr val="dk1"/>
              </a:buClr>
              <a:buSzPts val="3200"/>
              <a:buFont typeface="Calibri"/>
              <a:buAutoNum type="arabicPeriod"/>
            </a:pPr>
            <a:r>
              <a:rPr lang="en-US" sz="3200" b="0" i="0" u="none">
                <a:solidFill>
                  <a:schemeClr val="dk1"/>
                </a:solidFill>
                <a:latin typeface="Calibri"/>
                <a:ea typeface="Calibri"/>
                <a:cs typeface="Calibri"/>
                <a:sym typeface="Calibri"/>
              </a:rPr>
              <a:t>تقع عليها مسؤولية إدارة المدارس المحلية وتوفير مستلزمات العمل فيها </a:t>
            </a:r>
            <a:endParaRPr/>
          </a:p>
          <a:p>
            <a:pPr marL="742950" marR="0" lvl="0" indent="-742950" algn="r" rtl="1">
              <a:lnSpc>
                <a:spcPct val="90000"/>
              </a:lnSpc>
              <a:spcBef>
                <a:spcPts val="640"/>
              </a:spcBef>
              <a:spcAft>
                <a:spcPts val="0"/>
              </a:spcAft>
              <a:buClr>
                <a:schemeClr val="dk1"/>
              </a:buClr>
              <a:buSzPts val="3200"/>
              <a:buFont typeface="Calibri"/>
              <a:buAutoNum type="arabicPeriod"/>
            </a:pPr>
            <a:r>
              <a:rPr lang="en-US" sz="3200" b="0" i="0" u="none">
                <a:solidFill>
                  <a:schemeClr val="dk1"/>
                </a:solidFill>
                <a:latin typeface="Calibri"/>
                <a:ea typeface="Calibri"/>
                <a:cs typeface="Calibri"/>
                <a:sym typeface="Calibri"/>
              </a:rPr>
              <a:t>تصبح مسؤولة عن توفير كل الطاقات والإمكانات لإدارة شؤون التعليم.</a:t>
            </a:r>
            <a:endParaRPr sz="3200" b="0" i="0" u="none">
              <a:solidFill>
                <a:schemeClr val="dk1"/>
              </a:solidFill>
              <a:latin typeface="Calibri"/>
              <a:ea typeface="Calibri"/>
              <a:cs typeface="Calibri"/>
              <a:sym typeface="Calibri"/>
            </a:endParaRPr>
          </a:p>
          <a:p>
            <a:pPr marL="342900" marR="0" lvl="0" indent="-139700" algn="r" rtl="1">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0"/>
          <p:cNvSpPr txBox="1">
            <a:spLocks noGrp="1"/>
          </p:cNvSpPr>
          <p:nvPr>
            <p:ph type="title"/>
          </p:nvPr>
        </p:nvSpPr>
        <p:spPr>
          <a:xfrm>
            <a:off x="457200" y="274637"/>
            <a:ext cx="8229600" cy="1143000"/>
          </a:xfrm>
          <a:prstGeom prst="rect">
            <a:avLst/>
          </a:prstGeom>
          <a:solidFill>
            <a:srgbClr val="EBF1DE"/>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تمـويـل التعـليـم:</a:t>
            </a:r>
            <a:endParaRPr/>
          </a:p>
        </p:txBody>
      </p:sp>
      <p:sp>
        <p:nvSpPr>
          <p:cNvPr id="359" name="Google Shape;359;p5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r" rtl="1">
              <a:lnSpc>
                <a:spcPct val="100000"/>
              </a:lnSpc>
              <a:spcBef>
                <a:spcPts val="0"/>
              </a:spcBef>
              <a:spcAft>
                <a:spcPts val="0"/>
              </a:spcAft>
              <a:buClr>
                <a:schemeClr val="dk1"/>
              </a:buClr>
              <a:buSzPts val="3600"/>
              <a:buFont typeface="Arial"/>
              <a:buChar char="•"/>
            </a:pPr>
            <a:r>
              <a:rPr lang="en-US" sz="3600" b="0" i="0" u="none">
                <a:solidFill>
                  <a:schemeClr val="dk1"/>
                </a:solidFill>
                <a:latin typeface="Calibri"/>
                <a:ea typeface="Calibri"/>
                <a:cs typeface="Calibri"/>
                <a:sym typeface="Calibri"/>
              </a:rPr>
              <a:t>يشتمل تمويل التعليم النفقات والمبالغ المرصدة من قبل الحكومة المركزية للسلطات المحلية </a:t>
            </a:r>
            <a:endParaRPr/>
          </a:p>
          <a:p>
            <a:pPr marL="342900" marR="0" lvl="0" indent="-342900" algn="r" rtl="1">
              <a:lnSpc>
                <a:spcPct val="100000"/>
              </a:lnSpc>
              <a:spcBef>
                <a:spcPts val="720"/>
              </a:spcBef>
              <a:spcAft>
                <a:spcPts val="0"/>
              </a:spcAft>
              <a:buClr>
                <a:schemeClr val="dk1"/>
              </a:buClr>
              <a:buSzPts val="3600"/>
              <a:buFont typeface="Arial"/>
              <a:buChar char="•"/>
            </a:pPr>
            <a:r>
              <a:rPr lang="en-US" sz="3600" b="0" i="0" u="none">
                <a:solidFill>
                  <a:schemeClr val="dk1"/>
                </a:solidFill>
                <a:latin typeface="Calibri"/>
                <a:ea typeface="Calibri"/>
                <a:cs typeface="Calibri"/>
                <a:sym typeface="Calibri"/>
              </a:rPr>
              <a:t>لا تشمل تلك المبالغ الاستثمارات في المباني الأساسية للتعليم ولا الهبات من المؤسسات والمشروعات التعاونية والريفية والاقتصادية والمؤسسات الأخرى.</a:t>
            </a:r>
            <a:endParaRPr sz="3600" b="0" i="0" u="none">
              <a:solidFill>
                <a:schemeClr val="dk1"/>
              </a:solidFill>
              <a:latin typeface="Calibri"/>
              <a:ea typeface="Calibri"/>
              <a:cs typeface="Calibri"/>
              <a:sym typeface="Calibri"/>
            </a:endParaRPr>
          </a:p>
          <a:p>
            <a:pPr marL="342900" marR="0" lvl="0" indent="-114300" algn="r" rtl="1">
              <a:spcBef>
                <a:spcPts val="720"/>
              </a:spcBef>
              <a:spcAft>
                <a:spcPts val="0"/>
              </a:spcAft>
              <a:buClr>
                <a:schemeClr val="dk1"/>
              </a:buClr>
              <a:buSzPts val="3600"/>
              <a:buFont typeface="Arial"/>
              <a:buNone/>
            </a:pPr>
            <a:endParaRPr sz="3600" b="0" i="0" u="non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1"/>
          <p:cNvSpPr txBox="1">
            <a:spLocks noGrp="1"/>
          </p:cNvSpPr>
          <p:nvPr>
            <p:ph type="title"/>
          </p:nvPr>
        </p:nvSpPr>
        <p:spPr>
          <a:xfrm>
            <a:off x="457200" y="274637"/>
            <a:ext cx="8229600" cy="1143000"/>
          </a:xfrm>
          <a:prstGeom prst="rect">
            <a:avLst/>
          </a:prstGeom>
          <a:solidFill>
            <a:srgbClr val="EBF1DE"/>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000"/>
              <a:buFont typeface="Calibri"/>
              <a:buNone/>
            </a:pPr>
            <a:r>
              <a:rPr lang="en-US" sz="4000" b="1" i="0" u="none">
                <a:solidFill>
                  <a:schemeClr val="dk1"/>
                </a:solidFill>
                <a:latin typeface="Calibri"/>
                <a:ea typeface="Calibri"/>
                <a:cs typeface="Calibri"/>
                <a:sym typeface="Calibri"/>
              </a:rPr>
              <a:t>جمع الأموال الإضافية للتعليم من قبل السلطات</a:t>
            </a:r>
            <a:endParaRPr/>
          </a:p>
        </p:txBody>
      </p:sp>
      <p:sp>
        <p:nvSpPr>
          <p:cNvPr id="366" name="Google Shape;366;p51"/>
          <p:cNvSpPr txBox="1">
            <a:spLocks noGrp="1"/>
          </p:cNvSpPr>
          <p:nvPr>
            <p:ph type="body" idx="1"/>
          </p:nvPr>
        </p:nvSpPr>
        <p:spPr>
          <a:xfrm>
            <a:off x="457200" y="1600200"/>
            <a:ext cx="8229600" cy="4526100"/>
          </a:xfrm>
          <a:prstGeom prst="rect">
            <a:avLst/>
          </a:prstGeom>
          <a:solidFill>
            <a:schemeClr val="lt1"/>
          </a:solidFill>
          <a:ln>
            <a:noFill/>
          </a:ln>
        </p:spPr>
        <p:txBody>
          <a:bodyPr spcFirstLastPara="1" wrap="square" lIns="91425" tIns="45700" rIns="91425" bIns="45700" anchor="t" anchorCtr="0">
            <a:normAutofit/>
          </a:bodyPr>
          <a:lstStyle/>
          <a:p>
            <a:pPr marL="342900" marR="0" lvl="0" indent="-342900" algn="r" rtl="1">
              <a:lnSpc>
                <a:spcPct val="80000"/>
              </a:lnSpc>
              <a:spcBef>
                <a:spcPts val="0"/>
              </a:spcBef>
              <a:spcAft>
                <a:spcPts val="0"/>
              </a:spcAft>
              <a:buClr>
                <a:srgbClr val="FF0000"/>
              </a:buClr>
              <a:buSzPts val="2200"/>
              <a:buFont typeface="Arial"/>
              <a:buChar char="•"/>
            </a:pPr>
            <a:r>
              <a:rPr lang="en-US" sz="2200" b="0" i="0" u="none">
                <a:solidFill>
                  <a:srgbClr val="FF0000"/>
                </a:solidFill>
                <a:latin typeface="Calibri"/>
                <a:ea typeface="Calibri"/>
                <a:cs typeface="Calibri"/>
                <a:sym typeface="Calibri"/>
              </a:rPr>
              <a:t>عملية جمع الأموال الإضافية لتدعيم التعليم معيار مهم تتبناه الحكومة الصينية في المرحلة الحالية لرفع معنويات قطاعات المجتمع ودفعهم لتطوير التعليم ودعمه وتعزيزه.</a:t>
            </a:r>
            <a:endParaRPr sz="2200" b="0" i="0" u="none">
              <a:solidFill>
                <a:srgbClr val="FF0000"/>
              </a:solidFill>
              <a:latin typeface="Calibri"/>
              <a:ea typeface="Calibri"/>
              <a:cs typeface="Calibri"/>
              <a:sym typeface="Calibri"/>
            </a:endParaRPr>
          </a:p>
          <a:p>
            <a:pPr marL="342900" marR="0" lvl="0" indent="-342900" algn="r" rtl="1">
              <a:lnSpc>
                <a:spcPct val="80000"/>
              </a:lnSpc>
              <a:spcBef>
                <a:spcPts val="440"/>
              </a:spcBef>
              <a:spcAft>
                <a:spcPts val="0"/>
              </a:spcAft>
              <a:buClr>
                <a:srgbClr val="17375E"/>
              </a:buClr>
              <a:buSzPts val="2200"/>
              <a:buFont typeface="Arial"/>
              <a:buChar char="•"/>
            </a:pPr>
            <a:r>
              <a:rPr lang="en-US" sz="2200" b="0" i="0" u="none">
                <a:solidFill>
                  <a:srgbClr val="17375E"/>
                </a:solidFill>
                <a:latin typeface="Calibri"/>
                <a:ea typeface="Calibri"/>
                <a:cs typeface="Calibri"/>
                <a:sym typeface="Calibri"/>
              </a:rPr>
              <a:t>تم البدء بهذه التجربة لأول مرة في المناطق الريفية والآن يجرى تطبيقه في المدن.</a:t>
            </a:r>
            <a:endParaRPr sz="2200" b="0" i="0" u="none">
              <a:solidFill>
                <a:srgbClr val="17375E"/>
              </a:solidFill>
              <a:latin typeface="Calibri"/>
              <a:ea typeface="Calibri"/>
              <a:cs typeface="Calibri"/>
              <a:sym typeface="Calibri"/>
            </a:endParaRPr>
          </a:p>
          <a:p>
            <a:pPr marL="342900" marR="0" lvl="0" indent="-342900" algn="r" rtl="1">
              <a:lnSpc>
                <a:spcPct val="80000"/>
              </a:lnSpc>
              <a:spcBef>
                <a:spcPts val="440"/>
              </a:spcBef>
              <a:spcAft>
                <a:spcPts val="0"/>
              </a:spcAft>
              <a:buClr>
                <a:srgbClr val="4A452A"/>
              </a:buClr>
              <a:buSzPts val="2200"/>
              <a:buFont typeface="Arial"/>
              <a:buChar char="•"/>
            </a:pPr>
            <a:r>
              <a:rPr lang="en-US" sz="2200" b="0" i="0" u="none">
                <a:solidFill>
                  <a:srgbClr val="4A452A"/>
                </a:solidFill>
                <a:latin typeface="Calibri"/>
                <a:ea typeface="Calibri"/>
                <a:cs typeface="Calibri"/>
                <a:sym typeface="Calibri"/>
              </a:rPr>
              <a:t>لتنفيذه تم توزيع بيان صادر في المجلس الوطني مفاده أن الدولة آخذة بزيادة الاستثمار عن طريق المشاركة في بناء المدارس الريفية والإنفاق على التعليم.</a:t>
            </a:r>
            <a:endParaRPr sz="2200" b="0" i="0" u="none">
              <a:solidFill>
                <a:srgbClr val="4A452A"/>
              </a:solidFill>
              <a:latin typeface="Calibri"/>
              <a:ea typeface="Calibri"/>
              <a:cs typeface="Calibri"/>
              <a:sym typeface="Calibri"/>
            </a:endParaRPr>
          </a:p>
          <a:p>
            <a:pPr marL="342900" marR="0" lvl="0" indent="-342900" algn="r" rtl="1">
              <a:lnSpc>
                <a:spcPct val="80000"/>
              </a:lnSpc>
              <a:spcBef>
                <a:spcPts val="440"/>
              </a:spcBef>
              <a:spcAft>
                <a:spcPts val="0"/>
              </a:spcAft>
              <a:buClr>
                <a:srgbClr val="984807"/>
              </a:buClr>
              <a:buSzPts val="2200"/>
              <a:buFont typeface="Arial"/>
              <a:buChar char="•"/>
            </a:pPr>
            <a:r>
              <a:rPr lang="en-US" sz="2200" b="0" i="0" u="none">
                <a:solidFill>
                  <a:srgbClr val="984807"/>
                </a:solidFill>
                <a:latin typeface="Calibri"/>
                <a:ea typeface="Calibri"/>
                <a:cs typeface="Calibri"/>
                <a:sym typeface="Calibri"/>
              </a:rPr>
              <a:t>الأسلوب المتبع في عملية جمع الأموال لا يكون موحداً بين المناطق المختلفة بل على كل ولاية أو إقليم أن يعقد اجتماعاً عاماً موسعاً ويوضح فيه الأوضاع الاقتصادية الإمكانات المتاحة والتأكيد على ضرورة تطوير التعليم وإلى بذل الجهود والأموال ما أمكن.</a:t>
            </a:r>
            <a:endParaRPr sz="2200" b="0" i="0" u="none">
              <a:solidFill>
                <a:srgbClr val="984807"/>
              </a:solidFill>
              <a:latin typeface="Calibri"/>
              <a:ea typeface="Calibri"/>
              <a:cs typeface="Calibri"/>
              <a:sym typeface="Calibri"/>
            </a:endParaRPr>
          </a:p>
          <a:p>
            <a:pPr marL="342900" marR="0" lvl="0" indent="-342900" algn="r" rtl="1">
              <a:lnSpc>
                <a:spcPct val="80000"/>
              </a:lnSpc>
              <a:spcBef>
                <a:spcPts val="440"/>
              </a:spcBef>
              <a:spcAft>
                <a:spcPts val="0"/>
              </a:spcAft>
              <a:buClr>
                <a:srgbClr val="7030A0"/>
              </a:buClr>
              <a:buSzPts val="2200"/>
              <a:buFont typeface="Arial"/>
              <a:buChar char="•"/>
            </a:pPr>
            <a:r>
              <a:rPr lang="en-US" sz="2200" b="0" i="0" u="none">
                <a:solidFill>
                  <a:srgbClr val="7030A0"/>
                </a:solidFill>
                <a:latin typeface="Calibri"/>
                <a:ea typeface="Calibri"/>
                <a:cs typeface="Calibri"/>
                <a:sym typeface="Calibri"/>
              </a:rPr>
              <a:t>إذا تمت الموافقة على هذا المقترح من قبل المؤتمر الشعبي للولاية تتم عملية تنفيذه من قبل الحكومة أو السلطة المحلية.</a:t>
            </a:r>
            <a:endParaRPr/>
          </a:p>
          <a:p>
            <a:pPr marL="342900" marR="0" lvl="0" indent="-342900" algn="r" rtl="1">
              <a:lnSpc>
                <a:spcPct val="80000"/>
              </a:lnSpc>
              <a:spcBef>
                <a:spcPts val="440"/>
              </a:spcBef>
              <a:spcAft>
                <a:spcPts val="0"/>
              </a:spcAft>
              <a:buClr>
                <a:srgbClr val="C00000"/>
              </a:buClr>
              <a:buSzPts val="2200"/>
              <a:buFont typeface="Arial"/>
              <a:buChar char="•"/>
            </a:pPr>
            <a:r>
              <a:rPr lang="en-US" sz="2200" b="0" i="0" u="none">
                <a:solidFill>
                  <a:srgbClr val="C00000"/>
                </a:solidFill>
                <a:latin typeface="Calibri"/>
                <a:ea typeface="Calibri"/>
                <a:cs typeface="Calibri"/>
                <a:sym typeface="Calibri"/>
              </a:rPr>
              <a:t>توظف هذه المبالغ لصالح الولاية نفسها لأنه يتم الحصول عليها تأتى من نفس الولاية </a:t>
            </a:r>
            <a:endParaRPr/>
          </a:p>
          <a:p>
            <a:pPr marL="342900" marR="0" lvl="0" indent="-342900" algn="r" rtl="1">
              <a:lnSpc>
                <a:spcPct val="80000"/>
              </a:lnSpc>
              <a:spcBef>
                <a:spcPts val="440"/>
              </a:spcBef>
              <a:spcAft>
                <a:spcPts val="0"/>
              </a:spcAft>
              <a:buClr>
                <a:schemeClr val="dk1"/>
              </a:buClr>
              <a:buSzPts val="2200"/>
              <a:buFont typeface="Arial"/>
              <a:buChar char="•"/>
            </a:pPr>
            <a:r>
              <a:rPr lang="en-US" sz="2200" b="0" i="0" u="none">
                <a:solidFill>
                  <a:schemeClr val="dk1"/>
                </a:solidFill>
                <a:latin typeface="Calibri"/>
                <a:ea typeface="Calibri"/>
                <a:cs typeface="Calibri"/>
                <a:sym typeface="Calibri"/>
              </a:rPr>
              <a:t>تقيم سلطات الإقليم أو الولاية لجنة إدارية للتربية والتعليم تتألف من إدارتين لتتولى مسؤولية الأموال الإضافية الواردة و إعداد تقرير مفصل عن الميزانية الإجمالية للمؤتمر الشعبي المحلي على أن تكون مرتبطة بالدوائر المالية والتربوية والإقليمية وتعمل بتوجيه و إرشاد منها </a:t>
            </a:r>
            <a:endParaRPr/>
          </a:p>
          <a:p>
            <a:pPr marL="342900" marR="0" lvl="0" indent="-203200" algn="r" rtl="1">
              <a:lnSpc>
                <a:spcPct val="80000"/>
              </a:lnSpc>
              <a:spcBef>
                <a:spcPts val="440"/>
              </a:spcBef>
              <a:spcAft>
                <a:spcPts val="0"/>
              </a:spcAft>
              <a:buClr>
                <a:schemeClr val="dk1"/>
              </a:buClr>
              <a:buSzPts val="2200"/>
              <a:buFont typeface="Arial"/>
              <a:buNone/>
            </a:pPr>
            <a:endParaRPr sz="2200" b="0" i="0" u="none">
              <a:solidFill>
                <a:schemeClr val="dk1"/>
              </a:solidFill>
              <a:latin typeface="Calibri"/>
              <a:ea typeface="Calibri"/>
              <a:cs typeface="Calibri"/>
              <a:sym typeface="Calibri"/>
            </a:endParaRPr>
          </a:p>
          <a:p>
            <a:pPr marL="342900" marR="0" lvl="0" indent="-203200" algn="r" rtl="1">
              <a:lnSpc>
                <a:spcPct val="80000"/>
              </a:lnSpc>
              <a:spcBef>
                <a:spcPts val="440"/>
              </a:spcBef>
              <a:spcAft>
                <a:spcPts val="0"/>
              </a:spcAft>
              <a:buClr>
                <a:schemeClr val="dk1"/>
              </a:buClr>
              <a:buSzPts val="2200"/>
              <a:buFont typeface="Arial"/>
              <a:buNone/>
            </a:pPr>
            <a:endParaRPr sz="2200" b="0" i="0" u="none">
              <a:solidFill>
                <a:schemeClr val="dk1"/>
              </a:solidFill>
              <a:latin typeface="Calibri"/>
              <a:ea typeface="Calibri"/>
              <a:cs typeface="Calibri"/>
              <a:sym typeface="Calibri"/>
            </a:endParaRPr>
          </a:p>
          <a:p>
            <a:pPr marL="342900" marR="0" lvl="0" indent="-203200" algn="r" rtl="1">
              <a:spcBef>
                <a:spcPts val="440"/>
              </a:spcBef>
              <a:spcAft>
                <a:spcPts val="0"/>
              </a:spcAft>
              <a:buClr>
                <a:schemeClr val="dk1"/>
              </a:buClr>
              <a:buSzPts val="2200"/>
              <a:buFont typeface="Arial"/>
              <a:buNone/>
            </a:pPr>
            <a:endParaRPr sz="2200" b="0" i="0" u="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dk1"/>
              </a:buClr>
              <a:buSzPts val="4400"/>
              <a:buFont typeface="Calibri"/>
              <a:buNone/>
            </a:pPr>
            <a:endParaRPr sz="4400">
              <a:solidFill>
                <a:schemeClr val="dk1"/>
              </a:solidFill>
              <a:latin typeface="Calibri"/>
              <a:ea typeface="Calibri"/>
              <a:cs typeface="Calibri"/>
              <a:sym typeface="Calibri"/>
            </a:endParaRPr>
          </a:p>
        </p:txBody>
      </p:sp>
      <p:sp>
        <p:nvSpPr>
          <p:cNvPr id="110" name="Google Shape;110;p16"/>
          <p:cNvSpPr txBox="1">
            <a:spLocks noGrp="1"/>
          </p:cNvSpPr>
          <p:nvPr>
            <p:ph type="body" idx="1"/>
          </p:nvPr>
        </p:nvSpPr>
        <p:spPr>
          <a:xfrm>
            <a:off x="285750" y="1600200"/>
            <a:ext cx="8400900" cy="4686300"/>
          </a:xfrm>
          <a:prstGeom prst="rect">
            <a:avLst/>
          </a:prstGeom>
          <a:noFill/>
          <a:ln>
            <a:noFill/>
          </a:ln>
        </p:spPr>
        <p:txBody>
          <a:bodyPr spcFirstLastPara="1" wrap="square" lIns="91425" tIns="45700" rIns="91425" bIns="45700" anchor="t" anchorCtr="0">
            <a:noAutofit/>
          </a:bodyPr>
          <a:lstStyle/>
          <a:p>
            <a:pPr marL="342900" marR="0" lvl="0" indent="-342900" algn="r" rtl="1">
              <a:lnSpc>
                <a:spcPct val="100000"/>
              </a:lnSpc>
              <a:spcBef>
                <a:spcPts val="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وفي السنوات الأخيرة احتلت الصين مقعدها الدائم في الأمم المتحدة </a:t>
            </a:r>
            <a:endParaRPr/>
          </a:p>
          <a:p>
            <a:pPr marL="342900" marR="0" lvl="0" indent="-342900" algn="r" rtl="1">
              <a:lnSpc>
                <a:spcPct val="100000"/>
              </a:lnSpc>
              <a:spcBef>
                <a:spcPts val="64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فجرت قنبلتها الذرية الأولى في العام 1964 </a:t>
            </a:r>
            <a:endParaRPr/>
          </a:p>
          <a:p>
            <a:pPr marL="342900" marR="0" lvl="0" indent="-342900" algn="r" rtl="1">
              <a:lnSpc>
                <a:spcPct val="100000"/>
              </a:lnSpc>
              <a:spcBef>
                <a:spcPts val="64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أصبحت من أهم ركائز العالم في مواجهة الغطرسه الأمريكية.</a:t>
            </a:r>
            <a:endParaRPr sz="3200" b="0" i="0" u="none">
              <a:solidFill>
                <a:schemeClr val="dk1"/>
              </a:solidFill>
              <a:latin typeface="Calibri"/>
              <a:ea typeface="Calibri"/>
              <a:cs typeface="Calibri"/>
              <a:sym typeface="Calibri"/>
            </a:endParaRPr>
          </a:p>
          <a:p>
            <a:pPr marL="342900" marR="0" lvl="0" indent="-139700" algn="r" rtl="1">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p:txBody>
      </p:sp>
    </p:spTree>
  </p:cSld>
  <p:clrMapOvr>
    <a:masterClrMapping/>
  </p:clrMapOvr>
  <p:transition spd="slow">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457200" y="274637"/>
            <a:ext cx="8229600" cy="1143000"/>
          </a:xfrm>
          <a:prstGeom prst="rect">
            <a:avLst/>
          </a:prstGeom>
          <a:solidFill>
            <a:srgbClr val="EBF1DE"/>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الحياة الأسرية في الصين</a:t>
            </a:r>
            <a:endParaRPr/>
          </a:p>
        </p:txBody>
      </p:sp>
      <p:sp>
        <p:nvSpPr>
          <p:cNvPr id="117" name="Google Shape;117;p1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r" rtl="1">
              <a:lnSpc>
                <a:spcPct val="100000"/>
              </a:lnSpc>
              <a:spcBef>
                <a:spcPts val="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 للأسرة شاناً عظيماً على الرغم من أن الحكومة الصينية تولي مشكلة الانفجار السكاني عناية خاصة وتضع حداً أدنى لسن الزواج قدره 22عاماً للرجال و 20 عاماً للنساء </a:t>
            </a:r>
            <a:endParaRPr/>
          </a:p>
          <a:p>
            <a:pPr marL="342900" marR="0" lvl="0" indent="-342900" algn="r" rtl="1">
              <a:lnSpc>
                <a:spcPct val="100000"/>
              </a:lnSpc>
              <a:spcBef>
                <a:spcPts val="64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بالإضافة إلى الإجراءات الممنوحة لقصر الإنجاب على طفل أو طفلين فلقد كان الصينيون يعيشون في أسرة تصل إلى مائة شخص كما في  عام 1949، ولكن أسرة اليوم تمتاز بأنها صغيرة ومحدودة.</a:t>
            </a:r>
            <a:endParaRPr sz="3200" b="0" i="0" u="none">
              <a:solidFill>
                <a:schemeClr val="dk1"/>
              </a:solidFill>
              <a:latin typeface="Calibri"/>
              <a:ea typeface="Calibri"/>
              <a:cs typeface="Calibri"/>
              <a:sym typeface="Calibri"/>
            </a:endParaRPr>
          </a:p>
          <a:p>
            <a:pPr marL="342900" marR="0" lvl="0" indent="-139700" algn="r" rtl="1">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p:txBody>
      </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457200" y="274637"/>
            <a:ext cx="8229600" cy="1143000"/>
          </a:xfrm>
          <a:prstGeom prst="rect">
            <a:avLst/>
          </a:prstGeom>
          <a:solidFill>
            <a:srgbClr val="EBF1DE"/>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العوامل المؤثرة على نشر التعليم بصورة فعالة</a:t>
            </a:r>
            <a:endParaRPr/>
          </a:p>
        </p:txBody>
      </p:sp>
      <p:sp>
        <p:nvSpPr>
          <p:cNvPr id="124" name="Google Shape;124;p1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514350" marR="0" lvl="0" indent="-514350" algn="r" rtl="1">
              <a:lnSpc>
                <a:spcPct val="100000"/>
              </a:lnSpc>
              <a:spcBef>
                <a:spcPts val="0"/>
              </a:spcBef>
              <a:spcAft>
                <a:spcPts val="0"/>
              </a:spcAft>
              <a:buClr>
                <a:schemeClr val="dk1"/>
              </a:buClr>
              <a:buSzPts val="3200"/>
              <a:buFont typeface="Calibri"/>
              <a:buAutoNum type="arabicPeriod"/>
            </a:pPr>
            <a:r>
              <a:rPr lang="en-US" sz="3200" b="0" i="0" u="none">
                <a:solidFill>
                  <a:schemeClr val="dk1"/>
                </a:solidFill>
                <a:latin typeface="Calibri"/>
                <a:ea typeface="Calibri"/>
                <a:cs typeface="Calibri"/>
                <a:sym typeface="Calibri"/>
              </a:rPr>
              <a:t>الاستقرار السياسي في الصين</a:t>
            </a:r>
            <a:endParaRPr/>
          </a:p>
          <a:p>
            <a:pPr marL="514350" marR="0" lvl="0" indent="-514350" algn="r" rtl="1">
              <a:lnSpc>
                <a:spcPct val="100000"/>
              </a:lnSpc>
              <a:spcBef>
                <a:spcPts val="640"/>
              </a:spcBef>
              <a:spcAft>
                <a:spcPts val="0"/>
              </a:spcAft>
              <a:buClr>
                <a:schemeClr val="dk1"/>
              </a:buClr>
              <a:buSzPts val="3200"/>
              <a:buFont typeface="Calibri"/>
              <a:buAutoNum type="arabicPeriod"/>
            </a:pPr>
            <a:r>
              <a:rPr lang="en-US" sz="3200" b="0" i="0" u="none">
                <a:solidFill>
                  <a:schemeClr val="dk1"/>
                </a:solidFill>
                <a:latin typeface="Calibri"/>
                <a:ea typeface="Calibri"/>
                <a:cs typeface="Calibri"/>
                <a:sym typeface="Calibri"/>
              </a:rPr>
              <a:t>جعل التعليم عامّا فقد نصت قوانين الحكومة على تحقيق مبدأ تكافؤ الفرص لجميع الأفراد ومنها فرصة التعليم</a:t>
            </a:r>
            <a:endParaRPr/>
          </a:p>
          <a:p>
            <a:pPr marL="514350" marR="0" lvl="0" indent="-514350" algn="r" rtl="1">
              <a:lnSpc>
                <a:spcPct val="100000"/>
              </a:lnSpc>
              <a:spcBef>
                <a:spcPts val="640"/>
              </a:spcBef>
              <a:spcAft>
                <a:spcPts val="0"/>
              </a:spcAft>
              <a:buClr>
                <a:schemeClr val="dk1"/>
              </a:buClr>
              <a:buSzPts val="3200"/>
              <a:buFont typeface="Calibri"/>
              <a:buAutoNum type="arabicPeriod"/>
            </a:pPr>
            <a:r>
              <a:rPr lang="en-US" sz="3200" b="0" i="0" u="none">
                <a:solidFill>
                  <a:schemeClr val="dk1"/>
                </a:solidFill>
                <a:latin typeface="Calibri"/>
                <a:ea typeface="Calibri"/>
                <a:cs typeface="Calibri"/>
                <a:sym typeface="Calibri"/>
              </a:rPr>
              <a:t>أن التعليم حق شرعي لكل صيني يحب وطنه، ويسعى ليكون الأفضل بين الدول</a:t>
            </a:r>
            <a:endParaRPr/>
          </a:p>
          <a:p>
            <a:pPr marL="514350" marR="0" lvl="0" indent="-514350" algn="r" rtl="1">
              <a:lnSpc>
                <a:spcPct val="100000"/>
              </a:lnSpc>
              <a:spcBef>
                <a:spcPts val="640"/>
              </a:spcBef>
              <a:spcAft>
                <a:spcPts val="0"/>
              </a:spcAft>
              <a:buClr>
                <a:schemeClr val="dk1"/>
              </a:buClr>
              <a:buSzPts val="3200"/>
              <a:buFont typeface="Calibri"/>
              <a:buAutoNum type="arabicPeriod"/>
            </a:pPr>
            <a:r>
              <a:rPr lang="en-US" sz="3200" b="0" i="0" u="none">
                <a:solidFill>
                  <a:schemeClr val="dk1"/>
                </a:solidFill>
                <a:latin typeface="Calibri"/>
                <a:ea typeface="Calibri"/>
                <a:cs typeface="Calibri"/>
                <a:sym typeface="Calibri"/>
              </a:rPr>
              <a:t>الديانة الكنفوشية التي أنشأها الفيلسوف الصيني كونفوشيوس المولود عام 550ق.م تقوم على أساس احترام المتعلم، وعلى حكم المتعلم للعامة وتركز على الروحانيات</a:t>
            </a:r>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dk1"/>
              </a:buClr>
              <a:buSzPts val="4400"/>
              <a:buFont typeface="Calibri"/>
              <a:buNone/>
            </a:pPr>
            <a:endParaRPr sz="4400">
              <a:solidFill>
                <a:schemeClr val="dk1"/>
              </a:solidFill>
              <a:latin typeface="Calibri"/>
              <a:ea typeface="Calibri"/>
              <a:cs typeface="Calibri"/>
              <a:sym typeface="Calibri"/>
            </a:endParaRPr>
          </a:p>
        </p:txBody>
      </p:sp>
      <p:sp>
        <p:nvSpPr>
          <p:cNvPr id="131" name="Google Shape;131;p1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342900" marR="0" lvl="0" indent="-171450" algn="r" rtl="1">
              <a:lnSpc>
                <a:spcPct val="80000"/>
              </a:lnSpc>
              <a:spcBef>
                <a:spcPts val="0"/>
              </a:spcBef>
              <a:spcAft>
                <a:spcPts val="0"/>
              </a:spcAft>
              <a:buClr>
                <a:schemeClr val="dk1"/>
              </a:buClr>
              <a:buSzPts val="2700"/>
              <a:buFont typeface="Arial"/>
              <a:buNone/>
            </a:pPr>
            <a:endParaRPr sz="2700" b="0" i="0" u="none">
              <a:solidFill>
                <a:schemeClr val="dk1"/>
              </a:solidFill>
              <a:latin typeface="Calibri"/>
              <a:ea typeface="Calibri"/>
              <a:cs typeface="Calibri"/>
              <a:sym typeface="Calibri"/>
            </a:endParaRPr>
          </a:p>
          <a:p>
            <a:pPr marL="342900" marR="0" lvl="0" indent="-342900" algn="r" rtl="1">
              <a:lnSpc>
                <a:spcPct val="80000"/>
              </a:lnSpc>
              <a:spcBef>
                <a:spcPts val="540"/>
              </a:spcBef>
              <a:spcAft>
                <a:spcPts val="0"/>
              </a:spcAft>
              <a:buClr>
                <a:schemeClr val="dk1"/>
              </a:buClr>
              <a:buSzPts val="2700"/>
              <a:buFont typeface="Arial"/>
              <a:buChar char="•"/>
            </a:pPr>
            <a:r>
              <a:rPr lang="en-US" sz="2700" b="0" i="0" u="none">
                <a:solidFill>
                  <a:schemeClr val="dk1"/>
                </a:solidFill>
                <a:latin typeface="Calibri"/>
                <a:ea typeface="Calibri"/>
                <a:cs typeface="Calibri"/>
                <a:sym typeface="Calibri"/>
              </a:rPr>
              <a:t>لذا حظي التعليم بعناية خاصة على مر العصور في الصين ولقي المتعلمون تقديرا كبيرا في المجتمع الصيني وكان التقدير العالي للعلم قبل تسلم الشيوعيين السلطة عام 1949 يعزى إلى سببين:</a:t>
            </a:r>
            <a:endParaRPr sz="2700" b="0" i="0" u="none">
              <a:solidFill>
                <a:schemeClr val="dk1"/>
              </a:solidFill>
              <a:latin typeface="Calibri"/>
              <a:ea typeface="Calibri"/>
              <a:cs typeface="Calibri"/>
              <a:sym typeface="Calibri"/>
            </a:endParaRPr>
          </a:p>
          <a:p>
            <a:pPr marL="342900" marR="0" lvl="0" indent="-342900" algn="r" rtl="1">
              <a:lnSpc>
                <a:spcPct val="80000"/>
              </a:lnSpc>
              <a:spcBef>
                <a:spcPts val="540"/>
              </a:spcBef>
              <a:spcAft>
                <a:spcPts val="0"/>
              </a:spcAft>
              <a:buClr>
                <a:schemeClr val="dk1"/>
              </a:buClr>
              <a:buSzPts val="2700"/>
              <a:buFont typeface="Arial"/>
              <a:buChar char="•"/>
            </a:pPr>
            <a:r>
              <a:rPr lang="en-US" sz="2700" b="0" i="0" u="none">
                <a:solidFill>
                  <a:schemeClr val="dk1"/>
                </a:solidFill>
                <a:latin typeface="Calibri"/>
                <a:ea typeface="Calibri"/>
                <a:cs typeface="Calibri"/>
                <a:sym typeface="Calibri"/>
              </a:rPr>
              <a:t>1-إن تعليم الكونفوشية يؤكد على تهذيب النفوس.</a:t>
            </a:r>
            <a:endParaRPr sz="2700" b="0" i="0" u="none">
              <a:solidFill>
                <a:schemeClr val="dk1"/>
              </a:solidFill>
              <a:latin typeface="Calibri"/>
              <a:ea typeface="Calibri"/>
              <a:cs typeface="Calibri"/>
              <a:sym typeface="Calibri"/>
            </a:endParaRPr>
          </a:p>
          <a:p>
            <a:pPr marL="342900" marR="0" lvl="0" indent="-342900" algn="r" rtl="1">
              <a:lnSpc>
                <a:spcPct val="80000"/>
              </a:lnSpc>
              <a:spcBef>
                <a:spcPts val="540"/>
              </a:spcBef>
              <a:spcAft>
                <a:spcPts val="0"/>
              </a:spcAft>
              <a:buClr>
                <a:schemeClr val="dk1"/>
              </a:buClr>
              <a:buSzPts val="2700"/>
              <a:buFont typeface="Arial"/>
              <a:buChar char="•"/>
            </a:pPr>
            <a:r>
              <a:rPr lang="en-US" sz="2700" b="0" i="0" u="none">
                <a:solidFill>
                  <a:schemeClr val="dk1"/>
                </a:solidFill>
                <a:latin typeface="Calibri"/>
                <a:ea typeface="Calibri"/>
                <a:cs typeface="Calibri"/>
                <a:sym typeface="Calibri"/>
              </a:rPr>
              <a:t>2-إن القدرة على القراءة والكتابة مهدت الطريق إلى حياة آمنة ومركز اجتماعي مرموق.</a:t>
            </a:r>
            <a:endParaRPr sz="2700" b="0" i="0" u="none">
              <a:solidFill>
                <a:schemeClr val="dk1"/>
              </a:solidFill>
              <a:latin typeface="Calibri"/>
              <a:ea typeface="Calibri"/>
              <a:cs typeface="Calibri"/>
              <a:sym typeface="Calibri"/>
            </a:endParaRPr>
          </a:p>
          <a:p>
            <a:pPr marL="342900" marR="0" lvl="0" indent="-342900" algn="r" rtl="1">
              <a:lnSpc>
                <a:spcPct val="80000"/>
              </a:lnSpc>
              <a:spcBef>
                <a:spcPts val="540"/>
              </a:spcBef>
              <a:spcAft>
                <a:spcPts val="0"/>
              </a:spcAft>
              <a:buClr>
                <a:schemeClr val="dk1"/>
              </a:buClr>
              <a:buSzPts val="2700"/>
              <a:buFont typeface="Arial"/>
              <a:buChar char="•"/>
            </a:pPr>
            <a:r>
              <a:rPr lang="en-US" sz="2700" b="0" i="0" u="none">
                <a:solidFill>
                  <a:schemeClr val="dk1"/>
                </a:solidFill>
                <a:latin typeface="Calibri"/>
                <a:ea typeface="Calibri"/>
                <a:cs typeface="Calibri"/>
                <a:sym typeface="Calibri"/>
              </a:rPr>
              <a:t>ركز الشيوعيون على العلم باعتباره وسيلة لتحقيق أهدافهم السياسية الاجتماعية الاقتصادية بدأوا بتطبيق برامج تعليمية لتعليم الشعب القراءة والكتابة </a:t>
            </a:r>
            <a:endParaRPr/>
          </a:p>
          <a:p>
            <a:pPr marL="342900" marR="0" lvl="0" indent="-342900" algn="r" rtl="1">
              <a:lnSpc>
                <a:spcPct val="80000"/>
              </a:lnSpc>
              <a:spcBef>
                <a:spcPts val="540"/>
              </a:spcBef>
              <a:spcAft>
                <a:spcPts val="0"/>
              </a:spcAft>
              <a:buClr>
                <a:schemeClr val="dk1"/>
              </a:buClr>
              <a:buSzPts val="2700"/>
              <a:buFont typeface="Arial"/>
              <a:buChar char="•"/>
            </a:pPr>
            <a:r>
              <a:rPr lang="en-US" sz="2700" b="0" i="0" u="none">
                <a:solidFill>
                  <a:schemeClr val="dk1"/>
                </a:solidFill>
                <a:latin typeface="Calibri"/>
                <a:ea typeface="Calibri"/>
                <a:cs typeface="Calibri"/>
                <a:sym typeface="Calibri"/>
              </a:rPr>
              <a:t>بالتالي نشطت الحكومة منذ منتصف القرن العشرين في نشر التعليم فأقبل الأطفال و أهلهم على الدارسة</a:t>
            </a:r>
            <a:endParaRPr sz="2700" b="0" i="0" u="none">
              <a:solidFill>
                <a:schemeClr val="dk1"/>
              </a:solidFill>
              <a:latin typeface="Calibri"/>
              <a:ea typeface="Calibri"/>
              <a:cs typeface="Calibri"/>
              <a:sym typeface="Calibri"/>
            </a:endParaRPr>
          </a:p>
          <a:p>
            <a:pPr marL="342900" marR="0" lvl="0" indent="-171450" algn="r" rtl="1">
              <a:spcBef>
                <a:spcPts val="540"/>
              </a:spcBef>
              <a:spcAft>
                <a:spcPts val="0"/>
              </a:spcAft>
              <a:buClr>
                <a:schemeClr val="dk1"/>
              </a:buClr>
              <a:buSzPts val="2700"/>
              <a:buFont typeface="Arial"/>
              <a:buNone/>
            </a:pPr>
            <a:endParaRPr sz="2700" b="0" i="0" u="none">
              <a:solidFill>
                <a:schemeClr val="dk1"/>
              </a:solidFill>
              <a:latin typeface="Calibri"/>
              <a:ea typeface="Calibri"/>
              <a:cs typeface="Calibri"/>
              <a:sym typeface="Calibri"/>
            </a:endParaRPr>
          </a:p>
        </p:txBody>
      </p:sp>
    </p:spTree>
  </p:cSld>
  <p:clrMapOvr>
    <a:masterClrMapping/>
  </p:clrMapOvr>
  <p:transition spd="slow">
    <p:diamon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457200" y="274637"/>
            <a:ext cx="8229600" cy="1143000"/>
          </a:xfrm>
          <a:prstGeom prst="rect">
            <a:avLst/>
          </a:prstGeom>
          <a:solidFill>
            <a:srgbClr val="E6E0EC"/>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التربية في الصين</a:t>
            </a:r>
            <a:endParaRPr/>
          </a:p>
        </p:txBody>
      </p:sp>
      <p:sp>
        <p:nvSpPr>
          <p:cNvPr id="138" name="Google Shape;138;p20"/>
          <p:cNvSpPr txBox="1">
            <a:spLocks noGrp="1"/>
          </p:cNvSpPr>
          <p:nvPr>
            <p:ph type="body" idx="1"/>
          </p:nvPr>
        </p:nvSpPr>
        <p:spPr>
          <a:xfrm>
            <a:off x="0" y="1500187"/>
            <a:ext cx="8901000" cy="5357700"/>
          </a:xfrm>
          <a:prstGeom prst="rect">
            <a:avLst/>
          </a:prstGeom>
          <a:noFill/>
          <a:ln>
            <a:noFill/>
          </a:ln>
        </p:spPr>
        <p:txBody>
          <a:bodyPr spcFirstLastPara="1" wrap="square" lIns="91425" tIns="45700" rIns="91425" bIns="45700" anchor="t" anchorCtr="0">
            <a:normAutofit/>
          </a:bodyPr>
          <a:lstStyle/>
          <a:p>
            <a:pPr marL="342900" marR="0" lvl="0" indent="-342900" algn="r" rtl="1">
              <a:lnSpc>
                <a:spcPct val="90000"/>
              </a:lnSpc>
              <a:spcBef>
                <a:spcPts val="0"/>
              </a:spcBef>
              <a:spcAft>
                <a:spcPts val="0"/>
              </a:spcAft>
              <a:buClr>
                <a:schemeClr val="dk1"/>
              </a:buClr>
              <a:buSzPts val="2700"/>
              <a:buFont typeface="Arial"/>
              <a:buChar char="•"/>
            </a:pPr>
            <a:r>
              <a:rPr lang="en-US" sz="2700" b="0" i="0" u="none">
                <a:solidFill>
                  <a:schemeClr val="dk1"/>
                </a:solidFill>
                <a:latin typeface="Calibri"/>
                <a:ea typeface="Calibri"/>
                <a:cs typeface="Calibri"/>
                <a:sym typeface="Calibri"/>
              </a:rPr>
              <a:t>التربية لها فلسفة مغايرة عن باقي الفكر الغربي مثال كلمة – القدرة- بمعناها المعروف في التربية الحديثة ليست لها  المعنى نفسه في التربية الصينية.</a:t>
            </a:r>
            <a:endParaRPr sz="2700" b="0" i="0" u="none">
              <a:solidFill>
                <a:schemeClr val="dk1"/>
              </a:solidFill>
              <a:latin typeface="Calibri"/>
              <a:ea typeface="Calibri"/>
              <a:cs typeface="Calibri"/>
              <a:sym typeface="Calibri"/>
            </a:endParaRPr>
          </a:p>
          <a:p>
            <a:pPr marL="342900" marR="0" lvl="0" indent="-342900" algn="r" rtl="1">
              <a:lnSpc>
                <a:spcPct val="90000"/>
              </a:lnSpc>
              <a:spcBef>
                <a:spcPts val="540"/>
              </a:spcBef>
              <a:spcAft>
                <a:spcPts val="0"/>
              </a:spcAft>
              <a:buClr>
                <a:schemeClr val="dk1"/>
              </a:buClr>
              <a:buSzPts val="2700"/>
              <a:buFont typeface="Arial"/>
              <a:buChar char="•"/>
            </a:pPr>
            <a:r>
              <a:rPr lang="en-US" sz="2700" b="0" i="0" u="none">
                <a:solidFill>
                  <a:schemeClr val="dk1"/>
                </a:solidFill>
                <a:latin typeface="Calibri"/>
                <a:ea typeface="Calibri"/>
                <a:cs typeface="Calibri"/>
                <a:sym typeface="Calibri"/>
              </a:rPr>
              <a:t>إنما نعني بها شيئاً يمكن تحسينه وتطويره وإن هذه مهمة التدريس وإن الشعار الذي يؤثر عن كونفوشيوس "التدريس حسب القدرة" ويعني أن الأطفال من مختلف القدرات يجب تعليمهم بطرق مختلفة لكن في ظل منهج واحد لا مناهج متعددة كما هو في الغرب حتى يصلوا إلى المستوى المطلوب</a:t>
            </a:r>
            <a:endParaRPr/>
          </a:p>
          <a:p>
            <a:pPr marL="342900" marR="0" lvl="0" indent="-342900" algn="r" rtl="1">
              <a:lnSpc>
                <a:spcPct val="90000"/>
              </a:lnSpc>
              <a:spcBef>
                <a:spcPts val="540"/>
              </a:spcBef>
              <a:spcAft>
                <a:spcPts val="0"/>
              </a:spcAft>
              <a:buClr>
                <a:schemeClr val="dk1"/>
              </a:buClr>
              <a:buSzPts val="2700"/>
              <a:buFont typeface="Arial"/>
              <a:buChar char="•"/>
            </a:pPr>
            <a:r>
              <a:rPr lang="en-US" sz="2700" b="0" i="0" u="none">
                <a:solidFill>
                  <a:schemeClr val="dk1"/>
                </a:solidFill>
                <a:latin typeface="Calibri"/>
                <a:ea typeface="Calibri"/>
                <a:cs typeface="Calibri"/>
                <a:sym typeface="Calibri"/>
              </a:rPr>
              <a:t>يعتقد</a:t>
            </a:r>
            <a:r>
              <a:rPr lang="en-US" sz="2700" b="0" i="0" u="none">
                <a:solidFill>
                  <a:srgbClr val="FF0000"/>
                </a:solidFill>
                <a:latin typeface="Calibri"/>
                <a:ea typeface="Calibri"/>
                <a:cs typeface="Calibri"/>
                <a:sym typeface="Calibri"/>
              </a:rPr>
              <a:t> المعلمون </a:t>
            </a:r>
            <a:r>
              <a:rPr lang="en-US" sz="2700" b="0" i="0" u="none">
                <a:solidFill>
                  <a:schemeClr val="dk1"/>
                </a:solidFill>
                <a:latin typeface="Calibri"/>
                <a:ea typeface="Calibri"/>
                <a:cs typeface="Calibri"/>
                <a:sym typeface="Calibri"/>
              </a:rPr>
              <a:t>في الصين أن كل طفل يستطيع أن يحقق المستوى التحصيلي المطلوب إذا ما بذل الجهد المناسب وهي لب فكرة التعليم بالإتقان </a:t>
            </a:r>
            <a:endParaRPr/>
          </a:p>
          <a:p>
            <a:pPr marL="342900" marR="0" lvl="0" indent="-342900" algn="r" rtl="1">
              <a:lnSpc>
                <a:spcPct val="90000"/>
              </a:lnSpc>
              <a:spcBef>
                <a:spcPts val="540"/>
              </a:spcBef>
              <a:spcAft>
                <a:spcPts val="0"/>
              </a:spcAft>
              <a:buClr>
                <a:schemeClr val="dk1"/>
              </a:buClr>
              <a:buSzPts val="2700"/>
              <a:buFont typeface="Arial"/>
              <a:buChar char="•"/>
            </a:pPr>
            <a:r>
              <a:rPr lang="en-US" sz="2700" b="0" i="0" u="none">
                <a:solidFill>
                  <a:schemeClr val="dk1"/>
                </a:solidFill>
                <a:latin typeface="Calibri"/>
                <a:ea typeface="Calibri"/>
                <a:cs typeface="Calibri"/>
                <a:sym typeface="Calibri"/>
              </a:rPr>
              <a:t>ويؤمنوا بأن العوامل الوراثية مسألة ثانوية طالما أن التلميذ يبذل جهده.</a:t>
            </a:r>
            <a:endParaRPr/>
          </a:p>
          <a:p>
            <a:pPr marL="342900" marR="0" lvl="0" indent="-342900" algn="r" rtl="1">
              <a:lnSpc>
                <a:spcPct val="90000"/>
              </a:lnSpc>
              <a:spcBef>
                <a:spcPts val="540"/>
              </a:spcBef>
              <a:spcAft>
                <a:spcPts val="0"/>
              </a:spcAft>
              <a:buClr>
                <a:schemeClr val="dk1"/>
              </a:buClr>
              <a:buSzPts val="2700"/>
              <a:buFont typeface="Arial"/>
              <a:buChar char="•"/>
            </a:pPr>
            <a:r>
              <a:rPr lang="en-US" sz="2700" b="0" i="0" u="none">
                <a:solidFill>
                  <a:schemeClr val="dk1"/>
                </a:solidFill>
                <a:latin typeface="Calibri"/>
                <a:ea typeface="Calibri"/>
                <a:cs typeface="Calibri"/>
                <a:sym typeface="Calibri"/>
              </a:rPr>
              <a:t>شعارهم هو الاجتهاد والمثابرة و يؤمنوا بأن حسن أداء التلميذ يتوقف على حسن أداء المعلم لذلك فإن المعلمين في الصين يعملون بجد و إخلاص، ويتفانون في سبيل تعليم تلاميذهم فأدخلوا بعض الإصلاحات</a:t>
            </a:r>
            <a:endParaRPr/>
          </a:p>
        </p:txBody>
      </p:sp>
    </p:spTree>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457200" y="274637"/>
            <a:ext cx="8229600" cy="1143000"/>
          </a:xfrm>
          <a:prstGeom prst="rect">
            <a:avLst/>
          </a:prstGeom>
          <a:solidFill>
            <a:srgbClr val="EBF1DE">
              <a:alpha val="34510"/>
            </a:srgbClr>
          </a:solid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4400"/>
              <a:buFont typeface="Calibri"/>
              <a:buNone/>
            </a:pPr>
            <a:r>
              <a:rPr lang="en-US" sz="4400" b="1" i="0" u="none">
                <a:solidFill>
                  <a:schemeClr val="dk1"/>
                </a:solidFill>
                <a:latin typeface="Calibri"/>
                <a:ea typeface="Calibri"/>
                <a:cs typeface="Calibri"/>
                <a:sym typeface="Calibri"/>
              </a:rPr>
              <a:t>ومن أهم الإصلاحات:</a:t>
            </a:r>
            <a:endParaRPr/>
          </a:p>
        </p:txBody>
      </p:sp>
      <p:sp>
        <p:nvSpPr>
          <p:cNvPr id="145" name="Google Shape;145;p2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r" rtl="1">
              <a:lnSpc>
                <a:spcPct val="100000"/>
              </a:lnSpc>
              <a:spcBef>
                <a:spcPts val="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من أهم الإصلاحات على التعليم قرار اللجنة المركزية الشيوعي في مايو 1985</a:t>
            </a:r>
            <a:endParaRPr sz="3200" b="1" i="0" u="none">
              <a:solidFill>
                <a:schemeClr val="dk1"/>
              </a:solidFill>
              <a:latin typeface="Calibri"/>
              <a:ea typeface="Calibri"/>
              <a:cs typeface="Calibri"/>
              <a:sym typeface="Calibri"/>
            </a:endParaRPr>
          </a:p>
          <a:p>
            <a:pPr marL="342900" marR="0" lvl="0" indent="-342900" algn="r" rtl="1">
              <a:lnSpc>
                <a:spcPct val="100000"/>
              </a:lnSpc>
              <a:spcBef>
                <a:spcPts val="64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تطبيق نظام التعليم الإجباري ومدته تسع سنوات.</a:t>
            </a:r>
            <a:endParaRPr sz="3200" b="0" i="0" u="none">
              <a:solidFill>
                <a:schemeClr val="dk1"/>
              </a:solidFill>
              <a:latin typeface="Calibri"/>
              <a:ea typeface="Calibri"/>
              <a:cs typeface="Calibri"/>
              <a:sym typeface="Calibri"/>
            </a:endParaRPr>
          </a:p>
          <a:p>
            <a:pPr marL="342900" marR="0" lvl="0" indent="-342900" algn="r" rtl="1">
              <a:lnSpc>
                <a:spcPct val="100000"/>
              </a:lnSpc>
              <a:spcBef>
                <a:spcPts val="64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لامركزية الإدارة والتمويل بالنسبة للتعليم الإجباري الأساسي</a:t>
            </a:r>
            <a:endParaRPr sz="3200" b="0" i="0" u="none">
              <a:solidFill>
                <a:schemeClr val="dk1"/>
              </a:solidFill>
              <a:latin typeface="Calibri"/>
              <a:ea typeface="Calibri"/>
              <a:cs typeface="Calibri"/>
              <a:sym typeface="Calibri"/>
            </a:endParaRPr>
          </a:p>
          <a:p>
            <a:pPr marL="342900" marR="0" lvl="0" indent="-342900" algn="r" rtl="1">
              <a:lnSpc>
                <a:spcPct val="100000"/>
              </a:lnSpc>
              <a:spcBef>
                <a:spcPts val="64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إعادة تشكيل بنية التعليم الثانوي لتعديل منهج المرحلة العليا وإدخال التعليم المهني بجانب الأكاديمي.</a:t>
            </a:r>
            <a:endParaRPr sz="3200" b="0" i="0" u="none">
              <a:solidFill>
                <a:schemeClr val="dk1"/>
              </a:solidFill>
              <a:latin typeface="Calibri"/>
              <a:ea typeface="Calibri"/>
              <a:cs typeface="Calibri"/>
              <a:sym typeface="Calibri"/>
            </a:endParaRPr>
          </a:p>
          <a:p>
            <a:pPr marL="342900" marR="0" lvl="0" indent="-342900" algn="r" rtl="1">
              <a:lnSpc>
                <a:spcPct val="100000"/>
              </a:lnSpc>
              <a:spcBef>
                <a:spcPts val="640"/>
              </a:spcBef>
              <a:spcAft>
                <a:spcPts val="0"/>
              </a:spcAft>
              <a:buClr>
                <a:schemeClr val="dk1"/>
              </a:buClr>
              <a:buSzPts val="3200"/>
              <a:buFont typeface="Arial"/>
              <a:buChar char="•"/>
            </a:pPr>
            <a:r>
              <a:rPr lang="en-US" sz="3200" b="0" i="0" u="none">
                <a:solidFill>
                  <a:schemeClr val="dk1"/>
                </a:solidFill>
                <a:latin typeface="Calibri"/>
                <a:ea typeface="Calibri"/>
                <a:cs typeface="Calibri"/>
                <a:sym typeface="Calibri"/>
              </a:rPr>
              <a:t>إعادة تنظيم القبول بالتعليم العالي وتوزيع التخصصات.</a:t>
            </a:r>
            <a:endParaRPr sz="3200" b="0" i="0" u="none">
              <a:solidFill>
                <a:schemeClr val="dk1"/>
              </a:solidFill>
              <a:latin typeface="Calibri"/>
              <a:ea typeface="Calibri"/>
              <a:cs typeface="Calibri"/>
              <a:sym typeface="Calibri"/>
            </a:endParaRPr>
          </a:p>
          <a:p>
            <a:pPr marL="342900" marR="0" lvl="0" indent="-139700" algn="r" rtl="1">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p:txBody>
      </p:sp>
    </p:spTree>
  </p:cSld>
  <p:clrMapOvr>
    <a:masterClrMapping/>
  </p:clrMapOvr>
  <p:transition spd="slow">
    <p:strips dir="ru"/>
  </p:transition>
</p:sld>
</file>

<file path=ppt/theme/theme1.xml><?xml version="1.0" encoding="utf-8"?>
<a:theme xmlns:a="http://schemas.openxmlformats.org/drawingml/2006/main" name="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3633</Words>
  <Application>Microsoft Office PowerPoint</Application>
  <PresentationFormat>عرض على الشاشة (3:4)‏</PresentationFormat>
  <Paragraphs>284</Paragraphs>
  <Slides>39</Slides>
  <Notes>39</Notes>
  <HiddenSlides>0</HiddenSlides>
  <MMClips>0</MMClips>
  <ScaleCrop>false</ScaleCrop>
  <HeadingPairs>
    <vt:vector size="4" baseType="variant">
      <vt:variant>
        <vt:lpstr>نسق</vt:lpstr>
      </vt:variant>
      <vt:variant>
        <vt:i4>1</vt:i4>
      </vt:variant>
      <vt:variant>
        <vt:lpstr>عناوين الشرائح</vt:lpstr>
      </vt:variant>
      <vt:variant>
        <vt:i4>39</vt:i4>
      </vt:variant>
    </vt:vector>
  </HeadingPairs>
  <TitlesOfParts>
    <vt:vector size="40" baseType="lpstr">
      <vt:lpstr>سمة Office</vt:lpstr>
      <vt:lpstr>عرض تقديمي في PowerPoint</vt:lpstr>
      <vt:lpstr>معلومات جغرافية </vt:lpstr>
      <vt:lpstr>عرض تقديمي في PowerPoint</vt:lpstr>
      <vt:lpstr>عرض تقديمي في PowerPoint</vt:lpstr>
      <vt:lpstr>الحياة الأسرية في الصين</vt:lpstr>
      <vt:lpstr>العوامل المؤثرة على نشر التعليم بصورة فعالة</vt:lpstr>
      <vt:lpstr>عرض تقديمي في PowerPoint</vt:lpstr>
      <vt:lpstr>التربية في الصين</vt:lpstr>
      <vt:lpstr>ومن أهم الإصلاحات:</vt:lpstr>
      <vt:lpstr>عرض تقديمي في PowerPoint</vt:lpstr>
      <vt:lpstr>مفهوم كلمة حضانة في الصين</vt:lpstr>
      <vt:lpstr>أهداف التعليم ما قبل الابتدائي في الصين:-</vt:lpstr>
      <vt:lpstr>عرض تقديمي في PowerPoint</vt:lpstr>
      <vt:lpstr>معلم رياض الأطفال:</vt:lpstr>
      <vt:lpstr>الأنشطة التعليمية والبرامج</vt:lpstr>
      <vt:lpstr>مباني رياض الأطفال في الصين:</vt:lpstr>
      <vt:lpstr>من وظائف رياض الأطفال </vt:lpstr>
      <vt:lpstr>ثانياً مرحلة التعليم الابتدائي (7-12) سنة</vt:lpstr>
      <vt:lpstr>عرض تقديمي في PowerPoint</vt:lpstr>
      <vt:lpstr>أهداف التعليم الابتدائي:</vt:lpstr>
      <vt:lpstr>مشكلات التعليم الابتدائي:</vt:lpstr>
      <vt:lpstr>تطور التعليم الابتدائي في الصين: </vt:lpstr>
      <vt:lpstr>حركة التطور التي صاحبت البيان</vt:lpstr>
      <vt:lpstr>ثالثاً/مرحلة التعليم الثانوي:</vt:lpstr>
      <vt:lpstr>أقسام التخصصات </vt:lpstr>
      <vt:lpstr>أهداف التعليم الثانوي في الصين:</vt:lpstr>
      <vt:lpstr>رابعاً/ مرحلة التعليم العالي :</vt:lpstr>
      <vt:lpstr>أنـواع المـعـاهـد العـلـيـا:</vt:lpstr>
      <vt:lpstr>حركة التربية الشعبية:</vt:lpstr>
      <vt:lpstr>خلاصة التعليم العالي</vt:lpstr>
      <vt:lpstr>إعداد المعلمين في الصين وتدريبهم أثناء الخدمة:</vt:lpstr>
      <vt:lpstr>أهداف إعداد وتدريب المعلمين</vt:lpstr>
      <vt:lpstr>الوضع الاجتماعي والاقتصادي والأدبي للمعلم</vt:lpstr>
      <vt:lpstr>واجبـات المعــلم </vt:lpstr>
      <vt:lpstr>الإدارة والإشراف على التعليم</vt:lpstr>
      <vt:lpstr>إدارة التعليم على المستوى المحلي</vt:lpstr>
      <vt:lpstr>صلاحية السلطات المحلية في إدارة التعليم الابتدائي</vt:lpstr>
      <vt:lpstr>تمـويـل التعـليـم:</vt:lpstr>
      <vt:lpstr>جمع الأموال الإضافية للتعليم من قبل السلطات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cp:lastModifiedBy>Dreams</cp:lastModifiedBy>
  <cp:revision>1</cp:revision>
  <dcterms:modified xsi:type="dcterms:W3CDTF">2020-03-27T23:58:11Z</dcterms:modified>
</cp:coreProperties>
</file>