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4"/>
  </p:sldMasterIdLst>
  <p:sldIdLst>
    <p:sldId id="257" r:id="rId5"/>
    <p:sldId id="259" r:id="rId6"/>
    <p:sldId id="260" r:id="rId7"/>
    <p:sldId id="261" r:id="rId8"/>
    <p:sldId id="263" r:id="rId9"/>
    <p:sldId id="262" r:id="rId10"/>
    <p:sldId id="265"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19" autoAdjust="0"/>
  </p:normalViewPr>
  <p:slideViewPr>
    <p:cSldViewPr snapToGrid="0">
      <p:cViewPr>
        <p:scale>
          <a:sx n="64" d="100"/>
          <a:sy n="64" d="100"/>
        </p:scale>
        <p:origin x="-108"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a:lstStyle/>
          <a:p>
            <a:fld id="{ED291B17-9318-49DB-B28B-6E5994AE9581}" type="datetime1">
              <a:rPr lang="en-US" smtClean="0"/>
              <a:t>4/5/2020</a:t>
            </a:fld>
            <a:endParaRPr lang="en-US" dirty="0"/>
          </a:p>
        </p:txBody>
      </p:sp>
      <p:sp>
        <p:nvSpPr>
          <p:cNvPr id="9" name="Footer Placeholder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a:lstStyle/>
          <a:p>
            <a:fld id="{ED291B17-9318-49DB-B28B-6E5994AE9581}" type="datetime1">
              <a:rPr lang="en-US" smtClean="0"/>
              <a:t>4/5/2020</a:t>
            </a:fld>
            <a:endParaRPr lang="en-US" dirty="0"/>
          </a:p>
        </p:txBody>
      </p:sp>
      <p:sp>
        <p:nvSpPr>
          <p:cNvPr id="12" name="Footer Placeholder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a:lstStyle/>
          <a:p>
            <a:fld id="{78DD82B9-B8EE-4375-B6FF-88FA6ABB15D9}" type="datetime1">
              <a:rPr lang="en-US" smtClean="0"/>
              <a:t>4/5/2020</a:t>
            </a:fld>
            <a:endParaRPr lang="en-US" dirty="0"/>
          </a:p>
        </p:txBody>
      </p:sp>
      <p:sp>
        <p:nvSpPr>
          <p:cNvPr id="9" name="Footer Placeholder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a:lstStyle/>
          <a:p>
            <a:fld id="{B2497495-0637-405E-AE64-5CC7506D51F5}" type="datetime1">
              <a:rPr lang="en-US" smtClean="0"/>
              <a:t>4/5/2020</a:t>
            </a:fld>
            <a:endParaRPr lang="en-US" dirty="0"/>
          </a:p>
        </p:txBody>
      </p:sp>
      <p:sp>
        <p:nvSpPr>
          <p:cNvPr id="9" name="Footer Placeholder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4/5/2020</a:t>
            </a:fld>
            <a:endParaRPr lang="en-US" dirty="0"/>
          </a:p>
        </p:txBody>
      </p:sp>
      <p:sp>
        <p:nvSpPr>
          <p:cNvPr id="10" name="Footer Placeholder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4/5/2020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1"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luminarium.org/renlit/spenser.htm" TargetMode="External"/><Relationship Id="rId3" Type="http://schemas.openxmlformats.org/officeDocument/2006/relationships/hyperlink" Target="http://www.luminarium.org/encyclopedia/henrysidney.htm" TargetMode="External"/><Relationship Id="rId7" Type="http://schemas.openxmlformats.org/officeDocument/2006/relationships/hyperlink" Target="http://www.luminarium.org/renlit/gfulke.htm"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www.luminarium.org/renlit/eliza.htm" TargetMode="External"/><Relationship Id="rId11" Type="http://schemas.openxmlformats.org/officeDocument/2006/relationships/hyperlink" Target="http://www.luminarium.org/encyclopedia/peneloperich.htm" TargetMode="External"/><Relationship Id="rId5" Type="http://schemas.openxmlformats.org/officeDocument/2006/relationships/hyperlink" Target="http://www.luminarium.org/encyclopedia/philip2.htm" TargetMode="External"/><Relationship Id="rId10" Type="http://schemas.openxmlformats.org/officeDocument/2006/relationships/hyperlink" Target="http://www.luminarium.org/renlit/sidbib.htm#stella" TargetMode="External"/><Relationship Id="rId4" Type="http://schemas.openxmlformats.org/officeDocument/2006/relationships/hyperlink" Target="http://www.luminarium.org/encyclopedia/leicester.htm" TargetMode="External"/><Relationship Id="rId9" Type="http://schemas.openxmlformats.org/officeDocument/2006/relationships/hyperlink" Target="http://www.luminarium.org/renlit/sidbib.htm#defen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Aristotelianism" TargetMode="External"/><Relationship Id="rId2" Type="http://schemas.openxmlformats.org/officeDocument/2006/relationships/hyperlink" Target="http://www.amazon.com/Apology-Poetry-Annotated-OL-Texts/dp/0861316622?SubscriptionId=0G81C5DAZ03ZR9WH9X82&amp;tag=educin-20&amp;linkCode=xm2&amp;camp=2025&amp;creative=165953&amp;creativeASIN=0861316622" TargetMode="External"/><Relationship Id="rId1" Type="http://schemas.openxmlformats.org/officeDocument/2006/relationships/slideLayout" Target="../slideLayouts/slideLayout2.xml"/><Relationship Id="rId6" Type="http://schemas.openxmlformats.org/officeDocument/2006/relationships/hyperlink" Target="http://www.amazon.com/Defence-Poetry-Sir-Philip-Sidney/dp/0199110220?SubscriptionId=0G81C5DAZ03ZR9WH9X82&amp;tag=educin-20&amp;linkCode=xm2&amp;camp=2025&amp;creative=165953&amp;creativeASIN=0199110220" TargetMode="External"/><Relationship Id="rId5" Type="http://schemas.openxmlformats.org/officeDocument/2006/relationships/hyperlink" Target="http://www.history.com/topics/italian-renaissance" TargetMode="External"/><Relationship Id="rId4" Type="http://schemas.openxmlformats.org/officeDocument/2006/relationships/hyperlink" Target="https://maps.google.com/maps?ll=51.5,-0.116666666667&amp;spn=10.0,10.0&amp;q=51.5,-0.116666666667+(England)&amp;t=h"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1C21E816-31F5-48BB-BD02-D15F2F18B48A}"/>
              </a:ext>
            </a:extLst>
          </p:cNvPr>
          <p:cNvSpPr>
            <a:spLocks noGrp="1"/>
          </p:cNvSpPr>
          <p:nvPr>
            <p:ph type="ctrTitle"/>
          </p:nvPr>
        </p:nvSpPr>
        <p:spPr>
          <a:xfrm>
            <a:off x="581191" y="548640"/>
            <a:ext cx="10993549" cy="2198116"/>
          </a:xfrm>
        </p:spPr>
        <p:txBody>
          <a:bodyPr>
            <a:noAutofit/>
          </a:bodyPr>
          <a:lstStyle/>
          <a:p>
            <a:pPr algn="ct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r>
              <a:rPr lang="en-US" sz="2800" b="1" dirty="0"/>
              <a:t>Damietta Faculty of Education</a:t>
            </a:r>
            <a:br>
              <a:rPr lang="en-US" sz="2800" b="1" dirty="0"/>
            </a:br>
            <a:r>
              <a:rPr lang="en-US" sz="2800" b="1" dirty="0"/>
              <a:t>Department of English</a:t>
            </a:r>
            <a:br>
              <a:rPr lang="en-US" sz="2800" b="1" dirty="0"/>
            </a:br>
            <a:r>
              <a:rPr lang="en-US" sz="2800" b="1" dirty="0">
                <a:solidFill>
                  <a:srgbClr val="00B0F0"/>
                </a:solidFill>
              </a:rPr>
              <a:t>Second</a:t>
            </a:r>
            <a:r>
              <a:rPr lang="en-US" sz="2800" b="1" dirty="0">
                <a:solidFill>
                  <a:srgbClr val="C00000"/>
                </a:solidFill>
              </a:rPr>
              <a:t> </a:t>
            </a:r>
            <a:r>
              <a:rPr lang="en-US" sz="2800" b="1" dirty="0"/>
              <a:t>Year</a:t>
            </a:r>
            <a:br>
              <a:rPr lang="en-US" sz="2800" b="1" dirty="0"/>
            </a:br>
            <a:r>
              <a:rPr lang="en-US" sz="2800" b="1" i="1" dirty="0">
                <a:solidFill>
                  <a:srgbClr val="C00000"/>
                </a:solidFill>
              </a:rPr>
              <a:t>Criticism</a:t>
            </a:r>
            <a:r>
              <a:rPr lang="en-US" sz="2800" b="1" i="1" dirty="0"/>
              <a:t/>
            </a:r>
            <a:br>
              <a:rPr lang="en-US" sz="2800" b="1" i="1" dirty="0"/>
            </a:br>
            <a:r>
              <a:rPr lang="en-US" sz="2800" b="1" i="1" dirty="0">
                <a:solidFill>
                  <a:srgbClr val="00B0F0"/>
                </a:solidFill>
              </a:rPr>
              <a:t>3</a:t>
            </a:r>
            <a:r>
              <a:rPr lang="en-US" sz="2800" b="1" i="1" baseline="30000" dirty="0">
                <a:solidFill>
                  <a:srgbClr val="00B0F0"/>
                </a:solidFill>
              </a:rPr>
              <a:t>rd</a:t>
            </a:r>
            <a:r>
              <a:rPr lang="en-US" sz="2800" b="1" i="1" dirty="0"/>
              <a:t> lecture- March 2020</a:t>
            </a:r>
            <a:endParaRPr lang="en-US" sz="2800" dirty="0"/>
          </a:p>
        </p:txBody>
      </p:sp>
      <p:sp>
        <p:nvSpPr>
          <p:cNvPr id="3" name="Subtitle 2">
            <a:extLst>
              <a:ext uri="{FF2B5EF4-FFF2-40B4-BE49-F238E27FC236}">
                <a16:creationId xmlns:a16="http://schemas.microsoft.com/office/drawing/2014/main" xmlns="" id="{835D6E6B-3353-491C-A3C6-F278D6CED8B3}"/>
              </a:ext>
            </a:extLst>
          </p:cNvPr>
          <p:cNvSpPr>
            <a:spLocks noGrp="1"/>
          </p:cNvSpPr>
          <p:nvPr>
            <p:ph type="subTitle" idx="1"/>
          </p:nvPr>
        </p:nvSpPr>
        <p:spPr>
          <a:xfrm>
            <a:off x="581191" y="2743199"/>
            <a:ext cx="10993546" cy="590805"/>
          </a:xfrm>
        </p:spPr>
        <p:txBody>
          <a:bodyPr>
            <a:normAutofit/>
          </a:bodyPr>
          <a:lstStyle/>
          <a:p>
            <a:r>
              <a:rPr lang="en-US" sz="2800" b="1" dirty="0">
                <a:solidFill>
                  <a:srgbClr val="C00000"/>
                </a:solidFill>
              </a:rPr>
              <a:t>Dr. Engy Salah</a:t>
            </a:r>
          </a:p>
        </p:txBody>
      </p:sp>
      <p:sp>
        <p:nvSpPr>
          <p:cNvPr id="20" name="Rectangle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xmlns=""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523995"/>
            <a:ext cx="11260667" cy="2868337"/>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6019FA-6981-431A-9AFF-A5BA80B96DDB}"/>
              </a:ext>
            </a:extLst>
          </p:cNvPr>
          <p:cNvSpPr>
            <a:spLocks noGrp="1"/>
          </p:cNvSpPr>
          <p:nvPr>
            <p:ph type="title"/>
          </p:nvPr>
        </p:nvSpPr>
        <p:spPr/>
        <p:txBody>
          <a:bodyPr/>
          <a:lstStyle/>
          <a:p>
            <a:r>
              <a:rPr lang="en-US" dirty="0"/>
              <a:t>Contents: </a:t>
            </a:r>
            <a:endParaRPr lang="ar-EG" dirty="0"/>
          </a:p>
        </p:txBody>
      </p:sp>
      <p:sp>
        <p:nvSpPr>
          <p:cNvPr id="3" name="Content Placeholder 2">
            <a:extLst>
              <a:ext uri="{FF2B5EF4-FFF2-40B4-BE49-F238E27FC236}">
                <a16:creationId xmlns:a16="http://schemas.microsoft.com/office/drawing/2014/main" xmlns="" id="{862F9616-FA25-4666-91D4-F5FF3FE8DA41}"/>
              </a:ext>
            </a:extLst>
          </p:cNvPr>
          <p:cNvSpPr>
            <a:spLocks noGrp="1"/>
          </p:cNvSpPr>
          <p:nvPr>
            <p:ph idx="1"/>
          </p:nvPr>
        </p:nvSpPr>
        <p:spPr/>
        <p:txBody>
          <a:bodyPr/>
          <a:lstStyle/>
          <a:p>
            <a:pPr algn="l" rtl="0"/>
            <a:r>
              <a:rPr lang="en-US" sz="2800" b="1" dirty="0"/>
              <a:t>Sir Philip Sidney</a:t>
            </a:r>
          </a:p>
          <a:p>
            <a:pPr algn="l" rtl="0"/>
            <a:r>
              <a:rPr lang="en-US" sz="2800" b="1" i="1" dirty="0"/>
              <a:t>An Apology for Poetry</a:t>
            </a:r>
          </a:p>
          <a:p>
            <a:pPr algn="l" rtl="0"/>
            <a:r>
              <a:rPr lang="en-US" sz="2800" b="1" dirty="0"/>
              <a:t>Main points</a:t>
            </a:r>
          </a:p>
          <a:p>
            <a:endParaRPr lang="ar-EG" dirty="0"/>
          </a:p>
        </p:txBody>
      </p:sp>
    </p:spTree>
    <p:extLst>
      <p:ext uri="{BB962C8B-B14F-4D97-AF65-F5344CB8AC3E}">
        <p14:creationId xmlns:p14="http://schemas.microsoft.com/office/powerpoint/2010/main" val="3647144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92D49-23F1-484D-A0C2-3720B8FEDDB3}"/>
              </a:ext>
            </a:extLst>
          </p:cNvPr>
          <p:cNvSpPr>
            <a:spLocks noGrp="1"/>
          </p:cNvSpPr>
          <p:nvPr>
            <p:ph type="title"/>
          </p:nvPr>
        </p:nvSpPr>
        <p:spPr>
          <a:xfrm>
            <a:off x="581192" y="702156"/>
            <a:ext cx="11029616" cy="648179"/>
          </a:xfrm>
        </p:spPr>
        <p:txBody>
          <a:bodyPr/>
          <a:lstStyle/>
          <a:p>
            <a:r>
              <a:rPr lang="en-US" dirty="0"/>
              <a:t>Sir Philip Sidney:</a:t>
            </a:r>
            <a:endParaRPr lang="ar-EG" dirty="0"/>
          </a:p>
        </p:txBody>
      </p:sp>
      <p:pic>
        <p:nvPicPr>
          <p:cNvPr id="8" name="Picture 7">
            <a:extLst>
              <a:ext uri="{FF2B5EF4-FFF2-40B4-BE49-F238E27FC236}">
                <a16:creationId xmlns:a16="http://schemas.microsoft.com/office/drawing/2014/main" xmlns="" id="{2DC2EB83-E9AA-4BBB-B001-A7BFC857F267}"/>
              </a:ext>
            </a:extLst>
          </p:cNvPr>
          <p:cNvPicPr>
            <a:picLocks noChangeAspect="1"/>
          </p:cNvPicPr>
          <p:nvPr/>
        </p:nvPicPr>
        <p:blipFill>
          <a:blip r:embed="rId2"/>
          <a:stretch>
            <a:fillRect/>
          </a:stretch>
        </p:blipFill>
        <p:spPr>
          <a:xfrm>
            <a:off x="8771860" y="564441"/>
            <a:ext cx="2919306" cy="2519001"/>
          </a:xfrm>
          <a:prstGeom prst="rect">
            <a:avLst/>
          </a:prstGeom>
        </p:spPr>
      </p:pic>
      <p:sp>
        <p:nvSpPr>
          <p:cNvPr id="9" name="Rectangle 8">
            <a:extLst>
              <a:ext uri="{FF2B5EF4-FFF2-40B4-BE49-F238E27FC236}">
                <a16:creationId xmlns:a16="http://schemas.microsoft.com/office/drawing/2014/main" xmlns="" id="{5B15D398-66BE-4F8E-AC1D-BE15B8BC4F08}"/>
              </a:ext>
            </a:extLst>
          </p:cNvPr>
          <p:cNvSpPr/>
          <p:nvPr/>
        </p:nvSpPr>
        <p:spPr>
          <a:xfrm>
            <a:off x="500833" y="1350335"/>
            <a:ext cx="8190668" cy="5355312"/>
          </a:xfrm>
          <a:prstGeom prst="rect">
            <a:avLst/>
          </a:prstGeom>
        </p:spPr>
        <p:txBody>
          <a:bodyPr wrap="square">
            <a:spAutoFit/>
          </a:bodyPr>
          <a:lstStyle/>
          <a:p>
            <a:r>
              <a:rPr lang="en-US" b="1" dirty="0">
                <a:solidFill>
                  <a:srgbClr val="081721"/>
                </a:solidFill>
                <a:latin typeface="Georgia" panose="02040502050405020303" pitchFamily="18" charset="0"/>
              </a:rPr>
              <a:t>Sir Philip Sidney</a:t>
            </a:r>
            <a:r>
              <a:rPr lang="en-US" dirty="0">
                <a:solidFill>
                  <a:srgbClr val="081721"/>
                </a:solidFill>
                <a:latin typeface="Georgia" panose="02040502050405020303" pitchFamily="18" charset="0"/>
              </a:rPr>
              <a:t> was born on November 30, 1554, at </a:t>
            </a:r>
            <a:r>
              <a:rPr lang="en-US" dirty="0" err="1">
                <a:solidFill>
                  <a:srgbClr val="081721"/>
                </a:solidFill>
                <a:latin typeface="Georgia" panose="02040502050405020303" pitchFamily="18" charset="0"/>
              </a:rPr>
              <a:t>Penshurst</a:t>
            </a:r>
            <a:r>
              <a:rPr lang="en-US" dirty="0">
                <a:solidFill>
                  <a:srgbClr val="081721"/>
                </a:solidFill>
                <a:latin typeface="Georgia" panose="02040502050405020303" pitchFamily="18" charset="0"/>
              </a:rPr>
              <a:t>, Kent. He was the eldest son of </a:t>
            </a:r>
            <a:r>
              <a:rPr lang="en-US" u="sng" dirty="0">
                <a:solidFill>
                  <a:srgbClr val="993333"/>
                </a:solidFill>
                <a:latin typeface="Georgia" panose="02040502050405020303" pitchFamily="18" charset="0"/>
                <a:hlinkClick r:id="rId3"/>
              </a:rPr>
              <a:t>Sir Henry Sidney</a:t>
            </a:r>
            <a:r>
              <a:rPr lang="en-US" dirty="0">
                <a:solidFill>
                  <a:srgbClr val="081721"/>
                </a:solidFill>
                <a:latin typeface="Georgia" panose="02040502050405020303" pitchFamily="18" charset="0"/>
              </a:rPr>
              <a:t>, Lord Deputy of Ireland, and nephew of  </a:t>
            </a:r>
            <a:r>
              <a:rPr lang="en-US" u="sng" dirty="0">
                <a:solidFill>
                  <a:srgbClr val="CC3333"/>
                </a:solidFill>
                <a:latin typeface="Georgia" panose="02040502050405020303" pitchFamily="18" charset="0"/>
                <a:hlinkClick r:id="rId4"/>
              </a:rPr>
              <a:t>Robert Dudley, Earl of Leicester</a:t>
            </a:r>
            <a:r>
              <a:rPr lang="en-US" dirty="0">
                <a:solidFill>
                  <a:srgbClr val="081721"/>
                </a:solidFill>
                <a:latin typeface="Georgia" panose="02040502050405020303" pitchFamily="18" charset="0"/>
              </a:rPr>
              <a:t>.  He was named after his godfather,  </a:t>
            </a:r>
            <a:r>
              <a:rPr lang="en-US" u="sng" dirty="0">
                <a:solidFill>
                  <a:srgbClr val="993333"/>
                </a:solidFill>
                <a:latin typeface="Georgia" panose="02040502050405020303" pitchFamily="18" charset="0"/>
                <a:hlinkClick r:id="rId5"/>
              </a:rPr>
              <a:t>King Philip II of Spain</a:t>
            </a:r>
            <a:r>
              <a:rPr lang="en-US" dirty="0">
                <a:solidFill>
                  <a:srgbClr val="081721"/>
                </a:solidFill>
                <a:latin typeface="Georgia" panose="02040502050405020303" pitchFamily="18" charset="0"/>
              </a:rPr>
              <a:t>. </a:t>
            </a:r>
          </a:p>
          <a:p>
            <a:r>
              <a:rPr lang="en-US" dirty="0"/>
              <a:t>Sidney attended the court of </a:t>
            </a:r>
            <a:r>
              <a:rPr lang="en-US" u="sng" dirty="0">
                <a:hlinkClick r:id="rId6"/>
              </a:rPr>
              <a:t>Elizabeth I</a:t>
            </a:r>
            <a:r>
              <a:rPr lang="en-US" dirty="0"/>
              <a:t>, and was considered "the flower of chivalry."  He was also a patron of the arts, actively encouraging such authors as Edward Dyer, </a:t>
            </a:r>
            <a:r>
              <a:rPr lang="en-US" u="sng" dirty="0" err="1">
                <a:hlinkClick r:id="rId7"/>
              </a:rPr>
              <a:t>Greville</a:t>
            </a:r>
            <a:r>
              <a:rPr lang="en-US" dirty="0"/>
              <a:t>, and most importantly, the young poet </a:t>
            </a:r>
            <a:r>
              <a:rPr lang="en-US" u="sng" dirty="0">
                <a:hlinkClick r:id="rId8"/>
              </a:rPr>
              <a:t>Edmund Spenser</a:t>
            </a:r>
            <a:r>
              <a:rPr lang="en-US" dirty="0"/>
              <a:t>, who dedicated </a:t>
            </a:r>
            <a:r>
              <a:rPr lang="en-US" i="1" dirty="0"/>
              <a:t>The </a:t>
            </a:r>
            <a:r>
              <a:rPr lang="en-US" i="1" dirty="0" err="1"/>
              <a:t>Shepheardes</a:t>
            </a:r>
            <a:r>
              <a:rPr lang="en-US" i="1" dirty="0"/>
              <a:t> </a:t>
            </a:r>
            <a:r>
              <a:rPr lang="en-US" i="1" dirty="0" err="1"/>
              <a:t>Calender</a:t>
            </a:r>
            <a:r>
              <a:rPr lang="en-US" dirty="0"/>
              <a:t> to him. In 1580, he incurred the Queen Elizabeth's displeasure by opposing her projected marriage to the Duke of Anjou, Roman Catholic heir to the French throne, and was dismissed from court for a time. </a:t>
            </a:r>
          </a:p>
          <a:p>
            <a:r>
              <a:rPr lang="en-US" dirty="0"/>
              <a:t>At some uncertain date, he composed a major piece of critical prose that was published after his death under the two titles, </a:t>
            </a:r>
            <a:r>
              <a:rPr lang="en-US" i="1" u="sng" dirty="0">
                <a:hlinkClick r:id="rId9"/>
              </a:rPr>
              <a:t>The </a:t>
            </a:r>
            <a:r>
              <a:rPr lang="en-US" i="1" u="sng" dirty="0" err="1">
                <a:hlinkClick r:id="rId9"/>
              </a:rPr>
              <a:t>Defence</a:t>
            </a:r>
            <a:r>
              <a:rPr lang="en-US" i="1" u="sng" dirty="0">
                <a:hlinkClick r:id="rId9"/>
              </a:rPr>
              <a:t> of Poesy</a:t>
            </a:r>
            <a:r>
              <a:rPr lang="en-US" dirty="0"/>
              <a:t> and </a:t>
            </a:r>
            <a:r>
              <a:rPr lang="en-US" i="1" dirty="0"/>
              <a:t>An Apology for Poetry</a:t>
            </a:r>
            <a:r>
              <a:rPr lang="en-US" dirty="0"/>
              <a:t>. Sidney's </a:t>
            </a:r>
            <a:r>
              <a:rPr lang="en-US" i="1" u="sng" dirty="0" err="1">
                <a:hlinkClick r:id="rId10"/>
              </a:rPr>
              <a:t>Astrophil</a:t>
            </a:r>
            <a:r>
              <a:rPr lang="en-US" i="1" u="sng" dirty="0">
                <a:hlinkClick r:id="rId10"/>
              </a:rPr>
              <a:t> and Stella</a:t>
            </a:r>
            <a:r>
              <a:rPr lang="en-US" dirty="0"/>
              <a:t> ("</a:t>
            </a:r>
            <a:r>
              <a:rPr lang="en-US" dirty="0" err="1"/>
              <a:t>Starlover</a:t>
            </a:r>
            <a:r>
              <a:rPr lang="en-US" dirty="0"/>
              <a:t> and Star") was begun probably around 1576, during his courtship with </a:t>
            </a:r>
            <a:r>
              <a:rPr lang="en-US" u="sng" dirty="0">
                <a:hlinkClick r:id="rId11"/>
              </a:rPr>
              <a:t>Penelope Devereux</a:t>
            </a:r>
            <a:r>
              <a:rPr lang="en-US" dirty="0"/>
              <a:t>.  </a:t>
            </a:r>
            <a:r>
              <a:rPr lang="en-US" i="1" dirty="0" err="1"/>
              <a:t>Astrophil</a:t>
            </a:r>
            <a:r>
              <a:rPr lang="en-US" i="1" dirty="0"/>
              <a:t> and Stella</a:t>
            </a:r>
            <a:r>
              <a:rPr lang="en-US" dirty="0"/>
              <a:t>, which includes 108 sonnets and 11 songs, is the first in the long line of Elizabethan sonnet cycles.  Most of the sonnets are influenced by Petrarchan conventions — the abject lover laments the coldness of his beloved lady towards him, even though he is so true of love and her neglect causes him so much anguish. </a:t>
            </a:r>
            <a:endParaRPr lang="ar-EG" dirty="0"/>
          </a:p>
        </p:txBody>
      </p:sp>
    </p:spTree>
    <p:extLst>
      <p:ext uri="{BB962C8B-B14F-4D97-AF65-F5344CB8AC3E}">
        <p14:creationId xmlns:p14="http://schemas.microsoft.com/office/powerpoint/2010/main" val="4157267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B086D3-F02E-4B86-837A-56C5E45BF12B}"/>
              </a:ext>
            </a:extLst>
          </p:cNvPr>
          <p:cNvSpPr>
            <a:spLocks noGrp="1"/>
          </p:cNvSpPr>
          <p:nvPr>
            <p:ph type="title"/>
          </p:nvPr>
        </p:nvSpPr>
        <p:spPr/>
        <p:txBody>
          <a:bodyPr/>
          <a:lstStyle/>
          <a:p>
            <a:r>
              <a:rPr lang="en-US" dirty="0"/>
              <a:t>An Apology for Poetry/ </a:t>
            </a:r>
            <a:r>
              <a:rPr lang="en-US" dirty="0">
                <a:solidFill>
                  <a:schemeClr val="tx1"/>
                </a:solidFill>
              </a:rPr>
              <a:t>Defense of Poesy </a:t>
            </a:r>
            <a:r>
              <a:rPr lang="en-US" dirty="0"/>
              <a:t>:</a:t>
            </a:r>
            <a:endParaRPr lang="ar-EG" dirty="0"/>
          </a:p>
        </p:txBody>
      </p:sp>
      <p:sp>
        <p:nvSpPr>
          <p:cNvPr id="3" name="Content Placeholder 2">
            <a:extLst>
              <a:ext uri="{FF2B5EF4-FFF2-40B4-BE49-F238E27FC236}">
                <a16:creationId xmlns:a16="http://schemas.microsoft.com/office/drawing/2014/main" xmlns="" id="{12DE3FDC-9BB0-4071-92A9-C7B84C33D70E}"/>
              </a:ext>
            </a:extLst>
          </p:cNvPr>
          <p:cNvSpPr>
            <a:spLocks noGrp="1"/>
          </p:cNvSpPr>
          <p:nvPr>
            <p:ph idx="1"/>
          </p:nvPr>
        </p:nvSpPr>
        <p:spPr>
          <a:xfrm>
            <a:off x="581192" y="1977657"/>
            <a:ext cx="11029615" cy="4667692"/>
          </a:xfrm>
        </p:spPr>
        <p:txBody>
          <a:bodyPr>
            <a:noAutofit/>
          </a:bodyPr>
          <a:lstStyle/>
          <a:p>
            <a:pPr algn="l" rtl="0"/>
            <a:r>
              <a:rPr lang="en-US" sz="1800" b="1" dirty="0"/>
              <a:t>Philip Sidney in his "Apology for Poetry" reacts against the attacks made on poetry by the puritan, Stephen </a:t>
            </a:r>
            <a:r>
              <a:rPr lang="en-US" sz="1800" b="1" dirty="0" err="1"/>
              <a:t>Gosson</a:t>
            </a:r>
            <a:r>
              <a:rPr lang="en-US" sz="1800" b="1" dirty="0"/>
              <a:t>. To, Sidney, poetry is an art of imitation for specific purpose, it is imitated to teach and delight. According to him, poetry is simply a superior means of communication and its value depends on what is communicated. </a:t>
            </a:r>
          </a:p>
          <a:p>
            <a:pPr algn="l" rtl="0"/>
            <a:r>
              <a:rPr lang="en-US" sz="1800" b="1" dirty="0"/>
              <a:t>So, even history when it is described in a lively and passionate expression becomes poetic. He prefers imaginative literature that teaches better than history and philosophy. Literature has the power to reproduce an ideal golden world not just the brazen world.</a:t>
            </a:r>
          </a:p>
          <a:p>
            <a:pPr algn="l" rtl="0"/>
            <a:r>
              <a:rPr lang="en-US" sz="1800" b="1" dirty="0"/>
              <a:t>Stephen </a:t>
            </a:r>
            <a:r>
              <a:rPr lang="en-US" sz="1800" b="1" dirty="0" err="1"/>
              <a:t>Gossen</a:t>
            </a:r>
            <a:r>
              <a:rPr lang="en-US" sz="1800" b="1" dirty="0"/>
              <a:t>, in his </a:t>
            </a:r>
            <a:r>
              <a:rPr lang="en-US" sz="1800" b="1" i="1" dirty="0"/>
              <a:t>School of Abuse</a:t>
            </a:r>
            <a:r>
              <a:rPr lang="en-US" sz="1800" b="1" dirty="0"/>
              <a:t>, charged poetry with</a:t>
            </a:r>
          </a:p>
          <a:p>
            <a:pPr marL="0" indent="0" algn="l" rtl="0">
              <a:buNone/>
            </a:pPr>
            <a:r>
              <a:rPr lang="en-US" sz="1800" b="1" dirty="0"/>
              <a:t>1. </a:t>
            </a:r>
            <a:r>
              <a:rPr lang="en-US" sz="1800" i="1" dirty="0"/>
              <a:t>Poetry is the waste of time.</a:t>
            </a:r>
          </a:p>
          <a:p>
            <a:pPr marL="0" indent="0" algn="l" rtl="0">
              <a:buNone/>
            </a:pPr>
            <a:r>
              <a:rPr lang="en-US" sz="1800" i="1" dirty="0"/>
              <a:t>2. Poetry is mother of lies.</a:t>
            </a:r>
          </a:p>
          <a:p>
            <a:pPr marL="0" indent="0" algn="l" rtl="0">
              <a:buNone/>
            </a:pPr>
            <a:r>
              <a:rPr lang="en-US" sz="1800" i="1" dirty="0"/>
              <a:t>3. It is nurse of abuse.</a:t>
            </a:r>
          </a:p>
          <a:p>
            <a:pPr marL="0" indent="0" algn="l" rtl="0">
              <a:buNone/>
            </a:pPr>
            <a:r>
              <a:rPr lang="en-US" sz="1800" i="1" dirty="0"/>
              <a:t>4. Plato had rightly banished the poets from his ideal world.</a:t>
            </a:r>
            <a:endParaRPr lang="ar-EG" sz="1800" i="1" dirty="0"/>
          </a:p>
        </p:txBody>
      </p:sp>
    </p:spTree>
    <p:extLst>
      <p:ext uri="{BB962C8B-B14F-4D97-AF65-F5344CB8AC3E}">
        <p14:creationId xmlns:p14="http://schemas.microsoft.com/office/powerpoint/2010/main" val="46825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9F157-CE67-47DF-9C2F-0AF33D9C8D35}"/>
              </a:ext>
            </a:extLst>
          </p:cNvPr>
          <p:cNvSpPr>
            <a:spLocks noGrp="1"/>
          </p:cNvSpPr>
          <p:nvPr>
            <p:ph type="title"/>
          </p:nvPr>
        </p:nvSpPr>
        <p:spPr>
          <a:xfrm>
            <a:off x="581192" y="702156"/>
            <a:ext cx="11029616" cy="605649"/>
          </a:xfrm>
        </p:spPr>
        <p:txBody>
          <a:bodyPr/>
          <a:lstStyle/>
          <a:p>
            <a:r>
              <a:rPr lang="en-US" dirty="0"/>
              <a:t>An APOLOGY for poetry and the renaissance:</a:t>
            </a:r>
            <a:endParaRPr lang="ar-EG" dirty="0"/>
          </a:p>
        </p:txBody>
      </p:sp>
      <p:sp>
        <p:nvSpPr>
          <p:cNvPr id="3" name="Content Placeholder 2">
            <a:extLst>
              <a:ext uri="{FF2B5EF4-FFF2-40B4-BE49-F238E27FC236}">
                <a16:creationId xmlns:a16="http://schemas.microsoft.com/office/drawing/2014/main" xmlns="" id="{F7B7D460-4F0F-4B2C-867F-F83A0F49024B}"/>
              </a:ext>
            </a:extLst>
          </p:cNvPr>
          <p:cNvSpPr>
            <a:spLocks noGrp="1"/>
          </p:cNvSpPr>
          <p:nvPr>
            <p:ph idx="1"/>
          </p:nvPr>
        </p:nvSpPr>
        <p:spPr>
          <a:xfrm>
            <a:off x="581192" y="1307805"/>
            <a:ext cx="11029615" cy="5358809"/>
          </a:xfrm>
        </p:spPr>
        <p:txBody>
          <a:bodyPr>
            <a:noAutofit/>
          </a:bodyPr>
          <a:lstStyle/>
          <a:p>
            <a:pPr algn="l" rtl="0"/>
            <a:r>
              <a:rPr lang="en-US" sz="1600" dirty="0">
                <a:solidFill>
                  <a:schemeClr val="tx1"/>
                </a:solidFill>
              </a:rPr>
              <a:t>Sidney’s '</a:t>
            </a:r>
            <a:r>
              <a:rPr lang="en-US" sz="1600" dirty="0">
                <a:solidFill>
                  <a:schemeClr val="tx1"/>
                </a:solidFill>
                <a:hlinkClick r:id="rId2" tooltip="An Apology for Poetry (Annotated OL Texts)">
                  <a:extLst>
                    <a:ext uri="{A12FA001-AC4F-418D-AE19-62706E023703}">
                      <ahyp:hlinkClr xmlns:ahyp="http://schemas.microsoft.com/office/drawing/2018/hyperlinkcolor" xmlns="" val="tx"/>
                    </a:ext>
                  </a:extLst>
                </a:hlinkClick>
              </a:rPr>
              <a:t>Apology for Poetry</a:t>
            </a:r>
            <a:r>
              <a:rPr lang="en-US" sz="1600" dirty="0">
                <a:solidFill>
                  <a:schemeClr val="tx1"/>
                </a:solidFill>
              </a:rPr>
              <a:t>' is a work of genius, a rare and valuable critical document. Among the manifold achievements of Sidney as a critic one of the most important is the introduction of </a:t>
            </a:r>
            <a:r>
              <a:rPr lang="en-US" sz="1600" dirty="0">
                <a:solidFill>
                  <a:schemeClr val="tx1"/>
                </a:solidFill>
                <a:hlinkClick r:id="rId3" tooltip="Aristotelianism">
                  <a:extLst>
                    <a:ext uri="{A12FA001-AC4F-418D-AE19-62706E023703}">
                      <ahyp:hlinkClr xmlns:ahyp="http://schemas.microsoft.com/office/drawing/2018/hyperlinkcolor" xmlns="" val="tx"/>
                    </a:ext>
                  </a:extLst>
                </a:hlinkClick>
              </a:rPr>
              <a:t>Aristotelianism</a:t>
            </a:r>
            <a:r>
              <a:rPr lang="en-US" sz="1600" dirty="0">
                <a:solidFill>
                  <a:schemeClr val="tx1"/>
                </a:solidFill>
              </a:rPr>
              <a:t> into </a:t>
            </a:r>
            <a:r>
              <a:rPr lang="en-US" sz="1600" dirty="0">
                <a:solidFill>
                  <a:schemeClr val="tx1"/>
                </a:solidFill>
                <a:hlinkClick r:id="rId4" tooltip="England">
                  <a:extLst>
                    <a:ext uri="{A12FA001-AC4F-418D-AE19-62706E023703}">
                      <ahyp:hlinkClr xmlns:ahyp="http://schemas.microsoft.com/office/drawing/2018/hyperlinkcolor" xmlns="" val="tx"/>
                    </a:ext>
                  </a:extLst>
                </a:hlinkClick>
              </a:rPr>
              <a:t>England</a:t>
            </a:r>
            <a:r>
              <a:rPr lang="en-US" sz="1600" dirty="0">
                <a:solidFill>
                  <a:schemeClr val="tx1"/>
                </a:solidFill>
              </a:rPr>
              <a:t>.</a:t>
            </a:r>
          </a:p>
          <a:p>
            <a:pPr algn="l" rtl="0"/>
            <a:r>
              <a:rPr lang="en-US" sz="1600" dirty="0">
                <a:solidFill>
                  <a:schemeClr val="tx1"/>
                </a:solidFill>
              </a:rPr>
              <a:t>Defense of Poesy, "is a veritable epitome of the literary criticism of the </a:t>
            </a:r>
            <a:r>
              <a:rPr lang="en-US" sz="1600" dirty="0">
                <a:solidFill>
                  <a:schemeClr val="tx1"/>
                </a:solidFill>
                <a:hlinkClick r:id="rId5" tooltip="Italian Renaissance">
                  <a:extLst>
                    <a:ext uri="{A12FA001-AC4F-418D-AE19-62706E023703}">
                      <ahyp:hlinkClr xmlns:ahyp="http://schemas.microsoft.com/office/drawing/2018/hyperlinkcolor" xmlns="" val="tx"/>
                    </a:ext>
                  </a:extLst>
                </a:hlinkClick>
              </a:rPr>
              <a:t>Italian Renaissance</a:t>
            </a:r>
            <a:r>
              <a:rPr lang="en-US" sz="1600" dirty="0">
                <a:solidFill>
                  <a:schemeClr val="tx1"/>
                </a:solidFill>
              </a:rPr>
              <a:t>; and so thoroughly is it imbued with this spirit, that no other work, Italian, French, or English, can be said to give so complete and so noble a conception of the temper and the principles of Renaissance criticism.“</a:t>
            </a:r>
          </a:p>
          <a:p>
            <a:pPr algn="l" rtl="0"/>
            <a:r>
              <a:rPr lang="en-US" sz="1600" dirty="0">
                <a:solidFill>
                  <a:schemeClr val="tx1"/>
                </a:solidFill>
              </a:rPr>
              <a:t>"The sources of Sidney's '</a:t>
            </a:r>
            <a:r>
              <a:rPr lang="en-US" sz="1600" dirty="0" err="1">
                <a:solidFill>
                  <a:schemeClr val="tx1"/>
                </a:solidFill>
              </a:rPr>
              <a:t>Defence</a:t>
            </a:r>
            <a:r>
              <a:rPr lang="en-US" sz="1600" dirty="0">
                <a:solidFill>
                  <a:schemeClr val="tx1"/>
                </a:solidFill>
              </a:rPr>
              <a:t>' were classical, but the spirit was not very sternly classical. Sidney sends up the joyous fireworks of the </a:t>
            </a:r>
            <a:r>
              <a:rPr lang="en-US" sz="1600" dirty="0" err="1">
                <a:solidFill>
                  <a:schemeClr val="tx1"/>
                </a:solidFill>
              </a:rPr>
              <a:t>ltalian</a:t>
            </a:r>
            <a:r>
              <a:rPr lang="en-US" sz="1600" dirty="0">
                <a:solidFill>
                  <a:schemeClr val="tx1"/>
                </a:solidFill>
              </a:rPr>
              <a:t> Renaissance. His colors are enthusiastic, neo-Platonic, the dual purple and gold. The motion is soaring. He is essentially a theorist of the exuberant imagination.“</a:t>
            </a:r>
          </a:p>
          <a:p>
            <a:pPr algn="l" rtl="0"/>
            <a:r>
              <a:rPr lang="en-US" sz="1600" dirty="0">
                <a:solidFill>
                  <a:schemeClr val="tx1"/>
                </a:solidFill>
              </a:rPr>
              <a:t>Sidney's </a:t>
            </a:r>
            <a:r>
              <a:rPr lang="en-US" sz="1600" dirty="0" err="1">
                <a:solidFill>
                  <a:schemeClr val="tx1"/>
                </a:solidFill>
                <a:hlinkClick r:id="rId6" tooltip="A Defence of Poetry">
                  <a:extLst>
                    <a:ext uri="{A12FA001-AC4F-418D-AE19-62706E023703}">
                      <ahyp:hlinkClr xmlns:ahyp="http://schemas.microsoft.com/office/drawing/2018/hyperlinkcolor" xmlns="" val="tx"/>
                    </a:ext>
                  </a:extLst>
                </a:hlinkClick>
              </a:rPr>
              <a:t>Defence</a:t>
            </a:r>
            <a:r>
              <a:rPr lang="en-US" sz="1600" dirty="0">
                <a:solidFill>
                  <a:schemeClr val="tx1"/>
                </a:solidFill>
                <a:hlinkClick r:id="rId6" tooltip="A Defence of Poetry">
                  <a:extLst>
                    <a:ext uri="{A12FA001-AC4F-418D-AE19-62706E023703}">
                      <ahyp:hlinkClr xmlns:ahyp="http://schemas.microsoft.com/office/drawing/2018/hyperlinkcolor" xmlns="" val="tx"/>
                    </a:ext>
                  </a:extLst>
                </a:hlinkClick>
              </a:rPr>
              <a:t> of Poetry</a:t>
            </a:r>
            <a:r>
              <a:rPr lang="en-US" sz="1600" dirty="0">
                <a:solidFill>
                  <a:schemeClr val="tx1"/>
                </a:solidFill>
              </a:rPr>
              <a:t> is the earliest attempt to deal with the poetic art, practically and not theoretically. His judgments are based on contemporary literature and show ample of good sense and sound scholarship. It is not merely empty, abstract </a:t>
            </a:r>
            <a:r>
              <a:rPr lang="en-US" sz="1600" dirty="0" err="1">
                <a:solidFill>
                  <a:schemeClr val="tx1"/>
                </a:solidFill>
              </a:rPr>
              <a:t>theorising</a:t>
            </a:r>
            <a:r>
              <a:rPr lang="en-US" sz="1600" dirty="0">
                <a:solidFill>
                  <a:schemeClr val="tx1"/>
                </a:solidFill>
              </a:rPr>
              <a:t>: apart from the unities, and his dislike of tragi-comedy, his judgments are not governed, to any great extent, by rules and theories. His ultimate test is of a practical kind, i.e. the power of poetry to move to virtuous action. "The first sign of literary appreciation is to feel; and not the least of Sidney's achievement as a critic was the early recognition of that fact"—(Atkins). He has thus contributed to the appreciation of literature in the concrete. His treatise is the key to an understanding of Elizabethan poetry and poetic theory.' </a:t>
            </a:r>
            <a:endParaRPr lang="ar-EG" sz="1600" dirty="0">
              <a:solidFill>
                <a:schemeClr val="tx1"/>
              </a:solidFill>
            </a:endParaRPr>
          </a:p>
        </p:txBody>
      </p:sp>
    </p:spTree>
    <p:extLst>
      <p:ext uri="{BB962C8B-B14F-4D97-AF65-F5344CB8AC3E}">
        <p14:creationId xmlns:p14="http://schemas.microsoft.com/office/powerpoint/2010/main" val="1546003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CAC487-C001-4B72-AE4E-E2DD04E04A59}"/>
              </a:ext>
            </a:extLst>
          </p:cNvPr>
          <p:cNvSpPr>
            <a:spLocks noGrp="1"/>
          </p:cNvSpPr>
          <p:nvPr>
            <p:ph type="title"/>
          </p:nvPr>
        </p:nvSpPr>
        <p:spPr/>
        <p:txBody>
          <a:bodyPr/>
          <a:lstStyle/>
          <a:p>
            <a:r>
              <a:rPr lang="en-US" dirty="0"/>
              <a:t>Main Ideas:</a:t>
            </a:r>
            <a:endParaRPr lang="ar-EG" dirty="0"/>
          </a:p>
        </p:txBody>
      </p:sp>
      <p:sp>
        <p:nvSpPr>
          <p:cNvPr id="3" name="Content Placeholder 2">
            <a:extLst>
              <a:ext uri="{FF2B5EF4-FFF2-40B4-BE49-F238E27FC236}">
                <a16:creationId xmlns:a16="http://schemas.microsoft.com/office/drawing/2014/main" xmlns="" id="{EA4B3D49-87CE-4206-BDAB-7AF53203EBED}"/>
              </a:ext>
            </a:extLst>
          </p:cNvPr>
          <p:cNvSpPr>
            <a:spLocks noGrp="1"/>
          </p:cNvSpPr>
          <p:nvPr>
            <p:ph idx="1"/>
          </p:nvPr>
        </p:nvSpPr>
        <p:spPr/>
        <p:txBody>
          <a:bodyPr/>
          <a:lstStyle/>
          <a:p>
            <a:pPr algn="l" rtl="0">
              <a:buFont typeface="Wingdings" panose="05000000000000000000" pitchFamily="2" charset="2"/>
              <a:buChar char="q"/>
            </a:pPr>
            <a:r>
              <a:rPr lang="en-US" sz="1800" b="1" dirty="0"/>
              <a:t>Poetry is the origin of knowledge. </a:t>
            </a:r>
          </a:p>
          <a:p>
            <a:pPr algn="l" rtl="0">
              <a:buFont typeface="Wingdings" panose="05000000000000000000" pitchFamily="2" charset="2"/>
              <a:buChar char="q"/>
            </a:pPr>
            <a:r>
              <a:rPr lang="en-US" sz="1800" b="1" dirty="0"/>
              <a:t>Poetry and classical culture.</a:t>
            </a:r>
          </a:p>
          <a:p>
            <a:pPr algn="l" rtl="0">
              <a:buFont typeface="Wingdings" panose="05000000000000000000" pitchFamily="2" charset="2"/>
              <a:buChar char="q"/>
            </a:pPr>
            <a:r>
              <a:rPr lang="en-US" sz="1800" b="1" dirty="0"/>
              <a:t>Poetry and nature.</a:t>
            </a:r>
          </a:p>
          <a:p>
            <a:pPr algn="l" rtl="0">
              <a:buFont typeface="Wingdings" panose="05000000000000000000" pitchFamily="2" charset="2"/>
              <a:buChar char="q"/>
            </a:pPr>
            <a:r>
              <a:rPr lang="en-US" sz="1800" b="1" dirty="0"/>
              <a:t>Defending poetry within a theological context.</a:t>
            </a:r>
          </a:p>
          <a:p>
            <a:pPr algn="l" rtl="0">
              <a:buFont typeface="Wingdings" panose="05000000000000000000" pitchFamily="2" charset="2"/>
              <a:buChar char="q"/>
            </a:pPr>
            <a:r>
              <a:rPr lang="en-US" sz="1800" b="1" dirty="0"/>
              <a:t>Defending poetry against the four charges of </a:t>
            </a:r>
            <a:r>
              <a:rPr lang="en-US" sz="1800" b="1" dirty="0" err="1"/>
              <a:t>Gosson</a:t>
            </a:r>
            <a:r>
              <a:rPr lang="en-US" dirty="0"/>
              <a:t>.</a:t>
            </a:r>
          </a:p>
        </p:txBody>
      </p:sp>
    </p:spTree>
    <p:extLst>
      <p:ext uri="{BB962C8B-B14F-4D97-AF65-F5344CB8AC3E}">
        <p14:creationId xmlns:p14="http://schemas.microsoft.com/office/powerpoint/2010/main" val="698784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A3EA17-98D4-41E6-9104-004821C652AE}"/>
              </a:ext>
            </a:extLst>
          </p:cNvPr>
          <p:cNvSpPr>
            <a:spLocks noGrp="1"/>
          </p:cNvSpPr>
          <p:nvPr>
            <p:ph type="title"/>
          </p:nvPr>
        </p:nvSpPr>
        <p:spPr/>
        <p:txBody>
          <a:bodyPr/>
          <a:lstStyle/>
          <a:p>
            <a:r>
              <a:rPr lang="en-US" dirty="0"/>
              <a:t>Questions:</a:t>
            </a:r>
            <a:endParaRPr lang="ar-EG" dirty="0"/>
          </a:p>
        </p:txBody>
      </p:sp>
      <p:sp>
        <p:nvSpPr>
          <p:cNvPr id="3" name="Content Placeholder 2">
            <a:extLst>
              <a:ext uri="{FF2B5EF4-FFF2-40B4-BE49-F238E27FC236}">
                <a16:creationId xmlns:a16="http://schemas.microsoft.com/office/drawing/2014/main" xmlns="" id="{7F07CA13-79C6-453C-8736-C3DC7C2A2EA6}"/>
              </a:ext>
            </a:extLst>
          </p:cNvPr>
          <p:cNvSpPr>
            <a:spLocks noGrp="1"/>
          </p:cNvSpPr>
          <p:nvPr>
            <p:ph idx="1"/>
          </p:nvPr>
        </p:nvSpPr>
        <p:spPr/>
        <p:txBody>
          <a:bodyPr/>
          <a:lstStyle/>
          <a:p>
            <a:pPr marL="0" indent="0" algn="l" rtl="0">
              <a:buNone/>
            </a:pPr>
            <a:r>
              <a:rPr lang="en-US" b="1" u="sng" dirty="0"/>
              <a:t>Compete:</a:t>
            </a:r>
          </a:p>
          <a:p>
            <a:pPr algn="l" rtl="0">
              <a:buFont typeface="Wingdings" panose="05000000000000000000" pitchFamily="2" charset="2"/>
              <a:buChar char="v"/>
            </a:pPr>
            <a:r>
              <a:rPr lang="en-US" dirty="0" err="1"/>
              <a:t>Gosson’s</a:t>
            </a:r>
            <a:r>
              <a:rPr lang="en-US" dirty="0"/>
              <a:t> attack on poetry rested on four charges: ….,…,…and ….</a:t>
            </a:r>
          </a:p>
          <a:p>
            <a:pPr algn="l" rtl="0">
              <a:buFont typeface="Wingdings" panose="05000000000000000000" pitchFamily="2" charset="2"/>
              <a:buChar char="v"/>
            </a:pPr>
            <a:r>
              <a:rPr lang="en-US" dirty="0"/>
              <a:t>Sidney’s ….. was a response to </a:t>
            </a:r>
            <a:r>
              <a:rPr lang="en-US" dirty="0" err="1"/>
              <a:t>Gossaon’s</a:t>
            </a:r>
            <a:r>
              <a:rPr lang="en-US" dirty="0"/>
              <a:t> …….</a:t>
            </a:r>
          </a:p>
          <a:p>
            <a:pPr algn="l" rtl="0">
              <a:buFont typeface="Wingdings" panose="05000000000000000000" pitchFamily="2" charset="2"/>
              <a:buChar char="v"/>
            </a:pPr>
            <a:r>
              <a:rPr lang="en-US" dirty="0"/>
              <a:t>According to Sidney, the difference between a historian and a moral philosopher is …..</a:t>
            </a:r>
          </a:p>
          <a:p>
            <a:pPr algn="l" rtl="0">
              <a:buFont typeface="Wingdings" panose="05000000000000000000" pitchFamily="2" charset="2"/>
              <a:buChar char="v"/>
            </a:pPr>
            <a:r>
              <a:rPr lang="en-US" dirty="0"/>
              <a:t>The poet excels both because….</a:t>
            </a:r>
          </a:p>
          <a:p>
            <a:pPr algn="l" rtl="0">
              <a:buFont typeface="Wingdings" panose="05000000000000000000" pitchFamily="2" charset="2"/>
              <a:buChar char="v"/>
            </a:pPr>
            <a:r>
              <a:rPr lang="en-US" dirty="0"/>
              <a:t>The poet is the least liar because…..</a:t>
            </a:r>
          </a:p>
          <a:p>
            <a:pPr algn="l" rtl="0">
              <a:buFont typeface="Wingdings" panose="05000000000000000000" pitchFamily="2" charset="2"/>
              <a:buChar char="v"/>
            </a:pPr>
            <a:r>
              <a:rPr lang="en-US" dirty="0"/>
              <a:t>Sidney made use of medieval theology to defend his point in the sense that…..</a:t>
            </a:r>
          </a:p>
          <a:p>
            <a:pPr algn="l" rtl="0">
              <a:buFont typeface="Wingdings" panose="05000000000000000000" pitchFamily="2" charset="2"/>
              <a:buChar char="v"/>
            </a:pPr>
            <a:r>
              <a:rPr lang="en-US" dirty="0"/>
              <a:t>Nature is all domineering on all fields of knowledge except…… because……</a:t>
            </a:r>
            <a:endParaRPr lang="ar-EG" dirty="0"/>
          </a:p>
        </p:txBody>
      </p:sp>
    </p:spTree>
    <p:extLst>
      <p:ext uri="{BB962C8B-B14F-4D97-AF65-F5344CB8AC3E}">
        <p14:creationId xmlns:p14="http://schemas.microsoft.com/office/powerpoint/2010/main" val="141391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8EE50D-7435-4DAB-855C-0E837F5E9877}"/>
              </a:ext>
            </a:extLst>
          </p:cNvPr>
          <p:cNvSpPr>
            <a:spLocks noGrp="1"/>
          </p:cNvSpPr>
          <p:nvPr>
            <p:ph type="title"/>
          </p:nvPr>
        </p:nvSpPr>
        <p:spPr/>
        <p:txBody>
          <a:bodyPr/>
          <a:lstStyle/>
          <a:p>
            <a:r>
              <a:rPr lang="en-US" dirty="0"/>
              <a:t>Thank YOU… stay safe</a:t>
            </a:r>
            <a:endParaRPr lang="ar-EG" dirty="0"/>
          </a:p>
        </p:txBody>
      </p:sp>
      <p:sp>
        <p:nvSpPr>
          <p:cNvPr id="3" name="Content Placeholder 2">
            <a:extLst>
              <a:ext uri="{FF2B5EF4-FFF2-40B4-BE49-F238E27FC236}">
                <a16:creationId xmlns:a16="http://schemas.microsoft.com/office/drawing/2014/main" xmlns="" id="{76E599F4-5F58-49DE-86A0-5B0C97B46D2D}"/>
              </a:ext>
            </a:extLst>
          </p:cNvPr>
          <p:cNvSpPr>
            <a:spLocks noGrp="1"/>
          </p:cNvSpPr>
          <p:nvPr>
            <p:ph idx="1"/>
          </p:nvPr>
        </p:nvSpPr>
        <p:spPr>
          <a:xfrm>
            <a:off x="581191" y="3308427"/>
            <a:ext cx="11029615" cy="3634486"/>
          </a:xfrm>
        </p:spPr>
        <p:txBody>
          <a:bodyPr/>
          <a:lstStyle/>
          <a:p>
            <a:pPr marL="0" indent="0" algn="ctr" rtl="0">
              <a:buNone/>
            </a:pPr>
            <a:r>
              <a:rPr lang="en-US" sz="3200" b="1" dirty="0"/>
              <a:t>Dr. Engy Salah</a:t>
            </a:r>
          </a:p>
          <a:p>
            <a:pPr marL="0" indent="0" algn="ctr" rtl="0">
              <a:buNone/>
            </a:pPr>
            <a:endParaRPr lang="en-US" sz="3200" b="1" dirty="0"/>
          </a:p>
          <a:p>
            <a:pPr marL="0" indent="0">
              <a:buNone/>
            </a:pPr>
            <a:endParaRPr lang="ar-EG" dirty="0"/>
          </a:p>
        </p:txBody>
      </p:sp>
      <p:pic>
        <p:nvPicPr>
          <p:cNvPr id="5" name="Picture 4">
            <a:extLst>
              <a:ext uri="{FF2B5EF4-FFF2-40B4-BE49-F238E27FC236}">
                <a16:creationId xmlns:a16="http://schemas.microsoft.com/office/drawing/2014/main" xmlns="" id="{A98B697A-426B-4DB1-B55F-6EEF3F2B5E3B}"/>
              </a:ext>
            </a:extLst>
          </p:cNvPr>
          <p:cNvPicPr>
            <a:picLocks noChangeAspect="1"/>
          </p:cNvPicPr>
          <p:nvPr/>
        </p:nvPicPr>
        <p:blipFill>
          <a:blip r:embed="rId2"/>
          <a:stretch>
            <a:fillRect/>
          </a:stretch>
        </p:blipFill>
        <p:spPr>
          <a:xfrm>
            <a:off x="4976810" y="2043555"/>
            <a:ext cx="2238375" cy="2047875"/>
          </a:xfrm>
          <a:prstGeom prst="rect">
            <a:avLst/>
          </a:prstGeom>
        </p:spPr>
      </p:pic>
    </p:spTree>
    <p:extLst>
      <p:ext uri="{BB962C8B-B14F-4D97-AF65-F5344CB8AC3E}">
        <p14:creationId xmlns:p14="http://schemas.microsoft.com/office/powerpoint/2010/main" val="116173173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{33187FAE-738D-474F-A65E-0A3E0AD5D914}tf33552983</Template>
  <TotalTime>0</TotalTime>
  <Words>392</Words>
  <Application>Microsoft Office PowerPoint</Application>
  <PresentationFormat>مخصص</PresentationFormat>
  <Paragraphs>40</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DividendVTI</vt:lpstr>
      <vt:lpstr>         Damietta Faculty of Education Department of English Second Year Criticism 3rd lecture- March 2020</vt:lpstr>
      <vt:lpstr>Contents: </vt:lpstr>
      <vt:lpstr>Sir Philip Sidney:</vt:lpstr>
      <vt:lpstr>An Apology for Poetry/ Defense of Poesy :</vt:lpstr>
      <vt:lpstr>An APOLOGY for poetry and the renaissance:</vt:lpstr>
      <vt:lpstr>Main Ideas:</vt:lpstr>
      <vt:lpstr>Questions:</vt:lpstr>
      <vt:lpstr>Thank YOU… stay safe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2020-03-29T20:57:13Z</dcterms:created>
  <dcterms:modified xsi:type="dcterms:W3CDTF">2020-04-04T23:01:54Z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