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4"/>
  </p:sldMasterIdLst>
  <p:sldIdLst>
    <p:sldId id="292" r:id="rId5"/>
    <p:sldId id="310" r:id="rId6"/>
    <p:sldId id="311" r:id="rId7"/>
    <p:sldId id="312" r:id="rId8"/>
    <p:sldId id="313" r:id="rId9"/>
    <p:sldId id="315" r:id="rId10"/>
    <p:sldId id="316" r:id="rId11"/>
    <p:sldId id="314" r:id="rId12"/>
    <p:sldId id="317" r:id="rId13"/>
    <p:sldId id="319" r:id="rId14"/>
    <p:sldId id="320" r:id="rId15"/>
    <p:sldId id="322" r:id="rId16"/>
    <p:sldId id="318" r:id="rId17"/>
    <p:sldId id="321" r:id="rId18"/>
    <p:sldId id="32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19" autoAdjust="0"/>
  </p:normalViewPr>
  <p:slideViewPr>
    <p:cSldViewPr snapToGrid="0">
      <p:cViewPr>
        <p:scale>
          <a:sx n="64" d="100"/>
          <a:sy n="64" d="100"/>
        </p:scale>
        <p:origin x="-108" y="-31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xmlns=""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4/5/2020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957750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4/5/2020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870318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xmlns=""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xmlns=""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xmlns=""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xmlns=""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xmlns=""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4/5/2020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499058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4/5/2020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3290950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4/5/2020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545147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4/5/2020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3381700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4/5/2020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1969161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xmlns=""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4/5/2020</a:t>
            </a:fld>
            <a:endParaRPr lang="en-US" dirty="0"/>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dirty="0"/>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007531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4/5/2020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dirty="0"/>
          </a:p>
        </p:txBody>
      </p:sp>
      <p:sp>
        <p:nvSpPr>
          <p:cNvPr id="12" name="Rectangle 11">
            <a:extLst>
              <a:ext uri="{FF2B5EF4-FFF2-40B4-BE49-F238E27FC236}">
                <a16:creationId xmlns:a16="http://schemas.microsoft.com/office/drawing/2014/main" xmlns=""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988086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4/5/2020</a:t>
            </a:fld>
            <a:endParaRPr lang="en-US" dirty="0"/>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1164094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sldNum="0" hdr="0" ftr="0" dt="0"/>
  <p:txStyles>
    <p:titleStyle>
      <a:lvl1pPr algn="l" defTabSz="914400" rtl="1" eaLnBrk="1" latinLnBrk="0" hangingPunct="1">
        <a:lnSpc>
          <a:spcPct val="90000"/>
        </a:lnSpc>
        <a:spcBef>
          <a:spcPct val="0"/>
        </a:spcBef>
        <a:buNone/>
        <a:defRPr lang="en-US" sz="3600" i="0" kern="1200" cap="none" spc="0" baseline="0" dirty="0">
          <a:solidFill>
            <a:schemeClr val="tx1">
              <a:lumMod val="85000"/>
              <a:lumOff val="15000"/>
            </a:schemeClr>
          </a:solidFill>
          <a:effectLst/>
          <a:latin typeface="+mj-lt"/>
          <a:ea typeface="+mn-ea"/>
          <a:cs typeface="+mn-cs"/>
        </a:defRPr>
      </a:lvl1pPr>
    </p:titleStyle>
    <p:bodyStyle>
      <a:lvl1pPr marL="182880" indent="-182880" algn="r" defTabSz="914400" rtl="1" eaLnBrk="1" latinLnBrk="0" hangingPunct="1">
        <a:lnSpc>
          <a:spcPct val="120000"/>
        </a:lnSpc>
        <a:spcBef>
          <a:spcPts val="900"/>
        </a:spcBef>
        <a:spcAft>
          <a:spcPts val="0"/>
        </a:spcAft>
        <a:buClr>
          <a:schemeClr val="tx1">
            <a:lumMod val="85000"/>
            <a:lumOff val="15000"/>
          </a:schemeClr>
        </a:buClr>
        <a:buFont typeface="Garamond" pitchFamily="18" charset="0"/>
        <a:buChar char="◦"/>
        <a:defRPr sz="1400" kern="1200">
          <a:solidFill>
            <a:schemeClr val="tx1"/>
          </a:solidFill>
          <a:latin typeface="+mn-lt"/>
          <a:ea typeface="+mn-ea"/>
          <a:cs typeface="+mn-cs"/>
        </a:defRPr>
      </a:lvl1pPr>
      <a:lvl2pPr marL="457200" indent="-182880" algn="r" defTabSz="914400" rtl="1"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2pPr>
      <a:lvl3pPr marL="731520" indent="-182880" algn="r" defTabSz="914400" rtl="1"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3pPr>
      <a:lvl4pPr marL="1005840" indent="-182880" algn="r" defTabSz="914400" rtl="1"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4pPr>
      <a:lvl5pPr marL="1280160" indent="-182880" algn="r" defTabSz="914400" rtl="1"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5pPr>
      <a:lvl6pPr marL="1600000" indent="-228600" algn="r" defTabSz="914400" rtl="1"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r" defTabSz="914400" rtl="1"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r" defTabSz="914400" rtl="1"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r" defTabSz="914400" rtl="1"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62BA1780-A246-4C7F-9267-727EF2F4E785}"/>
              </a:ext>
              <a:ext uri="{C183D7F6-B498-43B3-948B-1728B52AA6E4}">
                <adec:decorative xmlns:adec="http://schemas.microsoft.com/office/drawing/2017/decorative" xmlns="" val="1"/>
              </a:ext>
            </a:extLst>
          </p:cNvPr>
          <p:cNvPicPr>
            <a:picLocks noChangeAspect="1"/>
          </p:cNvPicPr>
          <p:nvPr/>
        </p:nvPicPr>
        <p:blipFill rotWithShape="1">
          <a:blip r:embed="rId3"/>
          <a:srcRect t="3846"/>
          <a:stretch/>
        </p:blipFill>
        <p:spPr>
          <a:xfrm>
            <a:off x="0" y="10"/>
            <a:ext cx="12191979" cy="6857990"/>
          </a:xfrm>
          <a:prstGeom prst="rect">
            <a:avLst/>
          </a:prstGeom>
        </p:spPr>
      </p:pic>
      <p:sp>
        <p:nvSpPr>
          <p:cNvPr id="19" name="Rectangle 18">
            <a:extLst>
              <a:ext uri="{FF2B5EF4-FFF2-40B4-BE49-F238E27FC236}">
                <a16:creationId xmlns:a16="http://schemas.microsoft.com/office/drawing/2014/main" xmlns="" id="{2644B391-9BFE-445C-A9EC-F544BB85FBC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21" name="Rectangle 20">
            <a:extLst>
              <a:ext uri="{FF2B5EF4-FFF2-40B4-BE49-F238E27FC236}">
                <a16:creationId xmlns:a16="http://schemas.microsoft.com/office/drawing/2014/main" xmlns="" id="{80F26E69-87D9-4655-AE7B-280A87AA3CA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xmlns="" id="{C0D7398C-75E5-4CB0-BA4F-D7D5CF2495D4}"/>
              </a:ext>
            </a:extLst>
          </p:cNvPr>
          <p:cNvSpPr>
            <a:spLocks noGrp="1"/>
          </p:cNvSpPr>
          <p:nvPr>
            <p:ph type="ctrTitle"/>
          </p:nvPr>
        </p:nvSpPr>
        <p:spPr>
          <a:xfrm>
            <a:off x="1276055" y="2371059"/>
            <a:ext cx="4775075" cy="2511837"/>
          </a:xfrm>
        </p:spPr>
        <p:txBody>
          <a:bodyPr>
            <a:normAutofit/>
          </a:bodyPr>
          <a:lstStyle/>
          <a:p>
            <a:r>
              <a:rPr lang="en-US" sz="2800" b="1" dirty="0">
                <a:solidFill>
                  <a:schemeClr val="tx1"/>
                </a:solidFill>
              </a:rPr>
              <a:t>Damietta Faculty of </a:t>
            </a:r>
            <a:r>
              <a:rPr lang="en-US" sz="2800" b="1" dirty="0"/>
              <a:t>Education</a:t>
            </a:r>
            <a:br>
              <a:rPr lang="en-US" sz="2800" b="1" dirty="0"/>
            </a:br>
            <a:r>
              <a:rPr lang="en-US" sz="2800" b="1" dirty="0"/>
              <a:t>Department of English</a:t>
            </a:r>
            <a:br>
              <a:rPr lang="en-US" sz="2800" b="1" dirty="0"/>
            </a:br>
            <a:r>
              <a:rPr lang="en-US" sz="2800" b="1" dirty="0">
                <a:solidFill>
                  <a:srgbClr val="00B0F0"/>
                </a:solidFill>
              </a:rPr>
              <a:t>Second</a:t>
            </a:r>
            <a:r>
              <a:rPr lang="en-US" sz="2800" b="1" dirty="0">
                <a:solidFill>
                  <a:srgbClr val="C00000"/>
                </a:solidFill>
              </a:rPr>
              <a:t> </a:t>
            </a:r>
            <a:r>
              <a:rPr lang="en-US" sz="2800" b="1" dirty="0"/>
              <a:t>Year</a:t>
            </a:r>
            <a:br>
              <a:rPr lang="en-US" sz="2800" b="1" dirty="0"/>
            </a:br>
            <a:r>
              <a:rPr lang="en-US" sz="2800" b="1" i="1" dirty="0">
                <a:solidFill>
                  <a:srgbClr val="C00000"/>
                </a:solidFill>
              </a:rPr>
              <a:t>Criticism</a:t>
            </a:r>
            <a:r>
              <a:rPr lang="en-US" sz="2800" b="1" i="1" dirty="0"/>
              <a:t/>
            </a:r>
            <a:br>
              <a:rPr lang="en-US" sz="2800" b="1" i="1" dirty="0"/>
            </a:br>
            <a:r>
              <a:rPr lang="en-US" sz="2800" b="1" i="1" dirty="0">
                <a:solidFill>
                  <a:srgbClr val="00B0F0"/>
                </a:solidFill>
              </a:rPr>
              <a:t>4</a:t>
            </a:r>
            <a:r>
              <a:rPr lang="en-US" sz="2800" b="1" i="1" baseline="30000" dirty="0">
                <a:solidFill>
                  <a:srgbClr val="00B0F0"/>
                </a:solidFill>
              </a:rPr>
              <a:t>th</a:t>
            </a:r>
            <a:r>
              <a:rPr lang="en-US" sz="2800" b="1" i="1" dirty="0"/>
              <a:t> lecture- March 2020</a:t>
            </a:r>
            <a:endParaRPr lang="en-US" sz="2800" dirty="0">
              <a:solidFill>
                <a:schemeClr val="tx1"/>
              </a:solidFill>
            </a:endParaRPr>
          </a:p>
        </p:txBody>
      </p:sp>
      <p:sp>
        <p:nvSpPr>
          <p:cNvPr id="3" name="Subtitle 2">
            <a:extLst>
              <a:ext uri="{FF2B5EF4-FFF2-40B4-BE49-F238E27FC236}">
                <a16:creationId xmlns:a16="http://schemas.microsoft.com/office/drawing/2014/main" xmlns="" id="{5C5BFB45-FC34-495C-9C68-F9641246C2EE}"/>
              </a:ext>
            </a:extLst>
          </p:cNvPr>
          <p:cNvSpPr>
            <a:spLocks noGrp="1"/>
          </p:cNvSpPr>
          <p:nvPr>
            <p:ph type="subTitle" idx="1"/>
          </p:nvPr>
        </p:nvSpPr>
        <p:spPr>
          <a:xfrm>
            <a:off x="1276055" y="6060558"/>
            <a:ext cx="4775075" cy="520986"/>
          </a:xfrm>
        </p:spPr>
        <p:txBody>
          <a:bodyPr>
            <a:normAutofit/>
          </a:bodyPr>
          <a:lstStyle/>
          <a:p>
            <a:r>
              <a:rPr lang="en-US" sz="2400" b="1" dirty="0">
                <a:solidFill>
                  <a:schemeClr val="tx1"/>
                </a:solidFill>
              </a:rPr>
              <a:t>Dr. Engy Salah</a:t>
            </a:r>
          </a:p>
        </p:txBody>
      </p:sp>
    </p:spTree>
    <p:extLst>
      <p:ext uri="{BB962C8B-B14F-4D97-AF65-F5344CB8AC3E}">
        <p14:creationId xmlns:p14="http://schemas.microsoft.com/office/powerpoint/2010/main" val="2152082915"/>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55F71C-93C4-4E99-8F98-AED122941842}"/>
              </a:ext>
            </a:extLst>
          </p:cNvPr>
          <p:cNvSpPr>
            <a:spLocks noGrp="1"/>
          </p:cNvSpPr>
          <p:nvPr>
            <p:ph type="title"/>
          </p:nvPr>
        </p:nvSpPr>
        <p:spPr>
          <a:xfrm>
            <a:off x="1066800" y="382772"/>
            <a:ext cx="10058400" cy="967563"/>
          </a:xfrm>
        </p:spPr>
        <p:txBody>
          <a:bodyPr/>
          <a:lstStyle/>
          <a:p>
            <a:r>
              <a:rPr lang="en-US" dirty="0"/>
              <a:t>Follow: the Sixth Argument-</a:t>
            </a:r>
            <a:endParaRPr lang="ar-EG" dirty="0"/>
          </a:p>
        </p:txBody>
      </p:sp>
      <p:sp>
        <p:nvSpPr>
          <p:cNvPr id="3" name="Content Placeholder 2">
            <a:extLst>
              <a:ext uri="{FF2B5EF4-FFF2-40B4-BE49-F238E27FC236}">
                <a16:creationId xmlns:a16="http://schemas.microsoft.com/office/drawing/2014/main" xmlns="" id="{BF50E206-B12A-46CD-B775-0FA03893EC33}"/>
              </a:ext>
            </a:extLst>
          </p:cNvPr>
          <p:cNvSpPr>
            <a:spLocks noGrp="1"/>
          </p:cNvSpPr>
          <p:nvPr>
            <p:ph idx="1"/>
          </p:nvPr>
        </p:nvSpPr>
        <p:spPr>
          <a:xfrm>
            <a:off x="361507" y="1148315"/>
            <a:ext cx="11355571" cy="5124893"/>
          </a:xfrm>
        </p:spPr>
        <p:txBody>
          <a:bodyPr>
            <a:normAutofit/>
          </a:bodyPr>
          <a:lstStyle/>
          <a:p>
            <a:pPr algn="l" rtl="0">
              <a:buFont typeface="Wingdings" panose="05000000000000000000" pitchFamily="2" charset="2"/>
              <a:buChar char="q"/>
            </a:pPr>
            <a:r>
              <a:rPr lang="en-US" dirty="0"/>
              <a:t>Sidney summarizes the dispute between the moral philosopher and the historian by saying respectively that “the one giveth the precept, and the other the example” (228). </a:t>
            </a:r>
          </a:p>
          <a:p>
            <a:pPr algn="l" rtl="0">
              <a:buFont typeface="Wingdings" panose="05000000000000000000" pitchFamily="2" charset="2"/>
              <a:buChar char="q"/>
            </a:pPr>
            <a:r>
              <a:rPr lang="en-US" dirty="0"/>
              <a:t>Since both disciplines are thus one-sided, they are both deficient: </a:t>
            </a:r>
          </a:p>
          <a:p>
            <a:pPr algn="l" rtl="0">
              <a:buFont typeface="Wingdings" panose="05000000000000000000" pitchFamily="2" charset="2"/>
              <a:buChar char="§"/>
            </a:pPr>
            <a:r>
              <a:rPr lang="en-US" dirty="0"/>
              <a:t>the philosopher sets down the “bare rule” in difficult terms that are “abstract and general”; </a:t>
            </a:r>
          </a:p>
          <a:p>
            <a:pPr algn="l" rtl="0">
              <a:buFont typeface="Wingdings" panose="05000000000000000000" pitchFamily="2" charset="2"/>
              <a:buChar char="§"/>
            </a:pPr>
            <a:r>
              <a:rPr lang="en-US" dirty="0"/>
              <a:t>the historian, conversely, lacks the force of generalization and is “tied, not to what should be, but to what is, to the particular truth of things” (229). Indeed, since the historian is “</a:t>
            </a:r>
            <a:r>
              <a:rPr lang="en-US" dirty="0" err="1"/>
              <a:t>captived</a:t>
            </a:r>
            <a:r>
              <a:rPr lang="en-US" dirty="0"/>
              <a:t> to the truth of a foolish world,” the lessons he is bound to impart will often be negative, showing in some cases how the wicked thrive and prosper (234).</a:t>
            </a:r>
          </a:p>
          <a:p>
            <a:pPr algn="l" rtl="0">
              <a:buFont typeface="Wingdings" panose="05000000000000000000" pitchFamily="2" charset="2"/>
              <a:buChar char="q"/>
            </a:pPr>
            <a:r>
              <a:rPr lang="en-US" dirty="0"/>
              <a:t>It is the “peerless poet,” according to Sidney, who performs both functions: </a:t>
            </a:r>
          </a:p>
          <a:p>
            <a:pPr algn="l" rtl="0">
              <a:buFont typeface="Wingdings" panose="05000000000000000000" pitchFamily="2" charset="2"/>
              <a:buChar char="§"/>
            </a:pPr>
            <a:r>
              <a:rPr lang="en-US" dirty="0"/>
              <a:t>“he </a:t>
            </a:r>
            <a:r>
              <a:rPr lang="en-US" dirty="0" err="1"/>
              <a:t>coupleth</a:t>
            </a:r>
            <a:r>
              <a:rPr lang="en-US" dirty="0"/>
              <a:t> the general notion with the particular example.” </a:t>
            </a:r>
          </a:p>
          <a:p>
            <a:pPr algn="l" rtl="0">
              <a:buFont typeface="Wingdings" panose="05000000000000000000" pitchFamily="2" charset="2"/>
              <a:buChar char="§"/>
            </a:pPr>
            <a:r>
              <a:rPr lang="en-US" dirty="0"/>
              <a:t>The poet paints a “perfect picture” of the philosopher’s abstract insight, providing an image of what in philosophy is merely a “</a:t>
            </a:r>
            <a:r>
              <a:rPr lang="en-US" dirty="0" err="1"/>
              <a:t>wordish</a:t>
            </a:r>
            <a:r>
              <a:rPr lang="en-US" dirty="0"/>
              <a:t> description” (229).</a:t>
            </a:r>
          </a:p>
          <a:p>
            <a:pPr algn="l" rtl="0">
              <a:buFont typeface="Wingdings" panose="05000000000000000000" pitchFamily="2" charset="2"/>
              <a:buChar char="§"/>
            </a:pPr>
            <a:r>
              <a:rPr lang="en-US" dirty="0"/>
              <a:t> It is poetry which can strike the soul and the inward sentiments by means of “a true lively knowledge.” </a:t>
            </a:r>
          </a:p>
          <a:p>
            <a:pPr algn="l" rtl="0">
              <a:buFont typeface="Wingdings" panose="05000000000000000000" pitchFamily="2" charset="2"/>
              <a:buChar char="§"/>
            </a:pPr>
            <a:r>
              <a:rPr lang="en-US" dirty="0"/>
              <a:t>The philosopher’s declarations remain dark “if they be not illuminated or figured forth by the speaking picture of poesy” (230). </a:t>
            </a:r>
          </a:p>
          <a:p>
            <a:pPr algn="l" rtl="0">
              <a:buFont typeface="Wingdings" panose="05000000000000000000" pitchFamily="2" charset="2"/>
              <a:buChar char="§"/>
            </a:pPr>
            <a:r>
              <a:rPr lang="en-US" dirty="0"/>
              <a:t>It is poetry which brings to life all the virtues, vices, and passions, and hence the “feigned images” of poetry have “more force in teaching” than the “regular instruction” of philosophy (231).</a:t>
            </a:r>
            <a:endParaRPr lang="ar-EG" dirty="0"/>
          </a:p>
        </p:txBody>
      </p:sp>
    </p:spTree>
    <p:extLst>
      <p:ext uri="{BB962C8B-B14F-4D97-AF65-F5344CB8AC3E}">
        <p14:creationId xmlns:p14="http://schemas.microsoft.com/office/powerpoint/2010/main" val="17845508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81675B-CB79-4DB6-B022-7E35461CC21C}"/>
              </a:ext>
            </a:extLst>
          </p:cNvPr>
          <p:cNvSpPr>
            <a:spLocks noGrp="1"/>
          </p:cNvSpPr>
          <p:nvPr>
            <p:ph type="title"/>
          </p:nvPr>
        </p:nvSpPr>
        <p:spPr/>
        <p:txBody>
          <a:bodyPr/>
          <a:lstStyle/>
          <a:p>
            <a:r>
              <a:rPr lang="en-US" dirty="0"/>
              <a:t>Follow the Sixth Argument-</a:t>
            </a:r>
            <a:endParaRPr lang="ar-EG" dirty="0"/>
          </a:p>
        </p:txBody>
      </p:sp>
      <p:sp>
        <p:nvSpPr>
          <p:cNvPr id="3" name="Content Placeholder 2">
            <a:extLst>
              <a:ext uri="{FF2B5EF4-FFF2-40B4-BE49-F238E27FC236}">
                <a16:creationId xmlns:a16="http://schemas.microsoft.com/office/drawing/2014/main" xmlns="" id="{5D450259-8E51-40F5-A233-6AF7C2EE1EBE}"/>
              </a:ext>
            </a:extLst>
          </p:cNvPr>
          <p:cNvSpPr>
            <a:spLocks noGrp="1"/>
          </p:cNvSpPr>
          <p:nvPr>
            <p:ph idx="1"/>
          </p:nvPr>
        </p:nvSpPr>
        <p:spPr/>
        <p:txBody>
          <a:bodyPr>
            <a:normAutofit lnSpcReduction="10000"/>
          </a:bodyPr>
          <a:lstStyle/>
          <a:p>
            <a:pPr algn="l" rtl="0">
              <a:buFont typeface="Wingdings" panose="05000000000000000000" pitchFamily="2" charset="2"/>
              <a:buChar char="q"/>
            </a:pPr>
            <a:r>
              <a:rPr lang="en-US" dirty="0"/>
              <a:t>And, whereas the philosopher teaches “obscurely” such that only learned people can understand him, the “poet is the food for the tenderest stomachs, the poet is indeed the right popular philosopher,” as shown by Aesop’s fables, which use accessible allegories (231). </a:t>
            </a:r>
          </a:p>
          <a:p>
            <a:pPr algn="l" rtl="0">
              <a:buFont typeface="Wingdings" panose="05000000000000000000" pitchFamily="2" charset="2"/>
              <a:buChar char="q"/>
            </a:pPr>
            <a:r>
              <a:rPr lang="en-US" dirty="0"/>
              <a:t>The power of poetry to move or influence people, says Sidney, “is of a higher degree than teaching . . . it is well nigh the cause and the effect of teaching” (236). For people to be taught, they must first be filled with desire to learn: citing Aristotle’s dictum that the fruit of learning must not be merely </a:t>
            </a:r>
            <a:r>
              <a:rPr lang="en-US" i="1" dirty="0"/>
              <a:t>gnosis </a:t>
            </a:r>
            <a:r>
              <a:rPr lang="en-US" dirty="0"/>
              <a:t>(knowing) but </a:t>
            </a:r>
            <a:r>
              <a:rPr lang="en-US" i="1" dirty="0"/>
              <a:t>praxis </a:t>
            </a:r>
            <a:r>
              <a:rPr lang="en-US" dirty="0"/>
              <a:t>(doing), Sidney holds that poetry inspires people to </a:t>
            </a:r>
            <a:r>
              <a:rPr lang="en-US" i="1" dirty="0"/>
              <a:t>perform </a:t>
            </a:r>
            <a:r>
              <a:rPr lang="en-US" dirty="0"/>
              <a:t>what philosophy merely teaches in the abstract (236).</a:t>
            </a:r>
          </a:p>
          <a:p>
            <a:pPr algn="l" rtl="0">
              <a:buFont typeface="Wingdings" panose="05000000000000000000" pitchFamily="2" charset="2"/>
              <a:buChar char="q"/>
            </a:pPr>
            <a:r>
              <a:rPr lang="en-US" dirty="0"/>
              <a:t>Since the historian is tied to reality, he is not at liberty to present the ideal pattern of people or events, whereas the poet can “frame his example to that which is most reasonable” (233). Moreover, whatever the historian can relate in terms of true events, the poet can make by his own imitation, “beautifying it both for further teaching, and more delighting, . . . having all . . . under the authority of his pen” (234). The emphasis here is on the poet’s freedom, which allows him to choose his material, to frame it in an ideal pattern, so that he can present virtue “in her best colors,” setting out his words “in delightful proportion” (234, 237). For all of these reasons, proclaims Sidney, we must set “the laurel crown upon the poet as victorious, not only of the historian, but over the philosopher” (235).</a:t>
            </a:r>
            <a:endParaRPr lang="ar-EG" dirty="0"/>
          </a:p>
        </p:txBody>
      </p:sp>
    </p:spTree>
    <p:extLst>
      <p:ext uri="{BB962C8B-B14F-4D97-AF65-F5344CB8AC3E}">
        <p14:creationId xmlns:p14="http://schemas.microsoft.com/office/powerpoint/2010/main" val="8316817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E79154-F3CF-4EB5-8ABE-3936A6F789D0}"/>
              </a:ext>
            </a:extLst>
          </p:cNvPr>
          <p:cNvSpPr>
            <a:spLocks noGrp="1"/>
          </p:cNvSpPr>
          <p:nvPr>
            <p:ph type="title"/>
          </p:nvPr>
        </p:nvSpPr>
        <p:spPr>
          <a:xfrm>
            <a:off x="1066800" y="382772"/>
            <a:ext cx="10058400" cy="712381"/>
          </a:xfrm>
        </p:spPr>
        <p:txBody>
          <a:bodyPr/>
          <a:lstStyle/>
          <a:p>
            <a:r>
              <a:rPr lang="en-US" dirty="0"/>
              <a:t>Sidney vs. </a:t>
            </a:r>
            <a:r>
              <a:rPr lang="en-US" dirty="0" err="1"/>
              <a:t>Gosson</a:t>
            </a:r>
            <a:endParaRPr lang="ar-EG" dirty="0"/>
          </a:p>
        </p:txBody>
      </p:sp>
      <p:sp>
        <p:nvSpPr>
          <p:cNvPr id="3" name="Content Placeholder 2">
            <a:extLst>
              <a:ext uri="{FF2B5EF4-FFF2-40B4-BE49-F238E27FC236}">
                <a16:creationId xmlns:a16="http://schemas.microsoft.com/office/drawing/2014/main" xmlns="" id="{904C9FBA-94F3-47C2-BC43-9895BE6454F6}"/>
              </a:ext>
            </a:extLst>
          </p:cNvPr>
          <p:cNvSpPr>
            <a:spLocks noGrp="1"/>
          </p:cNvSpPr>
          <p:nvPr>
            <p:ph idx="1"/>
          </p:nvPr>
        </p:nvSpPr>
        <p:spPr>
          <a:xfrm>
            <a:off x="574158" y="1095153"/>
            <a:ext cx="11153554" cy="5380075"/>
          </a:xfrm>
        </p:spPr>
        <p:txBody>
          <a:bodyPr>
            <a:normAutofit lnSpcReduction="10000"/>
          </a:bodyPr>
          <a:lstStyle/>
          <a:p>
            <a:pPr algn="l" rtl="0">
              <a:buFont typeface="Wingdings" panose="05000000000000000000" pitchFamily="2" charset="2"/>
              <a:buChar char="q"/>
            </a:pPr>
            <a:r>
              <a:rPr lang="en-US" dirty="0"/>
              <a:t>The first is that there are other kinds of knowledge more fruitful than poetry. </a:t>
            </a:r>
          </a:p>
          <a:p>
            <a:pPr algn="l" rtl="0">
              <a:buFont typeface="Wingdings" panose="05000000000000000000" pitchFamily="2" charset="2"/>
              <a:buChar char="Ø"/>
            </a:pPr>
            <a:r>
              <a:rPr lang="en-US" dirty="0"/>
              <a:t>Sidney states that the greatest gifts bestowed upon human beings are </a:t>
            </a:r>
            <a:r>
              <a:rPr lang="en-US" i="1" dirty="0" err="1"/>
              <a:t>oratio</a:t>
            </a:r>
            <a:r>
              <a:rPr lang="en-US" i="1" dirty="0"/>
              <a:t> </a:t>
            </a:r>
            <a:r>
              <a:rPr lang="en-US" dirty="0"/>
              <a:t>and </a:t>
            </a:r>
            <a:r>
              <a:rPr lang="en-US" i="1" dirty="0"/>
              <a:t>ratio</a:t>
            </a:r>
            <a:r>
              <a:rPr lang="en-US" dirty="0"/>
              <a:t>, speech and reason. It is poetry which most polishes the gift of speech, and it “far </a:t>
            </a:r>
            <a:r>
              <a:rPr lang="en-US" dirty="0" err="1"/>
              <a:t>exceedeth</a:t>
            </a:r>
            <a:r>
              <a:rPr lang="en-US" dirty="0"/>
              <a:t> prose” on two accounts: it engenders delight because of its meticulous ordering of words, and therefore it is memorable. Since knowledge depends on memory, poetry has an affinity with knowledge (246–247). Moreover, since poetry “</a:t>
            </a:r>
            <a:r>
              <a:rPr lang="en-US" dirty="0" err="1"/>
              <a:t>teacheth</a:t>
            </a:r>
            <a:r>
              <a:rPr lang="en-US" dirty="0"/>
              <a:t> and </a:t>
            </a:r>
            <a:r>
              <a:rPr lang="en-US" dirty="0" err="1"/>
              <a:t>moveth</a:t>
            </a:r>
            <a:r>
              <a:rPr lang="en-US" dirty="0"/>
              <a:t> to virtue,” there can be no “more fruitful knowledge” than this (248). </a:t>
            </a:r>
          </a:p>
          <a:p>
            <a:pPr algn="l" rtl="0">
              <a:buFont typeface="Wingdings" panose="05000000000000000000" pitchFamily="2" charset="2"/>
              <a:buChar char="q"/>
            </a:pPr>
            <a:r>
              <a:rPr lang="en-US" dirty="0"/>
              <a:t>The second charge is that poetry “is the mother of lies” (247). </a:t>
            </a:r>
          </a:p>
          <a:p>
            <a:pPr algn="l" rtl="0">
              <a:buFont typeface="Wingdings" panose="05000000000000000000" pitchFamily="2" charset="2"/>
              <a:buChar char="Ø"/>
            </a:pPr>
            <a:r>
              <a:rPr lang="en-US" dirty="0"/>
              <a:t>Sidney’s famous retort is that “the poet . . . nothing affirms, and therefore never lieth” (248). Unlike the historian, the poet does not claim to be telling the truth; he is not relating “what is, or is not, but what should or should not be.” He is writing “not affirmatively, but allegorically, and figuratively” (249). </a:t>
            </a:r>
          </a:p>
          <a:p>
            <a:pPr algn="l" rtl="0">
              <a:buFont typeface="Wingdings" panose="05000000000000000000" pitchFamily="2" charset="2"/>
              <a:buChar char="q"/>
            </a:pPr>
            <a:r>
              <a:rPr lang="en-US" dirty="0"/>
              <a:t>The next objection to poetry is that it “</a:t>
            </a:r>
            <a:r>
              <a:rPr lang="en-US" dirty="0" err="1"/>
              <a:t>abuseth</a:t>
            </a:r>
            <a:r>
              <a:rPr lang="en-US" dirty="0"/>
              <a:t> men’s wit, training it to wanton sinfulness, and lustful love” (250).</a:t>
            </a:r>
          </a:p>
          <a:p>
            <a:pPr algn="l" rtl="0">
              <a:buFont typeface="Wingdings" panose="05000000000000000000" pitchFamily="2" charset="2"/>
              <a:buChar char="Ø"/>
            </a:pPr>
            <a:r>
              <a:rPr lang="en-US" dirty="0"/>
              <a:t> The fault here, says Sidney, is with particular poets who have abused their art, not with the art itself. It is not that “poetry </a:t>
            </a:r>
            <a:r>
              <a:rPr lang="en-US" dirty="0" err="1"/>
              <a:t>abuseth</a:t>
            </a:r>
            <a:r>
              <a:rPr lang="en-US" dirty="0"/>
              <a:t> man’s wit, but that, man’s wit </a:t>
            </a:r>
            <a:r>
              <a:rPr lang="en-US" dirty="0" err="1"/>
              <a:t>abuseth</a:t>
            </a:r>
            <a:r>
              <a:rPr lang="en-US" dirty="0"/>
              <a:t> poetry” (250). Even the word of God, says Sidney, when abused, can breed heresy and blasphemy (251).</a:t>
            </a:r>
          </a:p>
          <a:p>
            <a:pPr algn="l" rtl="0">
              <a:buFont typeface="Wingdings" panose="05000000000000000000" pitchFamily="2" charset="2"/>
              <a:buChar char="q"/>
            </a:pPr>
            <a:r>
              <a:rPr lang="en-US" dirty="0"/>
              <a:t>The final, and perhaps most serious, charge that Sidney confronts is that Plato banished poets from his ideal republic, some claiming that, as a philosopher, Plato was “a natural enemy of poets” (253). </a:t>
            </a:r>
          </a:p>
          <a:p>
            <a:pPr algn="l" rtl="0">
              <a:buFont typeface="Wingdings" panose="05000000000000000000" pitchFamily="2" charset="2"/>
              <a:buChar char="Ø"/>
            </a:pPr>
            <a:r>
              <a:rPr lang="en-US" dirty="0"/>
              <a:t>Sidney suggests that Plato opposed the abuse of poetry rather than the art itself: he charged the poets of his day with promulgating false opinions of the gods which might corrupt the youth (255). The dangers of such false belief have now been removed by Christianity. Sidney also cites Plato’s dialogue </a:t>
            </a:r>
            <a:r>
              <a:rPr lang="en-US" i="1" dirty="0"/>
              <a:t>Ion </a:t>
            </a:r>
            <a:r>
              <a:rPr lang="en-US" dirty="0"/>
              <a:t>as giving a “divine commendation to poetry,” viewing poetry as inspired by “a divine force, far above man’s wit” (255–256). </a:t>
            </a:r>
          </a:p>
          <a:p>
            <a:pPr algn="l" rtl="0">
              <a:buFont typeface="Wingdings" panose="05000000000000000000" pitchFamily="2" charset="2"/>
              <a:buChar char="Ø"/>
            </a:pPr>
            <a:endParaRPr lang="en-US" dirty="0"/>
          </a:p>
          <a:p>
            <a:endParaRPr lang="ar-EG" dirty="0"/>
          </a:p>
        </p:txBody>
      </p:sp>
    </p:spTree>
    <p:extLst>
      <p:ext uri="{BB962C8B-B14F-4D97-AF65-F5344CB8AC3E}">
        <p14:creationId xmlns:p14="http://schemas.microsoft.com/office/powerpoint/2010/main" val="35941611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8BDD1E-B7BC-4B6A-9090-5F162E6D6205}"/>
              </a:ext>
            </a:extLst>
          </p:cNvPr>
          <p:cNvSpPr>
            <a:spLocks noGrp="1"/>
          </p:cNvSpPr>
          <p:nvPr>
            <p:ph type="title"/>
          </p:nvPr>
        </p:nvSpPr>
        <p:spPr>
          <a:xfrm>
            <a:off x="1066800" y="642594"/>
            <a:ext cx="10058400" cy="612048"/>
          </a:xfrm>
        </p:spPr>
        <p:txBody>
          <a:bodyPr/>
          <a:lstStyle/>
          <a:p>
            <a:r>
              <a:rPr lang="en-US" dirty="0"/>
              <a:t>General Hints</a:t>
            </a:r>
            <a:endParaRPr lang="ar-EG" dirty="0"/>
          </a:p>
        </p:txBody>
      </p:sp>
      <p:sp>
        <p:nvSpPr>
          <p:cNvPr id="3" name="Content Placeholder 2">
            <a:extLst>
              <a:ext uri="{FF2B5EF4-FFF2-40B4-BE49-F238E27FC236}">
                <a16:creationId xmlns:a16="http://schemas.microsoft.com/office/drawing/2014/main" xmlns="" id="{C275D792-22DB-43EB-8599-0EA6AD500AFC}"/>
              </a:ext>
            </a:extLst>
          </p:cNvPr>
          <p:cNvSpPr>
            <a:spLocks noGrp="1"/>
          </p:cNvSpPr>
          <p:nvPr>
            <p:ph idx="1"/>
          </p:nvPr>
        </p:nvSpPr>
        <p:spPr>
          <a:xfrm>
            <a:off x="489098" y="1254642"/>
            <a:ext cx="11238614" cy="4698102"/>
          </a:xfrm>
        </p:spPr>
        <p:txBody>
          <a:bodyPr>
            <a:normAutofit fontScale="92500"/>
          </a:bodyPr>
          <a:lstStyle/>
          <a:p>
            <a:pPr algn="l" rtl="0">
              <a:lnSpc>
                <a:spcPct val="200000"/>
              </a:lnSpc>
            </a:pPr>
            <a:r>
              <a:rPr lang="en-US" dirty="0"/>
              <a:t>Sidney’s </a:t>
            </a:r>
            <a:r>
              <a:rPr lang="en-US" i="1" dirty="0"/>
              <a:t>Apology for Poetry is </a:t>
            </a:r>
            <a:r>
              <a:rPr lang="en-US" dirty="0"/>
              <a:t>in the mid-point between the Medieval and Renaissance ages.</a:t>
            </a:r>
          </a:p>
          <a:p>
            <a:pPr algn="l" rtl="0">
              <a:lnSpc>
                <a:spcPct val="200000"/>
              </a:lnSpc>
            </a:pPr>
            <a:r>
              <a:rPr lang="en-US" dirty="0"/>
              <a:t>What is interesting here is that Sidney’s invocation of a theological framework of learning is characteristically medieval; what is distinctly more modern and characteristic of the Renaissance is his alteration of the medieval hierarchy of disciplines, to place poetry at the apex.</a:t>
            </a:r>
          </a:p>
          <a:p>
            <a:pPr algn="l" rtl="0">
              <a:lnSpc>
                <a:spcPct val="200000"/>
              </a:lnSpc>
            </a:pPr>
            <a:r>
              <a:rPr lang="en-US" dirty="0"/>
              <a:t>Sidney’s tone is repeatedly triumphalist and persistent in attempting to overturn the conventional hierarchy of knowledge: “of all sciences . . . is our poet the monarch” (236). The irony here is that Sidney uses a theological justification for poetry to dethrone theology and philosophy from their preeminent status. Another reading of his procedure might be to say that, by imbuing poetry itself with a theological function, he furnishes the terms whereby theology might be displaced by poetry. It is poetry which most effectively disposes man to overcome his own lower nature, thereby offering access into the divine: “as virtue is the most excellent resting place for all worldly learning . . . so poetry, being the most familiar to teach it, and most princely to move towards it . . . is the most excellent workman” (239). And yet, for poetry to assume the “monarchy” of learning undermines the very theological framework to which this claim appeals: it is unmistakably a step in the direction of secular humanism.</a:t>
            </a:r>
          </a:p>
          <a:p>
            <a:pPr algn="l" rtl="0">
              <a:lnSpc>
                <a:spcPct val="200000"/>
              </a:lnSpc>
            </a:pPr>
            <a:endParaRPr lang="en-US" dirty="0"/>
          </a:p>
          <a:p>
            <a:endParaRPr lang="ar-EG" dirty="0"/>
          </a:p>
        </p:txBody>
      </p:sp>
    </p:spTree>
    <p:extLst>
      <p:ext uri="{BB962C8B-B14F-4D97-AF65-F5344CB8AC3E}">
        <p14:creationId xmlns:p14="http://schemas.microsoft.com/office/powerpoint/2010/main" val="30643309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BDB72CC-0B4D-458D-9502-F18FE404ACD5}"/>
              </a:ext>
            </a:extLst>
          </p:cNvPr>
          <p:cNvSpPr>
            <a:spLocks noGrp="1"/>
          </p:cNvSpPr>
          <p:nvPr>
            <p:ph type="title"/>
          </p:nvPr>
        </p:nvSpPr>
        <p:spPr/>
        <p:txBody>
          <a:bodyPr/>
          <a:lstStyle/>
          <a:p>
            <a:r>
              <a:rPr lang="en-US" dirty="0"/>
              <a:t>General Hints:</a:t>
            </a:r>
            <a:endParaRPr lang="ar-EG" dirty="0"/>
          </a:p>
        </p:txBody>
      </p:sp>
      <p:sp>
        <p:nvSpPr>
          <p:cNvPr id="3" name="Content Placeholder 2">
            <a:extLst>
              <a:ext uri="{FF2B5EF4-FFF2-40B4-BE49-F238E27FC236}">
                <a16:creationId xmlns:a16="http://schemas.microsoft.com/office/drawing/2014/main" xmlns="" id="{7B11C2CF-484E-469B-9241-0EB3DA6F5A33}"/>
              </a:ext>
            </a:extLst>
          </p:cNvPr>
          <p:cNvSpPr>
            <a:spLocks noGrp="1"/>
          </p:cNvSpPr>
          <p:nvPr>
            <p:ph idx="1"/>
          </p:nvPr>
        </p:nvSpPr>
        <p:spPr/>
        <p:txBody>
          <a:bodyPr/>
          <a:lstStyle/>
          <a:p>
            <a:pPr algn="l" rtl="0">
              <a:buFont typeface="Wingdings" panose="05000000000000000000" pitchFamily="2" charset="2"/>
              <a:buChar char="q"/>
            </a:pPr>
            <a:r>
              <a:rPr lang="en-US" b="1" dirty="0"/>
              <a:t>The function of poetry </a:t>
            </a:r>
            <a:r>
              <a:rPr lang="en-US" dirty="0"/>
              <a:t>for Sidney, as manifested in these comments, is threefold: </a:t>
            </a:r>
          </a:p>
          <a:p>
            <a:pPr algn="l" rtl="0">
              <a:buFont typeface="Wingdings" panose="05000000000000000000" pitchFamily="2" charset="2"/>
              <a:buChar char="§"/>
            </a:pPr>
            <a:r>
              <a:rPr lang="en-US" dirty="0"/>
              <a:t>to teach people the substance of virtue; </a:t>
            </a:r>
          </a:p>
          <a:p>
            <a:pPr algn="l" rtl="0">
              <a:buFont typeface="Wingdings" panose="05000000000000000000" pitchFamily="2" charset="2"/>
              <a:buChar char="§"/>
            </a:pPr>
            <a:r>
              <a:rPr lang="en-US" dirty="0"/>
              <a:t>to move people to virtuous action;  </a:t>
            </a:r>
          </a:p>
          <a:p>
            <a:pPr algn="l" rtl="0">
              <a:buFont typeface="Wingdings" panose="05000000000000000000" pitchFamily="2" charset="2"/>
              <a:buChar char="§"/>
            </a:pPr>
            <a:r>
              <a:rPr lang="en-US" dirty="0"/>
              <a:t>to impress upon people the transitory and worthless nature of worldly affairs. </a:t>
            </a:r>
          </a:p>
          <a:p>
            <a:pPr algn="l" rtl="0">
              <a:buFont typeface="Wingdings" panose="05000000000000000000" pitchFamily="2" charset="2"/>
              <a:buChar char="q"/>
            </a:pPr>
            <a:r>
              <a:rPr lang="en-US" dirty="0"/>
              <a:t>The poet is historian and moral philosopher, but above all, preacher and theologian.</a:t>
            </a:r>
          </a:p>
          <a:p>
            <a:pPr algn="l" rtl="0">
              <a:buFont typeface="Wingdings" panose="05000000000000000000" pitchFamily="2" charset="2"/>
              <a:buChar char="q"/>
            </a:pPr>
            <a:r>
              <a:rPr lang="en-US" dirty="0"/>
              <a:t>In Sidney’s text, poetry is elevated to that sacred status: in its very nature it is opposed to worldliness and “earth creeping” concerns; it is the newly appointed heaven of human invention and endeavor.</a:t>
            </a:r>
          </a:p>
          <a:p>
            <a:pPr algn="l" rtl="0">
              <a:buFont typeface="Wingdings" panose="05000000000000000000" pitchFamily="2" charset="2"/>
              <a:buChar char="q"/>
            </a:pPr>
            <a:endParaRPr lang="en-US" dirty="0"/>
          </a:p>
          <a:p>
            <a:endParaRPr lang="ar-EG" dirty="0"/>
          </a:p>
        </p:txBody>
      </p:sp>
    </p:spTree>
    <p:extLst>
      <p:ext uri="{BB962C8B-B14F-4D97-AF65-F5344CB8AC3E}">
        <p14:creationId xmlns:p14="http://schemas.microsoft.com/office/powerpoint/2010/main" val="33287906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32F0B29-9B34-427E-BB30-B6AFAFF4AB23}"/>
              </a:ext>
            </a:extLst>
          </p:cNvPr>
          <p:cNvSpPr>
            <a:spLocks noGrp="1"/>
          </p:cNvSpPr>
          <p:nvPr>
            <p:ph type="title"/>
          </p:nvPr>
        </p:nvSpPr>
        <p:spPr/>
        <p:txBody>
          <a:bodyPr>
            <a:normAutofit/>
          </a:bodyPr>
          <a:lstStyle/>
          <a:p>
            <a:r>
              <a:rPr lang="en-US" sz="4400" b="1" dirty="0"/>
              <a:t>Thank You… Stay Safe</a:t>
            </a:r>
            <a:endParaRPr lang="ar-EG" sz="4400" b="1" dirty="0"/>
          </a:p>
        </p:txBody>
      </p:sp>
      <p:sp>
        <p:nvSpPr>
          <p:cNvPr id="3" name="Content Placeholder 2">
            <a:extLst>
              <a:ext uri="{FF2B5EF4-FFF2-40B4-BE49-F238E27FC236}">
                <a16:creationId xmlns:a16="http://schemas.microsoft.com/office/drawing/2014/main" xmlns="" id="{B46D6EBB-BE1B-4E83-84B6-FB101FE86146}"/>
              </a:ext>
            </a:extLst>
          </p:cNvPr>
          <p:cNvSpPr>
            <a:spLocks noGrp="1"/>
          </p:cNvSpPr>
          <p:nvPr>
            <p:ph idx="1"/>
          </p:nvPr>
        </p:nvSpPr>
        <p:spPr/>
        <p:txBody>
          <a:bodyPr>
            <a:normAutofit/>
          </a:bodyPr>
          <a:lstStyle/>
          <a:p>
            <a:pPr marL="0" indent="0" algn="ctr">
              <a:buNone/>
            </a:pPr>
            <a:r>
              <a:rPr lang="en-US" sz="2400" b="1" dirty="0"/>
              <a:t>Dr. Engy Salah</a:t>
            </a:r>
            <a:endParaRPr lang="ar-EG" sz="2400" b="1" dirty="0"/>
          </a:p>
          <a:p>
            <a:pPr marL="0" indent="0" algn="ctr">
              <a:buNone/>
            </a:pPr>
            <a:endParaRPr lang="ar-EG" sz="2400" b="1" dirty="0"/>
          </a:p>
        </p:txBody>
      </p:sp>
      <p:pic>
        <p:nvPicPr>
          <p:cNvPr id="5" name="Picture 4">
            <a:extLst>
              <a:ext uri="{FF2B5EF4-FFF2-40B4-BE49-F238E27FC236}">
                <a16:creationId xmlns:a16="http://schemas.microsoft.com/office/drawing/2014/main" xmlns="" id="{0E3826E8-E7B9-4AEF-A84E-44F02949F80D}"/>
              </a:ext>
            </a:extLst>
          </p:cNvPr>
          <p:cNvPicPr>
            <a:picLocks noChangeAspect="1"/>
          </p:cNvPicPr>
          <p:nvPr/>
        </p:nvPicPr>
        <p:blipFill>
          <a:blip r:embed="rId2"/>
          <a:stretch>
            <a:fillRect/>
          </a:stretch>
        </p:blipFill>
        <p:spPr>
          <a:xfrm>
            <a:off x="393406" y="3104006"/>
            <a:ext cx="11440632" cy="3381853"/>
          </a:xfrm>
          <a:prstGeom prst="rect">
            <a:avLst/>
          </a:prstGeom>
        </p:spPr>
      </p:pic>
    </p:spTree>
    <p:extLst>
      <p:ext uri="{BB962C8B-B14F-4D97-AF65-F5344CB8AC3E}">
        <p14:creationId xmlns:p14="http://schemas.microsoft.com/office/powerpoint/2010/main" val="3824443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722104-8B48-4996-A6FB-237F5E57F894}"/>
              </a:ext>
            </a:extLst>
          </p:cNvPr>
          <p:cNvSpPr>
            <a:spLocks noGrp="1"/>
          </p:cNvSpPr>
          <p:nvPr>
            <p:ph type="title"/>
          </p:nvPr>
        </p:nvSpPr>
        <p:spPr/>
        <p:txBody>
          <a:bodyPr/>
          <a:lstStyle/>
          <a:p>
            <a:r>
              <a:rPr lang="en-US" b="1" dirty="0"/>
              <a:t>Contents: </a:t>
            </a:r>
            <a:endParaRPr lang="ar-EG" b="1" dirty="0"/>
          </a:p>
        </p:txBody>
      </p:sp>
      <p:sp>
        <p:nvSpPr>
          <p:cNvPr id="3" name="Content Placeholder 2">
            <a:extLst>
              <a:ext uri="{FF2B5EF4-FFF2-40B4-BE49-F238E27FC236}">
                <a16:creationId xmlns:a16="http://schemas.microsoft.com/office/drawing/2014/main" xmlns="" id="{539BBDCE-71C6-40EE-9D34-A3F47013730C}"/>
              </a:ext>
            </a:extLst>
          </p:cNvPr>
          <p:cNvSpPr>
            <a:spLocks noGrp="1"/>
          </p:cNvSpPr>
          <p:nvPr>
            <p:ph idx="1"/>
          </p:nvPr>
        </p:nvSpPr>
        <p:spPr/>
        <p:txBody>
          <a:bodyPr/>
          <a:lstStyle/>
          <a:p>
            <a:endParaRPr lang="ar-EG" dirty="0"/>
          </a:p>
        </p:txBody>
      </p:sp>
    </p:spTree>
    <p:extLst>
      <p:ext uri="{BB962C8B-B14F-4D97-AF65-F5344CB8AC3E}">
        <p14:creationId xmlns:p14="http://schemas.microsoft.com/office/powerpoint/2010/main" val="39300402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AD5523-6473-4D2D-89A9-86076813FBE2}"/>
              </a:ext>
            </a:extLst>
          </p:cNvPr>
          <p:cNvSpPr>
            <a:spLocks noGrp="1"/>
          </p:cNvSpPr>
          <p:nvPr>
            <p:ph type="title"/>
          </p:nvPr>
        </p:nvSpPr>
        <p:spPr/>
        <p:txBody>
          <a:bodyPr/>
          <a:lstStyle/>
          <a:p>
            <a:r>
              <a:rPr lang="en-US" dirty="0"/>
              <a:t>First Argument:</a:t>
            </a:r>
            <a:endParaRPr lang="ar-EG" dirty="0"/>
          </a:p>
        </p:txBody>
      </p:sp>
      <p:sp>
        <p:nvSpPr>
          <p:cNvPr id="3" name="Content Placeholder 2">
            <a:extLst>
              <a:ext uri="{FF2B5EF4-FFF2-40B4-BE49-F238E27FC236}">
                <a16:creationId xmlns:a16="http://schemas.microsoft.com/office/drawing/2014/main" xmlns="" id="{40F48232-498A-4AEB-8DA0-9FDBE60771DF}"/>
              </a:ext>
            </a:extLst>
          </p:cNvPr>
          <p:cNvSpPr>
            <a:spLocks noGrp="1"/>
          </p:cNvSpPr>
          <p:nvPr>
            <p:ph idx="1"/>
          </p:nvPr>
        </p:nvSpPr>
        <p:spPr/>
        <p:txBody>
          <a:bodyPr/>
          <a:lstStyle/>
          <a:p>
            <a:pPr algn="l" rtl="0">
              <a:lnSpc>
                <a:spcPct val="150000"/>
              </a:lnSpc>
            </a:pPr>
            <a:r>
              <a:rPr lang="en-US" dirty="0"/>
              <a:t>Sidney’s initial argument is that poetry was the first form in which knowledge was expressed, the “first </a:t>
            </a:r>
            <a:r>
              <a:rPr lang="en-US" dirty="0" err="1"/>
              <a:t>lightgiver</a:t>
            </a:r>
            <a:r>
              <a:rPr lang="en-US" dirty="0"/>
              <a:t> to ignorance,” as bodied forth by figures such as </a:t>
            </a:r>
            <a:r>
              <a:rPr lang="en-US" dirty="0" err="1"/>
              <a:t>Musaeus</a:t>
            </a:r>
            <a:r>
              <a:rPr lang="en-US" dirty="0"/>
              <a:t>, Homer, and Hesiod, </a:t>
            </a:r>
            <a:r>
              <a:rPr lang="en-US" dirty="0" err="1"/>
              <a:t>Livius</a:t>
            </a:r>
            <a:r>
              <a:rPr lang="en-US" dirty="0"/>
              <a:t>, </a:t>
            </a:r>
            <a:r>
              <a:rPr lang="en-US" dirty="0" err="1"/>
              <a:t>Ennius</a:t>
            </a:r>
            <a:r>
              <a:rPr lang="en-US" dirty="0"/>
              <a:t>, Dante, Boccaccio, and Petrarch (216–217). And the first Greek philosophers Thales, Empedocles, Parmenides, and Pythagoras, he points out, expressed their vision in verse. Even Plato used poetic devices such as dialogue and description of setting and circumstance to adorn his philosophy (217). Again, historians such as Herodotus have borrowed the “fashion” and the “weight” of poetry. Sidney concludes here that “neither philosopher nor historiographer, could at the first have entered into the gates of popular judgments, if they had not taken a great passport of poetry” (218). Sidney’s point is that an essential prerequisite of knowledge is pleasure in learning; and it is poetry that has made each of these varieties of knowledge – scientific, moral, philosophical, political – accessible by expressing them in pleasurable forms (218).</a:t>
            </a:r>
          </a:p>
          <a:p>
            <a:endParaRPr lang="ar-EG" dirty="0"/>
          </a:p>
        </p:txBody>
      </p:sp>
    </p:spTree>
    <p:extLst>
      <p:ext uri="{BB962C8B-B14F-4D97-AF65-F5344CB8AC3E}">
        <p14:creationId xmlns:p14="http://schemas.microsoft.com/office/powerpoint/2010/main" val="2714350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913E5B-EBF6-4060-8C77-7C12B01BC386}"/>
              </a:ext>
            </a:extLst>
          </p:cNvPr>
          <p:cNvSpPr>
            <a:spLocks noGrp="1"/>
          </p:cNvSpPr>
          <p:nvPr>
            <p:ph type="title"/>
          </p:nvPr>
        </p:nvSpPr>
        <p:spPr/>
        <p:txBody>
          <a:bodyPr/>
          <a:lstStyle/>
          <a:p>
            <a:r>
              <a:rPr lang="en-US" dirty="0"/>
              <a:t>Second Argument: Argument from tradition</a:t>
            </a:r>
            <a:endParaRPr lang="ar-EG" dirty="0"/>
          </a:p>
        </p:txBody>
      </p:sp>
      <p:sp>
        <p:nvSpPr>
          <p:cNvPr id="3" name="Content Placeholder 2">
            <a:extLst>
              <a:ext uri="{FF2B5EF4-FFF2-40B4-BE49-F238E27FC236}">
                <a16:creationId xmlns:a16="http://schemas.microsoft.com/office/drawing/2014/main" xmlns="" id="{0AED2C63-B2A1-4412-98C0-5A740AF9852D}"/>
              </a:ext>
            </a:extLst>
          </p:cNvPr>
          <p:cNvSpPr>
            <a:spLocks noGrp="1"/>
          </p:cNvSpPr>
          <p:nvPr>
            <p:ph idx="1"/>
          </p:nvPr>
        </p:nvSpPr>
        <p:spPr/>
        <p:txBody>
          <a:bodyPr/>
          <a:lstStyle/>
          <a:p>
            <a:pPr algn="l" rtl="0">
              <a:lnSpc>
                <a:spcPct val="200000"/>
              </a:lnSpc>
            </a:pPr>
            <a:r>
              <a:rPr lang="en-US" dirty="0"/>
              <a:t>Sidney’s second argument might be called the “argument from tradition” since it appeals to the ancient Roman and Greek conceptions of poetry and “stands upon their authorities” (219). The Roman term for the poet was </a:t>
            </a:r>
            <a:r>
              <a:rPr lang="en-US" i="1" dirty="0" err="1"/>
              <a:t>vates</a:t>
            </a:r>
            <a:r>
              <a:rPr lang="en-US" dirty="0"/>
              <a:t>, meaning “diviner, foreseer, or prophet, . . . so heavenly a title did that excellent people bestow upon this heart ravishing knowledge” (219). Sidney argues that this definition of the poet was quite “reasonable,”.</a:t>
            </a:r>
          </a:p>
          <a:p>
            <a:pPr algn="l" rtl="0">
              <a:lnSpc>
                <a:spcPct val="200000"/>
              </a:lnSpc>
            </a:pPr>
            <a:r>
              <a:rPr lang="en-US" dirty="0"/>
              <a:t>The ancient Greek definition of poetry is even more important for Sidney, providing access into his own view of the connection between poetry and nature. Sidney reminds the reader that the Greek origin of the English word “poet” was the word </a:t>
            </a:r>
            <a:r>
              <a:rPr lang="en-US" i="1" dirty="0" err="1"/>
              <a:t>poiein</a:t>
            </a:r>
            <a:r>
              <a:rPr lang="en-US" dirty="0"/>
              <a:t>, meaning “to make” (220).</a:t>
            </a:r>
            <a:endParaRPr lang="ar-EG" dirty="0"/>
          </a:p>
        </p:txBody>
      </p:sp>
    </p:spTree>
    <p:extLst>
      <p:ext uri="{BB962C8B-B14F-4D97-AF65-F5344CB8AC3E}">
        <p14:creationId xmlns:p14="http://schemas.microsoft.com/office/powerpoint/2010/main" val="1274377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084343B-CBA4-4379-9EF9-A2B33E7B6458}"/>
              </a:ext>
            </a:extLst>
          </p:cNvPr>
          <p:cNvSpPr>
            <a:spLocks noGrp="1"/>
          </p:cNvSpPr>
          <p:nvPr>
            <p:ph type="title"/>
          </p:nvPr>
        </p:nvSpPr>
        <p:spPr>
          <a:xfrm>
            <a:off x="1066800" y="642594"/>
            <a:ext cx="10058400" cy="1005453"/>
          </a:xfrm>
        </p:spPr>
        <p:txBody>
          <a:bodyPr>
            <a:normAutofit fontScale="90000"/>
          </a:bodyPr>
          <a:lstStyle/>
          <a:p>
            <a:r>
              <a:rPr lang="en-US" dirty="0"/>
              <a:t>Third Argument: Poet and Nature – Subject Matter</a:t>
            </a:r>
            <a:endParaRPr lang="ar-EG" dirty="0"/>
          </a:p>
        </p:txBody>
      </p:sp>
      <p:sp>
        <p:nvSpPr>
          <p:cNvPr id="3" name="Content Placeholder 2">
            <a:extLst>
              <a:ext uri="{FF2B5EF4-FFF2-40B4-BE49-F238E27FC236}">
                <a16:creationId xmlns:a16="http://schemas.microsoft.com/office/drawing/2014/main" xmlns="" id="{8170685D-7CA0-45FB-B87B-2AC59F51F013}"/>
              </a:ext>
            </a:extLst>
          </p:cNvPr>
          <p:cNvSpPr>
            <a:spLocks noGrp="1"/>
          </p:cNvSpPr>
          <p:nvPr>
            <p:ph idx="1"/>
          </p:nvPr>
        </p:nvSpPr>
        <p:spPr>
          <a:xfrm>
            <a:off x="457200" y="1648047"/>
            <a:ext cx="11313042" cy="4742120"/>
          </a:xfrm>
        </p:spPr>
        <p:txBody>
          <a:bodyPr>
            <a:normAutofit/>
          </a:bodyPr>
          <a:lstStyle/>
          <a:p>
            <a:pPr algn="l" rtl="0"/>
            <a:r>
              <a:rPr lang="en-US" dirty="0"/>
              <a:t>Every art, says Sidney, has “the works of Nature” for its “principal object”: the astronomer, for example, observes the stars as ordered in nature, and the geometrician and arithmetician examine quantities as ordered in nature; the natural philosopher examines physical nature, and the moral philosopher considers the natural virtues and vices; the grammarian, rhetorician, and logician expound respectively the rules of speech, persuasion, and reasoning as based on nature.</a:t>
            </a:r>
          </a:p>
          <a:p>
            <a:pPr algn="l" rtl="0"/>
            <a:r>
              <a:rPr lang="en-US" dirty="0"/>
              <a:t>The poet, however, is free of any such subjection or dependence on nature: “only the poet, disdaining to be tied to any such subjection, lifted up with the vigor of his own invention, doth grow in effect into another Nature, in making things either better than Nature bringeth forth, or, quite anew forms such as never were in Nature”</a:t>
            </a:r>
          </a:p>
          <a:p>
            <a:pPr algn="l" rtl="0"/>
            <a:r>
              <a:rPr lang="en-US" dirty="0"/>
              <a:t>Rather than being constrained within the “narrow” compass of nature, the poet ranges freely “only within the zodiac of his own wit” (221). As such, the poet’s “making” or production is superior to nature: “Nature never set forth the earth in so rich tapestry, as divers poets have done . . . Her world is brazen, the poets only deliver a golden” (221).</a:t>
            </a:r>
          </a:p>
          <a:p>
            <a:pPr algn="l" rtl="0"/>
            <a:r>
              <a:rPr lang="en-US" dirty="0"/>
              <a:t>It is clear that if, for Sidney, poetry is higher than nature, his conception of poetry as imitation does not imply a slavish copying of nature. He states that poetry “is an art of imitation, for so Aristotle </a:t>
            </a:r>
            <a:r>
              <a:rPr lang="en-US" dirty="0" err="1"/>
              <a:t>termeth</a:t>
            </a:r>
            <a:r>
              <a:rPr lang="en-US" dirty="0"/>
              <a:t> it in his word </a:t>
            </a:r>
            <a:r>
              <a:rPr lang="en-US" i="1" dirty="0"/>
              <a:t>mimesis</a:t>
            </a:r>
            <a:r>
              <a:rPr lang="en-US" dirty="0"/>
              <a:t>, that is to say, a representing, counterfeiting, or figuring forth: to speak metaphorically, a speaking picture: with this end, to teach and delight” (223).</a:t>
            </a:r>
          </a:p>
          <a:p>
            <a:pPr algn="l" rtl="0"/>
            <a:endParaRPr lang="en-US" dirty="0"/>
          </a:p>
          <a:p>
            <a:pPr algn="l" rtl="0"/>
            <a:endParaRPr lang="ar-EG" dirty="0"/>
          </a:p>
        </p:txBody>
      </p:sp>
    </p:spTree>
    <p:extLst>
      <p:ext uri="{BB962C8B-B14F-4D97-AF65-F5344CB8AC3E}">
        <p14:creationId xmlns:p14="http://schemas.microsoft.com/office/powerpoint/2010/main" val="3750279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1EB83B-2AED-4B5E-8638-A6A8C3A8ABB1}"/>
              </a:ext>
            </a:extLst>
          </p:cNvPr>
          <p:cNvSpPr>
            <a:spLocks noGrp="1"/>
          </p:cNvSpPr>
          <p:nvPr>
            <p:ph type="title"/>
          </p:nvPr>
        </p:nvSpPr>
        <p:spPr/>
        <p:txBody>
          <a:bodyPr/>
          <a:lstStyle/>
          <a:p>
            <a:r>
              <a:rPr lang="en-US" dirty="0"/>
              <a:t>Fourth Argument: Poet and nature- Imitation</a:t>
            </a:r>
            <a:endParaRPr lang="ar-EG" dirty="0"/>
          </a:p>
        </p:txBody>
      </p:sp>
      <p:sp>
        <p:nvSpPr>
          <p:cNvPr id="3" name="Content Placeholder 2">
            <a:extLst>
              <a:ext uri="{FF2B5EF4-FFF2-40B4-BE49-F238E27FC236}">
                <a16:creationId xmlns:a16="http://schemas.microsoft.com/office/drawing/2014/main" xmlns="" id="{10893A85-89D7-4724-B478-D19301AC724B}"/>
              </a:ext>
            </a:extLst>
          </p:cNvPr>
          <p:cNvSpPr>
            <a:spLocks noGrp="1"/>
          </p:cNvSpPr>
          <p:nvPr>
            <p:ph idx="1"/>
          </p:nvPr>
        </p:nvSpPr>
        <p:spPr/>
        <p:txBody>
          <a:bodyPr>
            <a:normAutofit lnSpcReduction="10000"/>
          </a:bodyPr>
          <a:lstStyle/>
          <a:p>
            <a:pPr algn="l" rtl="0">
              <a:buFont typeface="Wingdings" panose="05000000000000000000" pitchFamily="2" charset="2"/>
              <a:buChar char="q"/>
            </a:pPr>
            <a:r>
              <a:rPr lang="en-US" dirty="0"/>
              <a:t>In this definition, Sidney adapts elements from Aristotle and Horace to offer his own somewhat broader view of imitation. </a:t>
            </a:r>
          </a:p>
          <a:p>
            <a:pPr algn="l" rtl="0">
              <a:buFont typeface="Wingdings" panose="05000000000000000000" pitchFamily="2" charset="2"/>
              <a:buChar char="q"/>
            </a:pPr>
            <a:r>
              <a:rPr lang="en-US" dirty="0"/>
              <a:t>He suggests that there have been three kinds of poetic imitation:</a:t>
            </a:r>
          </a:p>
          <a:p>
            <a:pPr algn="l" rtl="0">
              <a:buFont typeface="Wingdings" panose="05000000000000000000" pitchFamily="2" charset="2"/>
              <a:buChar char="§"/>
            </a:pPr>
            <a:r>
              <a:rPr lang="en-US" dirty="0"/>
              <a:t>The first consists of poetry that “did imitate the inconceivable excellencies of God,” as in the various poetical portions of the Old Testament. </a:t>
            </a:r>
          </a:p>
          <a:p>
            <a:pPr algn="l" rtl="0">
              <a:buFont typeface="Wingdings" panose="05000000000000000000" pitchFamily="2" charset="2"/>
              <a:buChar char="§"/>
            </a:pPr>
            <a:r>
              <a:rPr lang="en-US" dirty="0"/>
              <a:t>The second kind of imitation is effected by poetry that deals with subjects whose scope is philosophical, historical, or scientific, such as the works … Lucan (223). This kind, Sidney observes, is determined by its field of study, being “wrapped within the fold of the proposed subject,” rather than relying on the poet’s “own invention” (224). </a:t>
            </a:r>
          </a:p>
          <a:p>
            <a:pPr algn="l" rtl="0">
              <a:buFont typeface="Wingdings" panose="05000000000000000000" pitchFamily="2" charset="2"/>
              <a:buChar char="§"/>
            </a:pPr>
            <a:r>
              <a:rPr lang="en-US" dirty="0"/>
              <a:t>It is the final kind of imitation proposed by Sidney that lifts it free of the constraints imposed by Aristotle. This third kind, urges Sidney, is produced by “right poets . . . who having no law but wit, bestow that in colors upon you which is fittest for the eye to see.” These are the poets who “most properly do imitate to teach and delight, and to imitate, borrow nothing of what is, hath been, or shall be: but range only . . . into the divine consideration of what may be, and should be” (224).</a:t>
            </a:r>
            <a:endParaRPr lang="ar-EG" dirty="0"/>
          </a:p>
        </p:txBody>
      </p:sp>
    </p:spTree>
    <p:extLst>
      <p:ext uri="{BB962C8B-B14F-4D97-AF65-F5344CB8AC3E}">
        <p14:creationId xmlns:p14="http://schemas.microsoft.com/office/powerpoint/2010/main" val="69332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6A6D47-55D0-4476-BDBB-697E842804B3}"/>
              </a:ext>
            </a:extLst>
          </p:cNvPr>
          <p:cNvSpPr>
            <a:spLocks noGrp="1"/>
          </p:cNvSpPr>
          <p:nvPr>
            <p:ph type="title"/>
          </p:nvPr>
        </p:nvSpPr>
        <p:spPr/>
        <p:txBody>
          <a:bodyPr/>
          <a:lstStyle/>
          <a:p>
            <a:r>
              <a:rPr lang="en-US" dirty="0"/>
              <a:t>Fourth Argument: Follow ‘Poet and Nature’ </a:t>
            </a:r>
            <a:endParaRPr lang="ar-EG" dirty="0"/>
          </a:p>
        </p:txBody>
      </p:sp>
      <p:sp>
        <p:nvSpPr>
          <p:cNvPr id="3" name="Content Placeholder 2">
            <a:extLst>
              <a:ext uri="{FF2B5EF4-FFF2-40B4-BE49-F238E27FC236}">
                <a16:creationId xmlns:a16="http://schemas.microsoft.com/office/drawing/2014/main" xmlns="" id="{C237472A-80EB-4556-A836-277900A17A0B}"/>
              </a:ext>
            </a:extLst>
          </p:cNvPr>
          <p:cNvSpPr>
            <a:spLocks noGrp="1"/>
          </p:cNvSpPr>
          <p:nvPr>
            <p:ph idx="1"/>
          </p:nvPr>
        </p:nvSpPr>
        <p:spPr>
          <a:xfrm>
            <a:off x="467833" y="1679943"/>
            <a:ext cx="11313041" cy="4699591"/>
          </a:xfrm>
        </p:spPr>
        <p:txBody>
          <a:bodyPr>
            <a:normAutofit/>
          </a:bodyPr>
          <a:lstStyle/>
          <a:p>
            <a:pPr algn="l" rtl="0">
              <a:lnSpc>
                <a:spcPct val="200000"/>
              </a:lnSpc>
            </a:pPr>
            <a:r>
              <a:rPr lang="en-US" dirty="0"/>
              <a:t>Hence the poet is free of dependence on nature in at least two ways: firstly, he is not restricted to any given subject matter, any given sphere of nature. Secondly, his “imitation” does not actually reproduce anything in nature, since his concern is not with actuality but with portrayals of probability and of idealized situations.</a:t>
            </a:r>
          </a:p>
          <a:p>
            <a:pPr algn="l" rtl="0">
              <a:lnSpc>
                <a:spcPct val="200000"/>
              </a:lnSpc>
            </a:pPr>
            <a:r>
              <a:rPr lang="en-US" dirty="0"/>
              <a:t>The ultimate aim of this kind of poetry is moral: the poet imitates, says Sidney, in order “both to delight and teach.” The object of both teaching and delighting is goodness: by delighting, the poet moves people to welcome goodness; and by teaching, he enables them to “know that goodness whereunto they are moved.” And this, says Sidney, is “the noblest scope to which ever any learning was directed” (224). Given these aims of poetry, it is not surprising that Sidney relegates “rhyming and versing” to the status of ornaments: it is not these which produce a poet but, rather, the “feigning notable images of virtues, vices, . . . with . . . delightful teaching” (225). </a:t>
            </a:r>
          </a:p>
          <a:p>
            <a:endParaRPr lang="ar-EG" dirty="0"/>
          </a:p>
        </p:txBody>
      </p:sp>
    </p:spTree>
    <p:extLst>
      <p:ext uri="{BB962C8B-B14F-4D97-AF65-F5344CB8AC3E}">
        <p14:creationId xmlns:p14="http://schemas.microsoft.com/office/powerpoint/2010/main" val="761647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0B3CAA-794B-454F-8A25-32FDE5D4B4CD}"/>
              </a:ext>
            </a:extLst>
          </p:cNvPr>
          <p:cNvSpPr>
            <a:spLocks noGrp="1"/>
          </p:cNvSpPr>
          <p:nvPr>
            <p:ph type="title"/>
          </p:nvPr>
        </p:nvSpPr>
        <p:spPr/>
        <p:txBody>
          <a:bodyPr/>
          <a:lstStyle/>
          <a:p>
            <a:r>
              <a:rPr lang="en-US" dirty="0"/>
              <a:t>Fifth Argument: Poetry in a theological context</a:t>
            </a:r>
            <a:endParaRPr lang="ar-EG" dirty="0"/>
          </a:p>
        </p:txBody>
      </p:sp>
      <p:sp>
        <p:nvSpPr>
          <p:cNvPr id="3" name="Content Placeholder 2">
            <a:extLst>
              <a:ext uri="{FF2B5EF4-FFF2-40B4-BE49-F238E27FC236}">
                <a16:creationId xmlns:a16="http://schemas.microsoft.com/office/drawing/2014/main" xmlns="" id="{B5B6832B-A11C-4C48-A96B-90E1FF77BEAA}"/>
              </a:ext>
            </a:extLst>
          </p:cNvPr>
          <p:cNvSpPr>
            <a:spLocks noGrp="1"/>
          </p:cNvSpPr>
          <p:nvPr>
            <p:ph idx="1"/>
          </p:nvPr>
        </p:nvSpPr>
        <p:spPr/>
        <p:txBody>
          <a:bodyPr/>
          <a:lstStyle/>
          <a:p>
            <a:pPr algn="l" rtl="0"/>
            <a:r>
              <a:rPr lang="en-US" dirty="0"/>
              <a:t>Sidney is careful to situate this human creativity in a theological context. Though man is a “maker” or poet, his ability derives from his “heavenly Maker . . . who having made man to his own likeness, set him beyond and over all the works of that second nature, which in nothing he </a:t>
            </a:r>
            <a:r>
              <a:rPr lang="en-US" dirty="0" err="1"/>
              <a:t>showeth</a:t>
            </a:r>
            <a:r>
              <a:rPr lang="en-US" dirty="0"/>
              <a:t> so much as in poetry: when with the force of a divine breath, he bringeth things forth far surpassing her doings” (222).</a:t>
            </a:r>
          </a:p>
          <a:p>
            <a:pPr algn="l" rtl="0"/>
            <a:r>
              <a:rPr lang="en-US" dirty="0"/>
              <a:t>Sidney goes on to refer to original sin, as a result of which “our erected wit, </a:t>
            </a:r>
            <a:r>
              <a:rPr lang="en-US" dirty="0" err="1"/>
              <a:t>maketh</a:t>
            </a:r>
            <a:r>
              <a:rPr lang="en-US" dirty="0"/>
              <a:t> us know what perfection is, and yet our infected will, </a:t>
            </a:r>
            <a:r>
              <a:rPr lang="en-US" dirty="0" err="1"/>
              <a:t>keepeth</a:t>
            </a:r>
            <a:r>
              <a:rPr lang="en-US" dirty="0"/>
              <a:t> us from reaching unto it” (222). </a:t>
            </a:r>
          </a:p>
          <a:p>
            <a:pPr algn="l" rtl="0"/>
            <a:r>
              <a:rPr lang="en-US" dirty="0"/>
              <a:t>Significant here is the intrinsic connection Sidney attempts to establish between man’s ability to “make” poetry and his status in relation to God. That man is made in the image of God is most profoundly expressed in man’s replication, on a lower level, of God’s function as a creator. </a:t>
            </a:r>
          </a:p>
          <a:p>
            <a:pPr algn="l" rtl="0"/>
            <a:r>
              <a:rPr lang="en-US" dirty="0"/>
              <a:t>It also implies that man is elevated above the world of physical nature (which Sidney calls “second nature”). This God-like activity in man which exalts him above the rest of nature is expressed above all in poetry; it is poetry, too, in its exercise of “wit,” that allows us to glimpse perfection, even as our will, “infected” by original sin, prevents us from achieving it. This ultimately theological aim of poetry is elaborated later in Sidney’s text.</a:t>
            </a:r>
          </a:p>
          <a:p>
            <a:pPr algn="l" rtl="0"/>
            <a:endParaRPr lang="ar-EG" dirty="0"/>
          </a:p>
        </p:txBody>
      </p:sp>
    </p:spTree>
    <p:extLst>
      <p:ext uri="{BB962C8B-B14F-4D97-AF65-F5344CB8AC3E}">
        <p14:creationId xmlns:p14="http://schemas.microsoft.com/office/powerpoint/2010/main" val="37552626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23FC98-76D8-4AC3-A7E9-3B01AD37D590}"/>
              </a:ext>
            </a:extLst>
          </p:cNvPr>
          <p:cNvSpPr>
            <a:spLocks noGrp="1"/>
          </p:cNvSpPr>
          <p:nvPr>
            <p:ph type="title"/>
          </p:nvPr>
        </p:nvSpPr>
        <p:spPr>
          <a:xfrm>
            <a:off x="1066800" y="457200"/>
            <a:ext cx="10058400" cy="712381"/>
          </a:xfrm>
        </p:spPr>
        <p:txBody>
          <a:bodyPr/>
          <a:lstStyle/>
          <a:p>
            <a:r>
              <a:rPr lang="en-US" dirty="0"/>
              <a:t>Sixth Argument: Poetry vs. other disciplines</a:t>
            </a:r>
            <a:endParaRPr lang="ar-EG" dirty="0"/>
          </a:p>
        </p:txBody>
      </p:sp>
      <p:sp>
        <p:nvSpPr>
          <p:cNvPr id="3" name="Content Placeholder 2">
            <a:extLst>
              <a:ext uri="{FF2B5EF4-FFF2-40B4-BE49-F238E27FC236}">
                <a16:creationId xmlns:a16="http://schemas.microsoft.com/office/drawing/2014/main" xmlns="" id="{98396DE0-45A3-4EA7-8A2E-3108B1DC6B5B}"/>
              </a:ext>
            </a:extLst>
          </p:cNvPr>
          <p:cNvSpPr>
            <a:spLocks noGrp="1"/>
          </p:cNvSpPr>
          <p:nvPr>
            <p:ph idx="1"/>
          </p:nvPr>
        </p:nvSpPr>
        <p:spPr>
          <a:xfrm>
            <a:off x="467833" y="1329070"/>
            <a:ext cx="10657367" cy="4954772"/>
          </a:xfrm>
        </p:spPr>
        <p:txBody>
          <a:bodyPr>
            <a:normAutofit/>
          </a:bodyPr>
          <a:lstStyle/>
          <a:p>
            <a:pPr algn="l" rtl="0"/>
            <a:r>
              <a:rPr lang="en-US" dirty="0"/>
              <a:t>However, Sidney sees all learning, and not just poetry, as directed to this final end or purpose: “to lead and draw us to as high a perfection, as our degenerate souls made worse by their clayey lodgings, can be capable of ” (225). All the spheres of learning, he states, endeavor “by knowledge to lift up the mind from the dungeon of the body, to the enjoying of his own divine essence” (226). While each of the sciences have “a private end in themselves,” they are nonetheless all directed “to the highest end.” And the “ending end of all earthly learning” is “virtuous action” (226).</a:t>
            </a:r>
          </a:p>
          <a:p>
            <a:pPr algn="l" rtl="0"/>
            <a:r>
              <a:rPr lang="en-US" dirty="0"/>
              <a:t>Indeed, Sidney’s invocation of the ultimate aim of learning itself has an ulterior purpose: to establish poetry as the discipline most suited to this purpose. </a:t>
            </a:r>
          </a:p>
          <a:p>
            <a:pPr algn="l" rtl="0"/>
            <a:r>
              <a:rPr lang="en-US" dirty="0"/>
              <a:t>The poet’s chief competitors in this regard, thinks Sidney, will be the </a:t>
            </a:r>
            <a:r>
              <a:rPr lang="en-US" b="1" dirty="0"/>
              <a:t>moral philosopher </a:t>
            </a:r>
            <a:r>
              <a:rPr lang="en-US" dirty="0"/>
              <a:t>and the </a:t>
            </a:r>
            <a:r>
              <a:rPr lang="en-US" b="1" dirty="0"/>
              <a:t>historian</a:t>
            </a:r>
            <a:r>
              <a:rPr lang="en-US" dirty="0"/>
              <a:t>. The former will claim that his path to virtue is the most direct since he will teach what virtue and vice are, how passion must be mastered, and how the domain of virtue extends into family and society (227). The historian, on the other hand, will claim that moral philosophers merely teach virtue “by certain abstract considerations,” whereas his own discipline, history, will offer concrete examples of virtue based on the “experience of many ages” (227). Sidney cites a third possible contender for this office of teaching virtue, the lawyer. But he rapidly dismisses the lawyer’s claim, since the lawyer “doth not endeavor to make men good, but that their evil hurt not others.” The lawyer merely imposes upon people to follow the outward form of virtue without changing their inward disposition (228).</a:t>
            </a:r>
            <a:endParaRPr lang="ar-EG" dirty="0"/>
          </a:p>
        </p:txBody>
      </p:sp>
    </p:spTree>
    <p:extLst>
      <p:ext uri="{BB962C8B-B14F-4D97-AF65-F5344CB8AC3E}">
        <p14:creationId xmlns:p14="http://schemas.microsoft.com/office/powerpoint/2010/main" val="41161689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Savon">
      <a:majorFont>
        <a:latin typeface="Sagona ExtraLight"/>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Sagona Book"/>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xmlns="" name="SavonVTI" id="{A72E8C35-66DD-49F8-AF66-813F19B983AE}" vid="{93CCBC76-B7A1-4C3D-93EA-5CE34C4670F9}"/>
    </a:ext>
  </a:extLst>
</a:theme>
</file>

<file path=ppt/theme/themeOverride1.xml><?xml version="1.0" encoding="utf-8"?>
<a:themeOverride xmlns:a="http://schemas.openxmlformats.org/drawingml/2006/main">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0DB95DD-0319-4EE5-8C5C-9CEDF75E02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2F3B215-496E-4790-A364-7C1C46DEC771}">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AE2713E1-6312-427E-BFCB-C5A5DA30137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{DCF8F841-F95A-4E06-B0FA-CC00EE031055}tf78829772</Template>
  <TotalTime>0</TotalTime>
  <Words>3190</Words>
  <Application>Microsoft Office PowerPoint</Application>
  <PresentationFormat>مخصص</PresentationFormat>
  <Paragraphs>68</Paragraphs>
  <Slides>15</Slides>
  <Notes>0</Notes>
  <HiddenSlides>0</HiddenSlides>
  <MMClips>0</MMClips>
  <ScaleCrop>false</ScaleCrop>
  <HeadingPairs>
    <vt:vector size="4" baseType="variant">
      <vt:variant>
        <vt:lpstr>نسق</vt:lpstr>
      </vt:variant>
      <vt:variant>
        <vt:i4>1</vt:i4>
      </vt:variant>
      <vt:variant>
        <vt:lpstr>عناوين الشرائح</vt:lpstr>
      </vt:variant>
      <vt:variant>
        <vt:i4>15</vt:i4>
      </vt:variant>
    </vt:vector>
  </HeadingPairs>
  <TitlesOfParts>
    <vt:vector size="16" baseType="lpstr">
      <vt:lpstr>SavonVTI</vt:lpstr>
      <vt:lpstr>Damietta Faculty of Education Department of English Second Year Criticism 4th lecture- March 2020</vt:lpstr>
      <vt:lpstr>Contents: </vt:lpstr>
      <vt:lpstr>First Argument:</vt:lpstr>
      <vt:lpstr>Second Argument: Argument from tradition</vt:lpstr>
      <vt:lpstr>Third Argument: Poet and Nature – Subject Matter</vt:lpstr>
      <vt:lpstr>Fourth Argument: Poet and nature- Imitation</vt:lpstr>
      <vt:lpstr>Fourth Argument: Follow ‘Poet and Nature’ </vt:lpstr>
      <vt:lpstr>Fifth Argument: Poetry in a theological context</vt:lpstr>
      <vt:lpstr>Sixth Argument: Poetry vs. other disciplines</vt:lpstr>
      <vt:lpstr>Follow: the Sixth Argument-</vt:lpstr>
      <vt:lpstr>Follow the Sixth Argument-</vt:lpstr>
      <vt:lpstr>Sidney vs. Gosson</vt:lpstr>
      <vt:lpstr>General Hints</vt:lpstr>
      <vt:lpstr>General Hints:</vt:lpstr>
      <vt:lpstr>Thank You… Stay Safe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2020-03-31T06:10:36Z</dcterms:created>
  <dcterms:modified xsi:type="dcterms:W3CDTF">2020-04-04T23:02:38Z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