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64" d="100"/>
          <a:sy n="64" d="100"/>
        </p:scale>
        <p:origin x="-108" y="-3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4/5/2020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4/5/2020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4/5/2020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4/5/2020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4/5/2020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4/5/2020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4/5/2020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4/5/2020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4/5/2020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1"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merriam-webster.com/dictionary/seminal" TargetMode="External"/><Relationship Id="rId2" Type="http://schemas.openxmlformats.org/officeDocument/2006/relationships/hyperlink" Target="https://www.britannica.com/topic/On-the-Sublime" TargetMode="External"/><Relationship Id="rId1" Type="http://schemas.openxmlformats.org/officeDocument/2006/relationships/slideLayout" Target="../slideLayouts/slideLayout2.xml"/><Relationship Id="rId4" Type="http://schemas.openxmlformats.org/officeDocument/2006/relationships/hyperlink" Target="https://www.britannica.com/art/literary-criticis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76BE55-6C1A-4A7D-8F7F-D6007EF7F8DF}"/>
              </a:ext>
            </a:extLst>
          </p:cNvPr>
          <p:cNvSpPr>
            <a:spLocks noGrp="1"/>
          </p:cNvSpPr>
          <p:nvPr>
            <p:ph type="ctrTitle"/>
          </p:nvPr>
        </p:nvSpPr>
        <p:spPr/>
        <p:txBody>
          <a:bodyPr/>
          <a:lstStyle/>
          <a:p>
            <a:r>
              <a:rPr lang="en-US" sz="3200" b="1" dirty="0"/>
              <a:t>Damietta Faculty of Education</a:t>
            </a:r>
            <a:r>
              <a:rPr lang="en-US" sz="3200" dirty="0"/>
              <a:t/>
            </a:r>
            <a:br>
              <a:rPr lang="en-US" sz="3200" dirty="0"/>
            </a:br>
            <a:r>
              <a:rPr lang="en-US" sz="3200" dirty="0"/>
              <a:t>Department of English</a:t>
            </a:r>
            <a:br>
              <a:rPr lang="en-US" sz="3200" dirty="0"/>
            </a:br>
            <a:r>
              <a:rPr lang="en-US" sz="3200" dirty="0">
                <a:solidFill>
                  <a:srgbClr val="C00000"/>
                </a:solidFill>
              </a:rPr>
              <a:t>First </a:t>
            </a:r>
            <a:r>
              <a:rPr lang="en-US" sz="3200" dirty="0"/>
              <a:t>Year</a:t>
            </a:r>
            <a:br>
              <a:rPr lang="en-US" sz="3200" dirty="0"/>
            </a:br>
            <a:r>
              <a:rPr lang="en-US" sz="3200" b="1" i="1" dirty="0">
                <a:solidFill>
                  <a:srgbClr val="C00000"/>
                </a:solidFill>
              </a:rPr>
              <a:t>Criticism</a:t>
            </a:r>
            <a:r>
              <a:rPr lang="en-US" sz="3200" b="1" i="1" dirty="0"/>
              <a:t/>
            </a:r>
            <a:br>
              <a:rPr lang="en-US" sz="3200" b="1" i="1" dirty="0"/>
            </a:br>
            <a:r>
              <a:rPr lang="en-US" sz="3200" b="1" i="1" dirty="0">
                <a:solidFill>
                  <a:srgbClr val="C00000"/>
                </a:solidFill>
              </a:rPr>
              <a:t>3</a:t>
            </a:r>
            <a:r>
              <a:rPr lang="en-US" sz="3200" b="1" i="1" baseline="30000" dirty="0">
                <a:solidFill>
                  <a:srgbClr val="C00000"/>
                </a:solidFill>
              </a:rPr>
              <a:t>rd</a:t>
            </a:r>
            <a:r>
              <a:rPr lang="en-US" sz="3200" b="1" i="1" dirty="0"/>
              <a:t>  lecture- March 2020</a:t>
            </a:r>
            <a:endParaRPr lang="ar-EG" sz="3200" dirty="0"/>
          </a:p>
        </p:txBody>
      </p:sp>
      <p:sp>
        <p:nvSpPr>
          <p:cNvPr id="3" name="Subtitle 2">
            <a:extLst>
              <a:ext uri="{FF2B5EF4-FFF2-40B4-BE49-F238E27FC236}">
                <a16:creationId xmlns:a16="http://schemas.microsoft.com/office/drawing/2014/main" xmlns="" id="{CEED59CD-0E20-4A92-BBD6-5C662F900A4C}"/>
              </a:ext>
            </a:extLst>
          </p:cNvPr>
          <p:cNvSpPr>
            <a:spLocks noGrp="1"/>
          </p:cNvSpPr>
          <p:nvPr>
            <p:ph type="subTitle" idx="1"/>
          </p:nvPr>
        </p:nvSpPr>
        <p:spPr/>
        <p:txBody>
          <a:bodyPr/>
          <a:lstStyle/>
          <a:p>
            <a:r>
              <a:rPr lang="en-US" b="1" dirty="0">
                <a:solidFill>
                  <a:srgbClr val="C00000"/>
                </a:solidFill>
              </a:rPr>
              <a:t>Dr. Engy Salah</a:t>
            </a:r>
            <a:endParaRPr lang="ar-EG" b="1" dirty="0">
              <a:solidFill>
                <a:srgbClr val="C00000"/>
              </a:solidFill>
            </a:endParaRPr>
          </a:p>
        </p:txBody>
      </p:sp>
    </p:spTree>
    <p:extLst>
      <p:ext uri="{BB962C8B-B14F-4D97-AF65-F5344CB8AC3E}">
        <p14:creationId xmlns:p14="http://schemas.microsoft.com/office/powerpoint/2010/main" val="3757325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3C652D-836E-4A14-B926-AE56D1A9B37A}"/>
              </a:ext>
            </a:extLst>
          </p:cNvPr>
          <p:cNvSpPr>
            <a:spLocks noGrp="1"/>
          </p:cNvSpPr>
          <p:nvPr>
            <p:ph type="title"/>
          </p:nvPr>
        </p:nvSpPr>
        <p:spPr/>
        <p:txBody>
          <a:bodyPr/>
          <a:lstStyle/>
          <a:p>
            <a:r>
              <a:rPr lang="en-US" dirty="0"/>
              <a:t>Contents: </a:t>
            </a:r>
            <a:endParaRPr lang="ar-EG" dirty="0"/>
          </a:p>
        </p:txBody>
      </p:sp>
      <p:sp>
        <p:nvSpPr>
          <p:cNvPr id="3" name="Content Placeholder 2">
            <a:extLst>
              <a:ext uri="{FF2B5EF4-FFF2-40B4-BE49-F238E27FC236}">
                <a16:creationId xmlns:a16="http://schemas.microsoft.com/office/drawing/2014/main" xmlns="" id="{94A2ED8A-DB66-488E-9C79-8AE2E52647C8}"/>
              </a:ext>
            </a:extLst>
          </p:cNvPr>
          <p:cNvSpPr>
            <a:spLocks noGrp="1"/>
          </p:cNvSpPr>
          <p:nvPr>
            <p:ph idx="1"/>
          </p:nvPr>
        </p:nvSpPr>
        <p:spPr/>
        <p:txBody>
          <a:bodyPr>
            <a:normAutofit fontScale="92500" lnSpcReduction="10000"/>
          </a:bodyPr>
          <a:lstStyle/>
          <a:p>
            <a:pPr algn="l" rtl="0">
              <a:lnSpc>
                <a:spcPct val="200000"/>
              </a:lnSpc>
              <a:buFont typeface="Wingdings" panose="05000000000000000000" pitchFamily="2" charset="2"/>
              <a:buChar char="q"/>
            </a:pPr>
            <a:r>
              <a:rPr lang="en-US" sz="2800" b="1" dirty="0"/>
              <a:t>Longinus</a:t>
            </a:r>
          </a:p>
          <a:p>
            <a:pPr algn="l" rtl="0">
              <a:lnSpc>
                <a:spcPct val="200000"/>
              </a:lnSpc>
              <a:buFont typeface="Wingdings" panose="05000000000000000000" pitchFamily="2" charset="2"/>
              <a:buChar char="q"/>
            </a:pPr>
            <a:r>
              <a:rPr lang="en-US" sz="2800" b="1" i="1" u="sng" dirty="0"/>
              <a:t>On the Sublime</a:t>
            </a:r>
          </a:p>
          <a:p>
            <a:pPr algn="l" rtl="0">
              <a:lnSpc>
                <a:spcPct val="200000"/>
              </a:lnSpc>
              <a:buFont typeface="Wingdings" panose="05000000000000000000" pitchFamily="2" charset="2"/>
              <a:buChar char="q"/>
            </a:pPr>
            <a:r>
              <a:rPr lang="en-US" sz="2800" b="1" dirty="0"/>
              <a:t>True Sublime</a:t>
            </a:r>
          </a:p>
          <a:p>
            <a:pPr algn="l" rtl="0">
              <a:lnSpc>
                <a:spcPct val="200000"/>
              </a:lnSpc>
              <a:buFont typeface="Wingdings" panose="05000000000000000000" pitchFamily="2" charset="2"/>
              <a:buChar char="q"/>
            </a:pPr>
            <a:r>
              <a:rPr lang="en-US" sz="2800" b="1" dirty="0"/>
              <a:t>False Sublime</a:t>
            </a:r>
            <a:endParaRPr lang="ar-EG" sz="2800" b="1" dirty="0"/>
          </a:p>
        </p:txBody>
      </p:sp>
    </p:spTree>
    <p:extLst>
      <p:ext uri="{BB962C8B-B14F-4D97-AF65-F5344CB8AC3E}">
        <p14:creationId xmlns:p14="http://schemas.microsoft.com/office/powerpoint/2010/main" val="3319135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FF7C45-32A1-4361-9E5D-F7B7675C0711}"/>
              </a:ext>
            </a:extLst>
          </p:cNvPr>
          <p:cNvSpPr>
            <a:spLocks noGrp="1"/>
          </p:cNvSpPr>
          <p:nvPr>
            <p:ph type="title"/>
          </p:nvPr>
        </p:nvSpPr>
        <p:spPr/>
        <p:txBody>
          <a:bodyPr/>
          <a:lstStyle/>
          <a:p>
            <a:r>
              <a:rPr lang="en-US" dirty="0"/>
              <a:t>Longinus:</a:t>
            </a:r>
            <a:endParaRPr lang="ar-EG" dirty="0"/>
          </a:p>
        </p:txBody>
      </p:sp>
      <p:sp>
        <p:nvSpPr>
          <p:cNvPr id="3" name="Content Placeholder 2">
            <a:extLst>
              <a:ext uri="{FF2B5EF4-FFF2-40B4-BE49-F238E27FC236}">
                <a16:creationId xmlns:a16="http://schemas.microsoft.com/office/drawing/2014/main" xmlns="" id="{8F4833B8-6BE3-49C1-98F2-56D2444B95F6}"/>
              </a:ext>
            </a:extLst>
          </p:cNvPr>
          <p:cNvSpPr>
            <a:spLocks noGrp="1"/>
          </p:cNvSpPr>
          <p:nvPr>
            <p:ph idx="1"/>
          </p:nvPr>
        </p:nvSpPr>
        <p:spPr/>
        <p:txBody>
          <a:bodyPr/>
          <a:lstStyle/>
          <a:p>
            <a:pPr algn="l" rtl="0"/>
            <a:r>
              <a:rPr lang="en-US" b="1" dirty="0"/>
              <a:t>Longinus</a:t>
            </a:r>
            <a:r>
              <a:rPr lang="en-US" dirty="0"/>
              <a:t>, also called </a:t>
            </a:r>
            <a:r>
              <a:rPr lang="en-US" b="1" dirty="0"/>
              <a:t>Dionysius Longinus </a:t>
            </a:r>
            <a:r>
              <a:rPr lang="en-US" dirty="0"/>
              <a:t>or </a:t>
            </a:r>
            <a:r>
              <a:rPr lang="en-US" b="1" dirty="0"/>
              <a:t>Pseudo-Longinus</a:t>
            </a:r>
            <a:r>
              <a:rPr lang="en-US" dirty="0"/>
              <a:t>, name sometimes assigned to the author of </a:t>
            </a:r>
            <a:r>
              <a:rPr lang="en-US" i="1" dirty="0">
                <a:hlinkClick r:id="rId2"/>
              </a:rPr>
              <a:t>On the Sublime</a:t>
            </a:r>
            <a:r>
              <a:rPr lang="en-US" dirty="0"/>
              <a:t>, one of the great </a:t>
            </a:r>
            <a:r>
              <a:rPr lang="en-US" dirty="0">
                <a:hlinkClick r:id="rId3"/>
              </a:rPr>
              <a:t>seminal</a:t>
            </a:r>
            <a:r>
              <a:rPr lang="en-US" dirty="0"/>
              <a:t> works of </a:t>
            </a:r>
            <a:r>
              <a:rPr lang="en-US" dirty="0">
                <a:hlinkClick r:id="rId4"/>
              </a:rPr>
              <a:t>literary criticism</a:t>
            </a:r>
            <a:r>
              <a:rPr lang="en-US" dirty="0"/>
              <a:t>. </a:t>
            </a:r>
          </a:p>
          <a:p>
            <a:pPr algn="l" rtl="0"/>
            <a:r>
              <a:rPr lang="en-US" dirty="0"/>
              <a:t>The earliest surviving manuscript, from the 10th century, first printed in 1554, ascribes it to Dionysius Longinus.</a:t>
            </a:r>
          </a:p>
          <a:p>
            <a:pPr algn="l" rtl="0"/>
            <a:r>
              <a:rPr lang="en-US" dirty="0"/>
              <a:t>The Greek tutor and political adviser of Zenobia.</a:t>
            </a:r>
            <a:endParaRPr lang="ar-EG" dirty="0"/>
          </a:p>
        </p:txBody>
      </p:sp>
    </p:spTree>
    <p:extLst>
      <p:ext uri="{BB962C8B-B14F-4D97-AF65-F5344CB8AC3E}">
        <p14:creationId xmlns:p14="http://schemas.microsoft.com/office/powerpoint/2010/main" val="1026488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A68D64-F8AD-4A14-A5B2-CBD225A20ACB}"/>
              </a:ext>
            </a:extLst>
          </p:cNvPr>
          <p:cNvSpPr>
            <a:spLocks noGrp="1"/>
          </p:cNvSpPr>
          <p:nvPr>
            <p:ph type="title"/>
          </p:nvPr>
        </p:nvSpPr>
        <p:spPr/>
        <p:txBody>
          <a:bodyPr/>
          <a:lstStyle/>
          <a:p>
            <a:r>
              <a:rPr lang="en-US" dirty="0"/>
              <a:t>On the Sublime:</a:t>
            </a:r>
            <a:endParaRPr lang="ar-EG" dirty="0"/>
          </a:p>
        </p:txBody>
      </p:sp>
      <p:sp>
        <p:nvSpPr>
          <p:cNvPr id="3" name="Content Placeholder 2">
            <a:extLst>
              <a:ext uri="{FF2B5EF4-FFF2-40B4-BE49-F238E27FC236}">
                <a16:creationId xmlns:a16="http://schemas.microsoft.com/office/drawing/2014/main" xmlns="" id="{76F5BBC3-3B4C-42E6-864F-FC5E9050D41D}"/>
              </a:ext>
            </a:extLst>
          </p:cNvPr>
          <p:cNvSpPr>
            <a:spLocks noGrp="1"/>
          </p:cNvSpPr>
          <p:nvPr>
            <p:ph idx="1"/>
          </p:nvPr>
        </p:nvSpPr>
        <p:spPr/>
        <p:txBody>
          <a:bodyPr/>
          <a:lstStyle/>
          <a:p>
            <a:pPr algn="l" rtl="0"/>
            <a:r>
              <a:rPr lang="en-US" dirty="0"/>
              <a:t>The Sublime, with which he concerns himself, is “a certain loftiness and excellence of language,” which “takes the reader out of himself.... The Sublime, acting with an imperious and irresistible force, sways every reader whether he will or no.” </a:t>
            </a:r>
          </a:p>
          <a:p>
            <a:pPr algn="l" rtl="0"/>
            <a:r>
              <a:rPr lang="en-US" dirty="0"/>
              <a:t>In its own sphere the Sublime does what “natural magic” does in the poetical rendering of nature, and perhaps in the same scarcely-to-be-analyzed fashion. </a:t>
            </a:r>
          </a:p>
          <a:p>
            <a:pPr algn="l" rtl="0"/>
            <a:r>
              <a:rPr lang="en-US" dirty="0"/>
              <a:t>By the word ‘sublime’ Longinus means “elevation” or “lofti­ness”—all that which raises style above the ordinary, and gives to it dis­tinction in its widest and truest sense. </a:t>
            </a:r>
            <a:r>
              <a:rPr lang="en-US" i="1" dirty="0"/>
              <a:t>So sublimity is “a certain distinc­tion and excellence in composition. ” </a:t>
            </a:r>
            <a:r>
              <a:rPr lang="en-US" dirty="0"/>
              <a:t>Both nature and art, says Longinus, contribute to sublimity in literature. </a:t>
            </a:r>
            <a:r>
              <a:rPr lang="en-US" i="1" dirty="0"/>
              <a:t>“Art is perfect when it seems to be nature, and nature hits the mark when she contains art hidden within her.</a:t>
            </a:r>
            <a:r>
              <a:rPr lang="en-US" dirty="0"/>
              <a:t>” </a:t>
            </a:r>
            <a:r>
              <a:rPr lang="en-US" b="1" dirty="0"/>
              <a:t>(Longinus)</a:t>
            </a:r>
            <a:endParaRPr lang="ar-EG" dirty="0"/>
          </a:p>
        </p:txBody>
      </p:sp>
    </p:spTree>
    <p:extLst>
      <p:ext uri="{BB962C8B-B14F-4D97-AF65-F5344CB8AC3E}">
        <p14:creationId xmlns:p14="http://schemas.microsoft.com/office/powerpoint/2010/main" val="3054743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F67175-0C92-4109-B551-E6137C4A1789}"/>
              </a:ext>
            </a:extLst>
          </p:cNvPr>
          <p:cNvSpPr>
            <a:spLocks noGrp="1"/>
          </p:cNvSpPr>
          <p:nvPr>
            <p:ph type="title"/>
          </p:nvPr>
        </p:nvSpPr>
        <p:spPr/>
        <p:txBody>
          <a:bodyPr/>
          <a:lstStyle/>
          <a:p>
            <a:r>
              <a:rPr lang="en-US" dirty="0"/>
              <a:t>Elements of true sublime:</a:t>
            </a:r>
            <a:endParaRPr lang="ar-EG" dirty="0"/>
          </a:p>
        </p:txBody>
      </p:sp>
      <p:sp>
        <p:nvSpPr>
          <p:cNvPr id="3" name="Content Placeholder 2">
            <a:extLst>
              <a:ext uri="{FF2B5EF4-FFF2-40B4-BE49-F238E27FC236}">
                <a16:creationId xmlns:a16="http://schemas.microsoft.com/office/drawing/2014/main" xmlns="" id="{CB26905F-EC07-4643-9403-D21972FC6FBD}"/>
              </a:ext>
            </a:extLst>
          </p:cNvPr>
          <p:cNvSpPr>
            <a:spLocks noGrp="1"/>
          </p:cNvSpPr>
          <p:nvPr>
            <p:ph idx="1"/>
          </p:nvPr>
        </p:nvSpPr>
        <p:spPr/>
        <p:txBody>
          <a:bodyPr/>
          <a:lstStyle/>
          <a:p>
            <a:pPr algn="l" rtl="0"/>
            <a:r>
              <a:rPr lang="en-US" dirty="0"/>
              <a:t>Capacity for great thought and a firm grasp of ideas.</a:t>
            </a:r>
          </a:p>
          <a:p>
            <a:pPr algn="l" rtl="0"/>
            <a:r>
              <a:rPr lang="en-US" dirty="0"/>
              <a:t>Inspired emotion and strong passion.</a:t>
            </a:r>
          </a:p>
          <a:p>
            <a:pPr algn="l" rtl="0"/>
            <a:r>
              <a:rPr lang="en-US" dirty="0"/>
              <a:t>Figures of speech and a proper construction of figures.</a:t>
            </a:r>
          </a:p>
          <a:p>
            <a:pPr algn="l" rtl="0"/>
            <a:r>
              <a:rPr lang="en-US" dirty="0"/>
              <a:t>Noble diction.</a:t>
            </a:r>
          </a:p>
          <a:p>
            <a:pPr algn="l" rtl="0"/>
            <a:r>
              <a:rPr lang="en-US" dirty="0"/>
              <a:t>The effect of dignity and elevation.</a:t>
            </a:r>
          </a:p>
          <a:p>
            <a:endParaRPr lang="ar-EG" dirty="0"/>
          </a:p>
        </p:txBody>
      </p:sp>
    </p:spTree>
    <p:extLst>
      <p:ext uri="{BB962C8B-B14F-4D97-AF65-F5344CB8AC3E}">
        <p14:creationId xmlns:p14="http://schemas.microsoft.com/office/powerpoint/2010/main" val="4145048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7FFD4F-744A-4871-90C9-657B3C64D670}"/>
              </a:ext>
            </a:extLst>
          </p:cNvPr>
          <p:cNvSpPr>
            <a:spLocks noGrp="1"/>
          </p:cNvSpPr>
          <p:nvPr>
            <p:ph type="title"/>
          </p:nvPr>
        </p:nvSpPr>
        <p:spPr/>
        <p:txBody>
          <a:bodyPr/>
          <a:lstStyle/>
          <a:p>
            <a:r>
              <a:rPr lang="en-US" dirty="0"/>
              <a:t>Elements of false sublime:</a:t>
            </a:r>
            <a:endParaRPr lang="ar-EG" dirty="0"/>
          </a:p>
        </p:txBody>
      </p:sp>
      <p:sp>
        <p:nvSpPr>
          <p:cNvPr id="3" name="Content Placeholder 2">
            <a:extLst>
              <a:ext uri="{FF2B5EF4-FFF2-40B4-BE49-F238E27FC236}">
                <a16:creationId xmlns:a16="http://schemas.microsoft.com/office/drawing/2014/main" xmlns="" id="{6494A10C-6A1A-4CD2-9ABF-219D87E69D11}"/>
              </a:ext>
            </a:extLst>
          </p:cNvPr>
          <p:cNvSpPr>
            <a:spLocks noGrp="1"/>
          </p:cNvSpPr>
          <p:nvPr>
            <p:ph idx="1"/>
          </p:nvPr>
        </p:nvSpPr>
        <p:spPr/>
        <p:txBody>
          <a:bodyPr>
            <a:normAutofit fontScale="92500" lnSpcReduction="20000"/>
          </a:bodyPr>
          <a:lstStyle/>
          <a:p>
            <a:pPr algn="l" rtl="0">
              <a:buFont typeface="Wingdings" panose="05000000000000000000" pitchFamily="2" charset="2"/>
              <a:buChar char="q"/>
            </a:pPr>
            <a:endParaRPr lang="en-US" b="1" i="1" dirty="0"/>
          </a:p>
          <a:p>
            <a:pPr algn="l" rtl="0">
              <a:buFont typeface="Wingdings" panose="05000000000000000000" pitchFamily="2" charset="2"/>
              <a:buChar char="q"/>
            </a:pPr>
            <a:r>
              <a:rPr lang="en-US" b="1" i="1" dirty="0"/>
              <a:t>Conceit of turgidity</a:t>
            </a:r>
            <a:r>
              <a:rPr lang="en-US" dirty="0"/>
              <a:t>: It is a type of timidity or </a:t>
            </a:r>
            <a:r>
              <a:rPr lang="en-US" dirty="0" err="1"/>
              <a:t>bombasting</a:t>
            </a:r>
            <a:r>
              <a:rPr lang="en-US" dirty="0"/>
              <a:t> use of language, which he thinks, is drier than dropsy.</a:t>
            </a:r>
          </a:p>
          <a:p>
            <a:pPr algn="l" rtl="0">
              <a:buFont typeface="Wingdings" panose="05000000000000000000" pitchFamily="2" charset="2"/>
              <a:buChar char="q"/>
            </a:pPr>
            <a:r>
              <a:rPr lang="en-US" b="1" i="1" dirty="0"/>
              <a:t>Puerility</a:t>
            </a:r>
            <a:r>
              <a:rPr lang="en-US" dirty="0"/>
              <a:t>: The use of puerility spoils the sublimity. It is a pedantic type of conceit adding to a pompous and frigid style.</a:t>
            </a:r>
          </a:p>
          <a:p>
            <a:pPr algn="l" rtl="0">
              <a:buFont typeface="Wingdings" panose="05000000000000000000" pitchFamily="2" charset="2"/>
              <a:buChar char="q"/>
            </a:pPr>
            <a:r>
              <a:rPr lang="en-US" b="1" i="1" dirty="0"/>
              <a:t>Parentheses</a:t>
            </a:r>
            <a:r>
              <a:rPr lang="en-US" dirty="0"/>
              <a:t>: It is a passion out of place and meaning, where there is no cause for passion or unrestrained where restraint is needed. Here unrestrained passion does not make sublime for the greatness of soul, place, manner, occasion, and purposes are essential.</a:t>
            </a:r>
          </a:p>
          <a:p>
            <a:pPr algn="l" rtl="0">
              <a:buFont typeface="Wingdings" panose="05000000000000000000" pitchFamily="2" charset="2"/>
              <a:buChar char="q"/>
            </a:pPr>
            <a:r>
              <a:rPr lang="en-US" b="1" i="1" dirty="0"/>
              <a:t>Defects of style:</a:t>
            </a:r>
            <a:r>
              <a:rPr lang="en-US" dirty="0"/>
              <a:t> The false sublimity even arises out of the defeats of style, especially when sincerity is sidelined in favor of the craze for fashionable style. Here, he suggests that the same elements of true sublime may obstruct and cause false sublime if they are not well handled by virtue of nature and sincerity.</a:t>
            </a:r>
          </a:p>
          <a:p>
            <a:pPr algn="l" rtl="0"/>
            <a:endParaRPr lang="ar-EG" dirty="0"/>
          </a:p>
        </p:txBody>
      </p:sp>
    </p:spTree>
    <p:extLst>
      <p:ext uri="{BB962C8B-B14F-4D97-AF65-F5344CB8AC3E}">
        <p14:creationId xmlns:p14="http://schemas.microsoft.com/office/powerpoint/2010/main" val="3286301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17B1AD-A2C6-4566-98B4-6EFF4AF3711F}"/>
              </a:ext>
            </a:extLst>
          </p:cNvPr>
          <p:cNvSpPr>
            <a:spLocks noGrp="1"/>
          </p:cNvSpPr>
          <p:nvPr>
            <p:ph type="title"/>
          </p:nvPr>
        </p:nvSpPr>
        <p:spPr/>
        <p:txBody>
          <a:bodyPr/>
          <a:lstStyle/>
          <a:p>
            <a:r>
              <a:rPr lang="en-US" dirty="0"/>
              <a:t>Questions: </a:t>
            </a:r>
            <a:endParaRPr lang="ar-EG" dirty="0"/>
          </a:p>
        </p:txBody>
      </p:sp>
      <p:sp>
        <p:nvSpPr>
          <p:cNvPr id="3" name="Content Placeholder 2">
            <a:extLst>
              <a:ext uri="{FF2B5EF4-FFF2-40B4-BE49-F238E27FC236}">
                <a16:creationId xmlns:a16="http://schemas.microsoft.com/office/drawing/2014/main" xmlns="" id="{EEB24840-392E-4703-A174-F492F181A56B}"/>
              </a:ext>
            </a:extLst>
          </p:cNvPr>
          <p:cNvSpPr>
            <a:spLocks noGrp="1"/>
          </p:cNvSpPr>
          <p:nvPr>
            <p:ph idx="1"/>
          </p:nvPr>
        </p:nvSpPr>
        <p:spPr/>
        <p:txBody>
          <a:bodyPr/>
          <a:lstStyle/>
          <a:p>
            <a:pPr algn="l" rtl="0"/>
            <a:r>
              <a:rPr lang="en-US" dirty="0"/>
              <a:t>While the true sources of sublimity, according to Longinus, are….., the sources of false sublime are…</a:t>
            </a:r>
          </a:p>
          <a:p>
            <a:pPr algn="l" rtl="0"/>
            <a:r>
              <a:rPr lang="en-US" dirty="0"/>
              <a:t>Sublimity is …..</a:t>
            </a:r>
          </a:p>
          <a:p>
            <a:pPr algn="l" rtl="0"/>
            <a:r>
              <a:rPr lang="en-US" dirty="0"/>
              <a:t>Longinus is most known fir his book…..</a:t>
            </a:r>
            <a:endParaRPr lang="ar-EG" dirty="0"/>
          </a:p>
        </p:txBody>
      </p:sp>
    </p:spTree>
    <p:extLst>
      <p:ext uri="{BB962C8B-B14F-4D97-AF65-F5344CB8AC3E}">
        <p14:creationId xmlns:p14="http://schemas.microsoft.com/office/powerpoint/2010/main" val="3631084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E27A1111-26B1-419E-AEA9-1132FC95F0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1852" y="2171700"/>
            <a:ext cx="5944442" cy="271805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Title 1">
            <a:extLst>
              <a:ext uri="{FF2B5EF4-FFF2-40B4-BE49-F238E27FC236}">
                <a16:creationId xmlns:a16="http://schemas.microsoft.com/office/drawing/2014/main" xmlns="" id="{44110DE5-FF9F-49A9-A563-216D98E1A955}"/>
              </a:ext>
            </a:extLst>
          </p:cNvPr>
          <p:cNvSpPr>
            <a:spLocks noGrp="1"/>
          </p:cNvSpPr>
          <p:nvPr>
            <p:ph type="title"/>
          </p:nvPr>
        </p:nvSpPr>
        <p:spPr/>
        <p:txBody>
          <a:bodyPr/>
          <a:lstStyle/>
          <a:p>
            <a:r>
              <a:rPr lang="en-US" dirty="0"/>
              <a:t>Thank You… stay safe</a:t>
            </a:r>
            <a:endParaRPr lang="ar-EG" dirty="0"/>
          </a:p>
        </p:txBody>
      </p:sp>
      <p:sp>
        <p:nvSpPr>
          <p:cNvPr id="3" name="Content Placeholder 2">
            <a:extLst>
              <a:ext uri="{FF2B5EF4-FFF2-40B4-BE49-F238E27FC236}">
                <a16:creationId xmlns:a16="http://schemas.microsoft.com/office/drawing/2014/main" xmlns="" id="{3D252621-60A3-4DD3-80D9-69AF67E924A3}"/>
              </a:ext>
            </a:extLst>
          </p:cNvPr>
          <p:cNvSpPr>
            <a:spLocks noGrp="1"/>
          </p:cNvSpPr>
          <p:nvPr>
            <p:ph idx="1"/>
          </p:nvPr>
        </p:nvSpPr>
        <p:spPr>
          <a:xfrm>
            <a:off x="1371600" y="1451610"/>
            <a:ext cx="9601200" cy="4415790"/>
          </a:xfrm>
        </p:spPr>
        <p:txBody>
          <a:bodyPr>
            <a:normAutofit/>
          </a:bodyPr>
          <a:lstStyle/>
          <a:p>
            <a:pPr marL="0" indent="0" algn="ctr" rtl="0">
              <a:buNone/>
            </a:pPr>
            <a:endParaRPr lang="en-US" sz="3200" b="1" dirty="0"/>
          </a:p>
          <a:p>
            <a:pPr marL="0" indent="0" algn="ctr" rtl="0">
              <a:buNone/>
            </a:pPr>
            <a:endParaRPr lang="en-US" sz="3200" b="1" dirty="0"/>
          </a:p>
          <a:p>
            <a:pPr marL="0" indent="0" algn="ctr" rtl="0">
              <a:buNone/>
            </a:pPr>
            <a:endParaRPr lang="en-US" sz="3200" b="1" dirty="0"/>
          </a:p>
          <a:p>
            <a:pPr marL="0" indent="0" algn="ctr" rtl="0">
              <a:buNone/>
            </a:pPr>
            <a:r>
              <a:rPr lang="en-US" sz="3200" b="1" dirty="0"/>
              <a:t>Dr. Engy Salah</a:t>
            </a:r>
            <a:endParaRPr lang="ar-EG" sz="3200" b="1" dirty="0"/>
          </a:p>
        </p:txBody>
      </p:sp>
    </p:spTree>
    <p:extLst>
      <p:ext uri="{BB962C8B-B14F-4D97-AF65-F5344CB8AC3E}">
        <p14:creationId xmlns:p14="http://schemas.microsoft.com/office/powerpoint/2010/main" val="270535256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TM10001105[[fn=Crop]]</Template>
  <TotalTime>186</TotalTime>
  <Words>499</Words>
  <Application>Microsoft Office PowerPoint</Application>
  <PresentationFormat>مخصص</PresentationFormat>
  <Paragraphs>36</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Crop</vt:lpstr>
      <vt:lpstr>Damietta Faculty of Education Department of English First Year Criticism 3rd  lecture- March 2020</vt:lpstr>
      <vt:lpstr>Contents: </vt:lpstr>
      <vt:lpstr>Longinus:</vt:lpstr>
      <vt:lpstr>On the Sublime:</vt:lpstr>
      <vt:lpstr>Elements of true sublime:</vt:lpstr>
      <vt:lpstr>Elements of false sublime:</vt:lpstr>
      <vt:lpstr>Questions: </vt:lpstr>
      <vt:lpstr>Thank You… stay safe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Damietta Faculty of Education Department of English First Year Criticism 3rd  lecture- March 2020</dc:title>
  <dc:creator>Dr Engy Salah</dc:creator>
  <cp:lastModifiedBy>Dreams</cp:lastModifiedBy>
  <cp:revision>7</cp:revision>
  <dcterms:created xsi:type="dcterms:W3CDTF">2020-03-28T20:44:44Z</dcterms:created>
  <dcterms:modified xsi:type="dcterms:W3CDTF">2020-04-04T23:11:34Z</dcterms:modified>
</cp:coreProperties>
</file>