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Lst>
  <p:sldIdLst>
    <p:sldId id="259" r:id="rId2"/>
    <p:sldId id="260" r:id="rId3"/>
    <p:sldId id="261" r:id="rId4"/>
    <p:sldId id="262" r:id="rId5"/>
    <p:sldId id="265" r:id="rId6"/>
    <p:sldId id="263" r:id="rId7"/>
    <p:sldId id="264" r:id="rId8"/>
    <p:sldId id="266"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4" d="100"/>
          <a:sy n="64" d="100"/>
        </p:scale>
        <p:origin x="-108"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Lorem ipsum dolor sit amet, consectetuer adipiscing elit. Maecenas</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dirty="0"/>
            <a:t>01</a:t>
          </a:r>
        </a:p>
      </dgm:t>
    </dgm:pt>
    <dgm:pt modelId="{53742231-981F-480A-940F-203EC2F7423F}">
      <dgm:prSet/>
      <dgm:spPr/>
      <dgm:t>
        <a:bodyPr/>
        <a:lstStyle/>
        <a:p>
          <a:pPr>
            <a:defRPr cap="all"/>
          </a:pPr>
          <a:r>
            <a:rPr lang="en-US"/>
            <a:t>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9EF41CC5-EF3B-4A6D-8229-3F1333EADFB3}">
      <dgm:prSet/>
      <dgm:spPr/>
      <dgm:t>
        <a:bodyPr/>
        <a:lstStyle/>
        <a:p>
          <a:pPr>
            <a:defRPr cap="all"/>
          </a:pP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579698BD-D232-4926-8D7B-29A69B90858B}" type="pres">
      <dgm:prSet presAssocID="{8AA20905-3954-474B-A606-562BCA026DC1}" presName="Name0" presStyleCnt="0">
        <dgm:presLayoutVars>
          <dgm:animLvl val="lvl"/>
          <dgm:resizeHandles val="exact"/>
        </dgm:presLayoutVars>
      </dgm:prSet>
      <dgm:spPr/>
      <dgm:t>
        <a:bodyPr/>
        <a:lstStyle/>
        <a:p>
          <a:pPr rtl="1"/>
          <a:endParaRPr lang="ar-EG"/>
        </a:p>
      </dgm:t>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t>
        <a:bodyPr/>
        <a:lstStyle/>
        <a:p>
          <a:pPr rtl="1"/>
          <a:endParaRPr lang="ar-EG"/>
        </a:p>
      </dgm:t>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t>
        <a:bodyPr/>
        <a:lstStyle/>
        <a:p>
          <a:pPr rtl="1"/>
          <a:endParaRPr lang="ar-EG"/>
        </a:p>
      </dgm:t>
    </dgm:pt>
    <dgm:pt modelId="{5F398AEE-BC0F-4F30-99FA-92D67A176C2D}" type="pres">
      <dgm:prSet presAssocID="{DC13AB6D-DEA2-4CBB-AC69-1EF1A6AD1512}" presName="nodeRect" presStyleLbl="alignNode1" presStyleIdx="0" presStyleCnt="3">
        <dgm:presLayoutVars>
          <dgm:bulletEnabled val="1"/>
        </dgm:presLayoutVars>
      </dgm:prSet>
      <dgm:spPr/>
      <dgm:t>
        <a:bodyPr/>
        <a:lstStyle/>
        <a:p>
          <a:pPr rtl="1"/>
          <a:endParaRPr lang="ar-EG"/>
        </a:p>
      </dgm:t>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t>
        <a:bodyPr/>
        <a:lstStyle/>
        <a:p>
          <a:pPr rtl="1"/>
          <a:endParaRPr lang="ar-EG"/>
        </a:p>
      </dgm:t>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t>
        <a:bodyPr/>
        <a:lstStyle/>
        <a:p>
          <a:pPr rtl="1"/>
          <a:endParaRPr lang="ar-EG"/>
        </a:p>
      </dgm:t>
    </dgm:pt>
    <dgm:pt modelId="{C5BDCA19-B754-421E-A6CC-628F80FC74CB}" type="pres">
      <dgm:prSet presAssocID="{53742231-981F-480A-940F-203EC2F7423F}" presName="nodeRect" presStyleLbl="alignNode1" presStyleIdx="1" presStyleCnt="3">
        <dgm:presLayoutVars>
          <dgm:bulletEnabled val="1"/>
        </dgm:presLayoutVars>
      </dgm:prSet>
      <dgm:spPr/>
      <dgm:t>
        <a:bodyPr/>
        <a:lstStyle/>
        <a:p>
          <a:pPr rtl="1"/>
          <a:endParaRPr lang="ar-EG"/>
        </a:p>
      </dgm:t>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t>
        <a:bodyPr/>
        <a:lstStyle/>
        <a:p>
          <a:pPr rtl="1"/>
          <a:endParaRPr lang="ar-EG"/>
        </a:p>
      </dgm:t>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t>
        <a:bodyPr/>
        <a:lstStyle/>
        <a:p>
          <a:pPr rtl="1"/>
          <a:endParaRPr lang="ar-EG"/>
        </a:p>
      </dgm:t>
    </dgm:pt>
    <dgm:pt modelId="{67D48337-9200-42EF-A956-8FC92E9B78D2}" type="pres">
      <dgm:prSet presAssocID="{9EF41CC5-EF3B-4A6D-8229-3F1333EADFB3}" presName="nodeRect" presStyleLbl="alignNode1" presStyleIdx="2" presStyleCnt="3">
        <dgm:presLayoutVars>
          <dgm:bulletEnabled val="1"/>
        </dgm:presLayoutVars>
      </dgm:prSet>
      <dgm:spPr/>
      <dgm:t>
        <a:bodyPr/>
        <a:lstStyle/>
        <a:p>
          <a:pPr rtl="1"/>
          <a:endParaRPr lang="ar-EG"/>
        </a:p>
      </dgm:t>
    </dgm:pt>
  </dgm:ptLst>
  <dgm:cxnLst>
    <dgm:cxn modelId="{BA068B95-2DA2-453B-8162-90B6AB26C20F}" type="presOf" srcId="{DC13AB6D-DEA2-4CBB-AC69-1EF1A6AD1512}" destId="{DA3A6BD4-857F-4C66-97FA-B1E1C180A950}"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6B1598F-1951-460F-BB68-54B32A798437}" type="presOf" srcId="{DC13AB6D-DEA2-4CBB-AC69-1EF1A6AD1512}" destId="{5F398AEE-BC0F-4F30-99FA-92D67A176C2D}" srcOrd="1"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43B61840-F115-4174-96B9-DA0C0E83489E}" type="presOf" srcId="{9EF41CC5-EF3B-4A6D-8229-3F1333EADFB3}" destId="{CAD62F17-E99D-4FEF-B376-961CA4CB20EB}" srcOrd="0"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7D7B6CF4-1A1D-4E61-B5FE-C95185EF2648}" type="presOf" srcId="{9EF41CC5-EF3B-4A6D-8229-3F1333EADFB3}" destId="{67D48337-9200-42EF-A956-8FC92E9B78D2}" srcOrd="1" destOrd="0" presId="urn:microsoft.com/office/officeart/2016/7/layout/LinearBlockProcessNumbered"/>
    <dgm:cxn modelId="{FDD130C2-CD74-4EFB-A226-A939177EE674}" type="presOf" srcId="{53742231-981F-480A-940F-203EC2F7423F}" destId="{00AE7F27-0E5D-4AFB-ACD6-B5A19E79EA42}"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785" y="101838"/>
          <a:ext cx="3182540" cy="381904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lvl="0" algn="l" defTabSz="1022350">
            <a:lnSpc>
              <a:spcPct val="90000"/>
            </a:lnSpc>
            <a:spcBef>
              <a:spcPct val="0"/>
            </a:spcBef>
            <a:spcAft>
              <a:spcPct val="35000"/>
            </a:spcAft>
            <a:defRPr cap="all"/>
          </a:pPr>
          <a:r>
            <a:rPr lang="en-US" sz="2300" kern="1200" dirty="0"/>
            <a:t>Lorem ipsum dolor sit amet, consectetuer adipiscing elit. Maecenas</a:t>
          </a:r>
        </a:p>
      </dsp:txBody>
      <dsp:txXfrm>
        <a:off x="785" y="1629457"/>
        <a:ext cx="3182540" cy="2291429"/>
      </dsp:txXfrm>
    </dsp:sp>
    <dsp:sp modelId="{BBA91679-4684-4A04-8AEB-03038C78A75C}">
      <dsp:nvSpPr>
        <dsp:cNvPr id="0" name=""/>
        <dsp:cNvSpPr/>
      </dsp:nvSpPr>
      <dsp:spPr>
        <a:xfrm>
          <a:off x="785" y="101838"/>
          <a:ext cx="3182540" cy="152761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lvl="0" algn="l" defTabSz="2933700">
            <a:lnSpc>
              <a:spcPct val="90000"/>
            </a:lnSpc>
            <a:spcBef>
              <a:spcPct val="0"/>
            </a:spcBef>
            <a:spcAft>
              <a:spcPct val="35000"/>
            </a:spcAft>
          </a:pPr>
          <a:r>
            <a:rPr lang="en-US" sz="6600" kern="1200" dirty="0"/>
            <a:t>01</a:t>
          </a:r>
        </a:p>
      </dsp:txBody>
      <dsp:txXfrm>
        <a:off x="785" y="101838"/>
        <a:ext cx="3182540" cy="1527619"/>
      </dsp:txXfrm>
    </dsp:sp>
    <dsp:sp modelId="{00AE7F27-0E5D-4AFB-ACD6-B5A19E79EA42}">
      <dsp:nvSpPr>
        <dsp:cNvPr id="0" name=""/>
        <dsp:cNvSpPr/>
      </dsp:nvSpPr>
      <dsp:spPr>
        <a:xfrm>
          <a:off x="3437929" y="101838"/>
          <a:ext cx="3182540" cy="3819048"/>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lvl="0" algn="l" defTabSz="1022350">
            <a:lnSpc>
              <a:spcPct val="90000"/>
            </a:lnSpc>
            <a:spcBef>
              <a:spcPct val="0"/>
            </a:spcBef>
            <a:spcAft>
              <a:spcPct val="35000"/>
            </a:spcAft>
            <a:defRPr cap="all"/>
          </a:pPr>
          <a:r>
            <a:rPr lang="en-US" sz="2300" kern="1200"/>
            <a:t>Nunc </a:t>
          </a:r>
          <a:r>
            <a:rPr lang="en-US" sz="2300" kern="1200" err="1"/>
            <a:t>viverra</a:t>
          </a:r>
          <a:r>
            <a:rPr lang="en-US" sz="2300" kern="1200"/>
            <a:t> </a:t>
          </a:r>
          <a:r>
            <a:rPr lang="en-US" sz="2300" kern="1200" err="1"/>
            <a:t>imperdiet</a:t>
          </a:r>
          <a:r>
            <a:rPr lang="en-US" sz="2300" kern="1200"/>
            <a:t> </a:t>
          </a:r>
          <a:r>
            <a:rPr lang="en-US" sz="2300" kern="1200" err="1"/>
            <a:t>enim</a:t>
          </a:r>
          <a:r>
            <a:rPr lang="en-US" sz="2300" kern="1200"/>
            <a:t>. </a:t>
          </a:r>
          <a:r>
            <a:rPr lang="en-US" sz="2300" kern="1200" err="1"/>
            <a:t>Fusce</a:t>
          </a:r>
          <a:r>
            <a:rPr lang="en-US" sz="2300" kern="1200"/>
            <a:t> est. </a:t>
          </a:r>
          <a:r>
            <a:rPr lang="en-US" sz="2300" kern="1200" err="1"/>
            <a:t>Vivamus</a:t>
          </a:r>
          <a:r>
            <a:rPr lang="en-US" sz="2300" kern="1200"/>
            <a:t> a </a:t>
          </a:r>
          <a:r>
            <a:rPr lang="en-US" sz="2300" kern="1200" err="1"/>
            <a:t>tellus</a:t>
          </a:r>
          <a:r>
            <a:rPr lang="en-US" sz="2300" kern="1200"/>
            <a:t>.</a:t>
          </a:r>
        </a:p>
      </dsp:txBody>
      <dsp:txXfrm>
        <a:off x="3437929" y="1629457"/>
        <a:ext cx="3182540" cy="2291429"/>
      </dsp:txXfrm>
    </dsp:sp>
    <dsp:sp modelId="{975C752B-C37A-4BA6-A3AE-2202A141404A}">
      <dsp:nvSpPr>
        <dsp:cNvPr id="0" name=""/>
        <dsp:cNvSpPr/>
      </dsp:nvSpPr>
      <dsp:spPr>
        <a:xfrm>
          <a:off x="3437929" y="101838"/>
          <a:ext cx="3182540" cy="152761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437929" y="101838"/>
        <a:ext cx="3182540" cy="1527619"/>
      </dsp:txXfrm>
    </dsp:sp>
    <dsp:sp modelId="{CAD62F17-E99D-4FEF-B376-961CA4CB20EB}">
      <dsp:nvSpPr>
        <dsp:cNvPr id="0" name=""/>
        <dsp:cNvSpPr/>
      </dsp:nvSpPr>
      <dsp:spPr>
        <a:xfrm>
          <a:off x="6875073" y="101838"/>
          <a:ext cx="3182540" cy="3819048"/>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lvl="0" algn="l" defTabSz="1022350">
            <a:lnSpc>
              <a:spcPct val="90000"/>
            </a:lnSpc>
            <a:spcBef>
              <a:spcPct val="0"/>
            </a:spcBef>
            <a:spcAft>
              <a:spcPct val="35000"/>
            </a:spcAft>
            <a:defRPr cap="all"/>
          </a:pPr>
          <a:r>
            <a:rPr lang="en-US" sz="2300" kern="1200" err="1"/>
            <a:t>Pellentesque</a:t>
          </a:r>
          <a:r>
            <a:rPr lang="en-US" sz="2300" kern="1200"/>
            <a:t> habitant </a:t>
          </a:r>
          <a:r>
            <a:rPr lang="en-US" sz="2300" kern="1200" err="1"/>
            <a:t>morbi</a:t>
          </a:r>
          <a:r>
            <a:rPr lang="en-US" sz="2300" kern="1200"/>
            <a:t> </a:t>
          </a:r>
          <a:r>
            <a:rPr lang="en-US" sz="2300" kern="1200" err="1"/>
            <a:t>tristique</a:t>
          </a:r>
          <a:r>
            <a:rPr lang="en-US" sz="2300" kern="1200"/>
            <a:t> </a:t>
          </a:r>
          <a:r>
            <a:rPr lang="en-US" sz="2300" kern="1200" err="1"/>
            <a:t>senectus</a:t>
          </a:r>
          <a:r>
            <a:rPr lang="en-US" sz="2300" kern="1200"/>
            <a:t> et </a:t>
          </a:r>
          <a:r>
            <a:rPr lang="en-US" sz="2300" kern="1200" err="1"/>
            <a:t>netus</a:t>
          </a:r>
          <a:r>
            <a:rPr lang="en-US" sz="2300" kern="1200"/>
            <a:t> et </a:t>
          </a:r>
          <a:r>
            <a:rPr lang="en-US" sz="2300" kern="1200" err="1"/>
            <a:t>malesuada</a:t>
          </a:r>
          <a:r>
            <a:rPr lang="en-US" sz="2300" kern="1200"/>
            <a:t> fames.</a:t>
          </a:r>
        </a:p>
      </dsp:txBody>
      <dsp:txXfrm>
        <a:off x="6875073" y="1629457"/>
        <a:ext cx="3182540" cy="2291429"/>
      </dsp:txXfrm>
    </dsp:sp>
    <dsp:sp modelId="{E20811D6-E5D4-4C9E-AABF-9E0E1902CA2C}">
      <dsp:nvSpPr>
        <dsp:cNvPr id="0" name=""/>
        <dsp:cNvSpPr/>
      </dsp:nvSpPr>
      <dsp:spPr>
        <a:xfrm>
          <a:off x="6875073" y="101838"/>
          <a:ext cx="3182540" cy="152761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6875073" y="101838"/>
        <a:ext cx="3182540" cy="152761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3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467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70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681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9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948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697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00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812DA-F765-4142-A6A3-A8ED7235E082}" type="datetime1">
              <a:rPr lang="en-US" smtClean="0"/>
              <a:t>4/5/2020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019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0277FD-7DE6-41D4-930D-AC99F5AFE54E}" type="datetime1">
              <a:rPr lang="en-US" smtClean="0"/>
              <a:t>4/5/2020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1069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48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4/5/2020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5256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xmlns=""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0D1F047C-C727-42A7-85C5-68C5AA1B1A93}"/>
              </a:ext>
            </a:extLst>
          </p:cNvPr>
          <p:cNvSpPr>
            <a:spLocks noGrp="1"/>
          </p:cNvSpPr>
          <p:nvPr>
            <p:ph type="ctrTitle"/>
          </p:nvPr>
        </p:nvSpPr>
        <p:spPr>
          <a:xfrm>
            <a:off x="1370693" y="1087120"/>
            <a:ext cx="9440034" cy="2648381"/>
          </a:xfrm>
        </p:spPr>
        <p:txBody>
          <a:bodyPr>
            <a:normAutofit/>
          </a:bodyPr>
          <a:lstStyle/>
          <a:p>
            <a:pPr algn="ctr"/>
            <a:r>
              <a:rPr lang="en-US" sz="3600" b="1" dirty="0"/>
              <a:t>Damietta Faculty of Education</a:t>
            </a:r>
            <a:br>
              <a:rPr lang="en-US" sz="3600" b="1" dirty="0"/>
            </a:br>
            <a:r>
              <a:rPr lang="en-US" sz="3600" b="1" dirty="0"/>
              <a:t>Department of English</a:t>
            </a:r>
            <a:br>
              <a:rPr lang="en-US" sz="3600" b="1" dirty="0"/>
            </a:br>
            <a:r>
              <a:rPr lang="en-US" sz="3600" b="1" dirty="0">
                <a:solidFill>
                  <a:srgbClr val="C00000"/>
                </a:solidFill>
              </a:rPr>
              <a:t>First </a:t>
            </a:r>
            <a:r>
              <a:rPr lang="en-US" sz="3600" b="1" dirty="0"/>
              <a:t>Year</a:t>
            </a:r>
            <a:br>
              <a:rPr lang="en-US" sz="3600" b="1" dirty="0"/>
            </a:br>
            <a:r>
              <a:rPr lang="en-US" sz="3600" b="1" i="1" dirty="0">
                <a:solidFill>
                  <a:srgbClr val="C00000"/>
                </a:solidFill>
              </a:rPr>
              <a:t>Criticism</a:t>
            </a:r>
            <a:r>
              <a:rPr lang="en-US" sz="3600" b="1" i="1" dirty="0"/>
              <a:t/>
            </a:r>
            <a:br>
              <a:rPr lang="en-US" sz="3600" b="1" i="1" dirty="0"/>
            </a:br>
            <a:r>
              <a:rPr lang="en-US" sz="3600" b="1" i="1" dirty="0">
                <a:solidFill>
                  <a:srgbClr val="C00000"/>
                </a:solidFill>
              </a:rPr>
              <a:t>4</a:t>
            </a:r>
            <a:r>
              <a:rPr lang="en-US" sz="3600" b="1" i="1" baseline="30000" dirty="0">
                <a:solidFill>
                  <a:srgbClr val="C00000"/>
                </a:solidFill>
              </a:rPr>
              <a:t>th</a:t>
            </a:r>
            <a:r>
              <a:rPr lang="en-US" sz="3600" b="1" i="1" dirty="0"/>
              <a:t> lecture- March 2020</a:t>
            </a:r>
            <a:endParaRPr lang="en-US" sz="3600" b="1" dirty="0"/>
          </a:p>
        </p:txBody>
      </p:sp>
      <p:sp>
        <p:nvSpPr>
          <p:cNvPr id="3" name="Subtitle 2">
            <a:extLst>
              <a:ext uri="{FF2B5EF4-FFF2-40B4-BE49-F238E27FC236}">
                <a16:creationId xmlns:a16="http://schemas.microsoft.com/office/drawing/2014/main" xmlns="" id="{DB93FB3F-A8D4-46D3-A1C6-C79C64563729}"/>
              </a:ext>
            </a:extLst>
          </p:cNvPr>
          <p:cNvSpPr>
            <a:spLocks noGrp="1"/>
          </p:cNvSpPr>
          <p:nvPr>
            <p:ph type="subTitle" idx="1"/>
          </p:nvPr>
        </p:nvSpPr>
        <p:spPr>
          <a:xfrm>
            <a:off x="1370693" y="3910649"/>
            <a:ext cx="9440034" cy="1397951"/>
          </a:xfrm>
        </p:spPr>
        <p:txBody>
          <a:bodyPr>
            <a:normAutofit/>
          </a:bodyPr>
          <a:lstStyle/>
          <a:p>
            <a:pPr algn="ctr"/>
            <a:r>
              <a:rPr lang="en-US" sz="2800" b="1" dirty="0">
                <a:solidFill>
                  <a:srgbClr val="C00000"/>
                </a:solidFill>
              </a:rPr>
              <a:t>Dr. Engy Salah</a:t>
            </a:r>
          </a:p>
        </p:txBody>
      </p:sp>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AC35B-FC7C-485D-B57F-D0A51A8236DF}"/>
              </a:ext>
            </a:extLst>
          </p:cNvPr>
          <p:cNvSpPr>
            <a:spLocks noGrp="1"/>
          </p:cNvSpPr>
          <p:nvPr>
            <p:ph type="title"/>
          </p:nvPr>
        </p:nvSpPr>
        <p:spPr/>
        <p:txBody>
          <a:bodyPr/>
          <a:lstStyle/>
          <a:p>
            <a:r>
              <a:rPr lang="en-US" dirty="0"/>
              <a:t>Contents:</a:t>
            </a:r>
            <a:endParaRPr lang="ar-EG" dirty="0"/>
          </a:p>
        </p:txBody>
      </p:sp>
      <p:sp>
        <p:nvSpPr>
          <p:cNvPr id="3" name="Content Placeholder 2">
            <a:extLst>
              <a:ext uri="{FF2B5EF4-FFF2-40B4-BE49-F238E27FC236}">
                <a16:creationId xmlns:a16="http://schemas.microsoft.com/office/drawing/2014/main" xmlns="" id="{926F5535-E852-407D-B754-7C4844FF8ADD}"/>
              </a:ext>
            </a:extLst>
          </p:cNvPr>
          <p:cNvSpPr>
            <a:spLocks noGrp="1"/>
          </p:cNvSpPr>
          <p:nvPr>
            <p:ph idx="1"/>
          </p:nvPr>
        </p:nvSpPr>
        <p:spPr/>
        <p:txBody>
          <a:bodyPr/>
          <a:lstStyle/>
          <a:p>
            <a:r>
              <a:rPr lang="en-US" dirty="0"/>
              <a:t>Horace</a:t>
            </a:r>
          </a:p>
          <a:p>
            <a:r>
              <a:rPr lang="en-US" i="1" dirty="0"/>
              <a:t>Ars </a:t>
            </a:r>
            <a:r>
              <a:rPr lang="en-US" i="1" dirty="0" err="1"/>
              <a:t>Poetica</a:t>
            </a:r>
            <a:endParaRPr lang="en-US" i="1" dirty="0"/>
          </a:p>
          <a:p>
            <a:r>
              <a:rPr lang="en-US" i="1" dirty="0"/>
              <a:t>Main Ideas</a:t>
            </a:r>
          </a:p>
          <a:p>
            <a:r>
              <a:rPr lang="en-US" i="1" dirty="0"/>
              <a:t>Horace and  modern literary criticism </a:t>
            </a:r>
          </a:p>
          <a:p>
            <a:endParaRPr lang="en-US" dirty="0"/>
          </a:p>
          <a:p>
            <a:endParaRPr lang="ar-EG" dirty="0"/>
          </a:p>
        </p:txBody>
      </p:sp>
    </p:spTree>
    <p:extLst>
      <p:ext uri="{BB962C8B-B14F-4D97-AF65-F5344CB8AC3E}">
        <p14:creationId xmlns:p14="http://schemas.microsoft.com/office/powerpoint/2010/main" val="165816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B8EE22-6D17-487D-AE2D-671B2C9F80D6}"/>
              </a:ext>
            </a:extLst>
          </p:cNvPr>
          <p:cNvSpPr>
            <a:spLocks noGrp="1"/>
          </p:cNvSpPr>
          <p:nvPr>
            <p:ph type="title"/>
          </p:nvPr>
        </p:nvSpPr>
        <p:spPr/>
        <p:txBody>
          <a:bodyPr/>
          <a:lstStyle/>
          <a:p>
            <a:r>
              <a:rPr lang="en-US" dirty="0"/>
              <a:t>Horace:</a:t>
            </a:r>
            <a:endParaRPr lang="ar-EG" dirty="0"/>
          </a:p>
        </p:txBody>
      </p:sp>
      <p:sp>
        <p:nvSpPr>
          <p:cNvPr id="3" name="Content Placeholder 2">
            <a:extLst>
              <a:ext uri="{FF2B5EF4-FFF2-40B4-BE49-F238E27FC236}">
                <a16:creationId xmlns:a16="http://schemas.microsoft.com/office/drawing/2014/main" xmlns="" id="{2A9F42CD-C453-4306-88DE-3FAD867F7463}"/>
              </a:ext>
            </a:extLst>
          </p:cNvPr>
          <p:cNvSpPr>
            <a:spLocks noGrp="1"/>
          </p:cNvSpPr>
          <p:nvPr>
            <p:ph idx="1"/>
          </p:nvPr>
        </p:nvSpPr>
        <p:spPr/>
        <p:txBody>
          <a:bodyPr/>
          <a:lstStyle/>
          <a:p>
            <a:pPr algn="l" rtl="0"/>
            <a:endParaRPr lang="en-US" dirty="0"/>
          </a:p>
          <a:p>
            <a:pPr algn="l" rtl="0">
              <a:lnSpc>
                <a:spcPct val="150000"/>
              </a:lnSpc>
              <a:buFont typeface="Wingdings" panose="05000000000000000000" pitchFamily="2" charset="2"/>
              <a:buChar char="q"/>
            </a:pPr>
            <a:r>
              <a:rPr lang="en-US" dirty="0"/>
              <a:t>Quintus Horatius </a:t>
            </a:r>
            <a:r>
              <a:rPr lang="en-US" dirty="0" err="1"/>
              <a:t>Flaccus</a:t>
            </a:r>
            <a:r>
              <a:rPr lang="en-US" dirty="0"/>
              <a:t> (8 December 65 BC – 27 November 8 BC), known in the English-speaking world as Horace (/ˈ</a:t>
            </a:r>
            <a:r>
              <a:rPr lang="en-US" dirty="0" err="1"/>
              <a:t>hɒrɪs</a:t>
            </a:r>
            <a:r>
              <a:rPr lang="en-US" dirty="0"/>
              <a:t>/), was the leading Roman lyric poet during the time of Augustus (also known as Octavian). </a:t>
            </a:r>
          </a:p>
          <a:p>
            <a:pPr algn="l" rtl="0">
              <a:lnSpc>
                <a:spcPct val="150000"/>
              </a:lnSpc>
              <a:buFont typeface="Wingdings" panose="05000000000000000000" pitchFamily="2" charset="2"/>
              <a:buChar char="q"/>
            </a:pPr>
            <a:r>
              <a:rPr lang="en-US" dirty="0"/>
              <a:t>The rhetorician Quintilian regarded his Odes as just about the only Latin lyrics worth reading: "He can be lofty sometimes, yet he is also full of charm and grace, versatile in his figures, and felicitously daring in his choice of words." </a:t>
            </a:r>
            <a:endParaRPr lang="ar-EG" dirty="0"/>
          </a:p>
        </p:txBody>
      </p:sp>
    </p:spTree>
    <p:extLst>
      <p:ext uri="{BB962C8B-B14F-4D97-AF65-F5344CB8AC3E}">
        <p14:creationId xmlns:p14="http://schemas.microsoft.com/office/powerpoint/2010/main" val="259045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AD715-0792-4096-96A8-979A8F2AD59C}"/>
              </a:ext>
            </a:extLst>
          </p:cNvPr>
          <p:cNvSpPr>
            <a:spLocks noGrp="1"/>
          </p:cNvSpPr>
          <p:nvPr>
            <p:ph type="title"/>
          </p:nvPr>
        </p:nvSpPr>
        <p:spPr/>
        <p:txBody>
          <a:bodyPr/>
          <a:lstStyle/>
          <a:p>
            <a:r>
              <a:rPr lang="en-US" i="1" dirty="0"/>
              <a:t>Ars </a:t>
            </a:r>
            <a:r>
              <a:rPr lang="en-US" i="1" dirty="0" err="1"/>
              <a:t>Poetica</a:t>
            </a:r>
            <a:r>
              <a:rPr lang="en-US" i="1" dirty="0"/>
              <a:t>:</a:t>
            </a:r>
            <a:endParaRPr lang="ar-EG" dirty="0"/>
          </a:p>
        </p:txBody>
      </p:sp>
      <p:sp>
        <p:nvSpPr>
          <p:cNvPr id="3" name="Content Placeholder 2">
            <a:extLst>
              <a:ext uri="{FF2B5EF4-FFF2-40B4-BE49-F238E27FC236}">
                <a16:creationId xmlns:a16="http://schemas.microsoft.com/office/drawing/2014/main" xmlns="" id="{F19E415E-FD99-4825-9828-5E983C4DB671}"/>
              </a:ext>
            </a:extLst>
          </p:cNvPr>
          <p:cNvSpPr>
            <a:spLocks noGrp="1"/>
          </p:cNvSpPr>
          <p:nvPr>
            <p:ph idx="1"/>
          </p:nvPr>
        </p:nvSpPr>
        <p:spPr/>
        <p:txBody>
          <a:bodyPr>
            <a:normAutofit fontScale="92500" lnSpcReduction="10000"/>
          </a:bodyPr>
          <a:lstStyle/>
          <a:p>
            <a:pPr algn="l" rtl="0">
              <a:lnSpc>
                <a:spcPct val="150000"/>
              </a:lnSpc>
            </a:pPr>
            <a:endParaRPr lang="en-US" dirty="0"/>
          </a:p>
          <a:p>
            <a:pPr algn="l" rtl="0">
              <a:lnSpc>
                <a:spcPct val="150000"/>
              </a:lnSpc>
              <a:buFont typeface="Wingdings" panose="05000000000000000000" pitchFamily="2" charset="2"/>
              <a:buChar char="q"/>
            </a:pPr>
            <a:r>
              <a:rPr lang="en-US" dirty="0"/>
              <a:t>The </a:t>
            </a:r>
            <a:r>
              <a:rPr lang="en-US" i="1" dirty="0"/>
              <a:t>Ars </a:t>
            </a:r>
            <a:r>
              <a:rPr lang="en-US" i="1" dirty="0" err="1"/>
              <a:t>Poetica</a:t>
            </a:r>
            <a:r>
              <a:rPr lang="en-US" dirty="0"/>
              <a:t> is perhaps the poet's best-known work. Structured as a conversational collection of thoughts on a number of literary matters, it became a significant influence on a diverse group of authors including Ben Johnson, Dante, St. Augustine, and Alexander Pope. </a:t>
            </a:r>
          </a:p>
          <a:p>
            <a:pPr algn="l" rtl="0">
              <a:lnSpc>
                <a:spcPct val="150000"/>
              </a:lnSpc>
              <a:buFont typeface="Wingdings" panose="05000000000000000000" pitchFamily="2" charset="2"/>
              <a:buChar char="q"/>
            </a:pPr>
            <a:r>
              <a:rPr lang="en-US" dirty="0"/>
              <a:t>In Ars </a:t>
            </a:r>
            <a:r>
              <a:rPr lang="en-US" dirty="0" err="1"/>
              <a:t>Poetica</a:t>
            </a:r>
            <a:r>
              <a:rPr lang="en-US" dirty="0"/>
              <a:t>, also known as The Art of Poetry, Horace proposes that poetry should fulfil a number of functions. Poetry should, for example, educate and also entertain the reader.</a:t>
            </a:r>
          </a:p>
          <a:p>
            <a:pPr algn="l" rtl="0">
              <a:lnSpc>
                <a:spcPct val="150000"/>
              </a:lnSpc>
              <a:buFont typeface="Wingdings" panose="05000000000000000000" pitchFamily="2" charset="2"/>
              <a:buChar char="q"/>
            </a:pPr>
            <a:r>
              <a:rPr lang="en-US" dirty="0"/>
              <a:t>Horace’s aesthetics and emphasis on good taste are unique contribution. He identified unity with good taste and made men conscious of what good taste really is. </a:t>
            </a:r>
            <a:endParaRPr lang="ar-EG" dirty="0"/>
          </a:p>
        </p:txBody>
      </p:sp>
    </p:spTree>
    <p:extLst>
      <p:ext uri="{BB962C8B-B14F-4D97-AF65-F5344CB8AC3E}">
        <p14:creationId xmlns:p14="http://schemas.microsoft.com/office/powerpoint/2010/main" val="224385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9D74A-169E-4CFB-899F-F803FBF27C69}"/>
              </a:ext>
            </a:extLst>
          </p:cNvPr>
          <p:cNvSpPr>
            <a:spLocks noGrp="1"/>
          </p:cNvSpPr>
          <p:nvPr>
            <p:ph type="title"/>
          </p:nvPr>
        </p:nvSpPr>
        <p:spPr/>
        <p:txBody>
          <a:bodyPr/>
          <a:lstStyle/>
          <a:p>
            <a:r>
              <a:rPr lang="en-US" i="1" dirty="0"/>
              <a:t>-Ars </a:t>
            </a:r>
            <a:r>
              <a:rPr lang="en-US" i="1" dirty="0" err="1"/>
              <a:t>Poetica</a:t>
            </a:r>
            <a:endParaRPr lang="ar-EG" dirty="0"/>
          </a:p>
        </p:txBody>
      </p:sp>
      <p:sp>
        <p:nvSpPr>
          <p:cNvPr id="3" name="Content Placeholder 2">
            <a:extLst>
              <a:ext uri="{FF2B5EF4-FFF2-40B4-BE49-F238E27FC236}">
                <a16:creationId xmlns:a16="http://schemas.microsoft.com/office/drawing/2014/main" xmlns="" id="{7E3C4CAE-117B-4EFB-9184-E683F67D4488}"/>
              </a:ext>
            </a:extLst>
          </p:cNvPr>
          <p:cNvSpPr>
            <a:spLocks noGrp="1"/>
          </p:cNvSpPr>
          <p:nvPr>
            <p:ph idx="1"/>
          </p:nvPr>
        </p:nvSpPr>
        <p:spPr/>
        <p:txBody>
          <a:bodyPr>
            <a:normAutofit lnSpcReduction="10000"/>
          </a:bodyPr>
          <a:lstStyle/>
          <a:p>
            <a:pPr algn="l" rtl="0">
              <a:lnSpc>
                <a:spcPct val="150000"/>
              </a:lnSpc>
              <a:buFont typeface="Wingdings" panose="05000000000000000000" pitchFamily="2" charset="2"/>
              <a:buChar char="q"/>
            </a:pPr>
            <a:r>
              <a:rPr lang="en-US" dirty="0"/>
              <a:t>Horace has also discusses the issue of ‘genius’ and ‘art’. Is it natural endowment or training that makes a poet great? Horace answers that both are necessary to excel as a poet. He says no amount of training can substitute for lack of natural inclination. </a:t>
            </a:r>
          </a:p>
          <a:p>
            <a:pPr algn="l" rtl="0">
              <a:lnSpc>
                <a:spcPct val="150000"/>
              </a:lnSpc>
              <a:buFont typeface="Wingdings" panose="05000000000000000000" pitchFamily="2" charset="2"/>
              <a:buChar char="q"/>
            </a:pPr>
            <a:r>
              <a:rPr lang="en-US" dirty="0"/>
              <a:t>Similarly natural inclination alone without appropriate training of the mind cannot produce works of everlasting significance. He says “each gifts needs the other’s aid and joins in friendly union”. </a:t>
            </a:r>
          </a:p>
          <a:p>
            <a:pPr algn="l" rtl="0">
              <a:lnSpc>
                <a:spcPct val="150000"/>
              </a:lnSpc>
              <a:buFont typeface="Wingdings" panose="05000000000000000000" pitchFamily="2" charset="2"/>
              <a:buChar char="q"/>
            </a:pPr>
            <a:r>
              <a:rPr lang="en-US" dirty="0"/>
              <a:t>However, Horace just as Aristotle does stress the importance of training. Horace holds that “The wind of genius </a:t>
            </a:r>
            <a:r>
              <a:rPr lang="en-US" dirty="0" err="1"/>
              <a:t>bloweth</a:t>
            </a:r>
            <a:r>
              <a:rPr lang="en-US" dirty="0"/>
              <a:t> where it </a:t>
            </a:r>
            <a:r>
              <a:rPr lang="en-US" dirty="0" err="1"/>
              <a:t>listeth</a:t>
            </a:r>
            <a:r>
              <a:rPr lang="en-US" dirty="0"/>
              <a:t> and is beyond human control”.</a:t>
            </a:r>
          </a:p>
          <a:p>
            <a:endParaRPr lang="ar-EG" dirty="0"/>
          </a:p>
        </p:txBody>
      </p:sp>
    </p:spTree>
    <p:extLst>
      <p:ext uri="{BB962C8B-B14F-4D97-AF65-F5344CB8AC3E}">
        <p14:creationId xmlns:p14="http://schemas.microsoft.com/office/powerpoint/2010/main" val="99636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A705A-5CD2-4CDB-904A-A0AE2FCC9CD7}"/>
              </a:ext>
            </a:extLst>
          </p:cNvPr>
          <p:cNvSpPr>
            <a:spLocks noGrp="1"/>
          </p:cNvSpPr>
          <p:nvPr>
            <p:ph type="title"/>
          </p:nvPr>
        </p:nvSpPr>
        <p:spPr>
          <a:xfrm>
            <a:off x="1097280" y="286603"/>
            <a:ext cx="10058400" cy="1244485"/>
          </a:xfrm>
        </p:spPr>
        <p:txBody>
          <a:bodyPr/>
          <a:lstStyle/>
          <a:p>
            <a:r>
              <a:rPr lang="en-US" dirty="0"/>
              <a:t>Main Ideas:</a:t>
            </a:r>
            <a:endParaRPr lang="ar-EG" dirty="0"/>
          </a:p>
        </p:txBody>
      </p:sp>
      <p:sp>
        <p:nvSpPr>
          <p:cNvPr id="3" name="Content Placeholder 2">
            <a:extLst>
              <a:ext uri="{FF2B5EF4-FFF2-40B4-BE49-F238E27FC236}">
                <a16:creationId xmlns:a16="http://schemas.microsoft.com/office/drawing/2014/main" xmlns="" id="{8BFD22F1-DB8F-472D-8657-7F36DCB5F998}"/>
              </a:ext>
            </a:extLst>
          </p:cNvPr>
          <p:cNvSpPr>
            <a:spLocks noGrp="1"/>
          </p:cNvSpPr>
          <p:nvPr>
            <p:ph idx="1"/>
          </p:nvPr>
        </p:nvSpPr>
        <p:spPr>
          <a:xfrm>
            <a:off x="637953" y="1531088"/>
            <a:ext cx="10517727" cy="4595392"/>
          </a:xfrm>
        </p:spPr>
        <p:txBody>
          <a:bodyPr>
            <a:normAutofit fontScale="25000" lnSpcReduction="20000"/>
          </a:bodyPr>
          <a:lstStyle/>
          <a:p>
            <a:pPr algn="l" rtl="0">
              <a:buFont typeface="Wingdings" panose="05000000000000000000" pitchFamily="2" charset="2"/>
              <a:buChar char="Ø"/>
            </a:pPr>
            <a:r>
              <a:rPr lang="en-US" sz="5600" dirty="0"/>
              <a:t>Lines 1 - 37:  On unity and harmony.</a:t>
            </a:r>
          </a:p>
          <a:p>
            <a:pPr algn="l" rtl="0">
              <a:buFont typeface="Wingdings" panose="05000000000000000000" pitchFamily="2" charset="2"/>
              <a:buChar char="Ø"/>
            </a:pPr>
            <a:r>
              <a:rPr lang="en-US" sz="5600" dirty="0"/>
              <a:t>Lines 38 - 72:  The writer’s aims.</a:t>
            </a:r>
          </a:p>
          <a:p>
            <a:pPr algn="l" rtl="0">
              <a:buFont typeface="Wingdings" panose="05000000000000000000" pitchFamily="2" charset="2"/>
              <a:buChar char="Ø"/>
            </a:pPr>
            <a:r>
              <a:rPr lang="en-US" sz="5600" dirty="0"/>
              <a:t>Lines 73 - 118: What the tradition dictates (decorum).</a:t>
            </a:r>
          </a:p>
          <a:p>
            <a:pPr algn="l" rtl="0">
              <a:buFont typeface="Wingdings" panose="05000000000000000000" pitchFamily="2" charset="2"/>
              <a:buChar char="Ø"/>
            </a:pPr>
            <a:r>
              <a:rPr lang="en-US" sz="5600" dirty="0"/>
              <a:t>Lines 119 - 152:  Invention vs. imitation (be consistent if you are original).</a:t>
            </a:r>
          </a:p>
          <a:p>
            <a:pPr algn="l" rtl="0">
              <a:buFont typeface="Wingdings" panose="05000000000000000000" pitchFamily="2" charset="2"/>
              <a:buChar char="Ø"/>
            </a:pPr>
            <a:r>
              <a:rPr lang="en-US" sz="5600" dirty="0"/>
              <a:t> Lines 153 - 188: On characterization (the four ages of man).</a:t>
            </a:r>
          </a:p>
          <a:p>
            <a:pPr algn="l" rtl="0">
              <a:buFont typeface="Wingdings" panose="05000000000000000000" pitchFamily="2" charset="2"/>
              <a:buChar char="Ø"/>
            </a:pPr>
            <a:r>
              <a:rPr lang="en-US" sz="5600" dirty="0"/>
              <a:t> Lines 189 - 219: On the gods, chorus and music (in tragic drama).</a:t>
            </a:r>
          </a:p>
          <a:p>
            <a:pPr algn="l" rtl="0">
              <a:buFont typeface="Wingdings" panose="05000000000000000000" pitchFamily="2" charset="2"/>
              <a:buChar char="Ø"/>
            </a:pPr>
            <a:r>
              <a:rPr lang="en-US" sz="5600" dirty="0"/>
              <a:t> Lines 220 - 250: On style (especially in satyr plays).</a:t>
            </a:r>
          </a:p>
          <a:p>
            <a:pPr algn="l" rtl="0">
              <a:buFont typeface="Wingdings" panose="05000000000000000000" pitchFamily="2" charset="2"/>
              <a:buChar char="Ø"/>
            </a:pPr>
            <a:r>
              <a:rPr lang="en-US" sz="5600" dirty="0"/>
              <a:t> Lines 251 - 274: On meter and versification.</a:t>
            </a:r>
          </a:p>
          <a:p>
            <a:pPr algn="l" rtl="0">
              <a:buFont typeface="Wingdings" panose="05000000000000000000" pitchFamily="2" charset="2"/>
              <a:buChar char="Ø"/>
            </a:pPr>
            <a:r>
              <a:rPr lang="en-US" sz="5600" dirty="0"/>
              <a:t> Lines 275 - 294: Tragedy and comedy, Greek and Roman poets.</a:t>
            </a:r>
          </a:p>
          <a:p>
            <a:pPr algn="l" rtl="0">
              <a:buFont typeface="Wingdings" panose="05000000000000000000" pitchFamily="2" charset="2"/>
              <a:buChar char="Ø"/>
            </a:pPr>
            <a:r>
              <a:rPr lang="en-US" sz="5600" dirty="0"/>
              <a:t> Lines 295 - 332: How to be a good poet (talent versus art).</a:t>
            </a:r>
          </a:p>
          <a:p>
            <a:pPr algn="l" rtl="0">
              <a:buFont typeface="Wingdings" panose="05000000000000000000" pitchFamily="2" charset="2"/>
              <a:buChar char="Ø"/>
            </a:pPr>
            <a:r>
              <a:rPr lang="en-US" sz="5600" dirty="0"/>
              <a:t>Lines 333 - 365: Combine instruction with pleasure.</a:t>
            </a:r>
          </a:p>
          <a:p>
            <a:pPr algn="l" rtl="0">
              <a:buFont typeface="Wingdings" panose="05000000000000000000" pitchFamily="2" charset="2"/>
              <a:buChar char="Ø"/>
            </a:pPr>
            <a:r>
              <a:rPr lang="en-US" sz="5600" dirty="0"/>
              <a:t>Lines 366 - 407: Avoid mediocrity (errors are permissible if there are compensating pleasures).</a:t>
            </a:r>
          </a:p>
          <a:p>
            <a:pPr algn="l" rtl="0">
              <a:buFont typeface="Wingdings" panose="05000000000000000000" pitchFamily="2" charset="2"/>
              <a:buChar char="Ø"/>
            </a:pPr>
            <a:r>
              <a:rPr lang="en-US" sz="5600" dirty="0"/>
              <a:t>Lines 408 - 437: Study and talent are both needed, but beware of the flattery of critics.</a:t>
            </a:r>
          </a:p>
          <a:p>
            <a:pPr algn="l" rtl="0">
              <a:buFont typeface="Wingdings" panose="05000000000000000000" pitchFamily="2" charset="2"/>
              <a:buChar char="Ø"/>
            </a:pPr>
            <a:r>
              <a:rPr lang="en-US" sz="5600" dirty="0"/>
              <a:t>Lines 438 - 476: Know your faults and keep your wits.</a:t>
            </a:r>
          </a:p>
          <a:p>
            <a:pPr algn="l" rtl="0">
              <a:buFont typeface="Wingdings" panose="05000000000000000000" pitchFamily="2" charset="2"/>
              <a:buChar char="Ø"/>
            </a:pPr>
            <a:endParaRPr lang="en-US" sz="5600" dirty="0"/>
          </a:p>
          <a:p>
            <a:pPr algn="l" rtl="0"/>
            <a:r>
              <a:rPr lang="en-US" sz="4800" dirty="0"/>
              <a:t/>
            </a:r>
            <a:br>
              <a:rPr lang="en-US" sz="4800" dirty="0"/>
            </a:br>
            <a:endParaRPr lang="ar-EG" sz="4800" dirty="0"/>
          </a:p>
        </p:txBody>
      </p:sp>
    </p:spTree>
    <p:extLst>
      <p:ext uri="{BB962C8B-B14F-4D97-AF65-F5344CB8AC3E}">
        <p14:creationId xmlns:p14="http://schemas.microsoft.com/office/powerpoint/2010/main" val="173265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658CB-A8B2-45A3-B5C8-CAF2D9E571C5}"/>
              </a:ext>
            </a:extLst>
          </p:cNvPr>
          <p:cNvSpPr>
            <a:spLocks noGrp="1"/>
          </p:cNvSpPr>
          <p:nvPr>
            <p:ph type="title"/>
          </p:nvPr>
        </p:nvSpPr>
        <p:spPr/>
        <p:txBody>
          <a:bodyPr/>
          <a:lstStyle/>
          <a:p>
            <a:r>
              <a:rPr lang="en-US" i="1" dirty="0"/>
              <a:t>Horace and  modern literary criticism </a:t>
            </a:r>
            <a:br>
              <a:rPr lang="en-US" i="1" dirty="0"/>
            </a:br>
            <a:endParaRPr lang="ar-EG" dirty="0"/>
          </a:p>
        </p:txBody>
      </p:sp>
      <p:sp>
        <p:nvSpPr>
          <p:cNvPr id="3" name="Content Placeholder 2">
            <a:extLst>
              <a:ext uri="{FF2B5EF4-FFF2-40B4-BE49-F238E27FC236}">
                <a16:creationId xmlns:a16="http://schemas.microsoft.com/office/drawing/2014/main" xmlns="" id="{A0304F31-7036-4457-8DFA-651F04B99219}"/>
              </a:ext>
            </a:extLst>
          </p:cNvPr>
          <p:cNvSpPr>
            <a:spLocks noGrp="1"/>
          </p:cNvSpPr>
          <p:nvPr>
            <p:ph idx="1"/>
          </p:nvPr>
        </p:nvSpPr>
        <p:spPr/>
        <p:txBody>
          <a:bodyPr/>
          <a:lstStyle/>
          <a:p>
            <a:pPr algn="l" rtl="0">
              <a:lnSpc>
                <a:spcPct val="200000"/>
              </a:lnSpc>
            </a:pPr>
            <a:r>
              <a:rPr lang="en-US" i="1" dirty="0"/>
              <a:t>Ars </a:t>
            </a:r>
            <a:r>
              <a:rPr lang="en-US" i="1" dirty="0" err="1"/>
              <a:t>Poetica</a:t>
            </a:r>
            <a:r>
              <a:rPr lang="en-US" i="1" dirty="0"/>
              <a:t> </a:t>
            </a:r>
            <a:r>
              <a:rPr lang="en-US" dirty="0"/>
              <a:t>exercised a tremendous influence during the Middle Ages and the Age of Dryden and Pope in English criticism. Right down to the eighteenth century, he was regarded the high priest of classicism, of good taste and decorum, and wielded the rod of authority. The neo-classicists of later times looked upon him as a great judge and law-giver. At one time he seemed to eclipse even Aristotle from whom he derived much of his light and power. </a:t>
            </a:r>
            <a:endParaRPr lang="ar-EG" dirty="0"/>
          </a:p>
        </p:txBody>
      </p:sp>
    </p:spTree>
    <p:extLst>
      <p:ext uri="{BB962C8B-B14F-4D97-AF65-F5344CB8AC3E}">
        <p14:creationId xmlns:p14="http://schemas.microsoft.com/office/powerpoint/2010/main" val="385277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856C6-24E2-48AD-BD2C-F30104AE13BF}"/>
              </a:ext>
            </a:extLst>
          </p:cNvPr>
          <p:cNvSpPr>
            <a:spLocks noGrp="1"/>
          </p:cNvSpPr>
          <p:nvPr>
            <p:ph type="title"/>
          </p:nvPr>
        </p:nvSpPr>
        <p:spPr/>
        <p:txBody>
          <a:bodyPr/>
          <a:lstStyle/>
          <a:p>
            <a:r>
              <a:rPr lang="en-US" dirty="0"/>
              <a:t>Thank You… Stay safe</a:t>
            </a:r>
            <a:endParaRPr lang="ar-EG" dirty="0"/>
          </a:p>
        </p:txBody>
      </p:sp>
      <p:sp>
        <p:nvSpPr>
          <p:cNvPr id="3" name="Content Placeholder 2">
            <a:extLst>
              <a:ext uri="{FF2B5EF4-FFF2-40B4-BE49-F238E27FC236}">
                <a16:creationId xmlns:a16="http://schemas.microsoft.com/office/drawing/2014/main" xmlns="" id="{1FBE4921-65A3-4D1C-A9BB-DA3D915BA126}"/>
              </a:ext>
            </a:extLst>
          </p:cNvPr>
          <p:cNvSpPr>
            <a:spLocks noGrp="1"/>
          </p:cNvSpPr>
          <p:nvPr>
            <p:ph idx="1"/>
          </p:nvPr>
        </p:nvSpPr>
        <p:spPr/>
        <p:txBody>
          <a:bodyPr>
            <a:normAutofit/>
          </a:bodyPr>
          <a:lstStyle/>
          <a:p>
            <a:pPr algn="ctr"/>
            <a:endParaRPr lang="en-US" sz="2800" b="1" dirty="0"/>
          </a:p>
          <a:p>
            <a:pPr algn="ctr"/>
            <a:r>
              <a:rPr lang="en-US" sz="2800" b="1" dirty="0"/>
              <a:t>Dr. Engy Salah</a:t>
            </a:r>
          </a:p>
          <a:p>
            <a:pPr algn="ctr"/>
            <a:endParaRPr lang="ar-EG" sz="2800" b="1" dirty="0"/>
          </a:p>
        </p:txBody>
      </p:sp>
      <p:pic>
        <p:nvPicPr>
          <p:cNvPr id="5" name="Picture 4">
            <a:extLst>
              <a:ext uri="{FF2B5EF4-FFF2-40B4-BE49-F238E27FC236}">
                <a16:creationId xmlns:a16="http://schemas.microsoft.com/office/drawing/2014/main" xmlns="" id="{3E7DACBA-5412-4F88-B90E-B377E0243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362" y="3200401"/>
            <a:ext cx="3343275" cy="2570088"/>
          </a:xfrm>
          <a:prstGeom prst="rect">
            <a:avLst/>
          </a:prstGeom>
        </p:spPr>
      </p:pic>
    </p:spTree>
    <p:extLst>
      <p:ext uri="{BB962C8B-B14F-4D97-AF65-F5344CB8AC3E}">
        <p14:creationId xmlns:p14="http://schemas.microsoft.com/office/powerpoint/2010/main" val="206850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A748D-BEEC-43A4-BFF3-B31C0275A5D9}"/>
              </a:ext>
            </a:extLst>
          </p:cNvPr>
          <p:cNvSpPr>
            <a:spLocks noGrp="1"/>
          </p:cNvSpPr>
          <p:nvPr>
            <p:ph type="title"/>
          </p:nvPr>
        </p:nvSpPr>
        <p:spPr/>
        <p:txBody>
          <a:bodyPr>
            <a:normAutofit/>
          </a:bodyPr>
          <a:lstStyle/>
          <a:p>
            <a:r>
              <a:rPr lang="en-US" dirty="0"/>
              <a:t>Title Lorem Ipsum</a:t>
            </a:r>
          </a:p>
        </p:txBody>
      </p:sp>
      <p:graphicFrame>
        <p:nvGraphicFramePr>
          <p:cNvPr id="4" name="Content Placeholder 2">
            <a:extLst>
              <a:ext uri="{FF2B5EF4-FFF2-40B4-BE49-F238E27FC236}">
                <a16:creationId xmlns:a16="http://schemas.microsoft.com/office/drawing/2014/main" xmlns="" id="{AED04DAF-1E3F-4397-8834-E64118E9B2CD}"/>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685</Words>
  <Application>Microsoft Office PowerPoint</Application>
  <PresentationFormat>مخصص</PresentationFormat>
  <Paragraphs>49</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Retrospect</vt:lpstr>
      <vt:lpstr>Damietta Faculty of Education Department of English First Year Criticism 4th lecture- March 2020</vt:lpstr>
      <vt:lpstr>Contents:</vt:lpstr>
      <vt:lpstr>Horace:</vt:lpstr>
      <vt:lpstr>Ars Poetica:</vt:lpstr>
      <vt:lpstr>-Ars Poetica</vt:lpstr>
      <vt:lpstr>Main Ideas:</vt:lpstr>
      <vt:lpstr>Horace and  modern literary criticism  </vt:lpstr>
      <vt:lpstr>Thank You… Stay safe</vt:lpstr>
      <vt:lpstr>Title Lorem Ipsum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2020-03-28T23:52:31Z</dcterms:created>
  <dcterms:modified xsi:type="dcterms:W3CDTF">2020-04-04T23:12:11Z</dcterms:modified>
</cp:coreProperties>
</file>