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64" d="100"/>
          <a:sy n="64" d="100"/>
        </p:scale>
        <p:origin x="-108" y="-3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4/5/2020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ictionary.cambridge.org/dictionary/english/spring#cald4-1-2" TargetMode="External"/><Relationship Id="rId2" Type="http://schemas.openxmlformats.org/officeDocument/2006/relationships/hyperlink" Target="https://dictionary.cambridge.org/dictionary/english/spring#cald4-1-1" TargetMode="External"/><Relationship Id="rId1" Type="http://schemas.openxmlformats.org/officeDocument/2006/relationships/slideLayout" Target="../slideLayouts/slideLayout2.xml"/><Relationship Id="rId4" Type="http://schemas.openxmlformats.org/officeDocument/2006/relationships/hyperlink" Target="https://dictionary.cambridge.org/dictionary/english/spring#cald4-1-3"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1861852"/>
            <a:ext cx="8915399" cy="2915530"/>
          </a:xfrm>
        </p:spPr>
        <p:txBody>
          <a:bodyPr>
            <a:noAutofit/>
          </a:bodyPr>
          <a:lstStyle/>
          <a:p>
            <a:pPr algn="ctr"/>
            <a:r>
              <a:rPr lang="en-US" sz="3200" dirty="0"/>
              <a:t>Damietta Faculty of </a:t>
            </a:r>
            <a:r>
              <a:rPr lang="en-US" sz="3200" dirty="0" smtClean="0"/>
              <a:t>Arts/Education</a:t>
            </a:r>
            <a:r>
              <a:rPr lang="en-US" sz="3200" dirty="0"/>
              <a:t/>
            </a:r>
            <a:br>
              <a:rPr lang="en-US" sz="3200" dirty="0"/>
            </a:br>
            <a:r>
              <a:rPr lang="en-US" sz="3200" dirty="0"/>
              <a:t>Department of </a:t>
            </a:r>
            <a:r>
              <a:rPr lang="en-US" sz="3200" dirty="0" smtClean="0"/>
              <a:t>Geography/Social Studies</a:t>
            </a:r>
            <a:r>
              <a:rPr lang="en-US" sz="3200" dirty="0"/>
              <a:t/>
            </a:r>
            <a:br>
              <a:rPr lang="en-US" sz="3200" dirty="0"/>
            </a:br>
            <a:r>
              <a:rPr lang="en-US" sz="3200" b="1" dirty="0">
                <a:solidFill>
                  <a:srgbClr val="C00000"/>
                </a:solidFill>
              </a:rPr>
              <a:t>First Year </a:t>
            </a:r>
            <a:r>
              <a:rPr lang="en-US" sz="3200" dirty="0"/>
              <a:t>(Special)</a:t>
            </a:r>
            <a:br>
              <a:rPr lang="en-US" sz="3200" dirty="0"/>
            </a:br>
            <a:r>
              <a:rPr lang="en-US" sz="3200" b="1" i="1" dirty="0">
                <a:solidFill>
                  <a:srgbClr val="C00000"/>
                </a:solidFill>
              </a:rPr>
              <a:t>English</a:t>
            </a:r>
            <a:r>
              <a:rPr lang="en-US" sz="3200" i="1" dirty="0"/>
              <a:t/>
            </a:r>
            <a:br>
              <a:rPr lang="en-US" sz="3200" i="1" dirty="0"/>
            </a:br>
            <a:r>
              <a:rPr lang="en-US" sz="3200" i="1" dirty="0" smtClean="0">
                <a:solidFill>
                  <a:srgbClr val="C00000"/>
                </a:solidFill>
              </a:rPr>
              <a:t>3</a:t>
            </a:r>
            <a:r>
              <a:rPr lang="en-US" sz="3200" i="1" baseline="30000" dirty="0" smtClean="0">
                <a:solidFill>
                  <a:srgbClr val="C00000"/>
                </a:solidFill>
              </a:rPr>
              <a:t>rd</a:t>
            </a:r>
            <a:r>
              <a:rPr lang="en-US" sz="3200" i="1" dirty="0"/>
              <a:t> </a:t>
            </a:r>
            <a:r>
              <a:rPr lang="en-US" sz="3200" i="1" dirty="0" smtClean="0"/>
              <a:t>lecture- </a:t>
            </a:r>
            <a:r>
              <a:rPr lang="en-US" sz="3200" i="1" dirty="0"/>
              <a:t>March 2020 </a:t>
            </a:r>
            <a:endParaRPr lang="ar-EG" sz="3200" dirty="0"/>
          </a:p>
        </p:txBody>
      </p:sp>
      <p:sp>
        <p:nvSpPr>
          <p:cNvPr id="3" name="Subtitle 2"/>
          <p:cNvSpPr>
            <a:spLocks noGrp="1"/>
          </p:cNvSpPr>
          <p:nvPr>
            <p:ph type="subTitle" idx="1"/>
          </p:nvPr>
        </p:nvSpPr>
        <p:spPr/>
        <p:txBody>
          <a:bodyPr>
            <a:normAutofit/>
          </a:bodyPr>
          <a:lstStyle/>
          <a:p>
            <a:pPr algn="ctr"/>
            <a:r>
              <a:rPr lang="en-US" sz="3200" b="1" i="1" dirty="0" smtClean="0">
                <a:solidFill>
                  <a:schemeClr val="tx1"/>
                </a:solidFill>
              </a:rPr>
              <a:t>Dr. Engy Salah</a:t>
            </a:r>
            <a:endParaRPr lang="ar-EG" sz="3200" b="1" i="1" dirty="0">
              <a:solidFill>
                <a:schemeClr val="tx1"/>
              </a:solidFill>
            </a:endParaRPr>
          </a:p>
        </p:txBody>
      </p:sp>
    </p:spTree>
    <p:extLst>
      <p:ext uri="{BB962C8B-B14F-4D97-AF65-F5344CB8AC3E}">
        <p14:creationId xmlns:p14="http://schemas.microsoft.com/office/powerpoint/2010/main" val="1716594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Comprehension</a:t>
            </a:r>
            <a:br>
              <a:rPr lang="en-US" dirty="0" smtClean="0"/>
            </a:br>
            <a:r>
              <a:rPr lang="en-US" dirty="0" smtClean="0"/>
              <a:t>Unit 10</a:t>
            </a:r>
            <a:endParaRPr lang="ar-EG" dirty="0"/>
          </a:p>
        </p:txBody>
      </p:sp>
      <p:sp>
        <p:nvSpPr>
          <p:cNvPr id="3" name="Content Placeholder 2"/>
          <p:cNvSpPr>
            <a:spLocks noGrp="1"/>
          </p:cNvSpPr>
          <p:nvPr>
            <p:ph idx="1"/>
          </p:nvPr>
        </p:nvSpPr>
        <p:spPr/>
        <p:txBody>
          <a:bodyPr/>
          <a:lstStyle/>
          <a:p>
            <a:pPr algn="l" rtl="0"/>
            <a:r>
              <a:rPr lang="en-US" sz="2400" b="1" i="1" u="sng" dirty="0" smtClean="0"/>
              <a:t>Pre-reading Questions:</a:t>
            </a:r>
          </a:p>
          <a:p>
            <a:pPr algn="l" rtl="0">
              <a:buFont typeface="Wingdings" panose="05000000000000000000" pitchFamily="2" charset="2"/>
              <a:buChar char="q"/>
            </a:pPr>
            <a:r>
              <a:rPr lang="en-US" dirty="0" smtClean="0"/>
              <a:t>Look at the picture and try to describe it:</a:t>
            </a:r>
          </a:p>
          <a:p>
            <a:pPr marL="0" indent="0" algn="l" rtl="0">
              <a:buNone/>
            </a:pPr>
            <a:r>
              <a:rPr lang="en-US" dirty="0" smtClean="0"/>
              <a:t>There is a man sitting on a roof</a:t>
            </a:r>
          </a:p>
          <a:p>
            <a:pPr marL="0" indent="0" algn="l" rtl="0">
              <a:buNone/>
            </a:pPr>
            <a:r>
              <a:rPr lang="en-US" dirty="0" smtClean="0"/>
              <a:t>Two men are rowing in a boat            suggested answers…. </a:t>
            </a:r>
            <a:r>
              <a:rPr lang="ar-EG" dirty="0" smtClean="0"/>
              <a:t>اجابات مقترحة</a:t>
            </a:r>
            <a:endParaRPr lang="en-US" dirty="0" smtClean="0"/>
          </a:p>
          <a:p>
            <a:pPr marL="0" indent="0" algn="l" rtl="0">
              <a:buNone/>
            </a:pPr>
            <a:r>
              <a:rPr lang="en-US" dirty="0" smtClean="0"/>
              <a:t>There is a kind of flood </a:t>
            </a:r>
          </a:p>
          <a:p>
            <a:pPr marL="0" indent="0" algn="l" rtl="0">
              <a:buNone/>
            </a:pPr>
            <a:r>
              <a:rPr lang="en-US" dirty="0" smtClean="0"/>
              <a:t>In what season does the story take place?</a:t>
            </a:r>
          </a:p>
          <a:p>
            <a:pPr marL="0" indent="0" algn="l" rtl="0">
              <a:buNone/>
            </a:pPr>
            <a:r>
              <a:rPr lang="en-US" dirty="0" smtClean="0"/>
              <a:t>Is the man old or young?</a:t>
            </a:r>
          </a:p>
          <a:p>
            <a:pPr marL="0" indent="0" algn="l" rtl="0">
              <a:buNone/>
            </a:pPr>
            <a:endParaRPr lang="en-US" dirty="0" smtClean="0"/>
          </a:p>
        </p:txBody>
      </p:sp>
      <p:sp>
        <p:nvSpPr>
          <p:cNvPr id="4" name="Right Brace 3"/>
          <p:cNvSpPr/>
          <p:nvPr/>
        </p:nvSpPr>
        <p:spPr>
          <a:xfrm>
            <a:off x="6048260" y="3150824"/>
            <a:ext cx="561860" cy="947451"/>
          </a:xfrm>
          <a:prstGeom prst="rightBrace">
            <a:avLst>
              <a:gd name="adj1" fmla="val 10294"/>
              <a:gd name="adj2" fmla="val 50000"/>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EG"/>
          </a:p>
        </p:txBody>
      </p:sp>
    </p:spTree>
    <p:extLst>
      <p:ext uri="{BB962C8B-B14F-4D97-AF65-F5344CB8AC3E}">
        <p14:creationId xmlns:p14="http://schemas.microsoft.com/office/powerpoint/2010/main" val="4129302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ar-EG" dirty="0"/>
          </a:p>
        </p:txBody>
      </p:sp>
      <p:sp>
        <p:nvSpPr>
          <p:cNvPr id="3" name="Content Placeholder 2"/>
          <p:cNvSpPr>
            <a:spLocks noGrp="1"/>
          </p:cNvSpPr>
          <p:nvPr>
            <p:ph idx="1"/>
          </p:nvPr>
        </p:nvSpPr>
        <p:spPr/>
        <p:txBody>
          <a:bodyPr/>
          <a:lstStyle/>
          <a:p>
            <a:pPr algn="r" rtl="0"/>
            <a:r>
              <a:rPr lang="en-US" sz="2400" b="1" i="1" u="sng" dirty="0" smtClean="0"/>
              <a:t>Read the passage and answer the following questions:</a:t>
            </a:r>
          </a:p>
          <a:p>
            <a:pPr algn="l" rtl="0">
              <a:buFont typeface="Wingdings" panose="05000000000000000000" pitchFamily="2" charset="2"/>
              <a:buChar char="q"/>
            </a:pPr>
            <a:r>
              <a:rPr lang="en-US" dirty="0"/>
              <a:t>Summarize the passage in one compound sentence.</a:t>
            </a:r>
          </a:p>
          <a:p>
            <a:pPr marL="0" indent="0" algn="l" rtl="0">
              <a:buNone/>
            </a:pPr>
            <a:r>
              <a:rPr lang="en-US" dirty="0"/>
              <a:t>During a big flood, a man went up on to the roof, and two men arrived to save him.                         Suggested </a:t>
            </a:r>
            <a:r>
              <a:rPr lang="en-US" dirty="0" smtClean="0"/>
              <a:t>answer</a:t>
            </a:r>
          </a:p>
          <a:p>
            <a:pPr algn="l" rtl="0">
              <a:buFont typeface="Wingdings" panose="05000000000000000000" pitchFamily="2" charset="2"/>
              <a:buChar char="q"/>
            </a:pPr>
            <a:r>
              <a:rPr lang="en-US" dirty="0" smtClean="0"/>
              <a:t>Why did the old man go upstairs?</a:t>
            </a:r>
          </a:p>
          <a:p>
            <a:pPr algn="l" rtl="0">
              <a:buFont typeface="Wingdings" panose="05000000000000000000" pitchFamily="2" charset="2"/>
              <a:buChar char="q"/>
            </a:pPr>
            <a:r>
              <a:rPr lang="en-US" dirty="0" smtClean="0"/>
              <a:t>Why was the old man sorry?</a:t>
            </a:r>
          </a:p>
          <a:p>
            <a:pPr algn="l" rtl="0">
              <a:buFont typeface="Wingdings" panose="05000000000000000000" pitchFamily="2" charset="2"/>
              <a:buChar char="q"/>
            </a:pPr>
            <a:endParaRPr lang="en-US" dirty="0"/>
          </a:p>
          <a:p>
            <a:pPr algn="l" rtl="0"/>
            <a:endParaRPr lang="ar-EG" dirty="0"/>
          </a:p>
          <a:p>
            <a:pPr marL="0" indent="0" algn="l" rtl="0">
              <a:buNone/>
            </a:pPr>
            <a:endParaRPr lang="ar-EG" dirty="0"/>
          </a:p>
        </p:txBody>
      </p:sp>
      <p:sp>
        <p:nvSpPr>
          <p:cNvPr id="4" name="Right Arrow 3"/>
          <p:cNvSpPr/>
          <p:nvPr/>
        </p:nvSpPr>
        <p:spPr>
          <a:xfrm>
            <a:off x="3899971" y="3393194"/>
            <a:ext cx="1322024" cy="2864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extLst>
      <p:ext uri="{BB962C8B-B14F-4D97-AF65-F5344CB8AC3E}">
        <p14:creationId xmlns:p14="http://schemas.microsoft.com/office/powerpoint/2010/main" val="1439450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ar-EG" dirty="0"/>
          </a:p>
        </p:txBody>
      </p:sp>
      <p:sp>
        <p:nvSpPr>
          <p:cNvPr id="3" name="Content Placeholder 2"/>
          <p:cNvSpPr>
            <a:spLocks noGrp="1"/>
          </p:cNvSpPr>
          <p:nvPr>
            <p:ph idx="1"/>
          </p:nvPr>
        </p:nvSpPr>
        <p:spPr>
          <a:xfrm>
            <a:off x="1531344" y="2133599"/>
            <a:ext cx="10510091" cy="4454487"/>
          </a:xfrm>
        </p:spPr>
        <p:txBody>
          <a:bodyPr>
            <a:normAutofit fontScale="47500" lnSpcReduction="20000"/>
          </a:bodyPr>
          <a:lstStyle/>
          <a:p>
            <a:pPr algn="l" rtl="0"/>
            <a:r>
              <a:rPr lang="en-US" sz="2900" u="sng" dirty="0" smtClean="0"/>
              <a:t>Flood </a:t>
            </a:r>
          </a:p>
          <a:p>
            <a:pPr algn="l" rtl="0">
              <a:buFont typeface="Wingdings" panose="05000000000000000000" pitchFamily="2" charset="2"/>
              <a:buChar char="§"/>
            </a:pPr>
            <a:r>
              <a:rPr lang="en-US" sz="2900" dirty="0" smtClean="0"/>
              <a:t>(v.) to cover with water; </a:t>
            </a:r>
            <a:endParaRPr lang="en-US" sz="2900" dirty="0"/>
          </a:p>
          <a:p>
            <a:pPr algn="l" rtl="0">
              <a:buFont typeface="Wingdings" panose="05000000000000000000" pitchFamily="2" charset="2"/>
              <a:buChar char="§"/>
            </a:pPr>
            <a:r>
              <a:rPr lang="en-US" sz="2900" dirty="0" smtClean="0"/>
              <a:t>(n.)</a:t>
            </a:r>
            <a:r>
              <a:rPr lang="en-US" sz="2900" b="1" dirty="0" smtClean="0"/>
              <a:t> </a:t>
            </a:r>
            <a:r>
              <a:rPr lang="en-US" sz="2900" b="1" dirty="0">
                <a:solidFill>
                  <a:schemeClr val="tx1"/>
                </a:solidFill>
              </a:rPr>
              <a:t>a </a:t>
            </a:r>
            <a:r>
              <a:rPr lang="en-US" sz="2900" b="1" dirty="0" smtClean="0">
                <a:solidFill>
                  <a:schemeClr val="tx1"/>
                </a:solidFill>
              </a:rPr>
              <a:t>large amount of water that covers an area that is usually dry.</a:t>
            </a:r>
          </a:p>
          <a:p>
            <a:pPr algn="l" rtl="0">
              <a:buFont typeface="Wingdings" panose="05000000000000000000" pitchFamily="2" charset="2"/>
              <a:buChar char="§"/>
            </a:pPr>
            <a:r>
              <a:rPr lang="en-US" sz="2900" b="1" dirty="0" smtClean="0">
                <a:solidFill>
                  <a:schemeClr val="tx1"/>
                </a:solidFill>
              </a:rPr>
              <a:t>A large amount or number of something</a:t>
            </a:r>
            <a:endParaRPr lang="en-US" sz="2900" dirty="0" smtClean="0">
              <a:solidFill>
                <a:schemeClr val="tx1"/>
              </a:solidFill>
            </a:endParaRPr>
          </a:p>
          <a:p>
            <a:pPr algn="l" rtl="0"/>
            <a:r>
              <a:rPr lang="en-US" sz="2900" u="sng" dirty="0" smtClean="0"/>
              <a:t>Spring:</a:t>
            </a:r>
          </a:p>
          <a:p>
            <a:pPr marL="0" indent="0" algn="l" rtl="0">
              <a:buNone/>
            </a:pPr>
            <a:r>
              <a:rPr lang="en-US" sz="2900" b="1" i="1" dirty="0"/>
              <a:t>Noun</a:t>
            </a:r>
            <a:r>
              <a:rPr lang="en-US" sz="2900" dirty="0"/>
              <a:t>  </a:t>
            </a:r>
          </a:p>
          <a:p>
            <a:pPr algn="l" rtl="0">
              <a:buFont typeface="Wingdings" panose="05000000000000000000" pitchFamily="2" charset="2"/>
              <a:buChar char="§"/>
            </a:pPr>
            <a:r>
              <a:rPr lang="en-US" sz="2900" b="1" dirty="0">
                <a:solidFill>
                  <a:schemeClr val="tx1"/>
                </a:solidFill>
                <a:hlinkClick r:id="rId2" tooltip="spring meaning&#10;                "/>
              </a:rPr>
              <a:t>spring (SEASON</a:t>
            </a:r>
            <a:r>
              <a:rPr lang="en-US" sz="2900" b="1" dirty="0" smtClean="0">
                <a:solidFill>
                  <a:schemeClr val="tx1"/>
                </a:solidFill>
                <a:hlinkClick r:id="rId2" tooltip="spring meaning&#10;                "/>
              </a:rPr>
              <a:t>)</a:t>
            </a:r>
            <a:r>
              <a:rPr lang="en-US" sz="2900" b="1" dirty="0"/>
              <a:t> the season of the year between winter and summer, lasting from March to June north of the equator and from September to December south of the equator, when the weather becomes warmer and leaves and plants start to grow again: </a:t>
            </a:r>
          </a:p>
          <a:p>
            <a:pPr algn="l" rtl="0">
              <a:buFont typeface="Wingdings" panose="05000000000000000000" pitchFamily="2" charset="2"/>
              <a:buChar char="§"/>
            </a:pPr>
            <a:r>
              <a:rPr lang="en-US" sz="2900" b="1" dirty="0" smtClean="0">
                <a:solidFill>
                  <a:schemeClr val="tx1"/>
                </a:solidFill>
                <a:hlinkClick r:id="rId3" tooltip="spring meaning&#10;                "/>
              </a:rPr>
              <a:t>spring </a:t>
            </a:r>
            <a:r>
              <a:rPr lang="en-US" sz="2900" b="1" dirty="0">
                <a:solidFill>
                  <a:schemeClr val="tx1"/>
                </a:solidFill>
                <a:hlinkClick r:id="rId3" tooltip="spring meaning&#10;                "/>
              </a:rPr>
              <a:t>(CURVED METAL</a:t>
            </a:r>
            <a:r>
              <a:rPr lang="en-US" sz="2900" b="1" dirty="0" smtClean="0">
                <a:solidFill>
                  <a:schemeClr val="tx1"/>
                </a:solidFill>
                <a:hlinkClick r:id="rId3" tooltip="spring meaning&#10;                "/>
              </a:rPr>
              <a:t>)</a:t>
            </a:r>
            <a:r>
              <a:rPr lang="en-US" sz="2900" b="1" dirty="0">
                <a:solidFill>
                  <a:schemeClr val="tx1"/>
                </a:solidFill>
              </a:rPr>
              <a:t> a piece of curved or bent metal that can be pressed into a smaller space but will return to its usual shape if released: </a:t>
            </a:r>
          </a:p>
          <a:p>
            <a:pPr algn="l" rtl="0">
              <a:buFont typeface="Wingdings" panose="05000000000000000000" pitchFamily="2" charset="2"/>
              <a:buChar char="§"/>
            </a:pPr>
            <a:r>
              <a:rPr lang="en-US" sz="2900" b="1" dirty="0" smtClean="0">
                <a:solidFill>
                  <a:schemeClr val="tx1"/>
                </a:solidFill>
                <a:hlinkClick r:id="rId4" tooltip="spring meaning&#10;                "/>
              </a:rPr>
              <a:t>spring </a:t>
            </a:r>
            <a:r>
              <a:rPr lang="en-US" sz="2900" b="1" dirty="0">
                <a:solidFill>
                  <a:schemeClr val="tx1"/>
                </a:solidFill>
                <a:hlinkClick r:id="rId4" tooltip="spring meaning&#10;                "/>
              </a:rPr>
              <a:t>(WATER</a:t>
            </a:r>
            <a:r>
              <a:rPr lang="en-US" sz="2900" b="1" dirty="0" smtClean="0">
                <a:solidFill>
                  <a:schemeClr val="tx1"/>
                </a:solidFill>
                <a:hlinkClick r:id="rId4" tooltip="spring meaning&#10;                "/>
              </a:rPr>
              <a:t>)</a:t>
            </a:r>
            <a:r>
              <a:rPr lang="en-US" sz="2900" b="1" dirty="0">
                <a:solidFill>
                  <a:schemeClr val="tx1"/>
                </a:solidFill>
              </a:rPr>
              <a:t> a place where water flows out from the ground: </a:t>
            </a:r>
          </a:p>
          <a:p>
            <a:pPr marL="0" indent="0" algn="l" rtl="0">
              <a:buNone/>
            </a:pPr>
            <a:endParaRPr lang="en-US" sz="2900" dirty="0" smtClean="0"/>
          </a:p>
          <a:p>
            <a:pPr algn="l" rtl="0"/>
            <a:r>
              <a:rPr lang="en-US" sz="2900" u="sng" dirty="0" smtClean="0"/>
              <a:t>The Red Cross- the Red Crescent</a:t>
            </a:r>
          </a:p>
          <a:p>
            <a:pPr algn="l" rtl="0"/>
            <a:r>
              <a:rPr lang="en-US" sz="2900" u="sng" dirty="0" smtClean="0"/>
              <a:t>Deep x shallow</a:t>
            </a:r>
          </a:p>
          <a:p>
            <a:pPr algn="l" rtl="0"/>
            <a:r>
              <a:rPr lang="en-US" sz="2900" u="sng" dirty="0" smtClean="0"/>
              <a:t>Worse x better</a:t>
            </a:r>
          </a:p>
          <a:p>
            <a:endParaRPr lang="en-US" dirty="0" smtClean="0"/>
          </a:p>
          <a:p>
            <a:endParaRPr lang="ar-EG" dirty="0"/>
          </a:p>
        </p:txBody>
      </p:sp>
    </p:spTree>
    <p:extLst>
      <p:ext uri="{BB962C8B-B14F-4D97-AF65-F5344CB8AC3E}">
        <p14:creationId xmlns:p14="http://schemas.microsoft.com/office/powerpoint/2010/main" val="501050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ar-EG" dirty="0"/>
          </a:p>
        </p:txBody>
      </p:sp>
      <p:sp>
        <p:nvSpPr>
          <p:cNvPr id="3" name="Content Placeholder 2"/>
          <p:cNvSpPr>
            <a:spLocks noGrp="1"/>
          </p:cNvSpPr>
          <p:nvPr>
            <p:ph idx="1"/>
          </p:nvPr>
        </p:nvSpPr>
        <p:spPr/>
        <p:txBody>
          <a:bodyPr/>
          <a:lstStyle/>
          <a:p>
            <a:pPr algn="l" rtl="0"/>
            <a:r>
              <a:rPr lang="en-US" dirty="0" smtClean="0"/>
              <a:t>Write a different ending for the story.</a:t>
            </a:r>
          </a:p>
          <a:p>
            <a:pPr algn="l" rtl="0"/>
            <a:r>
              <a:rPr lang="en-US" dirty="0" smtClean="0"/>
              <a:t>Identify the pronouns in the passage and write what they refer to</a:t>
            </a:r>
          </a:p>
          <a:p>
            <a:pPr algn="l" rtl="0"/>
            <a:r>
              <a:rPr lang="en-US" dirty="0" smtClean="0"/>
              <a:t>The young man is (silly-miser- funny- stupid). Why? </a:t>
            </a:r>
          </a:p>
          <a:p>
            <a:pPr algn="l" rtl="0"/>
            <a:r>
              <a:rPr lang="en-US" dirty="0" smtClean="0"/>
              <a:t>Why are the two young men talking to the man?</a:t>
            </a:r>
          </a:p>
          <a:p>
            <a:pPr algn="l" rtl="0"/>
            <a:endParaRPr lang="ar-EG" dirty="0"/>
          </a:p>
        </p:txBody>
      </p:sp>
    </p:spTree>
    <p:extLst>
      <p:ext uri="{BB962C8B-B14F-4D97-AF65-F5344CB8AC3E}">
        <p14:creationId xmlns:p14="http://schemas.microsoft.com/office/powerpoint/2010/main" val="4217962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comprehension:</a:t>
            </a:r>
            <a:br>
              <a:rPr lang="en-US" dirty="0" smtClean="0"/>
            </a:br>
            <a:r>
              <a:rPr lang="en-US" b="1" i="1" dirty="0" smtClean="0"/>
              <a:t>“The Apple and the Banana”</a:t>
            </a:r>
            <a:endParaRPr lang="ar-EG" b="1" i="1" dirty="0"/>
          </a:p>
        </p:txBody>
      </p:sp>
      <p:sp>
        <p:nvSpPr>
          <p:cNvPr id="3" name="Content Placeholder 2"/>
          <p:cNvSpPr>
            <a:spLocks noGrp="1"/>
          </p:cNvSpPr>
          <p:nvPr>
            <p:ph idx="1"/>
          </p:nvPr>
        </p:nvSpPr>
        <p:spPr/>
        <p:txBody>
          <a:bodyPr/>
          <a:lstStyle/>
          <a:p>
            <a:pPr algn="l" rtl="0"/>
            <a:r>
              <a:rPr lang="en-US" dirty="0" smtClean="0"/>
              <a:t>What is common between an apple and a banana?</a:t>
            </a:r>
          </a:p>
          <a:p>
            <a:pPr algn="l" rtl="0"/>
            <a:r>
              <a:rPr lang="en-US" dirty="0" smtClean="0"/>
              <a:t>What is the meaning beyond the story?</a:t>
            </a:r>
          </a:p>
          <a:p>
            <a:pPr algn="l" rtl="0"/>
            <a:r>
              <a:rPr lang="en-US" dirty="0" smtClean="0"/>
              <a:t>If you were to be one of them, which one would you choose? Why?</a:t>
            </a:r>
          </a:p>
          <a:p>
            <a:pPr algn="l" rtl="0"/>
            <a:r>
              <a:rPr lang="en-US" dirty="0" smtClean="0"/>
              <a:t>Complete the story by adding a third fruit or vegetable to join the conversation.</a:t>
            </a:r>
          </a:p>
          <a:p>
            <a:pPr algn="l" rtl="0"/>
            <a:r>
              <a:rPr lang="en-US" dirty="0" smtClean="0"/>
              <a:t>How do they differ?</a:t>
            </a:r>
          </a:p>
          <a:p>
            <a:endParaRPr lang="en-US" dirty="0" smtClean="0"/>
          </a:p>
          <a:p>
            <a:endParaRPr lang="en-US" dirty="0" smtClean="0"/>
          </a:p>
          <a:p>
            <a:endParaRPr lang="ar-EG" dirty="0"/>
          </a:p>
        </p:txBody>
      </p:sp>
    </p:spTree>
    <p:extLst>
      <p:ext uri="{BB962C8B-B14F-4D97-AF65-F5344CB8AC3E}">
        <p14:creationId xmlns:p14="http://schemas.microsoft.com/office/powerpoint/2010/main" val="201089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English:</a:t>
            </a:r>
            <a:br>
              <a:rPr lang="en-US" dirty="0" smtClean="0"/>
            </a:br>
            <a:r>
              <a:rPr lang="en-US" dirty="0" smtClean="0"/>
              <a:t>At a Restaurant</a:t>
            </a:r>
            <a:endParaRPr lang="ar-EG" dirty="0"/>
          </a:p>
        </p:txBody>
      </p:sp>
      <p:sp>
        <p:nvSpPr>
          <p:cNvPr id="3" name="Content Placeholder 2"/>
          <p:cNvSpPr>
            <a:spLocks noGrp="1"/>
          </p:cNvSpPr>
          <p:nvPr>
            <p:ph idx="1"/>
          </p:nvPr>
        </p:nvSpPr>
        <p:spPr/>
        <p:txBody>
          <a:bodyPr/>
          <a:lstStyle/>
          <a:p>
            <a:pPr algn="l" rtl="0">
              <a:buFont typeface="Wingdings" panose="05000000000000000000" pitchFamily="2" charset="2"/>
              <a:buChar char="v"/>
            </a:pPr>
            <a:r>
              <a:rPr lang="en-US" b="1" i="1" u="sng" dirty="0" smtClean="0"/>
              <a:t>KEY PHRASES AND VOCABULARY:</a:t>
            </a:r>
          </a:p>
          <a:p>
            <a:pPr algn="l" rtl="0">
              <a:buFont typeface="Wingdings" panose="05000000000000000000" pitchFamily="2" charset="2"/>
              <a:buChar char="q"/>
            </a:pPr>
            <a:r>
              <a:rPr lang="en-US" dirty="0" smtClean="0"/>
              <a:t>Can I see A menu?</a:t>
            </a:r>
          </a:p>
          <a:p>
            <a:pPr algn="l" rtl="0">
              <a:buFont typeface="Wingdings" panose="05000000000000000000" pitchFamily="2" charset="2"/>
              <a:buChar char="q"/>
            </a:pPr>
            <a:r>
              <a:rPr lang="en-US" dirty="0" smtClean="0"/>
              <a:t>Here you are</a:t>
            </a:r>
          </a:p>
          <a:p>
            <a:pPr algn="l" rtl="0">
              <a:buFont typeface="Wingdings" panose="05000000000000000000" pitchFamily="2" charset="2"/>
              <a:buChar char="q"/>
            </a:pPr>
            <a:r>
              <a:rPr lang="en-US" dirty="0" smtClean="0"/>
              <a:t>Enjoy your meal</a:t>
            </a:r>
          </a:p>
          <a:p>
            <a:pPr algn="l" rtl="0">
              <a:buFont typeface="Wingdings" panose="05000000000000000000" pitchFamily="2" charset="2"/>
              <a:buChar char="q"/>
            </a:pPr>
            <a:r>
              <a:rPr lang="en-US" dirty="0" smtClean="0"/>
              <a:t>Would you like…?</a:t>
            </a:r>
          </a:p>
          <a:p>
            <a:pPr algn="l" rtl="0">
              <a:buFont typeface="Wingdings" panose="05000000000000000000" pitchFamily="2" charset="2"/>
              <a:buChar char="q"/>
            </a:pPr>
            <a:r>
              <a:rPr lang="en-US" dirty="0" smtClean="0"/>
              <a:t>Can I get you anything else?</a:t>
            </a:r>
          </a:p>
          <a:p>
            <a:pPr algn="l" rtl="0">
              <a:buFont typeface="Wingdings" panose="05000000000000000000" pitchFamily="2" charset="2"/>
              <a:buChar char="q"/>
            </a:pPr>
            <a:r>
              <a:rPr lang="en-US" dirty="0" smtClean="0"/>
              <a:t>I’d like the check, please</a:t>
            </a:r>
          </a:p>
          <a:p>
            <a:pPr algn="l" rtl="0">
              <a:buFont typeface="Wingdings" panose="05000000000000000000" pitchFamily="2" charset="2"/>
              <a:buChar char="q"/>
            </a:pPr>
            <a:r>
              <a:rPr lang="en-US" dirty="0" smtClean="0"/>
              <a:t>That’ll be…</a:t>
            </a:r>
          </a:p>
          <a:p>
            <a:pPr algn="l" rtl="0">
              <a:buFont typeface="Wingdings" panose="05000000000000000000" pitchFamily="2" charset="2"/>
              <a:buChar char="q"/>
            </a:pPr>
            <a:r>
              <a:rPr lang="en-US" dirty="0" smtClean="0"/>
              <a:t>Have A good day</a:t>
            </a:r>
            <a:endParaRPr lang="ar-EG" dirty="0"/>
          </a:p>
        </p:txBody>
      </p:sp>
    </p:spTree>
    <p:extLst>
      <p:ext uri="{BB962C8B-B14F-4D97-AF65-F5344CB8AC3E}">
        <p14:creationId xmlns:p14="http://schemas.microsoft.com/office/powerpoint/2010/main" val="1527722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t>
            </a:r>
            <a:r>
              <a:rPr lang="en-US" smtClean="0"/>
              <a:t>Stay safe</a:t>
            </a:r>
            <a:endParaRPr lang="ar-EG" dirty="0"/>
          </a:p>
        </p:txBody>
      </p:sp>
      <p:sp>
        <p:nvSpPr>
          <p:cNvPr id="3" name="Content Placeholder 2"/>
          <p:cNvSpPr>
            <a:spLocks noGrp="1"/>
          </p:cNvSpPr>
          <p:nvPr>
            <p:ph idx="1"/>
          </p:nvPr>
        </p:nvSpPr>
        <p:spPr/>
        <p:txBody>
          <a:bodyPr>
            <a:normAutofit/>
          </a:bodyPr>
          <a:lstStyle/>
          <a:p>
            <a:pPr marL="0" indent="0" algn="ctr">
              <a:buNone/>
            </a:pPr>
            <a:r>
              <a:rPr lang="en-US" sz="2400" b="1" i="1" dirty="0" smtClean="0"/>
              <a:t>Dr. Engy Salah</a:t>
            </a:r>
            <a:endParaRPr lang="ar-EG" sz="2400" b="1" i="1" dirty="0"/>
          </a:p>
        </p:txBody>
      </p:sp>
    </p:spTree>
    <p:extLst>
      <p:ext uri="{BB962C8B-B14F-4D97-AF65-F5344CB8AC3E}">
        <p14:creationId xmlns:p14="http://schemas.microsoft.com/office/powerpoint/2010/main" val="404272023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239</TotalTime>
  <Words>314</Words>
  <Application>Microsoft Office PowerPoint</Application>
  <PresentationFormat>مخصص</PresentationFormat>
  <Paragraphs>55</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Wisp</vt:lpstr>
      <vt:lpstr>Damietta Faculty of Arts/Education Department of Geography/Social Studies First Year (Special) English 3rd lecture- March 2020 </vt:lpstr>
      <vt:lpstr>Reading Comprehension Unit 10</vt:lpstr>
      <vt:lpstr>Questions</vt:lpstr>
      <vt:lpstr>Vocabulary</vt:lpstr>
      <vt:lpstr>Assignment:</vt:lpstr>
      <vt:lpstr>Reading comprehension: “The Apple and the Banana”</vt:lpstr>
      <vt:lpstr>Functional English: At a Restaurant</vt:lpstr>
      <vt:lpstr>Thank you… Stay safe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Damietta Faculty of Arts/Education Department of Geography/Social Studies First Year (Special) English 3rd lecture- March 2020</dc:title>
  <dc:creator>Dr Engy Salah</dc:creator>
  <cp:lastModifiedBy>Dreams</cp:lastModifiedBy>
  <cp:revision>12</cp:revision>
  <dcterms:created xsi:type="dcterms:W3CDTF">2020-03-25T04:49:47Z</dcterms:created>
  <dcterms:modified xsi:type="dcterms:W3CDTF">2020-04-04T23:23:19Z</dcterms:modified>
</cp:coreProperties>
</file>