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80" r:id="rId3"/>
    <p:sldId id="281" r:id="rId4"/>
    <p:sldId id="286" r:id="rId5"/>
    <p:sldId id="287" r:id="rId6"/>
    <p:sldId id="288" r:id="rId7"/>
    <p:sldId id="289"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33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dirty="0"/>
              <a:t>تاريخ </a:t>
            </a:r>
            <a:r>
              <a:rPr lang="ar-EG" dirty="0" smtClean="0"/>
              <a:t>مصر </a:t>
            </a:r>
            <a:r>
              <a:rPr lang="ar-EG" dirty="0"/>
              <a:t>المعاصر</a:t>
            </a:r>
            <a:br>
              <a:rPr lang="ar-EG" dirty="0"/>
            </a:br>
            <a:r>
              <a:rPr lang="ar-EG" dirty="0" err="1"/>
              <a:t>أ.د.م</a:t>
            </a:r>
            <a:r>
              <a:rPr lang="ar-EG" dirty="0"/>
              <a:t>/ محمد محمود حمد </a:t>
            </a:r>
            <a:r>
              <a:rPr lang="ar-EG" dirty="0" err="1"/>
              <a:t>الدودانى</a:t>
            </a:r>
            <a:r>
              <a:rPr lang="ar-EG" dirty="0"/>
              <a:t> </a:t>
            </a:r>
          </a:p>
        </p:txBody>
      </p:sp>
      <p:sp>
        <p:nvSpPr>
          <p:cNvPr id="3" name="عنصر نائب للمحتوى 2"/>
          <p:cNvSpPr>
            <a:spLocks noGrp="1"/>
          </p:cNvSpPr>
          <p:nvPr>
            <p:ph idx="1"/>
          </p:nvPr>
        </p:nvSpPr>
        <p:spPr/>
        <p:txBody>
          <a:bodyPr/>
          <a:lstStyle/>
          <a:p>
            <a:pPr marL="0" indent="0" algn="ctr">
              <a:buNone/>
            </a:pPr>
            <a:endParaRPr lang="ar-EG" dirty="0" smtClean="0"/>
          </a:p>
          <a:p>
            <a:pPr marL="0" indent="0" algn="ctr">
              <a:buNone/>
            </a:pPr>
            <a:r>
              <a:rPr lang="ar-EG" dirty="0" smtClean="0"/>
              <a:t>محاضرات </a:t>
            </a:r>
            <a:r>
              <a:rPr lang="ar-EG" dirty="0"/>
              <a:t>طلاب الفرقة </a:t>
            </a:r>
            <a:r>
              <a:rPr lang="ar-EG" dirty="0" smtClean="0"/>
              <a:t>الرابعة</a:t>
            </a:r>
            <a:endParaRPr lang="ar-EG" dirty="0"/>
          </a:p>
          <a:p>
            <a:pPr marL="0" indent="0" algn="ctr">
              <a:buNone/>
            </a:pPr>
            <a:r>
              <a:rPr lang="ar-EG" dirty="0" smtClean="0"/>
              <a:t>قسم الجغرافيا - كلية </a:t>
            </a:r>
            <a:r>
              <a:rPr lang="ar-EG" smtClean="0"/>
              <a:t>التربية </a:t>
            </a:r>
          </a:p>
          <a:p>
            <a:pPr marL="0" indent="0" algn="ctr">
              <a:buNone/>
            </a:pPr>
            <a:r>
              <a:rPr lang="ar-EG" smtClean="0"/>
              <a:t>جامعة </a:t>
            </a:r>
            <a:r>
              <a:rPr lang="ar-EG" dirty="0"/>
              <a:t>دمياط </a:t>
            </a:r>
          </a:p>
          <a:p>
            <a:endParaRPr lang="ar-EG" dirty="0"/>
          </a:p>
        </p:txBody>
      </p:sp>
    </p:spTree>
    <p:extLst>
      <p:ext uri="{BB962C8B-B14F-4D97-AF65-F5344CB8AC3E}">
        <p14:creationId xmlns:p14="http://schemas.microsoft.com/office/powerpoint/2010/main" val="34916276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0"/>
            <a:ext cx="8075240" cy="764704"/>
          </a:xfrm>
        </p:spPr>
        <p:txBody>
          <a:bodyPr>
            <a:normAutofit/>
          </a:bodyPr>
          <a:lstStyle/>
          <a:p>
            <a:r>
              <a:rPr lang="ar-EG" sz="2000" b="1" dirty="0" smtClean="0">
                <a:latin typeface="Simplified Arabic" pitchFamily="18" charset="-78"/>
                <a:cs typeface="Simplified Arabic" pitchFamily="18" charset="-78"/>
              </a:rPr>
              <a:t>المحاضرة الثامنة</a:t>
            </a:r>
            <a:br>
              <a:rPr lang="ar-EG" sz="2000" b="1" dirty="0" smtClean="0">
                <a:latin typeface="Simplified Arabic" pitchFamily="18" charset="-78"/>
                <a:cs typeface="Simplified Arabic" pitchFamily="18" charset="-78"/>
              </a:rPr>
            </a:br>
            <a:r>
              <a:rPr lang="ar-SA" sz="2000" b="1" dirty="0">
                <a:latin typeface="Simplified Arabic" pitchFamily="18" charset="-78"/>
                <a:cs typeface="Simplified Arabic" pitchFamily="18" charset="-78"/>
              </a:rPr>
              <a:t>إسرائيل وثورة يوليو ( الاتصالات المصرية الاسرائيلية 1952-1954م</a:t>
            </a:r>
            <a:r>
              <a:rPr lang="ar-SA" sz="2000" b="1" dirty="0" smtClean="0">
                <a:latin typeface="Simplified Arabic" pitchFamily="18" charset="-78"/>
                <a:cs typeface="Simplified Arabic" pitchFamily="18" charset="-78"/>
              </a:rPr>
              <a:t>)</a:t>
            </a:r>
            <a:endParaRPr lang="ar-EG" dirty="0"/>
          </a:p>
        </p:txBody>
      </p:sp>
      <p:sp>
        <p:nvSpPr>
          <p:cNvPr id="3" name="عنصر نائب للمحتوى 2"/>
          <p:cNvSpPr>
            <a:spLocks noGrp="1"/>
          </p:cNvSpPr>
          <p:nvPr>
            <p:ph idx="1"/>
          </p:nvPr>
        </p:nvSpPr>
        <p:spPr>
          <a:xfrm>
            <a:off x="0" y="1052736"/>
            <a:ext cx="8964488" cy="5805264"/>
          </a:xfrm>
        </p:spPr>
        <p:txBody>
          <a:bodyPr>
            <a:normAutofit lnSpcReduction="10000"/>
          </a:bodyPr>
          <a:lstStyle/>
          <a:p>
            <a:r>
              <a:rPr lang="ar-SA" b="1" dirty="0"/>
              <a:t>أولا- إسرائيل وقيام الثورة المصرية 1952:</a:t>
            </a:r>
            <a:endParaRPr lang="en-US" dirty="0"/>
          </a:p>
          <a:p>
            <a:r>
              <a:rPr lang="ar-SA" dirty="0"/>
              <a:t>     فور قيام حركة الجيش المصري في الثالث والعشرين من يوليو 1952 أبدت إسرائيل اهتماما ملحوظاً بها , فبعد سويعات قليلة من قيام الحركة اجتمع مجلس الوزراء الإسرائيلي برئاسة ديفيد بن </a:t>
            </a:r>
            <a:r>
              <a:rPr lang="ar-SA" dirty="0" err="1"/>
              <a:t>جوريون</a:t>
            </a:r>
            <a:r>
              <a:rPr lang="ar-SA" dirty="0"/>
              <a:t> </a:t>
            </a:r>
            <a:r>
              <a:rPr lang="en-US" dirty="0"/>
              <a:t>Ben </a:t>
            </a:r>
            <a:r>
              <a:rPr lang="en-US" dirty="0" err="1"/>
              <a:t>Gurion</a:t>
            </a:r>
            <a:r>
              <a:rPr lang="en-US" dirty="0"/>
              <a:t> David </a:t>
            </a:r>
            <a:r>
              <a:rPr lang="ar-SA" dirty="0"/>
              <a:t>بقصد مراقبة التطورات وجمع البيانات عن القيادة الجديدة في مصر، وأعد الموساد ملفاً عن محمد نجيب بوصفه قائد حركة </a:t>
            </a:r>
            <a:r>
              <a:rPr lang="ar-SA" dirty="0" smtClean="0"/>
              <a:t>الجيش</a:t>
            </a:r>
            <a:r>
              <a:rPr lang="ar-EG" dirty="0" smtClean="0"/>
              <a:t>.</a:t>
            </a:r>
          </a:p>
          <a:p>
            <a:r>
              <a:rPr lang="ar-EG" dirty="0" smtClean="0"/>
              <a:t>و</a:t>
            </a:r>
            <a:r>
              <a:rPr lang="ar-SA" dirty="0" smtClean="0"/>
              <a:t>قد </a:t>
            </a:r>
            <a:r>
              <a:rPr lang="ar-SA" dirty="0"/>
              <a:t>رحبت </a:t>
            </a:r>
            <a:r>
              <a:rPr lang="ar-EG" dirty="0" smtClean="0"/>
              <a:t>إسرائيل </a:t>
            </a:r>
            <a:r>
              <a:rPr lang="ar-SA" dirty="0" smtClean="0"/>
              <a:t>بحركة </a:t>
            </a:r>
            <a:r>
              <a:rPr lang="ar-SA" dirty="0"/>
              <a:t>الجيش في الثالث والعشرين من </a:t>
            </a:r>
            <a:r>
              <a:rPr lang="ar-SA" dirty="0" smtClean="0"/>
              <a:t>يوليو، </a:t>
            </a:r>
            <a:r>
              <a:rPr lang="ar-SA" dirty="0"/>
              <a:t>وإن كان ذلك عبر تصريحات إعلامية حاولوا من خلالها استقطاب قادة حركة الجيش واحتوائهم، في الوقت نفسة كان ضباط حركة الجيش على يقين بأن تصريحات بن </a:t>
            </a:r>
            <a:r>
              <a:rPr lang="ar-SA" dirty="0" err="1"/>
              <a:t>جوريون</a:t>
            </a:r>
            <a:r>
              <a:rPr lang="ar-SA" dirty="0"/>
              <a:t> يغلب عليها المناورات </a:t>
            </a:r>
            <a:r>
              <a:rPr lang="ar-SA" dirty="0" smtClean="0"/>
              <a:t>السياسية</a:t>
            </a:r>
            <a:r>
              <a:rPr lang="ar-EG" dirty="0" smtClean="0"/>
              <a:t>.</a:t>
            </a:r>
            <a:endParaRPr lang="ar-EG" dirty="0"/>
          </a:p>
        </p:txBody>
      </p:sp>
    </p:spTree>
    <p:extLst>
      <p:ext uri="{BB962C8B-B14F-4D97-AF65-F5344CB8AC3E}">
        <p14:creationId xmlns:p14="http://schemas.microsoft.com/office/powerpoint/2010/main" val="42474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16632"/>
            <a:ext cx="9036496" cy="6624736"/>
          </a:xfrm>
        </p:spPr>
        <p:txBody>
          <a:bodyPr/>
          <a:lstStyle/>
          <a:p>
            <a:r>
              <a:rPr lang="ar-SA" dirty="0"/>
              <a:t>ثانيا- قيادة حركة الجيش وإسرائيل :-     </a:t>
            </a:r>
            <a:endParaRPr lang="en-US" dirty="0"/>
          </a:p>
          <a:p>
            <a:r>
              <a:rPr lang="ar-SA" dirty="0"/>
              <a:t>       حرص ضباط مجلس قيادة الثورة في مصر علي بث الطمأنينة في نفوس قادة إسرائيل والولايات المتحدة الأمريكية والغرب, حتي تستقر لهم الأوضاع في مصر، بل وضعوا جل اهتمامهم لمعالجة الأوضاع السياسية والاقتصادية والاجتماعية في مصر أولا ،  أي أن همهم الأكبر كان منصبا علي القضايا الداخلية في مصر, أضف إلي ذلك جلاء القوات البريطانية من منطقة السويس, فمنذ انتخاب الهيئة التأسيسية للضباط الأحرار 1950 لم تتعرض منشوراتهم لمشكلة زرع إسرائيل كدولة عنصرية في أرض الوطن العربي، بل ركزت علي القضايا الوطنية والفساد الذي استشرى في الجيش و </a:t>
            </a:r>
            <a:r>
              <a:rPr lang="ar-SA" dirty="0" smtClean="0"/>
              <a:t>المجتمع</a:t>
            </a:r>
            <a:r>
              <a:rPr lang="ar-EG" dirty="0" smtClean="0"/>
              <a:t>.</a:t>
            </a:r>
            <a:endParaRPr lang="ar-EG" dirty="0"/>
          </a:p>
        </p:txBody>
      </p:sp>
    </p:spTree>
    <p:extLst>
      <p:ext uri="{BB962C8B-B14F-4D97-AF65-F5344CB8AC3E}">
        <p14:creationId xmlns:p14="http://schemas.microsoft.com/office/powerpoint/2010/main" val="10391426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4624"/>
            <a:ext cx="8964488" cy="6813376"/>
          </a:xfrm>
        </p:spPr>
        <p:txBody>
          <a:bodyPr/>
          <a:lstStyle/>
          <a:p>
            <a:r>
              <a:rPr lang="ar-SA" dirty="0"/>
              <a:t>ثالثا- دوافع </a:t>
            </a:r>
            <a:r>
              <a:rPr lang="ar-SA" dirty="0" smtClean="0"/>
              <a:t>الاتصالات</a:t>
            </a:r>
            <a:r>
              <a:rPr lang="ar-EG" dirty="0" smtClean="0"/>
              <a:t> المصرية الإسرائيلية</a:t>
            </a:r>
            <a:r>
              <a:rPr lang="ar-EG" dirty="0"/>
              <a:t>:</a:t>
            </a:r>
            <a:endParaRPr lang="en-US" dirty="0"/>
          </a:p>
          <a:p>
            <a:r>
              <a:rPr lang="ar-SA" dirty="0"/>
              <a:t>وجود قضايا معلقة مع إسرائيل تتمثل في مرور السفن الإسرائيلية في قناة السويس وصراع الحدود بينهما </a:t>
            </a:r>
            <a:r>
              <a:rPr lang="ar-SA" dirty="0" smtClean="0"/>
              <a:t>.</a:t>
            </a:r>
            <a:endParaRPr lang="ar-EG" dirty="0"/>
          </a:p>
          <a:p>
            <a:r>
              <a:rPr lang="ar-EG" dirty="0" smtClean="0"/>
              <a:t>وجود </a:t>
            </a:r>
            <a:r>
              <a:rPr lang="ar-SA" dirty="0" smtClean="0"/>
              <a:t>العناصر </a:t>
            </a:r>
            <a:r>
              <a:rPr lang="ar-SA" dirty="0"/>
              <a:t>المناوئة لحركة الجيش داخل </a:t>
            </a:r>
            <a:r>
              <a:rPr lang="ar-SA" dirty="0" smtClean="0"/>
              <a:t>مصر</a:t>
            </a:r>
            <a:r>
              <a:rPr lang="ar-EG" dirty="0" smtClean="0"/>
              <a:t>، والتى كان من الممكن أن تحظ بدعم بريطانيا المتمركزة فى قناة السويس.</a:t>
            </a:r>
            <a:endParaRPr lang="ar-EG" dirty="0"/>
          </a:p>
        </p:txBody>
      </p:sp>
    </p:spTree>
    <p:extLst>
      <p:ext uri="{BB962C8B-B14F-4D97-AF65-F5344CB8AC3E}">
        <p14:creationId xmlns:p14="http://schemas.microsoft.com/office/powerpoint/2010/main" val="4757860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4624"/>
            <a:ext cx="8964488" cy="6813376"/>
          </a:xfrm>
        </p:spPr>
        <p:txBody>
          <a:bodyPr>
            <a:normAutofit fontScale="85000" lnSpcReduction="10000"/>
          </a:bodyPr>
          <a:lstStyle/>
          <a:p>
            <a:pPr marL="0" indent="0" algn="ctr">
              <a:buNone/>
            </a:pPr>
            <a:r>
              <a:rPr lang="ar-EG" smtClean="0"/>
              <a:t>المحاضرة التاسعة</a:t>
            </a:r>
            <a:endParaRPr lang="ar-EG" dirty="0" smtClean="0"/>
          </a:p>
          <a:p>
            <a:pPr marL="0" indent="0" algn="ctr">
              <a:buNone/>
            </a:pPr>
            <a:r>
              <a:rPr lang="ar-SA" dirty="0"/>
              <a:t>رابعا- الاتصالات المصرية </a:t>
            </a:r>
            <a:r>
              <a:rPr lang="ar-SA" dirty="0" err="1"/>
              <a:t>الإسرائ</a:t>
            </a:r>
            <a:r>
              <a:rPr lang="ar-EG" dirty="0"/>
              <a:t>ي</a:t>
            </a:r>
            <a:r>
              <a:rPr lang="ar-SA" dirty="0"/>
              <a:t>لية </a:t>
            </a:r>
            <a:r>
              <a:rPr lang="ar-SA" dirty="0" smtClean="0"/>
              <a:t>:</a:t>
            </a:r>
            <a:endParaRPr lang="ar-EG" dirty="0" smtClean="0"/>
          </a:p>
          <a:p>
            <a:pPr marL="0" indent="0">
              <a:buNone/>
            </a:pPr>
            <a:r>
              <a:rPr lang="ar-SA" dirty="0"/>
              <a:t>أبدت إسرائيل أهمية قصوى تجاه مصر فور قيام الثورة وزاد من </a:t>
            </a:r>
            <a:r>
              <a:rPr lang="ar-SA" dirty="0" err="1"/>
              <a:t>إطمئنانها</a:t>
            </a:r>
            <a:r>
              <a:rPr lang="ar-SA" dirty="0"/>
              <a:t> للنظام الجديد في مصر </a:t>
            </a:r>
            <a:r>
              <a:rPr lang="ar-EG" dirty="0"/>
              <a:t>ال</a:t>
            </a:r>
            <a:r>
              <a:rPr lang="ar-SA" dirty="0"/>
              <a:t>تصريحات </a:t>
            </a:r>
            <a:r>
              <a:rPr lang="ar-EG" dirty="0"/>
              <a:t>التي ادلى بها </a:t>
            </a:r>
            <a:r>
              <a:rPr lang="ar-SA" dirty="0"/>
              <a:t>محمد نجيب قائد حركة الجيش عقب قيام الثورة مباشرة التي انتقد فيها الطريقة التي اتخذت بها مصر قرار </a:t>
            </a:r>
            <a:r>
              <a:rPr lang="ar-SA" dirty="0" err="1"/>
              <a:t>الإشتراك</a:t>
            </a:r>
            <a:r>
              <a:rPr lang="ar-SA" dirty="0"/>
              <a:t> في حرب 1948 , مما حدا بديفيد بن </a:t>
            </a:r>
            <a:r>
              <a:rPr lang="ar-SA" dirty="0" err="1"/>
              <a:t>جوريون</a:t>
            </a:r>
            <a:r>
              <a:rPr lang="ar-SA" dirty="0"/>
              <a:t>  -رئيس الوزراء الإسرائيلي - في اليوم التالي لتصريحات نجيب في الثامن عشر من أغسطس أمام الكنيست ليقول مرة آخري :" إنه ليس هناك أساس </a:t>
            </a:r>
            <a:r>
              <a:rPr lang="ar-SA" dirty="0" err="1"/>
              <a:t>حقيقى</a:t>
            </a:r>
            <a:r>
              <a:rPr lang="ar-SA" dirty="0"/>
              <a:t> لعداء بين مصر وإسرائيل, ولقد أظهرت إسرائيل حسن نياتها تجاه مصر, فعندما تأزمت المشاكل بين الإنجليز والمصريين بحوادث الاسماعلية يوم الخامس والعشرين من يناير 1952, ونشب بينهما نوع من النزاع المسلح فإن اسرائيل لم تحاول استغلال </a:t>
            </a:r>
            <a:r>
              <a:rPr lang="ar-SA" dirty="0" smtClean="0"/>
              <a:t>الفرصة«</a:t>
            </a:r>
            <a:r>
              <a:rPr lang="ar-EG" dirty="0" smtClean="0"/>
              <a:t>.</a:t>
            </a:r>
          </a:p>
          <a:p>
            <a:r>
              <a:rPr lang="ar-EG" dirty="0" smtClean="0"/>
              <a:t>وإثر ذلك جرت عدة اتصالات بين القيادتين المصرية والإسرائيلية ، إلا أنها تعطلت </a:t>
            </a:r>
            <a:r>
              <a:rPr lang="ar-SA" dirty="0" smtClean="0"/>
              <a:t>لسببين </a:t>
            </a:r>
            <a:r>
              <a:rPr lang="ar-EG" dirty="0"/>
              <a:t>:</a:t>
            </a:r>
            <a:endParaRPr lang="en-US" dirty="0"/>
          </a:p>
          <a:p>
            <a:r>
              <a:rPr lang="ar-SA" dirty="0"/>
              <a:t>أولهما : إن علي ماهر الذي اعتبر القناة الرئيسية للاتصال مع إسرائيل عبر السفارة المصرية في باريس قد أقيل من منصبه في </a:t>
            </a:r>
            <a:r>
              <a:rPr lang="ar-EG" dirty="0"/>
              <a:t>الثامن من</a:t>
            </a:r>
            <a:r>
              <a:rPr lang="ar-SA" dirty="0"/>
              <a:t> سبتمبر 1952 .</a:t>
            </a:r>
            <a:endParaRPr lang="en-US" dirty="0"/>
          </a:p>
          <a:p>
            <a:r>
              <a:rPr lang="ar-SA" dirty="0"/>
              <a:t>ثانيها : أن مجلس قيادة الثورة طوال الشطر الثاني من عام 1952 كان منهمكا في صراعه مع ال</a:t>
            </a:r>
            <a:r>
              <a:rPr lang="ar-EG" dirty="0"/>
              <a:t>قوى السياسية</a:t>
            </a:r>
            <a:r>
              <a:rPr lang="ar-SA" dirty="0"/>
              <a:t> و بريطانيا. </a:t>
            </a:r>
            <a:endParaRPr lang="en-US" dirty="0"/>
          </a:p>
          <a:p>
            <a:pPr marL="0" indent="0">
              <a:buNone/>
            </a:pPr>
            <a:endParaRPr lang="en-US" dirty="0"/>
          </a:p>
          <a:p>
            <a:pPr marL="0" indent="0" algn="ctr">
              <a:buNone/>
            </a:pPr>
            <a:endParaRPr lang="ar-EG" dirty="0"/>
          </a:p>
        </p:txBody>
      </p:sp>
    </p:spTree>
    <p:extLst>
      <p:ext uri="{BB962C8B-B14F-4D97-AF65-F5344CB8AC3E}">
        <p14:creationId xmlns:p14="http://schemas.microsoft.com/office/powerpoint/2010/main" val="1581392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4624"/>
            <a:ext cx="8964488" cy="6813376"/>
          </a:xfrm>
        </p:spPr>
        <p:txBody>
          <a:bodyPr>
            <a:normAutofit lnSpcReduction="10000"/>
          </a:bodyPr>
          <a:lstStyle/>
          <a:p>
            <a:r>
              <a:rPr lang="ar-EG" dirty="0" smtClean="0"/>
              <a:t>وجرى اتصال </a:t>
            </a:r>
            <a:r>
              <a:rPr lang="ar-SA" dirty="0" smtClean="0"/>
              <a:t>أخري </a:t>
            </a:r>
            <a:r>
              <a:rPr lang="ar-SA" dirty="0"/>
              <a:t>بين عبد الناصر وبن </a:t>
            </a:r>
            <a:r>
              <a:rPr lang="ar-SA" dirty="0" err="1"/>
              <a:t>جوريون</a:t>
            </a:r>
            <a:r>
              <a:rPr lang="ar-SA" dirty="0"/>
              <a:t> بطريق غير مباشر عن طريق عبد الرحمن صادق- المستشار الإعلامي بالسفارة المصرية بباريس-  حيث ط</a:t>
            </a:r>
            <a:r>
              <a:rPr lang="ar-EG" dirty="0"/>
              <a:t>ل</a:t>
            </a:r>
            <a:r>
              <a:rPr lang="ar-SA" dirty="0"/>
              <a:t>ب منه استئناف التباحث مع" صموئيل ديفون </a:t>
            </a:r>
            <a:r>
              <a:rPr lang="en-US" dirty="0"/>
              <a:t>M. </a:t>
            </a:r>
            <a:r>
              <a:rPr lang="en-US" dirty="0" err="1"/>
              <a:t>Shmuel</a:t>
            </a:r>
            <a:r>
              <a:rPr lang="en-US" dirty="0"/>
              <a:t> </a:t>
            </a:r>
            <a:r>
              <a:rPr lang="en-US" dirty="0" err="1"/>
              <a:t>Divon</a:t>
            </a:r>
            <a:r>
              <a:rPr lang="ar-SA" dirty="0"/>
              <a:t>" مس</a:t>
            </a:r>
            <a:r>
              <a:rPr lang="ar-EG" dirty="0"/>
              <a:t>ؤ</a:t>
            </a:r>
            <a:r>
              <a:rPr lang="ar-SA" dirty="0"/>
              <a:t>ول شئون الشرق الأوسط في وزارة الشئون الخارجية </a:t>
            </a:r>
            <a:r>
              <a:rPr lang="ar-SA" dirty="0" err="1"/>
              <a:t>الإسرائ</a:t>
            </a:r>
            <a:r>
              <a:rPr lang="ar-EG" dirty="0"/>
              <a:t>ي</a:t>
            </a:r>
            <a:r>
              <a:rPr lang="ar-SA" dirty="0" smtClean="0"/>
              <a:t>لية</a:t>
            </a:r>
            <a:r>
              <a:rPr lang="ar-EG" dirty="0" smtClean="0"/>
              <a:t>، </a:t>
            </a:r>
            <a:r>
              <a:rPr lang="ar-SA" dirty="0"/>
              <a:t>لم تكن </a:t>
            </a:r>
            <a:r>
              <a:rPr lang="ar-SA" dirty="0" err="1"/>
              <a:t>إتصالات</a:t>
            </a:r>
            <a:r>
              <a:rPr lang="ar-SA" dirty="0"/>
              <a:t> عبد الناصر مقصورة علي أحد موظفي السفارة المصرية بباريس وإنما عن طريق أحد أصدقا</a:t>
            </a:r>
            <a:r>
              <a:rPr lang="ar-EG" dirty="0" err="1"/>
              <a:t>ئه</a:t>
            </a:r>
            <a:r>
              <a:rPr lang="ar-SA" dirty="0"/>
              <a:t> بإسرائيل </a:t>
            </a:r>
            <a:r>
              <a:rPr lang="ar-SA" dirty="0" err="1"/>
              <a:t>بيجال</a:t>
            </a:r>
            <a:r>
              <a:rPr lang="ar-SA" dirty="0"/>
              <a:t> </a:t>
            </a:r>
            <a:r>
              <a:rPr lang="ar-SA" dirty="0" err="1"/>
              <a:t>آللون</a:t>
            </a:r>
            <a:r>
              <a:rPr lang="ar-SA" dirty="0"/>
              <a:t> ,والذي تقابل معه إبان حرب 1948 وعن طريق تركيا </a:t>
            </a:r>
            <a:r>
              <a:rPr lang="ar-EG" dirty="0" smtClean="0"/>
              <a:t>، </a:t>
            </a:r>
            <a:r>
              <a:rPr lang="ar-SA" dirty="0"/>
              <a:t>وقد قصد عبد الناصر من هذه الاتصالات هو </a:t>
            </a:r>
            <a:r>
              <a:rPr lang="ar-SA" dirty="0" err="1"/>
              <a:t>الإطلاع</a:t>
            </a:r>
            <a:r>
              <a:rPr lang="ar-SA" dirty="0"/>
              <a:t> علي الأوضاع في إسرائيل وقد ذكر حرفيا أن </a:t>
            </a:r>
            <a:r>
              <a:rPr lang="ar-SA" dirty="0" err="1"/>
              <a:t>إتصالاته</a:t>
            </a:r>
            <a:r>
              <a:rPr lang="ar-SA" dirty="0"/>
              <a:t> مع إسرائيل من أجل جلب المعلومات فقط , كما رأي أن أي حسم </a:t>
            </a:r>
            <a:r>
              <a:rPr lang="ar-EG" dirty="0"/>
              <a:t>ل</a:t>
            </a:r>
            <a:r>
              <a:rPr lang="ar-SA" dirty="0"/>
              <a:t>قضية السلام لا يزال بعيد المد</a:t>
            </a:r>
            <a:r>
              <a:rPr lang="ar-EG" dirty="0" smtClean="0"/>
              <a:t>ى.</a:t>
            </a:r>
          </a:p>
          <a:p>
            <a:r>
              <a:rPr lang="ar-SA" dirty="0"/>
              <a:t>كما قامت بعض الشخصيات بأدوار </a:t>
            </a:r>
            <a:r>
              <a:rPr lang="ar-EG" dirty="0"/>
              <a:t>م</a:t>
            </a:r>
            <a:r>
              <a:rPr lang="ar-SA" dirty="0"/>
              <a:t>همة في الاتصالات السرية بين مصر وإسرائيل ليست عن طريق القاهرة أو تل أبيب ,وإنما جاءت عبر جهود شخصيات مثل وسيط الأمم المتحدة   رالف </a:t>
            </a:r>
            <a:r>
              <a:rPr lang="ar-SA" dirty="0" err="1"/>
              <a:t>بانش</a:t>
            </a:r>
            <a:r>
              <a:rPr lang="ar-SA" dirty="0"/>
              <a:t> </a:t>
            </a:r>
            <a:r>
              <a:rPr lang="en-US" dirty="0"/>
              <a:t>Ralf Bunche</a:t>
            </a:r>
            <a:endParaRPr lang="ar-EG" dirty="0"/>
          </a:p>
        </p:txBody>
      </p:sp>
    </p:spTree>
    <p:extLst>
      <p:ext uri="{BB962C8B-B14F-4D97-AF65-F5344CB8AC3E}">
        <p14:creationId xmlns:p14="http://schemas.microsoft.com/office/powerpoint/2010/main" val="36816816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4624"/>
            <a:ext cx="8964488" cy="6813376"/>
          </a:xfrm>
        </p:spPr>
        <p:txBody>
          <a:bodyPr/>
          <a:lstStyle/>
          <a:p>
            <a:r>
              <a:rPr lang="ar-EG" dirty="0" smtClean="0"/>
              <a:t>كما قامت بعض الشخصيات الدولية بمحاولات </a:t>
            </a:r>
            <a:r>
              <a:rPr lang="ar-EG" dirty="0"/>
              <a:t>ل</a:t>
            </a:r>
            <a:r>
              <a:rPr lang="ar-EG" dirty="0" smtClean="0"/>
              <a:t>لوساطة لإجراء محادثة سلام مصرية- إسرائيلية، إلا أن هذه المحاولات بائت جميعها بالفشل.  </a:t>
            </a:r>
          </a:p>
          <a:p>
            <a:endParaRPr lang="ar-EG" dirty="0"/>
          </a:p>
          <a:p>
            <a:pPr marL="0" indent="0" algn="l">
              <a:buNone/>
            </a:pPr>
            <a:r>
              <a:rPr lang="ar-EG" dirty="0" smtClean="0"/>
              <a:t>انتهت الحاضرة  </a:t>
            </a:r>
            <a:endParaRPr lang="ar-EG" dirty="0"/>
          </a:p>
        </p:txBody>
      </p:sp>
    </p:spTree>
    <p:extLst>
      <p:ext uri="{BB962C8B-B14F-4D97-AF65-F5344CB8AC3E}">
        <p14:creationId xmlns:p14="http://schemas.microsoft.com/office/powerpoint/2010/main" val="32644762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641</Words>
  <Application>Microsoft Office PowerPoint</Application>
  <PresentationFormat>عرض على الشاشة (3:4)‏</PresentationFormat>
  <Paragraphs>25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تاريخ مصر المعاصر أ.د.م/ محمد محمود حمد الدودانى </vt:lpstr>
      <vt:lpstr>المحاضرة الثامنة إسرائيل وثورة يوليو ( الاتصالات المصرية الاسرائيلية 1952-1954م)</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ثورة يوليو 1952 والجماعات الايدلوجية</dc:title>
  <dc:creator>hossam</dc:creator>
  <cp:lastModifiedBy>Dreams</cp:lastModifiedBy>
  <cp:revision>17</cp:revision>
  <dcterms:created xsi:type="dcterms:W3CDTF">2020-03-17T13:25:18Z</dcterms:created>
  <dcterms:modified xsi:type="dcterms:W3CDTF">2020-04-05T00:06:31Z</dcterms:modified>
</cp:coreProperties>
</file>