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57" r:id="rId4"/>
    <p:sldId id="258" r:id="rId5"/>
    <p:sldId id="259" r:id="rId6"/>
    <p:sldId id="260" r:id="rId7"/>
    <p:sldId id="262" r:id="rId8"/>
    <p:sldId id="266" r:id="rId9"/>
    <p:sldId id="263" r:id="rId10"/>
    <p:sldId id="264" r:id="rId11"/>
    <p:sldId id="265" r:id="rId12"/>
    <p:sldId id="267" r:id="rId13"/>
    <p:sldId id="274" r:id="rId14"/>
    <p:sldId id="272" r:id="rId15"/>
    <p:sldId id="287" r:id="rId16"/>
    <p:sldId id="273" r:id="rId17"/>
    <p:sldId id="275" r:id="rId18"/>
    <p:sldId id="278" r:id="rId19"/>
    <p:sldId id="277" r:id="rId20"/>
    <p:sldId id="276" r:id="rId21"/>
    <p:sldId id="281" r:id="rId22"/>
    <p:sldId id="280" r:id="rId23"/>
    <p:sldId id="288" r:id="rId24"/>
    <p:sldId id="283" r:id="rId25"/>
    <p:sldId id="282" r:id="rId26"/>
    <p:sldId id="284" r:id="rId27"/>
    <p:sldId id="289" r:id="rId28"/>
    <p:sldId id="29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45B66-0A57-4172-A648-5D14652FFEFE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8661D25-F9B0-4CFA-AFEF-EE1C8A01E8D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45B66-0A57-4172-A648-5D14652FFEFE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1D25-F9B0-4CFA-AFEF-EE1C8A01E8D0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8661D25-F9B0-4CFA-AFEF-EE1C8A01E8D0}" type="slidenum">
              <a:rPr lang="en-GB" smtClean="0"/>
              <a:t>‹#›</a:t>
            </a:fld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45B66-0A57-4172-A648-5D14652FFEFE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45B66-0A57-4172-A648-5D14652FFEFE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8661D25-F9B0-4CFA-AFEF-EE1C8A01E8D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45B66-0A57-4172-A648-5D14652FFEFE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8661D25-F9B0-4CFA-AFEF-EE1C8A01E8D0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AB45B66-0A57-4172-A648-5D14652FFEFE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1D25-F9B0-4CFA-AFEF-EE1C8A01E8D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45B66-0A57-4172-A648-5D14652FFEFE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8661D25-F9B0-4CFA-AFEF-EE1C8A01E8D0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45B66-0A57-4172-A648-5D14652FFEFE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8661D25-F9B0-4CFA-AFEF-EE1C8A01E8D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45B66-0A57-4172-A648-5D14652FFEFE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661D25-F9B0-4CFA-AFEF-EE1C8A01E8D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8661D25-F9B0-4CFA-AFEF-EE1C8A01E8D0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45B66-0A57-4172-A648-5D14652FFEFE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8661D25-F9B0-4CFA-AFEF-EE1C8A01E8D0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AB45B66-0A57-4172-A648-5D14652FFEFE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AB45B66-0A57-4172-A648-5D14652FFEFE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8661D25-F9B0-4CFA-AFEF-EE1C8A01E8D0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23" y="332656"/>
            <a:ext cx="30155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EG" sz="4800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التحول الغذائي</a:t>
            </a:r>
            <a:endParaRPr lang="en-GB" sz="4800" dirty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423" y="1700808"/>
            <a:ext cx="798601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sz="3600" b="1" u="sng" dirty="0" smtClean="0"/>
              <a:t>البناء: </a:t>
            </a:r>
            <a:r>
              <a:rPr lang="ar-EG" sz="3200" dirty="0" smtClean="0"/>
              <a:t>العمليات الكيماوية التي تؤدي الى بناء المواد المعقدة لتثبيت الطاقة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46423" y="3933056"/>
            <a:ext cx="822423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sz="3600" b="1" u="sng" dirty="0" smtClean="0"/>
              <a:t>الهدم: </a:t>
            </a:r>
            <a:r>
              <a:rPr lang="ar-EG" sz="3200" dirty="0" smtClean="0"/>
              <a:t>تفكك المواد المعقدة الى مواد ابسط تقيدا او الى مكوناتها الاصلية و تنطلق الطاقة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84902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620688"/>
            <a:ext cx="67232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sz="2800" b="1" u="sng" dirty="0" smtClean="0"/>
              <a:t>3- تركيز ثاني اكسيد الكربون:</a:t>
            </a:r>
          </a:p>
          <a:p>
            <a:pPr algn="r" rtl="1"/>
            <a:r>
              <a:rPr lang="ar-EG" sz="2400" dirty="0" smtClean="0"/>
              <a:t>تنخفض سرعة التنفس بزيادة تركيز ثاني اكسيد الكربون في الجو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2132856"/>
            <a:ext cx="838198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sz="2800" b="1" u="sng" dirty="0" smtClean="0"/>
              <a:t>4- تركيز مادة التنفس:</a:t>
            </a:r>
          </a:p>
          <a:p>
            <a:pPr algn="r" rtl="1"/>
            <a:r>
              <a:rPr lang="ar-EG" sz="2400" dirty="0" smtClean="0"/>
              <a:t>تتأثر سرعة التنفس بتركيز المادة التنفسية المستعملة في التنفس فيزداد عند استخدام السكريات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0"/>
          <a:stretch/>
        </p:blipFill>
        <p:spPr>
          <a:xfrm>
            <a:off x="539552" y="3645024"/>
            <a:ext cx="5472608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4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472" y="980728"/>
            <a:ext cx="843599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sz="3200" b="1" u="sng" dirty="0" smtClean="0"/>
              <a:t>5- المحتوى المائي للأنسجة:</a:t>
            </a:r>
          </a:p>
          <a:p>
            <a:pPr algn="r" rtl="1"/>
            <a:endParaRPr lang="ar-EG" sz="3200" b="1" u="sng" dirty="0" smtClean="0"/>
          </a:p>
          <a:p>
            <a:pPr algn="r" rtl="1"/>
            <a:r>
              <a:rPr lang="ar-EG" sz="2400" dirty="0" smtClean="0"/>
              <a:t>12-16% يؤثر تأثير طفيف</a:t>
            </a:r>
          </a:p>
          <a:p>
            <a:pPr algn="r" rtl="1"/>
            <a:r>
              <a:rPr lang="ar-EG" sz="2400" dirty="0" smtClean="0"/>
              <a:t>16% يزيد من معدل التنفس</a:t>
            </a:r>
          </a:p>
          <a:p>
            <a:pPr algn="r" rtl="1"/>
            <a:r>
              <a:rPr lang="ar-EG" sz="2400" dirty="0" smtClean="0"/>
              <a:t>عندما يكون الماء قليل يكون مرتبط بالجزيئات فلا يستخدم في التنفس</a:t>
            </a:r>
          </a:p>
          <a:p>
            <a:pPr algn="r" rtl="1"/>
            <a:r>
              <a:rPr lang="ar-EG" sz="2400" dirty="0" smtClean="0"/>
              <a:t>فاذا زاد المحتوى المائي وجد في صوره حرة و استخدم في عملية التنفس</a:t>
            </a:r>
          </a:p>
          <a:p>
            <a:pPr algn="r" rtl="1"/>
            <a:r>
              <a:rPr lang="ar-EG" sz="2400" dirty="0" smtClean="0"/>
              <a:t>اما الاجزاء </a:t>
            </a:r>
            <a:r>
              <a:rPr lang="ar-EG" sz="2400" dirty="0" err="1" smtClean="0"/>
              <a:t>العصيرية</a:t>
            </a:r>
            <a:r>
              <a:rPr lang="ar-EG" sz="2400" dirty="0" smtClean="0"/>
              <a:t> لا تتأثر بقلة الماء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2772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7" y="404664"/>
            <a:ext cx="851867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EG" sz="2800" b="1" u="sng" dirty="0" smtClean="0"/>
              <a:t>6- الضوء:</a:t>
            </a:r>
          </a:p>
          <a:p>
            <a:pPr algn="r" rtl="1"/>
            <a:r>
              <a:rPr lang="ar-EG" sz="2400" dirty="0" smtClean="0"/>
              <a:t>يؤثر تأثير غير مباشر في انتاج المواد السكرية اثناء عملية البناء الضوئي و فتح الثغور</a:t>
            </a:r>
          </a:p>
          <a:p>
            <a:pPr algn="r" rtl="1"/>
            <a:r>
              <a:rPr lang="ar-EG" sz="2400" dirty="0" smtClean="0"/>
              <a:t>اما الاجزاء التي لا يحدث فيها بناء ضوئي يكون التأثير مختلف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988840"/>
            <a:ext cx="83063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sz="2800" b="1" u="sng" dirty="0" smtClean="0"/>
              <a:t>7- تأثير المواد الكيميائية المضافة:</a:t>
            </a:r>
          </a:p>
          <a:p>
            <a:pPr algn="r" rtl="1"/>
            <a:r>
              <a:rPr lang="ar-EG" sz="2400" dirty="0" smtClean="0"/>
              <a:t> مثل المواد المنشطة و المثبطة للإنزيمات لان التنفس= انزيمات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3717032"/>
            <a:ext cx="84503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sz="2800" b="1" u="sng" dirty="0" smtClean="0"/>
              <a:t>8- تأثير الجروح:</a:t>
            </a:r>
          </a:p>
          <a:p>
            <a:pPr algn="r" rtl="1"/>
            <a:r>
              <a:rPr lang="ar-EG" sz="2400" dirty="0" smtClean="0"/>
              <a:t> يزداد معدل التنفس بالجروح و ذلك لنقص ثاني اكسيد الكربون و زيادة معدل تنفس الخلايا المعرضة للهواء الجوي لزيادة محتواها السكري نتيجة الجفاف</a:t>
            </a:r>
          </a:p>
          <a:p>
            <a:pPr algn="r" rtl="1"/>
            <a:r>
              <a:rPr lang="ar-EG" sz="2400" dirty="0" smtClean="0"/>
              <a:t>حتى خدش الاوراق يتأثر فيه معدل التنفس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6395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3768" y="260648"/>
            <a:ext cx="33666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EG" sz="4800" dirty="0">
                <a:latin typeface="Andalus" pitchFamily="18" charset="-78"/>
                <a:cs typeface="Andalus" pitchFamily="18" charset="-78"/>
              </a:rPr>
              <a:t>آ</a:t>
            </a:r>
            <a:r>
              <a:rPr lang="ar-EG" sz="4800" dirty="0" smtClean="0">
                <a:latin typeface="Andalus" pitchFamily="18" charset="-78"/>
                <a:cs typeface="Andalus" pitchFamily="18" charset="-78"/>
              </a:rPr>
              <a:t>لية عملية التنفس</a:t>
            </a:r>
            <a:endParaRPr lang="en-GB" sz="4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1613991"/>
            <a:ext cx="5593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2400" dirty="0" smtClean="0"/>
              <a:t>6 H12O6+6 O2-----6 CO2+ 6 H2O+ 674 K Cal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2708920"/>
            <a:ext cx="815763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sz="2800" b="1" u="sng" dirty="0" smtClean="0"/>
              <a:t>فسفرة تأكسدية</a:t>
            </a:r>
            <a:r>
              <a:rPr lang="ar-EG" sz="2400" dirty="0" smtClean="0"/>
              <a:t>: تختزن الطاقة في وحدات </a:t>
            </a:r>
            <a:r>
              <a:rPr lang="en-US" sz="2400" dirty="0"/>
              <a:t>ATP</a:t>
            </a:r>
            <a:endParaRPr lang="en-GB" sz="2400" dirty="0"/>
          </a:p>
          <a:p>
            <a:pPr algn="r" rtl="1"/>
            <a:r>
              <a:rPr lang="ar-EG" sz="2400" dirty="0" smtClean="0"/>
              <a:t> في </a:t>
            </a:r>
            <a:r>
              <a:rPr lang="ar-EG" sz="2400" dirty="0" err="1" smtClean="0"/>
              <a:t>الميتوكندريا</a:t>
            </a:r>
            <a:r>
              <a:rPr lang="ar-EG" sz="2400" dirty="0" smtClean="0"/>
              <a:t> اكسدة المركبات المختزلة عالية الطاقة على حساب الاكسجين الجزيئي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94153" y="4898777"/>
            <a:ext cx="7887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EG" sz="2800" b="1" u="sng" dirty="0" smtClean="0"/>
              <a:t>فسفرة ضوئية: </a:t>
            </a:r>
            <a:r>
              <a:rPr lang="ar-EG" sz="2400" dirty="0" smtClean="0"/>
              <a:t>نقل الالكترونات بين الانظمة الصبغية و الماء في </a:t>
            </a:r>
            <a:r>
              <a:rPr lang="ar-EG" sz="2400" dirty="0" err="1" smtClean="0"/>
              <a:t>البلاستيدات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456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7056784" cy="64426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188640"/>
            <a:ext cx="25863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sz="2000" b="1" dirty="0" smtClean="0"/>
              <a:t>المرحلة الاولى: </a:t>
            </a:r>
          </a:p>
          <a:p>
            <a:pPr algn="r" rtl="1"/>
            <a:r>
              <a:rPr lang="ar-EG" sz="2000" b="1" dirty="0" smtClean="0"/>
              <a:t>الانشطار </a:t>
            </a:r>
            <a:r>
              <a:rPr lang="ar-EG" sz="2000" b="1" dirty="0" err="1" smtClean="0"/>
              <a:t>الجليكولي</a:t>
            </a:r>
            <a:endParaRPr lang="ar-EG" sz="2000" b="1" dirty="0" smtClean="0"/>
          </a:p>
          <a:p>
            <a:pPr algn="r" rtl="1"/>
            <a:endParaRPr lang="ar-EG" sz="2000" b="1" dirty="0"/>
          </a:p>
          <a:p>
            <a:pPr algn="r" rtl="1"/>
            <a:r>
              <a:rPr lang="ar-EG" sz="2000" b="1" dirty="0" smtClean="0"/>
              <a:t>1- تحلل النشا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9189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7864" y="764704"/>
            <a:ext cx="23423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3600" b="1" dirty="0"/>
              <a:t>المرحلة الثانية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0848"/>
            <a:ext cx="8367329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3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0"/>
            <a:ext cx="6840760" cy="53732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36800" y="476672"/>
            <a:ext cx="3522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EG" sz="2400" b="1" dirty="0" smtClean="0"/>
              <a:t>1- التنفس الهوائي (دورة كربس)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19085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" t="6050" r="33159"/>
          <a:stretch>
            <a:fillRect/>
          </a:stretch>
        </p:blipFill>
        <p:spPr bwMode="auto">
          <a:xfrm>
            <a:off x="539552" y="1268760"/>
            <a:ext cx="6894244" cy="4824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28820" y="476672"/>
            <a:ext cx="2230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EG" sz="2400" b="1" dirty="0" smtClean="0"/>
              <a:t>2- التنفس اللاهوائي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99775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5007" y="1114614"/>
            <a:ext cx="172354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2800" dirty="0" smtClean="0"/>
              <a:t>10 NADH</a:t>
            </a:r>
          </a:p>
          <a:p>
            <a:pPr algn="r" rtl="1"/>
            <a:r>
              <a:rPr lang="en-US" sz="2800" dirty="0" smtClean="0"/>
              <a:t>2 FADH2</a:t>
            </a:r>
          </a:p>
          <a:p>
            <a:pPr algn="r" rtl="1"/>
            <a:r>
              <a:rPr lang="en-US" sz="2800" dirty="0" smtClean="0"/>
              <a:t>4 ATP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88845" y="1114614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2400" dirty="0" smtClean="0"/>
              <a:t>2 ATP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444208" y="404664"/>
            <a:ext cx="1814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EG" sz="2800" dirty="0" smtClean="0"/>
              <a:t>التنفس الهوائي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94365" y="404664"/>
            <a:ext cx="2052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EG" sz="2800" dirty="0" smtClean="0"/>
              <a:t>التنفس اللاهوائي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683568" y="3284984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b="1" u="sng" dirty="0"/>
              <a:t>Under aerobic conditions</a:t>
            </a:r>
            <a:r>
              <a:rPr lang="en-GB" dirty="0"/>
              <a:t>, plants can oxidize </a:t>
            </a:r>
            <a:r>
              <a:rPr lang="en-GB" b="1" u="sng" dirty="0"/>
              <a:t>1 </a:t>
            </a:r>
            <a:r>
              <a:rPr lang="en-GB" b="1" u="sng" dirty="0" err="1"/>
              <a:t>mol</a:t>
            </a:r>
            <a:r>
              <a:rPr lang="en-GB" b="1" u="sng" dirty="0"/>
              <a:t> of hexose </a:t>
            </a:r>
            <a:r>
              <a:rPr lang="en-GB" dirty="0"/>
              <a:t>sugar through </a:t>
            </a:r>
            <a:r>
              <a:rPr lang="en-GB" b="1" u="sng" dirty="0"/>
              <a:t>glycolysis, the citric acid cycle, and oxidative phosphorylation</a:t>
            </a:r>
            <a:r>
              <a:rPr lang="en-GB" dirty="0"/>
              <a:t> to yield </a:t>
            </a:r>
            <a:r>
              <a:rPr lang="en-GB" sz="2000" b="1" u="sng" dirty="0"/>
              <a:t>30 to 32 </a:t>
            </a:r>
            <a:r>
              <a:rPr lang="en-GB" sz="2000" b="1" u="sng" dirty="0" err="1"/>
              <a:t>mol</a:t>
            </a:r>
            <a:r>
              <a:rPr lang="en-GB" sz="2000" b="1" u="sng" dirty="0"/>
              <a:t> of ATP</a:t>
            </a:r>
            <a:r>
              <a:rPr lang="en-GB" dirty="0"/>
              <a:t>.</a:t>
            </a:r>
          </a:p>
          <a:p>
            <a:pPr algn="just"/>
            <a:r>
              <a:rPr lang="en-GB" dirty="0"/>
              <a:t> In the absence of oxygen, ATP production is greatly diminished because </a:t>
            </a:r>
            <a:r>
              <a:rPr lang="en-GB" b="1" u="sng" dirty="0"/>
              <a:t>glycolysis</a:t>
            </a:r>
            <a:r>
              <a:rPr lang="en-GB" dirty="0"/>
              <a:t> can produce only </a:t>
            </a:r>
            <a:r>
              <a:rPr lang="en-GB" b="1" u="sng" dirty="0"/>
              <a:t>2 </a:t>
            </a:r>
            <a:r>
              <a:rPr lang="en-GB" b="1" u="sng" dirty="0" err="1"/>
              <a:t>mol</a:t>
            </a:r>
            <a:r>
              <a:rPr lang="en-GB" b="1" u="sng" dirty="0"/>
              <a:t> </a:t>
            </a:r>
            <a:r>
              <a:rPr lang="en-GB" dirty="0"/>
              <a:t>of ATP per mole of hexose sugar. </a:t>
            </a:r>
          </a:p>
        </p:txBody>
      </p:sp>
    </p:spTree>
    <p:extLst>
      <p:ext uri="{BB962C8B-B14F-4D97-AF65-F5344CB8AC3E}">
        <p14:creationId xmlns:p14="http://schemas.microsoft.com/office/powerpoint/2010/main" val="188276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13" y="1268760"/>
            <a:ext cx="6831713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45" y="857250"/>
            <a:ext cx="8284412" cy="46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5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720080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5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6624736" cy="470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31" y="1196752"/>
            <a:ext cx="692438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6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-29716"/>
            <a:ext cx="4571475" cy="3888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348880"/>
            <a:ext cx="4231292" cy="416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0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0" y="502920"/>
            <a:ext cx="646176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1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820891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9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7870340" cy="412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2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404663"/>
            <a:ext cx="7872874" cy="590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773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8412427" cy="473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87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332655"/>
            <a:ext cx="2699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sz="7200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التنفس</a:t>
            </a:r>
            <a:endParaRPr lang="en-GB" sz="7200" dirty="0">
              <a:solidFill>
                <a:srgbClr val="7030A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868144" y="2276872"/>
            <a:ext cx="2232248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3200" dirty="0" smtClean="0"/>
              <a:t>تنفس هوائي</a:t>
            </a:r>
            <a:endParaRPr lang="en-GB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827584" y="3645024"/>
            <a:ext cx="237626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3200" dirty="0" smtClean="0"/>
              <a:t>تنفس لاهوائي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8240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42343" y="404664"/>
            <a:ext cx="3926001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3600" dirty="0" smtClean="0"/>
              <a:t>تنفس هوائي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396861" y="2020198"/>
            <a:ext cx="2068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EG" sz="2400" dirty="0" smtClean="0"/>
              <a:t>في وجود الاكسجين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2708920"/>
            <a:ext cx="5593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2400" dirty="0" smtClean="0"/>
              <a:t>6 H12O6+6 O2-----6 CO2+ 6 H2O+ 674 K Cal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159318" y="4052143"/>
            <a:ext cx="6509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2400" dirty="0" smtClean="0"/>
              <a:t>57 H104O6+ 80 O2-----57  CO2+ 52 H2O+ 950 K Cal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5557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427984" y="404664"/>
            <a:ext cx="360040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4000" dirty="0" smtClean="0"/>
              <a:t>تنفس لاهوائي</a:t>
            </a:r>
            <a:endParaRPr lang="en-GB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436645" y="3182391"/>
            <a:ext cx="6663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2400" dirty="0" smtClean="0"/>
              <a:t>C6H12O6------------2 CH3.CHOH.COOH + E    (lactase)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56054" y="4545707"/>
            <a:ext cx="7887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C6H12O6------ CH3.CH2.CH2.COOH + E  (butyric acid bacteria)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419303" y="2020198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EG" sz="2400" dirty="0" smtClean="0"/>
              <a:t>في غياب الاكسجين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4274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23875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sz="3600" b="1" u="sng" dirty="0" smtClean="0">
                <a:latin typeface="Andalus" pitchFamily="18" charset="-78"/>
                <a:cs typeface="Andalus" pitchFamily="18" charset="-78"/>
              </a:rPr>
              <a:t>معامل التنفس:</a:t>
            </a:r>
          </a:p>
          <a:p>
            <a:pPr algn="r" rtl="1"/>
            <a:r>
              <a:rPr lang="ar-EG" sz="2400" dirty="0" smtClean="0"/>
              <a:t>النسبة التنفسية او معامل التنفس هو نسبة حجم ثاني اكسيد الكربون المتصاعد الى حجم الاكسجين الممتص في اثناء التنفس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16832"/>
            <a:ext cx="6192688" cy="464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4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95143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9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92696"/>
            <a:ext cx="5688632" cy="489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1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332656"/>
            <a:ext cx="6368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sz="4000" b="1" u="sng" dirty="0" smtClean="0"/>
              <a:t>العوامل التي تؤثر في معدل التنفس</a:t>
            </a:r>
            <a:endParaRPr lang="en-GB" sz="40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484784"/>
            <a:ext cx="79208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sz="2800" b="1" u="sng" dirty="0" smtClean="0"/>
              <a:t>1- درجة الحرارة:</a:t>
            </a:r>
          </a:p>
          <a:p>
            <a:pPr algn="r" rtl="1"/>
            <a:r>
              <a:rPr lang="ar-EG" sz="2400" dirty="0" smtClean="0"/>
              <a:t>يزداد بزيادة درجة الحرارة ويصل نهايته القصوى بين 20-40 درجة مئوية</a:t>
            </a:r>
          </a:p>
          <a:p>
            <a:pPr algn="r" rtl="1"/>
            <a:r>
              <a:rPr lang="ar-EG" sz="2800" b="1" u="sng" dirty="0" smtClean="0"/>
              <a:t>المعامل الحراري: </a:t>
            </a:r>
            <a:r>
              <a:rPr lang="ar-EG" sz="2400" dirty="0" smtClean="0"/>
              <a:t>سرعة التفاعل عند درجة حرارة معينة + 10/ سرعة التفاعل عند نفس الدرجة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907704" y="4293096"/>
            <a:ext cx="64334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sz="2800" b="1" u="sng" dirty="0" smtClean="0"/>
              <a:t>2- تركيز الاكسجين في الوسط المحيط:</a:t>
            </a:r>
          </a:p>
          <a:p>
            <a:pPr algn="r" rtl="1"/>
            <a:r>
              <a:rPr lang="ar-EG" sz="2400" dirty="0" smtClean="0"/>
              <a:t>يقل اذا انخفض معدل الاكسجين الى 5% او اقل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6591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266</TotalTime>
  <Words>470</Words>
  <Application>Microsoft Office PowerPoint</Application>
  <PresentationFormat>On-screen Show (4:3)</PresentationFormat>
  <Paragraphs>61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Civic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DD</dc:creator>
  <cp:lastModifiedBy>ayman</cp:lastModifiedBy>
  <cp:revision>31</cp:revision>
  <dcterms:created xsi:type="dcterms:W3CDTF">2019-03-30T08:31:32Z</dcterms:created>
  <dcterms:modified xsi:type="dcterms:W3CDTF">2020-04-04T23:58:20Z</dcterms:modified>
</cp:coreProperties>
</file>