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67" r:id="rId16"/>
    <p:sldId id="272" r:id="rId17"/>
    <p:sldId id="268" r:id="rId18"/>
    <p:sldId id="269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0B173A9-1F16-4934-8B81-A0E6AED09DB1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305218B-4237-4B3D-AB0D-FC5832BB799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1268" y="764704"/>
            <a:ext cx="2946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5400" dirty="0" smtClean="0">
                <a:latin typeface="Andalus" pitchFamily="18" charset="-78"/>
                <a:cs typeface="Andalus" pitchFamily="18" charset="-78"/>
              </a:rPr>
              <a:t>البناء الضوئي</a:t>
            </a:r>
            <a:endParaRPr lang="en-GB" sz="5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4572000" cy="33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82576"/>
            <a:ext cx="4095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5400" dirty="0"/>
              <a:t>آ</a:t>
            </a:r>
            <a:r>
              <a:rPr lang="ar-EG" sz="5400" dirty="0" smtClean="0"/>
              <a:t>لية البناء الضوئي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7128792" cy="37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768752" cy="4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0" y="325216"/>
            <a:ext cx="8270271" cy="62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7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165485" cy="38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3907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993" y="404663"/>
            <a:ext cx="5894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600" b="1" u="sng" dirty="0" smtClean="0"/>
              <a:t>البناء الضوئي و الكيميائي في البكتريا </a:t>
            </a:r>
            <a:endParaRPr lang="en-GB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61541" y="1196752"/>
            <a:ext cx="8142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dirty="0" smtClean="0"/>
              <a:t>تحتوي بعض البكتريا على صبغ يشبه الكلوروفيل مثل بكتريا الكبريت الخضراء او الارجوانية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03" y="2852936"/>
            <a:ext cx="4813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005642" cy="53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6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347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dirty="0" smtClean="0"/>
              <a:t>بكتريا تستخدم الطاقة الناتجة من التفاعلات الكيميائية ولذلك يسمى </a:t>
            </a:r>
            <a:r>
              <a:rPr lang="ar-EG" sz="3200" b="1" u="sng" dirty="0" smtClean="0"/>
              <a:t>البناء</a:t>
            </a:r>
            <a:r>
              <a:rPr lang="ar-EG" sz="2800" b="1" u="sng" dirty="0" smtClean="0"/>
              <a:t> </a:t>
            </a:r>
            <a:r>
              <a:rPr lang="ar-EG" sz="3200" b="1" u="sng" dirty="0" smtClean="0"/>
              <a:t>الكيميائي</a:t>
            </a:r>
            <a:endParaRPr lang="en-GB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2934583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dirty="0" smtClean="0"/>
              <a:t>1- بكتريا </a:t>
            </a:r>
            <a:r>
              <a:rPr lang="ar-EG" sz="2800" b="1" dirty="0" err="1" smtClean="0"/>
              <a:t>النيترة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6142"/>
            <a:ext cx="5267299" cy="49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3171" y="332656"/>
            <a:ext cx="256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200" b="1" dirty="0" smtClean="0"/>
              <a:t>2- بكتريا الكبريت</a:t>
            </a:r>
            <a:endParaRPr lang="en-GB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9592" y="1299964"/>
            <a:ext cx="7920880" cy="4267200"/>
            <a:chOff x="899592" y="1299964"/>
            <a:chExt cx="7920880" cy="4267200"/>
          </a:xfrm>
        </p:grpSpPr>
        <p:grpSp>
          <p:nvGrpSpPr>
            <p:cNvPr id="11" name="Group 10"/>
            <p:cNvGrpSpPr/>
            <p:nvPr/>
          </p:nvGrpSpPr>
          <p:grpSpPr>
            <a:xfrm>
              <a:off x="899592" y="1299964"/>
              <a:ext cx="7920880" cy="4267200"/>
              <a:chOff x="899592" y="1299964"/>
              <a:chExt cx="7920880" cy="4267200"/>
            </a:xfrm>
            <a:solidFill>
              <a:schemeClr val="tx1"/>
            </a:solidFill>
          </p:grpSpPr>
          <p:grpSp>
            <p:nvGrpSpPr>
              <p:cNvPr id="8" name="Group 7"/>
              <p:cNvGrpSpPr/>
              <p:nvPr/>
            </p:nvGrpSpPr>
            <p:grpSpPr>
              <a:xfrm>
                <a:off x="1043608" y="1299964"/>
                <a:ext cx="7776864" cy="4267200"/>
                <a:chOff x="1043608" y="1299964"/>
                <a:chExt cx="7776864" cy="4267200"/>
              </a:xfrm>
              <a:grpFill/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608" y="1299964"/>
                  <a:ext cx="5321300" cy="4267200"/>
                </a:xfrm>
                <a:prstGeom prst="rect">
                  <a:avLst/>
                </a:prstGeom>
                <a:grpFill/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5436096" y="3028310"/>
                  <a:ext cx="62228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r" rtl="1"/>
                  <a:r>
                    <a:rPr lang="en-GB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+ O2</a:t>
                  </a:r>
                  <a:endParaRPr lang="en-GB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5004048" y="4221088"/>
                  <a:ext cx="432048" cy="576064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4984090" y="4812893"/>
                  <a:ext cx="3836382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ar-EG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طاقة تستخدم في بناء السكريات من ثاني اكسيد الكربون و الماء</a:t>
                  </a:r>
                  <a:endParaRPr lang="en-GB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475656" y="4509120"/>
                <a:ext cx="1125629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ar-EG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+</a:t>
                </a:r>
                <a:r>
                  <a:rPr lang="en-US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O2+ H2O</a:t>
                </a:r>
                <a:endParaRPr lang="en-GB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99592" y="3433564"/>
                <a:ext cx="821059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H2SO4</a:t>
                </a:r>
                <a:endParaRPr lang="en-GB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932040" y="4293096"/>
              <a:ext cx="648072" cy="40069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21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7288" y="891372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600" b="1" dirty="0" smtClean="0"/>
              <a:t>3- بكتريا الحديد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6672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dirty="0" smtClean="0"/>
              <a:t>4 FeCO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O2 + 6 H2O-----Fe (OH)3 + 4 CO2 + 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18936" y="3267636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600" b="1" dirty="0" smtClean="0"/>
              <a:t>4- بكتريا الهيدروجين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4874" y="4581128"/>
            <a:ext cx="338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smtClean="0"/>
              <a:t>2H</a:t>
            </a:r>
            <a:r>
              <a:rPr lang="en-US" sz="2400" baseline="-25000" dirty="0"/>
              <a:t>2</a:t>
            </a:r>
            <a:r>
              <a:rPr lang="en-US" sz="3200" dirty="0" smtClean="0"/>
              <a:t> + O</a:t>
            </a:r>
            <a:r>
              <a:rPr lang="en-US" sz="2400" baseline="-25000" dirty="0"/>
              <a:t>2</a:t>
            </a:r>
            <a:r>
              <a:rPr lang="en-US" sz="3200" dirty="0" smtClean="0"/>
              <a:t>---- 2H</a:t>
            </a:r>
            <a:r>
              <a:rPr lang="en-US" sz="2400" baseline="-25000" dirty="0"/>
              <a:t>2</a:t>
            </a:r>
            <a:r>
              <a:rPr lang="en-US" sz="3200" dirty="0" smtClean="0"/>
              <a:t>O + 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5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06110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526586" cy="33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60" y="332656"/>
            <a:ext cx="6377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600" b="1" dirty="0" smtClean="0"/>
              <a:t>العوامل التي تؤثر في معدل البناء الضوئي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26913" y="1268760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u="sng" dirty="0" smtClean="0"/>
              <a:t>العوامل الخارجية</a:t>
            </a:r>
            <a:endParaRPr lang="en-GB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60763" y="2202767"/>
            <a:ext cx="78117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u="sng" dirty="0" smtClean="0"/>
              <a:t>1- تركيز ثاني اكسيد الكربون</a:t>
            </a:r>
          </a:p>
          <a:p>
            <a:pPr algn="r" rtl="1"/>
            <a:r>
              <a:rPr lang="ar-EG" sz="2400" dirty="0" smtClean="0"/>
              <a:t>زيادة ثاني اكسيد الكربون بنسبة 3</a:t>
            </a:r>
            <a:r>
              <a:rPr lang="en-US" sz="2400" dirty="0" smtClean="0"/>
              <a:t>0.</a:t>
            </a:r>
            <a:r>
              <a:rPr lang="ar-EG" sz="2400" dirty="0" smtClean="0"/>
              <a:t>-1% يؤدي الى سرعة البناء الضوئي</a:t>
            </a:r>
          </a:p>
          <a:p>
            <a:pPr algn="r" rtl="1"/>
            <a:r>
              <a:rPr lang="ar-EG" sz="2400" dirty="0" smtClean="0"/>
              <a:t>اذا زاد التركيز اعلى من ذلك انخفض معدل البناء الضوئي بسبب انغلاق الثغور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4464496" cy="24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2510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u="sng" dirty="0" smtClean="0"/>
              <a:t>2- شدة الاضاءة: </a:t>
            </a:r>
          </a:p>
          <a:p>
            <a:pPr algn="r" rtl="1"/>
            <a:r>
              <a:rPr lang="ar-EG" sz="2800" dirty="0" smtClean="0"/>
              <a:t>معدل البناء الضوئي يتناسب طرديا مع شدة الاضاءة ولكن عند حد معين</a:t>
            </a:r>
          </a:p>
          <a:p>
            <a:pPr algn="r" rtl="1"/>
            <a:r>
              <a:rPr lang="ar-EG" sz="2800" dirty="0" smtClean="0"/>
              <a:t>اذا زاد الضوء عند هذا الحد يؤدي الى انخفاض معدل البناء الضوئي وذلك لأكسدة المادة الخضراء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4696481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74153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u="sng" dirty="0" smtClean="0"/>
              <a:t>3- درجة الحرارة:</a:t>
            </a:r>
          </a:p>
          <a:p>
            <a:pPr algn="r" rtl="1"/>
            <a:r>
              <a:rPr lang="ar-EG" sz="2800" dirty="0" smtClean="0"/>
              <a:t> البناء الضوئي عبارة عن: </a:t>
            </a:r>
          </a:p>
          <a:p>
            <a:pPr algn="r" rtl="1"/>
            <a:r>
              <a:rPr lang="ar-EG" sz="2800" dirty="0" smtClean="0"/>
              <a:t>تفاعل ضوئي كيميائي لا يتأثر بدرجة الحرارة</a:t>
            </a:r>
          </a:p>
          <a:p>
            <a:pPr algn="r" rtl="1"/>
            <a:r>
              <a:rPr lang="ar-EG" sz="2800" dirty="0" smtClean="0"/>
              <a:t>تفاعل كيميائي يحدث في الظلام ويتأثر بدرجة الحرارة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4014936" cy="24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3399"/>
            <a:ext cx="7451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u="sng" dirty="0" smtClean="0"/>
              <a:t>4- الماء:</a:t>
            </a:r>
          </a:p>
          <a:p>
            <a:pPr algn="r" rtl="1"/>
            <a:r>
              <a:rPr lang="ar-EG" sz="2800" dirty="0" smtClean="0"/>
              <a:t> برغم ان الماء من المكونات الاساسية في البناء الضوئي و لكن لا يستخدم الا بنسبة 1% مما يمتصه النبات فبذلك لا يكون من العوامل المحددة للبناء الضوئي و لكنه يؤثر تأثير غير مباشر عن طريق غلق الثغور و فتحها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27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476672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200" b="1" dirty="0" smtClean="0"/>
              <a:t>العوامل الداخلية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2291" y="1268760"/>
            <a:ext cx="7251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u="sng" dirty="0" smtClean="0"/>
              <a:t>1- الكلوروفيل:</a:t>
            </a:r>
          </a:p>
          <a:p>
            <a:pPr algn="r" rtl="1"/>
            <a:r>
              <a:rPr lang="ar-EG" sz="2800" dirty="0" smtClean="0"/>
              <a:t> عامل اساسي – يمتص الضوء</a:t>
            </a:r>
          </a:p>
          <a:p>
            <a:pPr algn="r" rtl="1"/>
            <a:r>
              <a:rPr lang="ar-EG" sz="2800" dirty="0" smtClean="0"/>
              <a:t>يزداد معدل البناء الضوئي بزيادة نسبة الكلوروفيل بدون تناسب طردي منتظم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17032"/>
            <a:ext cx="4032448" cy="25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6768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u="sng" dirty="0" smtClean="0"/>
              <a:t>2- السائل </a:t>
            </a:r>
            <a:r>
              <a:rPr lang="ar-EG" sz="3200" b="1" u="sng" dirty="0" err="1" smtClean="0"/>
              <a:t>البروتوبلازمي</a:t>
            </a:r>
            <a:r>
              <a:rPr lang="ar-EG" sz="3200" b="1" u="sng" dirty="0" smtClean="0"/>
              <a:t>:</a:t>
            </a:r>
          </a:p>
          <a:p>
            <a:pPr algn="r" rtl="1"/>
            <a:r>
              <a:rPr lang="ar-EG" sz="2400" dirty="0" smtClean="0"/>
              <a:t> تكوين الانزيمات المسئولة عن اتمام عملية البناء الضوئي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05584" y="1844824"/>
            <a:ext cx="6697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3200" b="1" u="sng" dirty="0" smtClean="0"/>
              <a:t>3- تراكم نواتج البناء الضوئي:</a:t>
            </a:r>
          </a:p>
          <a:p>
            <a:pPr algn="r" rtl="1"/>
            <a:r>
              <a:rPr lang="ar-EG" sz="2800" dirty="0" smtClean="0"/>
              <a:t> اذا تراكمت السكريات اصبحت عامل مثبط للبناء الضوئي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5830824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0883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600" b="1" u="sng" dirty="0" smtClean="0"/>
              <a:t>العوامل المحددة في البناء الضوئي</a:t>
            </a:r>
          </a:p>
          <a:p>
            <a:pPr algn="r" rtl="1"/>
            <a:r>
              <a:rPr lang="ar-EG" sz="3200" u="sng" dirty="0" smtClean="0"/>
              <a:t>نظرية العوامل المحددة: </a:t>
            </a:r>
            <a:r>
              <a:rPr lang="ar-EG" sz="3200" dirty="0" smtClean="0"/>
              <a:t>عندما تتوقف عملية على عدد من العوامل الغير مرتبطة فان سرعة هذه العملية تتحدد </a:t>
            </a:r>
            <a:r>
              <a:rPr lang="ar-EG" sz="3200" dirty="0" err="1" smtClean="0"/>
              <a:t>بأبطأ</a:t>
            </a:r>
            <a:r>
              <a:rPr lang="ar-EG" sz="3200" dirty="0" smtClean="0"/>
              <a:t> هذه العوامل سرعة اي تتوقف على العامل الموجود باقل نسبة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92774"/>
            <a:ext cx="6192688" cy="31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151</TotalTime>
  <Words>316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</dc:creator>
  <cp:lastModifiedBy>ayman</cp:lastModifiedBy>
  <cp:revision>26</cp:revision>
  <dcterms:created xsi:type="dcterms:W3CDTF">2019-04-06T12:07:22Z</dcterms:created>
  <dcterms:modified xsi:type="dcterms:W3CDTF">2020-04-04T23:58:59Z</dcterms:modified>
</cp:coreProperties>
</file>