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F768E-ABB4-4A8D-885C-58CF58436FEB}" type="datetimeFigureOut">
              <a:rPr lang="en-GB" smtClean="0"/>
              <a:t>05/04/2020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DE88E-A551-431C-9907-82061990B2F4}" type="slidenum">
              <a:rPr lang="en-GB" smtClean="0"/>
              <a:t>‹#›</a:t>
            </a:fld>
            <a:endParaRPr lang="en-GB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F768E-ABB4-4A8D-885C-58CF58436FEB}" type="datetimeFigureOut">
              <a:rPr lang="en-GB" smtClean="0"/>
              <a:t>05/04/2020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DE88E-A551-431C-9907-82061990B2F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F768E-ABB4-4A8D-885C-58CF58436FEB}" type="datetimeFigureOut">
              <a:rPr lang="en-GB" smtClean="0"/>
              <a:t>05/04/2020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DE88E-A551-431C-9907-82061990B2F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F768E-ABB4-4A8D-885C-58CF58436FEB}" type="datetimeFigureOut">
              <a:rPr lang="en-GB" smtClean="0"/>
              <a:t>05/04/2020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DE88E-A551-431C-9907-82061990B2F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F768E-ABB4-4A8D-885C-58CF58436FEB}" type="datetimeFigureOut">
              <a:rPr lang="en-GB" smtClean="0"/>
              <a:t>05/04/2020</a:t>
            </a:fld>
            <a:endParaRPr lang="en-GB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DE88E-A551-431C-9907-82061990B2F4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F768E-ABB4-4A8D-885C-58CF58436FEB}" type="datetimeFigureOut">
              <a:rPr lang="en-GB" smtClean="0"/>
              <a:t>05/04/2020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DE88E-A551-431C-9907-82061990B2F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F768E-ABB4-4A8D-885C-58CF58436FEB}" type="datetimeFigureOut">
              <a:rPr lang="en-GB" smtClean="0"/>
              <a:t>05/04/2020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DE88E-A551-431C-9907-82061990B2F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F768E-ABB4-4A8D-885C-58CF58436FEB}" type="datetimeFigureOut">
              <a:rPr lang="en-GB" smtClean="0"/>
              <a:t>05/04/2020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DE88E-A551-431C-9907-82061990B2F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F768E-ABB4-4A8D-885C-58CF58436FEB}" type="datetimeFigureOut">
              <a:rPr lang="en-GB" smtClean="0"/>
              <a:t>05/04/2020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DE88E-A551-431C-9907-82061990B2F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F768E-ABB4-4A8D-885C-58CF58436FEB}" type="datetimeFigureOut">
              <a:rPr lang="en-GB" smtClean="0"/>
              <a:t>05/04/2020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DE88E-A551-431C-9907-82061990B2F4}" type="slidenum">
              <a:rPr lang="en-GB" smtClean="0"/>
              <a:t>‹#›</a:t>
            </a:fld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F768E-ABB4-4A8D-885C-58CF58436FEB}" type="datetimeFigureOut">
              <a:rPr lang="en-GB" smtClean="0"/>
              <a:t>05/04/2020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DE88E-A551-431C-9907-82061990B2F4}" type="slidenum">
              <a:rPr lang="en-GB" smtClean="0"/>
              <a:t>‹#›</a:t>
            </a:fld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F7F768E-ABB4-4A8D-885C-58CF58436FEB}" type="datetimeFigureOut">
              <a:rPr lang="en-GB" smtClean="0"/>
              <a:t>05/04/2020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C4DE88E-A551-431C-9907-82061990B2F4}" type="slidenum">
              <a:rPr lang="en-GB" smtClean="0"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83868" y="238661"/>
            <a:ext cx="2232248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just" rtl="1"/>
            <a:r>
              <a:rPr lang="ar-EG" sz="7200" b="1" cap="all" dirty="0" smtClean="0">
                <a:ln w="0">
                  <a:solidFill>
                    <a:schemeClr val="tx1"/>
                  </a:solidFill>
                </a:ln>
                <a:gradFill flip="none">
                  <a:gsLst>
                    <a:gs pos="0">
                      <a:srgbClr val="FBEAC7"/>
                    </a:gs>
                    <a:gs pos="17999">
                      <a:srgbClr val="FEE7F2"/>
                    </a:gs>
                    <a:gs pos="36000">
                      <a:srgbClr val="FAC77D"/>
                    </a:gs>
                    <a:gs pos="61000">
                      <a:srgbClr val="FBA97D"/>
                    </a:gs>
                    <a:gs pos="82001">
                      <a:srgbClr val="FBD49C"/>
                    </a:gs>
                    <a:gs pos="100000">
                      <a:srgbClr val="FEE7F2"/>
                    </a:gs>
                  </a:gsLst>
                  <a:lin ang="5400000" scaled="0"/>
                </a:gradFill>
                <a:effectLst>
                  <a:reflection blurRad="12700" stA="50000" endPos="50000" dist="5000" dir="5400000" sy="-100000" rotWithShape="0"/>
                </a:effectLst>
                <a:latin typeface="Algerian" pitchFamily="82" charset="0"/>
              </a:rPr>
              <a:t>النمو</a:t>
            </a:r>
            <a:endParaRPr lang="en-GB" sz="7200" b="1" cap="all" dirty="0">
              <a:ln w="0">
                <a:solidFill>
                  <a:schemeClr val="tx1"/>
                </a:solidFill>
              </a:ln>
              <a:gradFill flip="none">
                <a:gsLst>
                  <a:gs pos="0">
                    <a:srgbClr val="FBEAC7"/>
                  </a:gs>
                  <a:gs pos="17999">
                    <a:srgbClr val="FEE7F2"/>
                  </a:gs>
                  <a:gs pos="36000">
                    <a:srgbClr val="FAC77D"/>
                  </a:gs>
                  <a:gs pos="61000">
                    <a:srgbClr val="FBA97D"/>
                  </a:gs>
                  <a:gs pos="82001">
                    <a:srgbClr val="FBD49C"/>
                  </a:gs>
                  <a:gs pos="100000">
                    <a:srgbClr val="FEE7F2"/>
                  </a:gs>
                </a:gsLst>
                <a:lin ang="5400000" scaled="0"/>
              </a:gradFill>
              <a:effectLst>
                <a:reflection blurRad="12700" stA="50000" endPos="50000" dist="5000" dir="5400000" sy="-100000" rotWithShape="0"/>
              </a:effectLst>
              <a:latin typeface="Algerian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1600" y="1700808"/>
            <a:ext cx="77727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ar-EG" sz="2800" dirty="0" smtClean="0"/>
              <a:t>زيادة في الحجم والوزن الجاف بشرط ان تكون الزيادة ناتجة من مواد البناء وليست لوجود عناصر غير مفيدة</a:t>
            </a:r>
            <a:endParaRPr lang="en-GB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58105" y="2628002"/>
            <a:ext cx="83843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ar-EG" sz="3200" dirty="0" smtClean="0"/>
              <a:t>التطور هو التغير في الشكل و الصورة و درجة التعقيد التي تحدث في الكائن الحي</a:t>
            </a:r>
            <a:endParaRPr lang="en-GB" sz="32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591" y="3750250"/>
            <a:ext cx="6266745" cy="2975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39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745491"/>
            <a:ext cx="811311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ar-EG" sz="4000" dirty="0" smtClean="0"/>
              <a:t>النمو يتميز بانه يستمر طول حياة النبات</a:t>
            </a:r>
          </a:p>
          <a:p>
            <a:pPr algn="r" rtl="1"/>
            <a:r>
              <a:rPr lang="ar-EG" sz="4000" dirty="0" smtClean="0"/>
              <a:t>و يقتصر على مناطق خاصة تعرف بمناطق النمو</a:t>
            </a:r>
            <a:endParaRPr lang="en-GB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344366" y="2996952"/>
            <a:ext cx="80922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ar-EG" sz="3600" dirty="0" smtClean="0"/>
              <a:t>مراحل النمو</a:t>
            </a:r>
          </a:p>
          <a:p>
            <a:pPr algn="r" rtl="1"/>
            <a:r>
              <a:rPr lang="ar-EG" sz="3600" dirty="0" smtClean="0"/>
              <a:t>1- مرحلة الانقسام الخلوي: خلايا انشائية و خلايا بالغة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490949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908720"/>
            <a:ext cx="80648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ar-EG" sz="3200" dirty="0" smtClean="0"/>
              <a:t>2- مرحلة الزيادة في الحجم: نتيجة امتصاص الماء و الضغط على جدر الخلية حتى يصبح الزيادة ثابتة و من ثم تستطيل الخلية</a:t>
            </a:r>
            <a:endParaRPr lang="en-GB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043608" y="4149080"/>
            <a:ext cx="74888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ar-EG" sz="3200" dirty="0" smtClean="0"/>
              <a:t>3- مرحلة التميز الخلوي: تتميز الخلايا فسيولوجيا و تشريحيا حتى تلائم الوظائف التي تقوم بها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756590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19919" y="332656"/>
            <a:ext cx="48894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 rtl="1"/>
            <a:r>
              <a:rPr lang="ar-EG" sz="4400" u="sng" dirty="0" smtClean="0">
                <a:latin typeface="Andalus" pitchFamily="18" charset="-78"/>
                <a:cs typeface="Andalus" pitchFamily="18" charset="-78"/>
              </a:rPr>
              <a:t>العوامل التي تؤثر على النمو</a:t>
            </a:r>
            <a:endParaRPr lang="en-GB" sz="4400" u="sng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00972" y="1772816"/>
            <a:ext cx="6327373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 rtl="1"/>
            <a:r>
              <a:rPr lang="ar-EG" sz="3600" dirty="0" smtClean="0"/>
              <a:t>1- درجة الحرارة</a:t>
            </a:r>
          </a:p>
          <a:p>
            <a:pPr algn="just" rtl="1"/>
            <a:r>
              <a:rPr lang="ar-EG" sz="3600" dirty="0" smtClean="0"/>
              <a:t>2- الضوء</a:t>
            </a:r>
          </a:p>
          <a:p>
            <a:pPr algn="just" rtl="1"/>
            <a:r>
              <a:rPr lang="ar-EG" sz="3600" dirty="0" smtClean="0"/>
              <a:t>ضوء قليل (ظاهرة الشحوب الضوئي)</a:t>
            </a:r>
          </a:p>
          <a:p>
            <a:pPr algn="just" rtl="1"/>
            <a:r>
              <a:rPr lang="ar-EG" sz="3600" dirty="0" smtClean="0"/>
              <a:t>ضوء عالي (تقزم النبات)</a:t>
            </a:r>
          </a:p>
          <a:p>
            <a:pPr algn="just" rtl="1"/>
            <a:r>
              <a:rPr lang="ar-EG" sz="3600" dirty="0" smtClean="0"/>
              <a:t>3- الاكسجين</a:t>
            </a:r>
          </a:p>
          <a:p>
            <a:pPr algn="just" rtl="1"/>
            <a:r>
              <a:rPr lang="ar-EG" sz="3600" dirty="0" smtClean="0"/>
              <a:t>4- المحتوى المائي</a:t>
            </a:r>
          </a:p>
          <a:p>
            <a:pPr algn="just" rtl="1"/>
            <a:r>
              <a:rPr lang="ar-EG" sz="3600" dirty="0" smtClean="0"/>
              <a:t>5- العناصر المعدنية و المركبات العضوية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697515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692696"/>
            <a:ext cx="8303876" cy="2369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ar-EG" sz="4000" b="1" u="sng" dirty="0" smtClean="0"/>
              <a:t>الهرمونات النباتية</a:t>
            </a:r>
            <a:r>
              <a:rPr lang="ar-EG" sz="3600" dirty="0" smtClean="0"/>
              <a:t>: هي مواد محفزة للنمو و تنقسم الى</a:t>
            </a:r>
          </a:p>
          <a:p>
            <a:pPr algn="r" rtl="1"/>
            <a:r>
              <a:rPr lang="ar-EG" sz="3600" dirty="0" smtClean="0"/>
              <a:t>1- </a:t>
            </a:r>
            <a:r>
              <a:rPr lang="ar-EG" sz="3600" dirty="0" err="1" smtClean="0"/>
              <a:t>الاوكسينات</a:t>
            </a:r>
            <a:endParaRPr lang="ar-EG" sz="3600" dirty="0" smtClean="0"/>
          </a:p>
          <a:p>
            <a:pPr algn="r" rtl="1"/>
            <a:r>
              <a:rPr lang="ar-EG" sz="3600" dirty="0" smtClean="0"/>
              <a:t>2- </a:t>
            </a:r>
            <a:r>
              <a:rPr lang="ar-EG" sz="3600" dirty="0" err="1" smtClean="0"/>
              <a:t>الجبريلينات</a:t>
            </a:r>
            <a:endParaRPr lang="ar-EG" sz="3600" dirty="0" smtClean="0"/>
          </a:p>
          <a:p>
            <a:pPr algn="r" rtl="1"/>
            <a:r>
              <a:rPr lang="ar-EG" sz="3600" dirty="0" smtClean="0"/>
              <a:t>3- </a:t>
            </a:r>
            <a:r>
              <a:rPr lang="ar-EG" sz="3600" dirty="0" err="1" smtClean="0"/>
              <a:t>السيتوكينينات</a:t>
            </a:r>
            <a:endParaRPr lang="en-GB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3296315" y="3717032"/>
            <a:ext cx="5072221" cy="2000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ar-EG" sz="4400" b="1" u="sng" dirty="0" smtClean="0"/>
              <a:t>مواد مثبطة او معوقة للنمو</a:t>
            </a:r>
          </a:p>
          <a:p>
            <a:pPr algn="r" rtl="1"/>
            <a:r>
              <a:rPr lang="ar-EG" sz="4000" dirty="0" smtClean="0"/>
              <a:t>1- مواد مانعة للنمو</a:t>
            </a:r>
          </a:p>
          <a:p>
            <a:pPr algn="r" rtl="1"/>
            <a:r>
              <a:rPr lang="ar-EG" sz="4000" dirty="0" smtClean="0"/>
              <a:t>2- مواد معوقة للنمو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089932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3568" y="332656"/>
            <a:ext cx="8064896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EG" sz="4000" b="1" u="sng" dirty="0" smtClean="0"/>
              <a:t>الاحساس في النبات</a:t>
            </a:r>
          </a:p>
          <a:p>
            <a:pPr algn="r" rtl="1"/>
            <a:r>
              <a:rPr lang="ar-EG" sz="2400" dirty="0" smtClean="0"/>
              <a:t>لا يوجد جهاز حسي في النبات ولكن النبات يستجيب للمؤثرات الخارجية</a:t>
            </a:r>
          </a:p>
          <a:p>
            <a:pPr algn="r" rtl="1"/>
            <a:r>
              <a:rPr lang="ar-EG" sz="2400" dirty="0" smtClean="0"/>
              <a:t>حيث</a:t>
            </a:r>
          </a:p>
          <a:p>
            <a:pPr algn="r" rtl="1"/>
            <a:r>
              <a:rPr lang="ar-EG" sz="2400" dirty="0" smtClean="0"/>
              <a:t>تنتحي الجذور بعيدا عن الضوء و تنتحي السيقان عكس الجاذبية الارضية في اتجاه الضوء</a:t>
            </a:r>
            <a:endParaRPr lang="en-GB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517870"/>
            <a:ext cx="6408712" cy="4088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914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196752"/>
            <a:ext cx="7635578" cy="3781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35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55</TotalTime>
  <Words>192</Words>
  <Application>Microsoft Office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Thatch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DD</dc:creator>
  <cp:lastModifiedBy>ayman</cp:lastModifiedBy>
  <cp:revision>5</cp:revision>
  <dcterms:created xsi:type="dcterms:W3CDTF">2019-04-20T10:27:23Z</dcterms:created>
  <dcterms:modified xsi:type="dcterms:W3CDTF">2020-04-04T23:59:21Z</dcterms:modified>
</cp:coreProperties>
</file>