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68" r:id="rId3"/>
    <p:sldId id="269" r:id="rId4"/>
    <p:sldId id="270" r:id="rId5"/>
    <p:sldId id="271" r:id="rId6"/>
    <p:sldId id="272" r:id="rId7"/>
    <p:sldId id="274" r:id="rId8"/>
    <p:sldId id="273" r:id="rId9"/>
    <p:sldId id="275" r:id="rId10"/>
    <p:sldId id="276" r:id="rId11"/>
    <p:sldId id="277" r:id="rId12"/>
    <p:sldId id="27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65D95F94-22DC-4EB1-9528-77E556E7C3D4}">
          <p14:sldIdLst>
            <p14:sldId id="279"/>
            <p14:sldId id="268"/>
            <p14:sldId id="269"/>
            <p14:sldId id="270"/>
            <p14:sldId id="271"/>
            <p14:sldId id="272"/>
            <p14:sldId id="274"/>
            <p14:sldId id="273"/>
            <p14:sldId id="275"/>
            <p14:sldId id="276"/>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33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dirty="0" smtClean="0"/>
              <a:t>تاريخ الأمريكتين الحديث والمعاصر</a:t>
            </a:r>
            <a:br>
              <a:rPr lang="ar-EG" dirty="0" smtClean="0"/>
            </a:br>
            <a:r>
              <a:rPr lang="ar-EG" dirty="0" err="1" smtClean="0"/>
              <a:t>أ.د.م</a:t>
            </a:r>
            <a:r>
              <a:rPr lang="ar-EG" dirty="0" smtClean="0"/>
              <a:t>/ محمد محمود حمد </a:t>
            </a:r>
            <a:r>
              <a:rPr lang="ar-EG" dirty="0" err="1" smtClean="0"/>
              <a:t>الدودانى</a:t>
            </a:r>
            <a:r>
              <a:rPr lang="ar-EG" dirty="0" smtClean="0"/>
              <a:t> </a:t>
            </a:r>
            <a:endParaRPr lang="ar-EG" dirty="0"/>
          </a:p>
        </p:txBody>
      </p:sp>
      <p:sp>
        <p:nvSpPr>
          <p:cNvPr id="3" name="عنصر نائب للمحتوى 2"/>
          <p:cNvSpPr>
            <a:spLocks noGrp="1"/>
          </p:cNvSpPr>
          <p:nvPr>
            <p:ph idx="1"/>
          </p:nvPr>
        </p:nvSpPr>
        <p:spPr/>
        <p:txBody>
          <a:bodyPr/>
          <a:lstStyle/>
          <a:p>
            <a:pPr marL="0" indent="0" algn="ctr">
              <a:buNone/>
            </a:pPr>
            <a:endParaRPr lang="ar-EG" dirty="0" smtClean="0"/>
          </a:p>
          <a:p>
            <a:pPr marL="0" indent="0" algn="ctr">
              <a:buNone/>
            </a:pPr>
            <a:r>
              <a:rPr lang="ar-EG" dirty="0" smtClean="0"/>
              <a:t>محاضرات طلاب الفرقة الرابعة </a:t>
            </a:r>
          </a:p>
          <a:p>
            <a:pPr marL="0" indent="0" algn="ctr">
              <a:buNone/>
            </a:pPr>
            <a:r>
              <a:rPr lang="ar-EG" dirty="0" smtClean="0"/>
              <a:t>قسم التاريخ-  كلية التربية  – جامعة دمياط </a:t>
            </a:r>
            <a:endParaRPr lang="ar-EG" dirty="0"/>
          </a:p>
        </p:txBody>
      </p:sp>
    </p:spTree>
    <p:extLst>
      <p:ext uri="{BB962C8B-B14F-4D97-AF65-F5344CB8AC3E}">
        <p14:creationId xmlns:p14="http://schemas.microsoft.com/office/powerpoint/2010/main" val="40463976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85000" lnSpcReduction="10000"/>
          </a:bodyPr>
          <a:lstStyle/>
          <a:p>
            <a:r>
              <a:rPr lang="ar-EG" b="1" dirty="0"/>
              <a:t>بريطانيا و مبدأ مونرو</a:t>
            </a:r>
            <a:endParaRPr lang="en-US" dirty="0"/>
          </a:p>
          <a:p>
            <a:pPr marL="0" indent="0">
              <a:buNone/>
            </a:pPr>
            <a:r>
              <a:rPr lang="ar-EG" dirty="0"/>
              <a:t>فقد تفاعل الرأي العام البريطاني باستحسان وقبول لهذه الرسالة الأمريكية </a:t>
            </a:r>
            <a:r>
              <a:rPr lang="ar-EG" dirty="0" err="1"/>
              <a:t>الجرئية</a:t>
            </a:r>
            <a:r>
              <a:rPr lang="ar-EG" dirty="0"/>
              <a:t>، ذلك البريطانيين كانوا يرون أن مونرو بذلك سيساعدهم في تخلصيهم من الخوض في مشاكل أمريكا اللاتينية، وقابلت دول المستعمرات الإسبانية في أمريكا هذا الموقف البريطاني الأمريكي </a:t>
            </a:r>
            <a:r>
              <a:rPr lang="ar-EG" dirty="0" smtClean="0"/>
              <a:t>بالاستحسان، </a:t>
            </a:r>
            <a:r>
              <a:rPr lang="ar-EG" dirty="0"/>
              <a:t>وكان سبب دعم بريطانيا لمبدأ </a:t>
            </a:r>
            <a:r>
              <a:rPr lang="ar-EG" dirty="0" err="1"/>
              <a:t>منرو</a:t>
            </a:r>
            <a:r>
              <a:rPr lang="ar-EG" dirty="0"/>
              <a:t> لأنه أمر موجه ضد فرنسا </a:t>
            </a:r>
            <a:r>
              <a:rPr lang="ar-EG" dirty="0" err="1"/>
              <a:t>وأسبانيا</a:t>
            </a:r>
            <a:r>
              <a:rPr lang="ar-EG" dirty="0"/>
              <a:t> فقد كانت بريطانيا تعمل بكل ثقلها لمنع تخل فرنسا في شؤون أمريكا </a:t>
            </a:r>
            <a:r>
              <a:rPr lang="ar-EG" dirty="0" err="1"/>
              <a:t>الاتينية</a:t>
            </a:r>
            <a:r>
              <a:rPr lang="ar-EG" dirty="0"/>
              <a:t> حتى لو كلفها ذلك إعلان الحرب </a:t>
            </a:r>
            <a:r>
              <a:rPr lang="ar-EG" dirty="0" smtClean="0"/>
              <a:t>عليها.</a:t>
            </a:r>
          </a:p>
          <a:p>
            <a:r>
              <a:rPr lang="ar-EG" b="1" dirty="0"/>
              <a:t>روسيا و مبدأ مونرو</a:t>
            </a:r>
            <a:endParaRPr lang="en-US" dirty="0"/>
          </a:p>
          <a:p>
            <a:pPr marL="0" indent="0">
              <a:buNone/>
            </a:pPr>
            <a:r>
              <a:rPr lang="ar-EG" dirty="0"/>
              <a:t>كان النظام القيصري الروسي مشغولا بمشاكل داخلية، وبعد صدور مبدأ مونرو مباشرة لم تكن الحكومة الروسية مندهشة إلى حد بعيد رغم حنقها على هذا البيان، بل الأكثر من ذلك، فإنها وصفته بأنه يستحق احتقاراً عميقاً، وقد بعث جون كوينسي آدامز وزير الخارجية الأمريكي تحذيرات شديدة اللهجة إلى الوزير الروسي في </a:t>
            </a:r>
            <a:r>
              <a:rPr lang="ar-EG" dirty="0" smtClean="0"/>
              <a:t>واشنطن، </a:t>
            </a:r>
            <a:r>
              <a:rPr lang="ar-EG" dirty="0"/>
              <a:t>ورغم محاولات آدامز الفاشلة لمعارضة توسع روسيا الإقليمي في أمريكا الشمالية إلا أنه في عام 1824م توصلت الولايات المتحدة الأمريكية وروسيا إلى اتفاق في معاهدة تمنع الإمبراطورية الروسية بمقتضاها من أي توسع </a:t>
            </a:r>
            <a:r>
              <a:rPr lang="ar-EG" dirty="0" smtClean="0"/>
              <a:t>استعماري، </a:t>
            </a:r>
            <a:r>
              <a:rPr lang="ar-EG" dirty="0"/>
              <a:t>وقبلت روسيا ان يكون جنوب ألاسكا عند دائرة عرض 40ْ و 54ْ حداً فاصلاً بين </a:t>
            </a:r>
            <a:r>
              <a:rPr lang="ar-EG" dirty="0" smtClean="0"/>
              <a:t>الدولتين.</a:t>
            </a:r>
            <a:endParaRPr lang="ar-EG" dirty="0"/>
          </a:p>
        </p:txBody>
      </p:sp>
    </p:spTree>
    <p:extLst>
      <p:ext uri="{BB962C8B-B14F-4D97-AF65-F5344CB8AC3E}">
        <p14:creationId xmlns:p14="http://schemas.microsoft.com/office/powerpoint/2010/main" val="23510246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85000" lnSpcReduction="10000"/>
          </a:bodyPr>
          <a:lstStyle/>
          <a:p>
            <a:pPr marL="0" indent="0">
              <a:buNone/>
            </a:pPr>
            <a:r>
              <a:rPr lang="ar-EG" b="1" dirty="0"/>
              <a:t>فرنسا و مبدأ </a:t>
            </a:r>
            <a:r>
              <a:rPr lang="ar-EG" b="1" dirty="0" smtClean="0"/>
              <a:t>مونرو:</a:t>
            </a:r>
          </a:p>
          <a:p>
            <a:pPr marL="0" indent="0">
              <a:buNone/>
            </a:pPr>
            <a:r>
              <a:rPr lang="ar-EG" dirty="0"/>
              <a:t>قوبل مبدا مونرو في فرنسا باستعلاء </a:t>
            </a:r>
            <a:r>
              <a:rPr lang="ar-EG" dirty="0" smtClean="0"/>
              <a:t>ونفور، </a:t>
            </a:r>
            <a:r>
              <a:rPr lang="ar-EG" dirty="0"/>
              <a:t>وقد تجاهلت فرنسا مبدأ مونرو ولم تعمل به مطلقا بل تدخلت في صراح مسلح مع الأرجنتين </a:t>
            </a:r>
            <a:r>
              <a:rPr lang="ar-EG" dirty="0" smtClean="0"/>
              <a:t>.</a:t>
            </a:r>
          </a:p>
          <a:p>
            <a:pPr marL="0" indent="0">
              <a:buNone/>
            </a:pPr>
            <a:r>
              <a:rPr lang="ar-EG" dirty="0"/>
              <a:t>وقامت  فرنسا بإرسال حملة عسكرية ضد المكسيك استمرت ست سنوات (1861-1867) في عهد الإمبراطور الفرنسي نابليون الثالث هدفت من ورائها تنصيب الأمير النمساوي </a:t>
            </a:r>
            <a:r>
              <a:rPr lang="ar-EG" dirty="0" err="1"/>
              <a:t>مكسيمليان</a:t>
            </a:r>
            <a:r>
              <a:rPr lang="ar-EG" dirty="0"/>
              <a:t> إمبراطور على المكسيك، ولولا موقف إنجلترا المعادي للمشروعات الاستعمارية الفرنسية بحكم التنافس بين البلدين، ولولا الموقف الأوروبي بعد هزيمة النمسا عام 1866م في موقعه سادوا على يد بسمارك مستشار بروسيا وتشكيل اتحاد </a:t>
            </a:r>
            <a:r>
              <a:rPr lang="ar-EG" dirty="0" err="1"/>
              <a:t>كونفيدرالي</a:t>
            </a:r>
            <a:r>
              <a:rPr lang="ar-EG" dirty="0"/>
              <a:t> في شمال المانيا هدد مركز فرنسا في أوروبا، لولا كل ذلك لما انتهي التهديد الفرنسي لمبدأ مونرو إذ انسحبت الجيوش الفرنسية من المكسيك عام 1867م، وبانسحابها انتهى التدخل </a:t>
            </a:r>
            <a:r>
              <a:rPr lang="ar-EG" dirty="0" smtClean="0"/>
              <a:t>الفرنسي</a:t>
            </a:r>
          </a:p>
          <a:p>
            <a:r>
              <a:rPr lang="ar-EG" b="1" dirty="0"/>
              <a:t>النمسا ومبدأ مونرو</a:t>
            </a:r>
            <a:endParaRPr lang="en-US" dirty="0"/>
          </a:p>
          <a:p>
            <a:pPr marL="0" indent="0">
              <a:buNone/>
            </a:pPr>
            <a:r>
              <a:rPr lang="ar-EG" dirty="0"/>
              <a:t>في النمسا شجب المستشار النمساوي </a:t>
            </a:r>
            <a:r>
              <a:rPr lang="ar-EG" dirty="0" err="1"/>
              <a:t>مترنيخ</a:t>
            </a:r>
            <a:r>
              <a:rPr lang="ar-EG" dirty="0"/>
              <a:t> بيانات مونرو، في حين أن مستشار الدولة إصابة الروع من جرأة مونرو في إعلان بيانه، ورغم ذلك فإن كثيراً من الصحف الأوروبية امتدحته ورحبت بالبند الخاص برفض التدخل في بيان مونرو، وطرحت بعض المقالات الصحفية للمناقشة في كل من إنجلترا وفرنسا</a:t>
            </a:r>
          </a:p>
        </p:txBody>
      </p:sp>
    </p:spTree>
    <p:extLst>
      <p:ext uri="{BB962C8B-B14F-4D97-AF65-F5344CB8AC3E}">
        <p14:creationId xmlns:p14="http://schemas.microsoft.com/office/powerpoint/2010/main" val="32587856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a:bodyPr>
          <a:lstStyle/>
          <a:p>
            <a:r>
              <a:rPr lang="ar-EG" b="1" dirty="0"/>
              <a:t>دول أمريكا اللاتينية ومبدأ مونرو</a:t>
            </a:r>
            <a:endParaRPr lang="en-US" dirty="0"/>
          </a:p>
          <a:p>
            <a:pPr marL="0" indent="0">
              <a:buNone/>
            </a:pPr>
            <a:r>
              <a:rPr lang="ar-EG" dirty="0" smtClean="0"/>
              <a:t>بحماس </a:t>
            </a:r>
            <a:r>
              <a:rPr lang="ar-EG" dirty="0"/>
              <a:t>شديد استقبلت العناصر الحرة في أمريكا اللاتينية بيان مونرو، واستوعبوه على الفور وأدركوا ما يحمله من احتمالات مستقبلية واحتمالات سياسية لصالحهم، كذلك ارتفعت قيمة الرابط المادية بين هذه الدول </a:t>
            </a:r>
            <a:r>
              <a:rPr lang="ar-EG" dirty="0" smtClean="0"/>
              <a:t>قليلا.</a:t>
            </a:r>
          </a:p>
          <a:p>
            <a:pPr marL="0" indent="0" algn="l">
              <a:buNone/>
            </a:pPr>
            <a:r>
              <a:rPr lang="ar-EG" dirty="0" smtClean="0"/>
              <a:t>انتهت المحاضرة </a:t>
            </a:r>
            <a:endParaRPr lang="ar-EG" dirty="0"/>
          </a:p>
        </p:txBody>
      </p:sp>
    </p:spTree>
    <p:extLst>
      <p:ext uri="{BB962C8B-B14F-4D97-AF65-F5344CB8AC3E}">
        <p14:creationId xmlns:p14="http://schemas.microsoft.com/office/powerpoint/2010/main" val="20318964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0"/>
            <a:ext cx="8075240" cy="1052736"/>
          </a:xfrm>
        </p:spPr>
        <p:txBody>
          <a:bodyPr>
            <a:noAutofit/>
          </a:bodyPr>
          <a:lstStyle/>
          <a:p>
            <a:r>
              <a:rPr lang="ar-EG" sz="1800" b="1" dirty="0">
                <a:latin typeface="Simplified Arabic" pitchFamily="18" charset="-78"/>
                <a:cs typeface="Simplified Arabic" pitchFamily="18" charset="-78"/>
              </a:rPr>
              <a:t>سياسة الولايات المتحدة تجاه أمريكا </a:t>
            </a:r>
            <a:r>
              <a:rPr lang="ar-EG" sz="1800" b="1" dirty="0" err="1">
                <a:latin typeface="Simplified Arabic" pitchFamily="18" charset="-78"/>
                <a:cs typeface="Simplified Arabic" pitchFamily="18" charset="-78"/>
              </a:rPr>
              <a:t>اللاتتينية</a:t>
            </a:r>
            <a:r>
              <a:rPr lang="ar-EG" sz="1800" b="1" dirty="0">
                <a:latin typeface="Simplified Arabic" pitchFamily="18" charset="-78"/>
                <a:cs typeface="Simplified Arabic" pitchFamily="18" charset="-78"/>
              </a:rPr>
              <a:t> </a:t>
            </a:r>
            <a:r>
              <a:rPr lang="en-US" sz="1800" dirty="0">
                <a:latin typeface="Simplified Arabic" pitchFamily="18" charset="-78"/>
                <a:cs typeface="Simplified Arabic" pitchFamily="18" charset="-78"/>
              </a:rPr>
              <a:t/>
            </a:r>
            <a:br>
              <a:rPr lang="en-US" sz="1800" dirty="0">
                <a:latin typeface="Simplified Arabic" pitchFamily="18" charset="-78"/>
                <a:cs typeface="Simplified Arabic" pitchFamily="18" charset="-78"/>
              </a:rPr>
            </a:br>
            <a:r>
              <a:rPr lang="ar-EG" sz="1800" b="1" dirty="0">
                <a:latin typeface="Simplified Arabic" pitchFamily="18" charset="-78"/>
                <a:cs typeface="Simplified Arabic" pitchFamily="18" charset="-78"/>
              </a:rPr>
              <a:t>(مبدأ مونرو </a:t>
            </a:r>
            <a:r>
              <a:rPr lang="ar-EG" sz="1800" b="1" dirty="0" smtClean="0">
                <a:latin typeface="Simplified Arabic" pitchFamily="18" charset="-78"/>
                <a:cs typeface="Simplified Arabic" pitchFamily="18" charset="-78"/>
              </a:rPr>
              <a:t>1823-1915م</a:t>
            </a:r>
            <a:r>
              <a:rPr lang="ar-EG" sz="1800" dirty="0">
                <a:latin typeface="Simplified Arabic" pitchFamily="18" charset="-78"/>
                <a:cs typeface="Simplified Arabic" pitchFamily="18" charset="-78"/>
              </a:rPr>
              <a:t> </a:t>
            </a:r>
            <a:r>
              <a:rPr lang="ar-EG" sz="1800" b="1" dirty="0" smtClean="0">
                <a:latin typeface="Simplified Arabic" pitchFamily="18" charset="-78"/>
                <a:cs typeface="Simplified Arabic" pitchFamily="18" charset="-78"/>
              </a:rPr>
              <a:t>بين </a:t>
            </a:r>
            <a:r>
              <a:rPr lang="ar-EG" sz="1800" b="1" dirty="0">
                <a:latin typeface="Simplified Arabic" pitchFamily="18" charset="-78"/>
                <a:cs typeface="Simplified Arabic" pitchFamily="18" charset="-78"/>
              </a:rPr>
              <a:t>النظرية والتطبيق</a:t>
            </a:r>
            <a:r>
              <a:rPr lang="ar-EG" sz="1800" b="1" dirty="0" smtClean="0">
                <a:latin typeface="Simplified Arabic" pitchFamily="18" charset="-78"/>
                <a:cs typeface="Simplified Arabic" pitchFamily="18" charset="-78"/>
              </a:rPr>
              <a:t>)</a:t>
            </a:r>
            <a:r>
              <a:rPr lang="en-US" sz="1800" dirty="0">
                <a:latin typeface="Simplified Arabic" pitchFamily="18" charset="-78"/>
                <a:cs typeface="Simplified Arabic" pitchFamily="18" charset="-78"/>
              </a:rPr>
              <a:t/>
            </a:r>
            <a:br>
              <a:rPr lang="en-US" sz="1800" dirty="0">
                <a:latin typeface="Simplified Arabic" pitchFamily="18" charset="-78"/>
                <a:cs typeface="Simplified Arabic" pitchFamily="18" charset="-78"/>
              </a:rPr>
            </a:br>
            <a:r>
              <a:rPr lang="ar-EG" sz="2400" b="1" dirty="0" smtClean="0">
                <a:latin typeface="Simplified Arabic" pitchFamily="18" charset="-78"/>
                <a:cs typeface="Simplified Arabic" pitchFamily="18" charset="-78"/>
              </a:rPr>
              <a:t>المحاضرة الثامنة  </a:t>
            </a:r>
            <a:endParaRPr lang="ar-EG" sz="2400" b="1" dirty="0">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0" y="1052736"/>
            <a:ext cx="9036496" cy="5805264"/>
          </a:xfrm>
        </p:spPr>
        <p:txBody>
          <a:bodyPr/>
          <a:lstStyle/>
          <a:p>
            <a:pPr marL="0" indent="0" algn="ctr">
              <a:buNone/>
            </a:pPr>
            <a:r>
              <a:rPr lang="ar-EG" b="1" u="sng" dirty="0" smtClean="0"/>
              <a:t>دوافع </a:t>
            </a:r>
            <a:r>
              <a:rPr lang="ar-EG" b="1" u="sng" dirty="0"/>
              <a:t>صدور مبدأ مونرو</a:t>
            </a:r>
            <a:r>
              <a:rPr lang="ar-EG" baseline="30000" dirty="0"/>
              <a:t> </a:t>
            </a:r>
            <a:r>
              <a:rPr lang="ar-EG" baseline="30000" dirty="0" smtClean="0"/>
              <a:t>:</a:t>
            </a:r>
          </a:p>
          <a:p>
            <a:pPr marL="0" indent="0">
              <a:buNone/>
            </a:pPr>
            <a:r>
              <a:rPr lang="ar-EG" dirty="0" smtClean="0"/>
              <a:t>    </a:t>
            </a:r>
            <a:r>
              <a:rPr lang="ar-EG" dirty="0" err="1" smtClean="0"/>
              <a:t>تضافرة</a:t>
            </a:r>
            <a:r>
              <a:rPr lang="ar-EG" dirty="0" smtClean="0"/>
              <a:t> </a:t>
            </a:r>
            <a:r>
              <a:rPr lang="ar-EG" dirty="0"/>
              <a:t>عدة عوامل كانت سباباً في نهج الولايات المتحدة لسياسة العزلة ، ويمكن تناولها فيما يلي:</a:t>
            </a:r>
            <a:endParaRPr lang="en-US" dirty="0"/>
          </a:p>
          <a:p>
            <a:pPr marL="0" lvl="0" indent="0">
              <a:buNone/>
            </a:pPr>
            <a:r>
              <a:rPr lang="ar-EG" b="1" dirty="0" smtClean="0"/>
              <a:t>- الثورات </a:t>
            </a:r>
            <a:r>
              <a:rPr lang="ar-EG" b="1" dirty="0"/>
              <a:t>في أمريكا </a:t>
            </a:r>
            <a:r>
              <a:rPr lang="ar-EG" b="1" dirty="0" smtClean="0"/>
              <a:t>اللاتينية.</a:t>
            </a:r>
            <a:endParaRPr lang="en-US" dirty="0"/>
          </a:p>
          <a:p>
            <a:pPr marL="0" indent="0">
              <a:buNone/>
            </a:pPr>
            <a:r>
              <a:rPr lang="ar-EG" b="1" dirty="0" smtClean="0"/>
              <a:t>- التوسع الروسي.</a:t>
            </a:r>
            <a:endParaRPr lang="en-US" dirty="0"/>
          </a:p>
          <a:p>
            <a:pPr marL="0" lvl="0" indent="0">
              <a:buNone/>
            </a:pPr>
            <a:r>
              <a:rPr lang="ar-EG" b="1" dirty="0" smtClean="0"/>
              <a:t>- الحلف المقدس.</a:t>
            </a:r>
            <a:endParaRPr lang="en-US" dirty="0"/>
          </a:p>
          <a:p>
            <a:pPr marL="0" indent="0">
              <a:buNone/>
            </a:pPr>
            <a:endParaRPr lang="ar-EG" dirty="0"/>
          </a:p>
        </p:txBody>
      </p:sp>
    </p:spTree>
    <p:extLst>
      <p:ext uri="{BB962C8B-B14F-4D97-AF65-F5344CB8AC3E}">
        <p14:creationId xmlns:p14="http://schemas.microsoft.com/office/powerpoint/2010/main" val="2922044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lstStyle/>
          <a:p>
            <a:pPr marL="0" indent="0">
              <a:buNone/>
            </a:pPr>
            <a:endParaRPr lang="ar-EG" b="1" i="1" u="sng" dirty="0" smtClean="0"/>
          </a:p>
          <a:p>
            <a:pPr marL="0" indent="0" algn="ctr">
              <a:buNone/>
            </a:pPr>
            <a:r>
              <a:rPr lang="ar-EG" b="1" i="1" u="sng" dirty="0" smtClean="0"/>
              <a:t>إرهاصات </a:t>
            </a:r>
            <a:r>
              <a:rPr lang="ar-EG" b="1" i="1" u="sng" dirty="0"/>
              <a:t>إصدار مبدأ </a:t>
            </a:r>
            <a:r>
              <a:rPr lang="ar-EG" b="1" i="1" u="sng" dirty="0" smtClean="0"/>
              <a:t>مونرو</a:t>
            </a:r>
          </a:p>
          <a:p>
            <a:pPr marL="0" indent="0">
              <a:buNone/>
            </a:pPr>
            <a:r>
              <a:rPr lang="ar-EG" dirty="0"/>
              <a:t>كان نص مبدأ مونرو يلقى بظلاله على الاتصالات الدبلوماسية التي جرت في هذه الفترة مع كل من روسيا وبريطانيا </a:t>
            </a:r>
            <a:r>
              <a:rPr lang="ar-EG" dirty="0" smtClean="0"/>
              <a:t>العظمي، </a:t>
            </a:r>
            <a:r>
              <a:rPr lang="ar-EG" dirty="0"/>
              <a:t>فقد وضع له مسودة تمهيدية على يد جون كوينسي </a:t>
            </a:r>
            <a:r>
              <a:rPr lang="ar-EG" dirty="0" smtClean="0"/>
              <a:t>آدامز، </a:t>
            </a:r>
            <a:r>
              <a:rPr lang="ar-EG" dirty="0"/>
              <a:t>وناقشه بعد ذلك مجلس الوزراء الأمريكي وقام الرئيس مونرو بعد هذه المناقشات بإجراء تعديل طفيف، وغالبا كان هذا التعديل من أجل تحسين عرضه وتمت صياغته بعد تداول وتفكير متأن قام به مجلس وزراء الرئيس </a:t>
            </a:r>
            <a:r>
              <a:rPr lang="ar-EG" dirty="0" smtClean="0"/>
              <a:t>مونرو.</a:t>
            </a:r>
            <a:endParaRPr lang="ar-EG" dirty="0"/>
          </a:p>
        </p:txBody>
      </p:sp>
    </p:spTree>
    <p:extLst>
      <p:ext uri="{BB962C8B-B14F-4D97-AF65-F5344CB8AC3E}">
        <p14:creationId xmlns:p14="http://schemas.microsoft.com/office/powerpoint/2010/main" val="8053334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lstStyle/>
          <a:p>
            <a:pPr marL="0" indent="0">
              <a:buNone/>
            </a:pPr>
            <a:r>
              <a:rPr lang="ar-EG" dirty="0"/>
              <a:t>ويعتبر مبدأ مونرو أكثر المبادئ شهرة في مناهضة </a:t>
            </a:r>
            <a:r>
              <a:rPr lang="ar-EG" dirty="0" smtClean="0"/>
              <a:t>الاستعمار:</a:t>
            </a:r>
          </a:p>
          <a:p>
            <a:pPr lvl="0"/>
            <a:r>
              <a:rPr lang="ar-EG" dirty="0"/>
              <a:t>فهو يقف ضد سياسة الدفاع السلبي التى تقول بمعارضة القوى الأوروبية في ضم أية أقاليم من نصف الكرة الغربي.</a:t>
            </a:r>
            <a:endParaRPr lang="en-US" dirty="0"/>
          </a:p>
          <a:p>
            <a:r>
              <a:rPr lang="ar-EG" dirty="0"/>
              <a:t>كما يعارض السياسة الدفاعية العدوانية ويحرم على الولايات المتحدة أية سيطرة استعمارية في </a:t>
            </a:r>
            <a:r>
              <a:rPr lang="ar-EG" dirty="0" smtClean="0"/>
              <a:t>الكاريبي.</a:t>
            </a:r>
          </a:p>
          <a:p>
            <a:pPr marL="0" indent="0">
              <a:buNone/>
            </a:pPr>
            <a:r>
              <a:rPr lang="ar-EG" dirty="0"/>
              <a:t>وقبيل إعلان بيان مونرو فإن آدمز قد أكد على ثلاث من مبادئه الرئيسية وهم:</a:t>
            </a:r>
            <a:endParaRPr lang="en-US" dirty="0"/>
          </a:p>
          <a:p>
            <a:r>
              <a:rPr lang="ar-EG" dirty="0"/>
              <a:t>المبدأ الأول: رفض </a:t>
            </a:r>
            <a:r>
              <a:rPr lang="ar-EG" dirty="0" smtClean="0"/>
              <a:t>الاستعمار.</a:t>
            </a:r>
          </a:p>
          <a:p>
            <a:r>
              <a:rPr lang="ar-EG" dirty="0"/>
              <a:t>المبدأ الثاني: الامتناع عن المشاركة أو الدخول في الحروب الأوروبية، وكذلك عدم الوقوع في شرك </a:t>
            </a:r>
            <a:r>
              <a:rPr lang="ar-EG" dirty="0" smtClean="0"/>
              <a:t>أوروبا.</a:t>
            </a:r>
          </a:p>
          <a:p>
            <a:r>
              <a:rPr lang="ar-EG" dirty="0"/>
              <a:t>المبدأ الثالث: استبعاد أوروبا كلية عن التدخل في النصف الكروي </a:t>
            </a:r>
            <a:r>
              <a:rPr lang="ar-EG" dirty="0" smtClean="0"/>
              <a:t>الأمريكي.</a:t>
            </a:r>
            <a:endParaRPr lang="ar-EG" dirty="0"/>
          </a:p>
        </p:txBody>
      </p:sp>
    </p:spTree>
    <p:extLst>
      <p:ext uri="{BB962C8B-B14F-4D97-AF65-F5344CB8AC3E}">
        <p14:creationId xmlns:p14="http://schemas.microsoft.com/office/powerpoint/2010/main" val="1215787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92500" lnSpcReduction="10000"/>
          </a:bodyPr>
          <a:lstStyle/>
          <a:p>
            <a:pPr marL="0" indent="0">
              <a:buNone/>
            </a:pPr>
            <a:r>
              <a:rPr lang="ar-EG" b="1" dirty="0"/>
              <a:t>محاولات التحالف البريطاني </a:t>
            </a:r>
            <a:r>
              <a:rPr lang="ar-EG" b="1" dirty="0" smtClean="0"/>
              <a:t>الأمريكي:</a:t>
            </a:r>
          </a:p>
          <a:p>
            <a:pPr marL="0" indent="0">
              <a:buNone/>
            </a:pPr>
            <a:r>
              <a:rPr lang="ar-EG" dirty="0"/>
              <a:t>رأت الحكومة البريطانية بأن مصلحتها تتفق ومصلحة الإدارة الأمريكية في ضرورة منع أي تدخل من قبل روسيا، وفرنسا، وإسبانيا في شئون الأمريكيتين . ولهذا قام جورج كانج وزير خارجية بريطانيا بالكتابة إلى ريتشارد رش وزير الولايات المتحدة المفوض في بريطانيا؛ مقترحا القيام بإعلان مشترك من الدولتين يتضمن نفي أي نية لأمريكا، وبريطانيا بالطمع في المستعمرات الإسبانية في الأمريكيتين، وكذلك وإنذار أي دولة تزمع النية على مثل هذا التدخل وهكذا رفع رش هذا الاقتراح إلى الرئيس </a:t>
            </a:r>
            <a:r>
              <a:rPr lang="ar-EG" dirty="0" smtClean="0"/>
              <a:t>مونرو.</a:t>
            </a:r>
          </a:p>
          <a:p>
            <a:pPr marL="0" indent="0">
              <a:buNone/>
            </a:pPr>
            <a:r>
              <a:rPr lang="ar-EG" dirty="0"/>
              <a:t>طلب مونرو نصيحة الرؤساء السابقين (جفرسون و </a:t>
            </a:r>
            <a:r>
              <a:rPr lang="ar-EG" dirty="0" err="1"/>
              <a:t>مادسون</a:t>
            </a:r>
            <a:r>
              <a:rPr lang="ar-EG" dirty="0"/>
              <a:t>) في هذا الأمر الذي ربما يجعل أمريكا طرفا في أي حرب ربما تتعرض لها بريطانيا ، و كان رأي هؤلاء بأنهم يؤيدون مثل هذا الإعلان المشترك ، ولكن وزير الخارجية جون </a:t>
            </a:r>
            <a:r>
              <a:rPr lang="ar-EG" dirty="0" err="1"/>
              <a:t>كونسي</a:t>
            </a:r>
            <a:r>
              <a:rPr lang="ar-EG" dirty="0"/>
              <a:t> آدمز رأى بأن على الولايات المتحدة أن تتخذ موقفا مستقلا و لا تربط نفسها في سياسة مشتركة مع الحكومة البريطانية ، خاصة وأن مثل هذا الإعلان ربما يكون محرجا للولايات المتحدة فيما إذا أرادت التوسع نحو الجنوب </a:t>
            </a:r>
          </a:p>
        </p:txBody>
      </p:sp>
    </p:spTree>
    <p:extLst>
      <p:ext uri="{BB962C8B-B14F-4D97-AF65-F5344CB8AC3E}">
        <p14:creationId xmlns:p14="http://schemas.microsoft.com/office/powerpoint/2010/main" val="2224227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92500" lnSpcReduction="10000"/>
          </a:bodyPr>
          <a:lstStyle/>
          <a:p>
            <a:r>
              <a:rPr lang="ar-EG" b="1" u="sng" dirty="0"/>
              <a:t>إعلان مبدأ مونرو: </a:t>
            </a:r>
            <a:endParaRPr lang="en-US" dirty="0"/>
          </a:p>
          <a:p>
            <a:r>
              <a:rPr lang="ar-EG" dirty="0"/>
              <a:t>أيد الرئيس مونرو فكرة وزير خارجيته آدمز، وقدم في رسالته السنوية إلى الكونجرس في ديسمبر عام 1823 بإيضاح سياسته تجاه أوروبا وأمريكا اللاتينية والتي أطلق عليها منذ ذلك الوقت (مبدأ مونرو) .</a:t>
            </a:r>
            <a:endParaRPr lang="en-US" dirty="0"/>
          </a:p>
          <a:p>
            <a:r>
              <a:rPr lang="ar-EG" dirty="0"/>
              <a:t> وأهم ما تضمنته هذه الرسالة في هذا الخصوص كان :</a:t>
            </a:r>
            <a:endParaRPr lang="en-US" dirty="0"/>
          </a:p>
          <a:p>
            <a:r>
              <a:rPr lang="ar-EG" dirty="0"/>
              <a:t> أولا: أن قارتي أمريكا – نظرا لما تتمتعان به وتحافظان عليه من حرية واستقلال – ليستا مفتوحتين لأي استعمار من أي دولة أوروبية في المستقبل .</a:t>
            </a:r>
            <a:endParaRPr lang="en-US" dirty="0"/>
          </a:p>
          <a:p>
            <a:r>
              <a:rPr lang="ar-EG" dirty="0"/>
              <a:t> ثانيا: أن الولايات المتحدة لم تتدخل في السابق في الشئون الداخلية لأوروبا، وليس مما يتفق مع سياستها أن تفعل ذلك في المستقبل .</a:t>
            </a:r>
            <a:endParaRPr lang="en-US" dirty="0"/>
          </a:p>
          <a:p>
            <a:r>
              <a:rPr lang="ar-EG" dirty="0"/>
              <a:t> ثالثا: أن النظام السياسي للدول الأوروبية المتحالفة يختلف تماما مع النظام السياسي في الأمريكيتين، ويجب أن تعتبر أي محاولة من جانب تلك الدول لفرض نظامها على أي جزء في هذا النصف من الكرة الأرضية إنما هو خطر على أمن وسلامة </a:t>
            </a:r>
            <a:r>
              <a:rPr lang="ar-EG" dirty="0" smtClean="0"/>
              <a:t>الأمريكيتين.</a:t>
            </a:r>
            <a:endParaRPr lang="ar-EG" dirty="0"/>
          </a:p>
        </p:txBody>
      </p:sp>
    </p:spTree>
    <p:extLst>
      <p:ext uri="{BB962C8B-B14F-4D97-AF65-F5344CB8AC3E}">
        <p14:creationId xmlns:p14="http://schemas.microsoft.com/office/powerpoint/2010/main" val="9901492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0"/>
            <a:ext cx="8075240" cy="908720"/>
          </a:xfrm>
        </p:spPr>
        <p:txBody>
          <a:bodyPr>
            <a:noAutofit/>
          </a:bodyPr>
          <a:lstStyle/>
          <a:p>
            <a:pPr lvl="0"/>
            <a:r>
              <a:rPr lang="ar-EG" sz="2400" b="1" dirty="0" smtClean="0">
                <a:latin typeface="Simplified Arabic" pitchFamily="18" charset="-78"/>
                <a:cs typeface="Simplified Arabic" pitchFamily="18" charset="-78"/>
              </a:rPr>
              <a:t>المحاضرة التاسعة</a:t>
            </a:r>
            <a:br>
              <a:rPr lang="ar-EG" sz="2400" b="1" dirty="0" smtClean="0">
                <a:latin typeface="Simplified Arabic" pitchFamily="18" charset="-78"/>
                <a:cs typeface="Simplified Arabic" pitchFamily="18" charset="-78"/>
              </a:rPr>
            </a:br>
            <a:r>
              <a:rPr lang="ar-EG" sz="2400" b="1" dirty="0" smtClean="0">
                <a:latin typeface="Simplified Arabic" pitchFamily="18" charset="-78"/>
                <a:cs typeface="Simplified Arabic" pitchFamily="18" charset="-78"/>
              </a:rPr>
              <a:t> تطبيق مبدأ مونرو </a:t>
            </a:r>
            <a:endParaRPr lang="ar-EG" sz="2400" b="1" dirty="0">
              <a:latin typeface="Simplified Arabic" pitchFamily="18" charset="-78"/>
              <a:cs typeface="Simplified Arabic" pitchFamily="18" charset="-78"/>
            </a:endParaRPr>
          </a:p>
        </p:txBody>
      </p:sp>
      <p:sp>
        <p:nvSpPr>
          <p:cNvPr id="3" name="عنصر نائب للمحتوى 2"/>
          <p:cNvSpPr>
            <a:spLocks noGrp="1"/>
          </p:cNvSpPr>
          <p:nvPr>
            <p:ph idx="1"/>
          </p:nvPr>
        </p:nvSpPr>
        <p:spPr/>
        <p:txBody>
          <a:bodyPr>
            <a:normAutofit fontScale="85000" lnSpcReduction="20000"/>
          </a:bodyPr>
          <a:lstStyle/>
          <a:p>
            <a:pPr marL="0" indent="0">
              <a:buNone/>
            </a:pPr>
            <a:r>
              <a:rPr lang="ar-EG" dirty="0"/>
              <a:t>في عام 1825م قامت قطع الأسطول الفرنسي بمناورة عسكرية أمام شواطئ كوبا</a:t>
            </a:r>
            <a:r>
              <a:rPr lang="ar-EG" baseline="30000" dirty="0"/>
              <a:t> </a:t>
            </a:r>
            <a:r>
              <a:rPr lang="ar-EG" dirty="0"/>
              <a:t>وخوفاً من أن تتنازل إسبانيا عن كوبا وكذلك تتنازل عن بورتوريكو إلى فرنسا فإن وزير الخارجية هنري كلاي أعطى تعليماته إلى الوزير الأمريكي في باريس أن يبلغ حكومة فرنسا بأن الولايات المتحدة لا تقبل ولا توافق على احتلال هذه الجزر من جانب أية قوة أوروبية بعد إسبانيا مهما كانت الظروف الطارئة التى تدعو إلى </a:t>
            </a:r>
            <a:r>
              <a:rPr lang="ar-EG" dirty="0" smtClean="0"/>
              <a:t>ذلك.</a:t>
            </a:r>
          </a:p>
          <a:p>
            <a:pPr marL="0" indent="0">
              <a:buNone/>
            </a:pPr>
            <a:r>
              <a:rPr lang="ar-EG" dirty="0"/>
              <a:t>وفى الفترة بين عامي 1826-1848م كان مبدأ مونرو غير ذي شأن </a:t>
            </a:r>
            <a:r>
              <a:rPr lang="ar-EG" dirty="0" smtClean="0"/>
              <a:t>عظيم، </a:t>
            </a:r>
            <a:r>
              <a:rPr lang="ar-EG" dirty="0"/>
              <a:t>وفى عام 1848م عرضت سلطات الحكومة المكسيكية أن تتخلى عن إقليم </a:t>
            </a:r>
            <a:r>
              <a:rPr lang="ar-EG" dirty="0" err="1"/>
              <a:t>يوكاتان</a:t>
            </a:r>
            <a:r>
              <a:rPr lang="ar-EG" dirty="0"/>
              <a:t> (</a:t>
            </a:r>
            <a:r>
              <a:rPr lang="en-US" dirty="0"/>
              <a:t>Yucatan</a:t>
            </a:r>
            <a:r>
              <a:rPr lang="ar-EG" dirty="0"/>
              <a:t>) للولايات المتحدة أو بريطانيا العظمي أو لإسبانيا بسبب ثورة قام بها الهنود في هذا </a:t>
            </a:r>
            <a:r>
              <a:rPr lang="ar-EG" dirty="0" smtClean="0"/>
              <a:t>الإقليم، </a:t>
            </a:r>
            <a:r>
              <a:rPr lang="ar-EG" dirty="0"/>
              <a:t>وعندئذ أعلن الرئيس بولك أن : "مبدأ مونرو يمنع انتقال أي جزء من ارض الأميركتين للقوى الأوربية بأي شكل من </a:t>
            </a:r>
            <a:r>
              <a:rPr lang="ar-EG" dirty="0" smtClean="0"/>
              <a:t>الأشكال، </a:t>
            </a:r>
            <a:r>
              <a:rPr lang="ar-EG" dirty="0"/>
              <a:t>ثم أردف قائلاً " أن دول أمريكا اللاتينية ذات سيادة واستقلال متساويين مع سيادة واستقلال الدول </a:t>
            </a:r>
            <a:r>
              <a:rPr lang="ar-EG" dirty="0" smtClean="0"/>
              <a:t>الأوروبية.</a:t>
            </a:r>
          </a:p>
          <a:p>
            <a:pPr marL="0" indent="0">
              <a:buNone/>
            </a:pPr>
            <a:endParaRPr lang="ar-EG" dirty="0"/>
          </a:p>
        </p:txBody>
      </p:sp>
    </p:spTree>
    <p:extLst>
      <p:ext uri="{BB962C8B-B14F-4D97-AF65-F5344CB8AC3E}">
        <p14:creationId xmlns:p14="http://schemas.microsoft.com/office/powerpoint/2010/main" val="679998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lstStyle/>
          <a:p>
            <a:pPr marL="0" indent="0">
              <a:buNone/>
            </a:pPr>
            <a:r>
              <a:rPr lang="ar-EG" dirty="0"/>
              <a:t>وقد وصلت إلى أسماع الإدارة الأمريكية  عام 1848م إشاعة بأن حكومة هاييتي اقترحت أن تتنازل فرنسا عن مرفأ شبة جزيرة سنت نيكولاس أو تتنازل لها عن جزيرة </a:t>
            </a:r>
            <a:r>
              <a:rPr lang="ar-EG" dirty="0" err="1"/>
              <a:t>تورتوجا</a:t>
            </a:r>
            <a:r>
              <a:rPr lang="ar-EG" dirty="0"/>
              <a:t> وعلى الفور كان رد الفعل أن قام الوزير الأمريكي في باريس بإبلاغ حكومة فرنسا أن هذا التنازل يتعارض مع مبدأ </a:t>
            </a:r>
            <a:r>
              <a:rPr lang="ar-EG" dirty="0" smtClean="0"/>
              <a:t>مونرو.</a:t>
            </a:r>
          </a:p>
          <a:p>
            <a:pPr marL="0" indent="0">
              <a:buNone/>
            </a:pPr>
            <a:r>
              <a:rPr lang="ar-EG" dirty="0"/>
              <a:t>وفى عام 1870م بعد ان عرضت الحكومة الإيطالية على السويد أن تتنازل لها عن جزيرة سانت </a:t>
            </a:r>
            <a:r>
              <a:rPr lang="ar-EG" dirty="0" err="1"/>
              <a:t>بارثولوميو</a:t>
            </a:r>
            <a:r>
              <a:rPr lang="ar-EG" dirty="0"/>
              <a:t>، على الفور أبلغ فيش وزير الخارجية كلا من وزير السويد والنرويج عن أمله في أن يؤجل حسم هذه المسألة لأن الولايات المتحدة تفضل أن تتجنب أي خلاف مع دولة صديقة، ولم يلق العرض الإيطالي أي نوع من القبول.</a:t>
            </a:r>
            <a:endParaRPr lang="en-US" dirty="0"/>
          </a:p>
          <a:p>
            <a:pPr marL="0" indent="0">
              <a:buNone/>
            </a:pPr>
            <a:endParaRPr lang="ar-EG" dirty="0"/>
          </a:p>
        </p:txBody>
      </p:sp>
    </p:spTree>
    <p:extLst>
      <p:ext uri="{BB962C8B-B14F-4D97-AF65-F5344CB8AC3E}">
        <p14:creationId xmlns:p14="http://schemas.microsoft.com/office/powerpoint/2010/main" val="35371333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741368"/>
          </a:xfrm>
        </p:spPr>
        <p:txBody>
          <a:bodyPr>
            <a:normAutofit fontScale="92500" lnSpcReduction="20000"/>
          </a:bodyPr>
          <a:lstStyle/>
          <a:p>
            <a:pPr marL="0" indent="0">
              <a:buNone/>
            </a:pPr>
            <a:r>
              <a:rPr lang="ar-EG" dirty="0"/>
              <a:t>أما مشكلة النزاع حول حدود فنزويلا فتعتبر أخطر المواقف ذات الصلة بمبدأ مونرو، إذ أنه خلال الفترة الأخيرة من الحكم الاستعماري الإسباني حتى عام 1895م كان موضوع خط الحدود بين فنزويلا وجيانا البريطانية </a:t>
            </a:r>
            <a:r>
              <a:rPr lang="ar-EG" dirty="0" err="1"/>
              <a:t>مثأراً</a:t>
            </a:r>
            <a:r>
              <a:rPr lang="ar-EG" dirty="0"/>
              <a:t> للنزاع ، إذ أن الادعاءات البريطانية كانت تمتد من وقت إلى آخر إلى مدى أبعد في إقليم تدعي فنزويلا ملكيتها له.</a:t>
            </a:r>
            <a:endParaRPr lang="en-US" dirty="0"/>
          </a:p>
          <a:p>
            <a:pPr marL="0" indent="0">
              <a:buNone/>
            </a:pPr>
            <a:r>
              <a:rPr lang="ar-EG" dirty="0" smtClean="0"/>
              <a:t>ففي </a:t>
            </a:r>
            <a:r>
              <a:rPr lang="ar-EG" dirty="0"/>
              <a:t>عام 1882م عرضت فنزويلا الالتجاء للتحكيم، لكن بريطانيا العظمي كانت ترغب في التحكيم حول جزء صغير من المنطقة موضوع النزاع ، والتجأت فنزويلا إلى تحكيم الولايات المتحدة في عام 1881م، وقدمت الولايات المتحدة رأيها لكن على غير طائل، وكان رد الفعل من جانب فنزويلا أن وقعت علاقاتها الدبلوماسية مع بريطانيا العظمى عام </a:t>
            </a:r>
            <a:r>
              <a:rPr lang="ar-EG" dirty="0" smtClean="0"/>
              <a:t>1887م.</a:t>
            </a:r>
          </a:p>
          <a:p>
            <a:pPr marL="0" indent="0">
              <a:buNone/>
            </a:pPr>
            <a:r>
              <a:rPr lang="ar-EG" dirty="0"/>
              <a:t>وفى عام 1904م وسع روزفلت نطاق مبدأ مونرو بما أطلق عليه سياسة روزفلت ليبرر التدخل في شئون دول البحر الكاريبي في حالة ظهور نزاعات من شأنها قصم عرى العلاقات التي تربط بين المجتمع المتحضر، ولم يكن روزفلت وهو ينادي بذلك يطالب بمنح الولايات المتحدة حق الغزو أو حتى حق التدخل الدائم، وكان النقد الشديد الذي وجه في الولايات المتحدة وأمريكا اللاتينية إلى الانحراف الذي طرأ على مبدأ مونرو على يد روزفلت سبباً في فتح عيني روزفلت على أن يعتذر عن سوء فهم سياسته</a:t>
            </a:r>
          </a:p>
        </p:txBody>
      </p:sp>
    </p:spTree>
    <p:extLst>
      <p:ext uri="{BB962C8B-B14F-4D97-AF65-F5344CB8AC3E}">
        <p14:creationId xmlns:p14="http://schemas.microsoft.com/office/powerpoint/2010/main" val="29081746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1412</Words>
  <Application>Microsoft Office PowerPoint</Application>
  <PresentationFormat>عرض على الشاشة (3:4)‏</PresentationFormat>
  <Paragraphs>49</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تاريخ الأمريكتين الحديث والمعاصر أ.د.م/ محمد محمود حمد الدودانى </vt:lpstr>
      <vt:lpstr>سياسة الولايات المتحدة تجاه أمريكا اللاتتينية  (مبدأ مونرو 1823-1915م بين النظرية والتطبيق) المحاضرة الثامنة  </vt:lpstr>
      <vt:lpstr>عرض تقديمي في PowerPoint</vt:lpstr>
      <vt:lpstr>عرض تقديمي في PowerPoint</vt:lpstr>
      <vt:lpstr>عرض تقديمي في PowerPoint</vt:lpstr>
      <vt:lpstr>عرض تقديمي في PowerPoint</vt:lpstr>
      <vt:lpstr>المحاضرة التاسعة  تطبيق مبدأ مونرو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hossam</dc:creator>
  <cp:lastModifiedBy>Dreams</cp:lastModifiedBy>
  <cp:revision>26</cp:revision>
  <dcterms:created xsi:type="dcterms:W3CDTF">2020-03-17T07:59:11Z</dcterms:created>
  <dcterms:modified xsi:type="dcterms:W3CDTF">2020-04-05T00:25:21Z</dcterms:modified>
</cp:coreProperties>
</file>