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336" y="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C5491598-6DF3-4887-BA62-B9B77426D046}" type="datetimeFigureOut">
              <a:rPr lang="en-US" smtClean="0"/>
              <a:t>4/8/2020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632D1FF1-4EE7-4155-B991-5AE171CC376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5491598-6DF3-4887-BA62-B9B77426D046}" type="datetimeFigureOut">
              <a:rPr lang="en-US" smtClean="0"/>
              <a:t>4/8/2020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32D1FF1-4EE7-4155-B991-5AE171CC376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5491598-6DF3-4887-BA62-B9B77426D046}" type="datetimeFigureOut">
              <a:rPr lang="en-US" smtClean="0"/>
              <a:t>4/8/2020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32D1FF1-4EE7-4155-B991-5AE171CC376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5491598-6DF3-4887-BA62-B9B77426D046}" type="datetimeFigureOut">
              <a:rPr lang="en-US" smtClean="0"/>
              <a:t>4/8/2020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32D1FF1-4EE7-4155-B991-5AE171CC376A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5491598-6DF3-4887-BA62-B9B77426D046}" type="datetimeFigureOut">
              <a:rPr lang="en-US" smtClean="0"/>
              <a:t>4/8/2020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32D1FF1-4EE7-4155-B991-5AE171CC376A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5491598-6DF3-4887-BA62-B9B77426D046}" type="datetimeFigureOut">
              <a:rPr lang="en-US" smtClean="0"/>
              <a:t>4/8/2020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32D1FF1-4EE7-4155-B991-5AE171CC376A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5491598-6DF3-4887-BA62-B9B77426D046}" type="datetimeFigureOut">
              <a:rPr lang="en-US" smtClean="0"/>
              <a:t>4/8/2020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32D1FF1-4EE7-4155-B991-5AE171CC376A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5491598-6DF3-4887-BA62-B9B77426D046}" type="datetimeFigureOut">
              <a:rPr lang="en-US" smtClean="0"/>
              <a:t>4/8/2020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32D1FF1-4EE7-4155-B991-5AE171CC376A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5491598-6DF3-4887-BA62-B9B77426D046}" type="datetimeFigureOut">
              <a:rPr lang="en-US" smtClean="0"/>
              <a:t>4/8/2020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32D1FF1-4EE7-4155-B991-5AE171CC376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C5491598-6DF3-4887-BA62-B9B77426D046}" type="datetimeFigureOut">
              <a:rPr lang="en-US" smtClean="0"/>
              <a:t>4/8/2020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32D1FF1-4EE7-4155-B991-5AE171CC376A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C5491598-6DF3-4887-BA62-B9B77426D046}" type="datetimeFigureOut">
              <a:rPr lang="en-US" smtClean="0"/>
              <a:t>4/8/2020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632D1FF1-4EE7-4155-B991-5AE171CC376A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C5491598-6DF3-4887-BA62-B9B77426D046}" type="datetimeFigureOut">
              <a:rPr lang="en-US" smtClean="0"/>
              <a:t>4/8/2020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632D1FF1-4EE7-4155-B991-5AE171CC376A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92697"/>
            <a:ext cx="7772400" cy="2889666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Faculty of Education</a:t>
            </a:r>
            <a:br>
              <a:rPr lang="en-US" dirty="0" smtClean="0"/>
            </a:br>
            <a:r>
              <a:rPr lang="en-US" dirty="0" smtClean="0"/>
              <a:t>First Year 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Psychology Dept.</a:t>
            </a:r>
            <a:br>
              <a:rPr lang="en-US" dirty="0" smtClean="0"/>
            </a:br>
            <a:r>
              <a:rPr lang="en-US" dirty="0" smtClean="0"/>
              <a:t>English Language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3</a:t>
            </a:r>
            <a:r>
              <a:rPr lang="en-US" baseline="30000" dirty="0" smtClean="0"/>
              <a:t>rd</a:t>
            </a:r>
            <a:r>
              <a:rPr lang="en-US" dirty="0" smtClean="0"/>
              <a:t> </a:t>
            </a:r>
            <a:r>
              <a:rPr lang="en-US" dirty="0" err="1" smtClean="0"/>
              <a:t>Lec</a:t>
            </a:r>
            <a:r>
              <a:rPr lang="en-US" dirty="0" smtClean="0"/>
              <a:t>.</a:t>
            </a:r>
          </a:p>
          <a:p>
            <a:r>
              <a:rPr lang="en-US" dirty="0" smtClean="0"/>
              <a:t>Dr. </a:t>
            </a:r>
            <a:r>
              <a:rPr lang="en-US" dirty="0" err="1" smtClean="0"/>
              <a:t>Amany</a:t>
            </a:r>
            <a:r>
              <a:rPr lang="en-US" dirty="0" smtClean="0"/>
              <a:t> </a:t>
            </a:r>
            <a:r>
              <a:rPr lang="en-US" dirty="0" err="1" smtClean="0"/>
              <a:t>Eldiasty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7164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242587"/>
          </a:xfrm>
        </p:spPr>
        <p:txBody>
          <a:bodyPr/>
          <a:lstStyle/>
          <a:p>
            <a:pPr marL="109728" indent="0" algn="ctr">
              <a:buNone/>
            </a:pPr>
            <a:endParaRPr lang="en-US" dirty="0" smtClean="0"/>
          </a:p>
          <a:p>
            <a:pPr marL="109728" indent="0" algn="ctr">
              <a:buNone/>
            </a:pPr>
            <a:endParaRPr lang="en-US" dirty="0"/>
          </a:p>
          <a:p>
            <a:pPr marL="109728" indent="0" algn="ctr">
              <a:buNone/>
            </a:pPr>
            <a:r>
              <a:rPr lang="en-US" sz="4800" dirty="0" smtClean="0">
                <a:solidFill>
                  <a:srgbClr val="7030A0"/>
                </a:solidFill>
                <a:latin typeface="Algerian" pitchFamily="82" charset="0"/>
              </a:rPr>
              <a:t>Thank you!</a:t>
            </a:r>
          </a:p>
          <a:p>
            <a:pPr algn="ctr"/>
            <a:r>
              <a:rPr lang="en-US" dirty="0" smtClean="0"/>
              <a:t>If you have a question, please contact me via </a:t>
            </a:r>
            <a:r>
              <a:rPr lang="en-US" dirty="0" smtClean="0">
                <a:solidFill>
                  <a:srgbClr val="00B0F0"/>
                </a:solidFill>
              </a:rPr>
              <a:t>amanyeldiasty@du.edu.eg</a:t>
            </a:r>
            <a:endParaRPr lang="en-US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4129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5188032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 smtClean="0"/>
              <a:t>Basic sentence patterns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Answer key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1. had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2.was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3.did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4.did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5.b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6. b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7.c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8.b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Practice Exercises  </a:t>
            </a:r>
            <a:r>
              <a:rPr lang="en-US" dirty="0"/>
              <a:t>P</a:t>
            </a:r>
            <a:r>
              <a:rPr lang="en-US" dirty="0" smtClean="0"/>
              <a:t>.135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022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4827992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9.  b    Why </a:t>
            </a:r>
            <a:r>
              <a:rPr lang="en-US" dirty="0" smtClean="0">
                <a:solidFill>
                  <a:srgbClr val="FF0000"/>
                </a:solidFill>
              </a:rPr>
              <a:t>does</a:t>
            </a:r>
            <a:r>
              <a:rPr lang="en-US" dirty="0" smtClean="0"/>
              <a:t> the sun rise in the East and set in the West?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10.  c. </a:t>
            </a:r>
          </a:p>
          <a:p>
            <a:r>
              <a:rPr lang="en-US" dirty="0" smtClean="0"/>
              <a:t>11. b    When </a:t>
            </a:r>
            <a:r>
              <a:rPr lang="en-US" dirty="0" smtClean="0">
                <a:solidFill>
                  <a:srgbClr val="FF0000"/>
                </a:solidFill>
              </a:rPr>
              <a:t>did</a:t>
            </a:r>
            <a:r>
              <a:rPr lang="en-US" dirty="0" smtClean="0"/>
              <a:t> humans first venture into outer space?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12.  a   In an indirect question, the subject and the verb are not inverted.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13. a.</a:t>
            </a:r>
          </a:p>
          <a:p>
            <a:r>
              <a:rPr lang="en-US" dirty="0" smtClean="0"/>
              <a:t>14. b  </a:t>
            </a:r>
            <a:r>
              <a:rPr lang="en-US" dirty="0" smtClean="0">
                <a:solidFill>
                  <a:srgbClr val="FF0000"/>
                </a:solidFill>
              </a:rPr>
              <a:t>Choose</a:t>
            </a:r>
            <a:r>
              <a:rPr lang="en-US" dirty="0" smtClean="0"/>
              <a:t> your assignment topic from the list posted on the notice board.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Practice Exercises  p.136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0096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15. c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16. a  </a:t>
            </a:r>
            <a:r>
              <a:rPr lang="en-US" dirty="0" smtClean="0">
                <a:solidFill>
                  <a:srgbClr val="FF0000"/>
                </a:solidFill>
              </a:rPr>
              <a:t>Read</a:t>
            </a:r>
            <a:r>
              <a:rPr lang="en-US" dirty="0" smtClean="0"/>
              <a:t> Chapter six and write a summary of the chapter for next week.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17.  c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18. b   More research </a:t>
            </a:r>
            <a:r>
              <a:rPr lang="en-US" dirty="0" smtClean="0">
                <a:solidFill>
                  <a:srgbClr val="FF0000"/>
                </a:solidFill>
              </a:rPr>
              <a:t>is </a:t>
            </a:r>
            <a:r>
              <a:rPr lang="en-US" dirty="0" smtClean="0"/>
              <a:t>needed to combat the spread of Coronavirus.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Practice Exercises  </a:t>
            </a:r>
            <a:r>
              <a:rPr lang="en-US" dirty="0" smtClean="0"/>
              <a:t>p.137-138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0588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dirty="0" smtClean="0"/>
              <a:t>Verbs</a:t>
            </a:r>
          </a:p>
          <a:p>
            <a:r>
              <a:rPr lang="en-US" b="1" u="sng" dirty="0" smtClean="0">
                <a:solidFill>
                  <a:srgbClr val="FF0000"/>
                </a:solidFill>
              </a:rPr>
              <a:t>Answer key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1. a    </a:t>
            </a:r>
            <a:r>
              <a:rPr lang="en-US" dirty="0" smtClean="0">
                <a:solidFill>
                  <a:srgbClr val="FF0000"/>
                </a:solidFill>
              </a:rPr>
              <a:t>make up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2. b</a:t>
            </a:r>
            <a:r>
              <a:rPr lang="en-US" dirty="0" smtClean="0">
                <a:solidFill>
                  <a:srgbClr val="FF0000"/>
                </a:solidFill>
              </a:rPr>
              <a:t>     to miss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3. d </a:t>
            </a:r>
            <a:r>
              <a:rPr lang="en-US" dirty="0" smtClean="0">
                <a:solidFill>
                  <a:srgbClr val="FF0000"/>
                </a:solidFill>
              </a:rPr>
              <a:t>   would not agree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4. d    All the members of the Smith family are redheads with green eyes. They all </a:t>
            </a:r>
            <a:r>
              <a:rPr lang="en-US" dirty="0" smtClean="0">
                <a:solidFill>
                  <a:srgbClr val="FF0000"/>
                </a:solidFill>
              </a:rPr>
              <a:t>resemble</a:t>
            </a:r>
            <a:r>
              <a:rPr lang="en-US" dirty="0" smtClean="0"/>
              <a:t> each other.</a:t>
            </a:r>
          </a:p>
          <a:p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Practice Exercises  </a:t>
            </a:r>
            <a:r>
              <a:rPr lang="en-US" dirty="0" smtClean="0"/>
              <a:t>P. 150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3231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51520" y="1481328"/>
            <a:ext cx="8640960" cy="4525963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10000"/>
              </a:lnSpc>
            </a:pPr>
            <a:r>
              <a:rPr lang="en-US" dirty="0" smtClean="0"/>
              <a:t>5. b  Last week </a:t>
            </a:r>
            <a:r>
              <a:rPr lang="en-US" dirty="0" smtClean="0">
                <a:solidFill>
                  <a:srgbClr val="FF0000"/>
                </a:solidFill>
              </a:rPr>
              <a:t>I emailed</a:t>
            </a:r>
            <a:r>
              <a:rPr lang="en-US" dirty="0" smtClean="0"/>
              <a:t> you ten times.</a:t>
            </a:r>
          </a:p>
          <a:p>
            <a:pPr>
              <a:lnSpc>
                <a:spcPct val="160000"/>
              </a:lnSpc>
            </a:pPr>
            <a:r>
              <a:rPr lang="en-US" dirty="0" smtClean="0"/>
              <a:t>6.  c   in order </a:t>
            </a:r>
            <a:r>
              <a:rPr lang="en-US" dirty="0" smtClean="0">
                <a:solidFill>
                  <a:srgbClr val="FF0000"/>
                </a:solidFill>
              </a:rPr>
              <a:t>to improve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7.  d    </a:t>
            </a:r>
            <a:r>
              <a:rPr lang="en-US" dirty="0" smtClean="0">
                <a:solidFill>
                  <a:srgbClr val="FF0000"/>
                </a:solidFill>
              </a:rPr>
              <a:t>knows that</a:t>
            </a:r>
          </a:p>
          <a:p>
            <a:pPr>
              <a:lnSpc>
                <a:spcPct val="160000"/>
              </a:lnSpc>
            </a:pPr>
            <a:r>
              <a:rPr lang="en-US" dirty="0" smtClean="0"/>
              <a:t>8. b   Henry Ford, who </a:t>
            </a:r>
            <a:r>
              <a:rPr lang="en-US" dirty="0" smtClean="0">
                <a:solidFill>
                  <a:srgbClr val="FF0000"/>
                </a:solidFill>
              </a:rPr>
              <a:t>lived</a:t>
            </a:r>
            <a:r>
              <a:rPr lang="en-US" dirty="0" smtClean="0"/>
              <a:t> from 1863 to1947, founded Ford Motor Company in 1903.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9. c   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10. </a:t>
            </a:r>
            <a:r>
              <a:rPr lang="en-US" dirty="0" smtClean="0">
                <a:solidFill>
                  <a:srgbClr val="FF0000"/>
                </a:solidFill>
              </a:rPr>
              <a:t>c</a:t>
            </a:r>
            <a:r>
              <a:rPr lang="en-US" dirty="0" smtClean="0"/>
              <a:t>   People with certain personality types cannot </a:t>
            </a:r>
            <a:r>
              <a:rPr lang="en-US" dirty="0" smtClean="0">
                <a:solidFill>
                  <a:srgbClr val="FF0000"/>
                </a:solidFill>
              </a:rPr>
              <a:t>function</a:t>
            </a:r>
            <a:r>
              <a:rPr lang="en-US" dirty="0" smtClean="0"/>
              <a:t> well in stressful situations.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Practice Exercises  P. </a:t>
            </a:r>
            <a:r>
              <a:rPr lang="en-US" dirty="0" smtClean="0"/>
              <a:t>151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7894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79512" y="1481328"/>
            <a:ext cx="8784976" cy="4525963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dirty="0" smtClean="0"/>
              <a:t>11. D  One of the first steps in assisting students with learning difficulties is determining what the </a:t>
            </a:r>
            <a:r>
              <a:rPr lang="en-US" dirty="0" smtClean="0">
                <a:solidFill>
                  <a:srgbClr val="FF0000"/>
                </a:solidFill>
              </a:rPr>
              <a:t>levels</a:t>
            </a:r>
            <a:r>
              <a:rPr lang="en-US" dirty="0" smtClean="0"/>
              <a:t> of learning impairment </a:t>
            </a:r>
            <a:r>
              <a:rPr lang="en-US" dirty="0" smtClean="0">
                <a:solidFill>
                  <a:srgbClr val="FF0000"/>
                </a:solidFill>
              </a:rPr>
              <a:t>are.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12. c  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13. a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14.  b</a:t>
            </a:r>
          </a:p>
          <a:p>
            <a:r>
              <a:rPr lang="en-US" dirty="0" smtClean="0"/>
              <a:t>15. b </a:t>
            </a:r>
            <a:r>
              <a:rPr lang="en-US" dirty="0" smtClean="0">
                <a:solidFill>
                  <a:srgbClr val="FF0000"/>
                </a:solidFill>
              </a:rPr>
              <a:t> will be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Practice Exercises  P. </a:t>
            </a:r>
            <a:r>
              <a:rPr lang="en-US" dirty="0" smtClean="0"/>
              <a:t>152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6058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7504" y="1481328"/>
            <a:ext cx="8712968" cy="4900000"/>
          </a:xfrm>
          <a:solidFill>
            <a:schemeClr val="bg1"/>
          </a:solidFill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dirty="0" smtClean="0"/>
              <a:t>16.  c  </a:t>
            </a:r>
            <a:r>
              <a:rPr lang="en-US" dirty="0" smtClean="0">
                <a:solidFill>
                  <a:srgbClr val="FF0000"/>
                </a:solidFill>
              </a:rPr>
              <a:t>building</a:t>
            </a:r>
          </a:p>
          <a:p>
            <a:r>
              <a:rPr lang="en-US" dirty="0" smtClean="0"/>
              <a:t>17. b</a:t>
            </a:r>
            <a:r>
              <a:rPr lang="en-US" dirty="0" smtClean="0">
                <a:solidFill>
                  <a:srgbClr val="FF0000"/>
                </a:solidFill>
              </a:rPr>
              <a:t>  </a:t>
            </a:r>
            <a:r>
              <a:rPr lang="en-US" dirty="0" smtClean="0"/>
              <a:t>The history syllabus </a:t>
            </a:r>
            <a:r>
              <a:rPr lang="en-US" dirty="0" smtClean="0">
                <a:solidFill>
                  <a:srgbClr val="FF0000"/>
                </a:solidFill>
              </a:rPr>
              <a:t>covers</a:t>
            </a:r>
            <a:r>
              <a:rPr lang="en-US" dirty="0" smtClean="0"/>
              <a:t> over three centuries of events.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18.  b     … she decided </a:t>
            </a:r>
            <a:r>
              <a:rPr lang="en-US" dirty="0" smtClean="0">
                <a:solidFill>
                  <a:srgbClr val="FF0000"/>
                </a:solidFill>
              </a:rPr>
              <a:t>to change </a:t>
            </a:r>
            <a:r>
              <a:rPr lang="en-US" dirty="0" smtClean="0"/>
              <a:t>her major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19.  c     Last December, the Board of Directors decided the company </a:t>
            </a:r>
            <a:r>
              <a:rPr lang="en-US" dirty="0" smtClean="0">
                <a:solidFill>
                  <a:srgbClr val="FF0000"/>
                </a:solidFill>
              </a:rPr>
              <a:t>would go</a:t>
            </a:r>
            <a:r>
              <a:rPr lang="en-US" dirty="0" smtClean="0"/>
              <a:t> public </a:t>
            </a:r>
            <a:r>
              <a:rPr lang="en-US" dirty="0" smtClean="0">
                <a:solidFill>
                  <a:srgbClr val="00B0F0"/>
                </a:solidFill>
              </a:rPr>
              <a:t>if </a:t>
            </a:r>
            <a:r>
              <a:rPr lang="en-US" dirty="0" smtClean="0">
                <a:solidFill>
                  <a:srgbClr val="FF0000"/>
                </a:solidFill>
              </a:rPr>
              <a:t>profits continued</a:t>
            </a:r>
            <a:r>
              <a:rPr lang="en-US" dirty="0" smtClean="0"/>
              <a:t> to rise over the following quarter.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Practice Exercises  P. </a:t>
            </a:r>
            <a:r>
              <a:rPr lang="en-US" dirty="0" smtClean="0"/>
              <a:t>153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6436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20.  d  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21. c  retards</a:t>
            </a:r>
          </a:p>
          <a:p>
            <a:r>
              <a:rPr lang="en-US" dirty="0" smtClean="0">
                <a:solidFill>
                  <a:srgbClr val="0070C0"/>
                </a:solidFill>
              </a:rPr>
              <a:t>Following the rules of hygiene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FF0000"/>
                </a:solidFill>
              </a:rPr>
              <a:t>retards</a:t>
            </a:r>
            <a:r>
              <a:rPr lang="en-US" dirty="0" smtClean="0"/>
              <a:t> the spread of coronavirus.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22. a  are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The students will be happy when the examinations </a:t>
            </a:r>
            <a:r>
              <a:rPr lang="en-US" dirty="0" smtClean="0">
                <a:solidFill>
                  <a:srgbClr val="FF0000"/>
                </a:solidFill>
              </a:rPr>
              <a:t>are</a:t>
            </a:r>
            <a:r>
              <a:rPr lang="en-US" dirty="0" smtClean="0"/>
              <a:t> over.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Practice Exercises  P</a:t>
            </a:r>
            <a:r>
              <a:rPr lang="en-US" dirty="0" smtClean="0"/>
              <a:t>P</a:t>
            </a:r>
            <a:r>
              <a:rPr lang="en-US" dirty="0"/>
              <a:t>. </a:t>
            </a:r>
            <a:r>
              <a:rPr lang="en-US" dirty="0" smtClean="0"/>
              <a:t>153-154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9421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65</TotalTime>
  <Words>404</Words>
  <Application>Microsoft Office PowerPoint</Application>
  <PresentationFormat>عرض على الشاشة (3:4)‏</PresentationFormat>
  <Paragraphs>61</Paragraphs>
  <Slides>10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10</vt:i4>
      </vt:variant>
    </vt:vector>
  </HeadingPairs>
  <TitlesOfParts>
    <vt:vector size="11" baseType="lpstr">
      <vt:lpstr>Concourse</vt:lpstr>
      <vt:lpstr> Faculty of Education First Year  Psychology Dept. English Language</vt:lpstr>
      <vt:lpstr>Practice Exercises  P.135</vt:lpstr>
      <vt:lpstr>Practice Exercises  p.136</vt:lpstr>
      <vt:lpstr>Practice Exercises  p.137-138</vt:lpstr>
      <vt:lpstr>Practice Exercises  P. 150</vt:lpstr>
      <vt:lpstr>Practice Exercises  P. 151</vt:lpstr>
      <vt:lpstr>Practice Exercises  P. 152</vt:lpstr>
      <vt:lpstr>Practice Exercises  P. 153</vt:lpstr>
      <vt:lpstr>Practice Exercises  PP. 153-154</vt:lpstr>
      <vt:lpstr>عرض تقديمي في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Faculty of Education First Year  Dept. of English English Language</dc:title>
  <dc:creator>admin</dc:creator>
  <cp:lastModifiedBy>Dreams</cp:lastModifiedBy>
  <cp:revision>31</cp:revision>
  <dcterms:created xsi:type="dcterms:W3CDTF">2020-04-06T02:04:05Z</dcterms:created>
  <dcterms:modified xsi:type="dcterms:W3CDTF">2020-04-07T23:32:35Z</dcterms:modified>
</cp:coreProperties>
</file>